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8" r:id="rId3"/>
    <p:sldId id="259" r:id="rId4"/>
    <p:sldId id="264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349" autoAdjust="0"/>
  </p:normalViewPr>
  <p:slideViewPr>
    <p:cSldViewPr>
      <p:cViewPr>
        <p:scale>
          <a:sx n="68" d="100"/>
          <a:sy n="68" d="100"/>
        </p:scale>
        <p:origin x="-136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t-EE"/>
              <a:t>Operating charges</a:t>
            </a:r>
            <a:endParaRPr lang="en-US"/>
          </a:p>
        </c:rich>
      </c:tx>
      <c:layout/>
      <c:overlay val="0"/>
    </c:title>
    <c:autoTitleDeleted val="0"/>
    <c:view3D>
      <c:rotX val="30"/>
      <c:rotY val="248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0.18141768737241179"/>
                  <c:y val="-0.1145297462817147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7990485564304461E-2"/>
                  <c:y val="-4.7313423892826563E-2"/>
                </c:manualLayout>
              </c:layout>
              <c:tx>
                <c:rich>
                  <a:bodyPr/>
                  <a:lstStyle/>
                  <a:p>
                    <a:r>
                      <a:rPr lang="en-US" b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Passenger services
11%</a:t>
                    </a:r>
                    <a:endParaRPr lang="en-US" b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7.1383238553514139E-2"/>
                  <c:y val="0.1694900637420322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3.518336249635471E-2"/>
                  <c:y val="-6.8889826271716012E-2"/>
                </c:manualLayout>
              </c:layout>
              <c:tx>
                <c:rich>
                  <a:bodyPr/>
                  <a:lstStyle/>
                  <a:p>
                    <a:pPr>
                      <a:defRPr sz="11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sz="1100" b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Administration
12%</a:t>
                    </a:r>
                    <a:endParaRPr lang="en-US" sz="1100" b="1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4705380577427821"/>
                  <c:y val="2.34855018122734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1962817147856518"/>
                  <c:y val="-0.1648281464816898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7.4568934091571892E-2"/>
                  <c:y val="-0.2383939507561554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1.660177894429863E-2"/>
                  <c:y val="-0.2880555555555555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0.13159831583552056"/>
                  <c:y val="-0.2398697037870266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t-EE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Sheet1!$A$2:$A$12</c:f>
              <c:strCache>
                <c:ptCount val="11"/>
                <c:pt idx="0">
                  <c:v>Station expenses</c:v>
                </c:pt>
                <c:pt idx="1">
                  <c:v>Passenger services</c:v>
                </c:pt>
                <c:pt idx="2">
                  <c:v>Promotion and sales</c:v>
                </c:pt>
                <c:pt idx="3">
                  <c:v>Administration</c:v>
                </c:pt>
                <c:pt idx="4">
                  <c:v>Flight crew</c:v>
                </c:pt>
                <c:pt idx="5">
                  <c:v>Fuel</c:v>
                </c:pt>
                <c:pt idx="6">
                  <c:v>Other</c:v>
                </c:pt>
                <c:pt idx="7">
                  <c:v>Maintenance</c:v>
                </c:pt>
                <c:pt idx="8">
                  <c:v>Amortization</c:v>
                </c:pt>
                <c:pt idx="9">
                  <c:v>Airport charges</c:v>
                </c:pt>
                <c:pt idx="10">
                  <c:v>Enroute facility charges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10.8</c:v>
                </c:pt>
                <c:pt idx="1">
                  <c:v>10.5</c:v>
                </c:pt>
                <c:pt idx="2">
                  <c:v>16.399999999999999</c:v>
                </c:pt>
                <c:pt idx="3">
                  <c:v>12.2</c:v>
                </c:pt>
                <c:pt idx="4">
                  <c:v>7.4</c:v>
                </c:pt>
                <c:pt idx="5">
                  <c:v>12</c:v>
                </c:pt>
                <c:pt idx="6">
                  <c:v>7.1</c:v>
                </c:pt>
                <c:pt idx="7">
                  <c:v>10.1</c:v>
                </c:pt>
                <c:pt idx="8">
                  <c:v>7</c:v>
                </c:pt>
                <c:pt idx="9">
                  <c:v>4.0999999999999996</c:v>
                </c:pt>
                <c:pt idx="10">
                  <c:v>2.4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100" baseline="0"/>
      </a:pPr>
      <a:endParaRPr lang="et-E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44C19-ABE1-40AC-9BB1-822ED9EE5E17}" type="datetimeFigureOut">
              <a:rPr lang="et-EE" smtClean="0"/>
              <a:t>7.11.2014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C545E-8C44-4B36-B54E-77AD3EC97E5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5985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C545E-8C44-4B36-B54E-77AD3EC97E51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4993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C545E-8C44-4B36-B54E-77AD3EC97E51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29709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C545E-8C44-4B36-B54E-77AD3EC97E51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86592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C545E-8C44-4B36-B54E-77AD3EC97E51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03895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C545E-8C44-4B36-B54E-77AD3EC97E51}" type="slidenum">
              <a:rPr lang="et-EE" smtClean="0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70314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C545E-8C44-4B36-B54E-77AD3EC97E51}" type="slidenum">
              <a:rPr lang="et-EE" smtClean="0"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75239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C545E-8C44-4B36-B54E-77AD3EC97E51}" type="slidenum">
              <a:rPr lang="et-EE" smtClean="0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72515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C26E-BF1C-4DE5-AF36-D64729C8B0C4}" type="datetimeFigureOut">
              <a:rPr lang="et-EE" smtClean="0"/>
              <a:t>7.11.2014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C790-FBA1-4D07-910B-D887621D56B1}" type="slidenum">
              <a:rPr lang="et-EE" smtClean="0"/>
              <a:t>‹#›</a:t>
            </a:fld>
            <a:endParaRPr lang="et-E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C26E-BF1C-4DE5-AF36-D64729C8B0C4}" type="datetimeFigureOut">
              <a:rPr lang="et-EE" smtClean="0"/>
              <a:t>7.11.2014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C790-FBA1-4D07-910B-D887621D56B1}" type="slidenum">
              <a:rPr lang="et-EE" smtClean="0"/>
              <a:t>‹#›</a:t>
            </a:fld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C26E-BF1C-4DE5-AF36-D64729C8B0C4}" type="datetimeFigureOut">
              <a:rPr lang="et-EE" smtClean="0"/>
              <a:t>7.11.2014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C790-FBA1-4D07-910B-D887621D56B1}" type="slidenum">
              <a:rPr lang="et-EE" smtClean="0"/>
              <a:t>‹#›</a:t>
            </a:fld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C26E-BF1C-4DE5-AF36-D64729C8B0C4}" type="datetimeFigureOut">
              <a:rPr lang="et-EE" smtClean="0"/>
              <a:t>7.11.2014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C790-FBA1-4D07-910B-D887621D56B1}" type="slidenum">
              <a:rPr lang="et-EE" smtClean="0"/>
              <a:t>‹#›</a:t>
            </a:fld>
            <a:endParaRPr lang="et-EE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C26E-BF1C-4DE5-AF36-D64729C8B0C4}" type="datetimeFigureOut">
              <a:rPr lang="et-EE" smtClean="0"/>
              <a:t>7.11.2014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C790-FBA1-4D07-910B-D887621D56B1}" type="slidenum">
              <a:rPr lang="et-EE" smtClean="0"/>
              <a:t>‹#›</a:t>
            </a:fld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C26E-BF1C-4DE5-AF36-D64729C8B0C4}" type="datetimeFigureOut">
              <a:rPr lang="et-EE" smtClean="0"/>
              <a:t>7.11.2014</a:t>
            </a:fld>
            <a:endParaRPr lang="et-E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C790-FBA1-4D07-910B-D887621D56B1}" type="slidenum">
              <a:rPr lang="et-EE" smtClean="0"/>
              <a:t>‹#›</a:t>
            </a:fld>
            <a:endParaRPr lang="et-EE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C26E-BF1C-4DE5-AF36-D64729C8B0C4}" type="datetimeFigureOut">
              <a:rPr lang="et-EE" smtClean="0"/>
              <a:t>7.11.2014</a:t>
            </a:fld>
            <a:endParaRPr lang="et-E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C790-FBA1-4D07-910B-D887621D56B1}" type="slidenum">
              <a:rPr lang="et-EE" smtClean="0"/>
              <a:t>‹#›</a:t>
            </a:fld>
            <a:endParaRPr lang="et-EE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C26E-BF1C-4DE5-AF36-D64729C8B0C4}" type="datetimeFigureOut">
              <a:rPr lang="et-EE" smtClean="0"/>
              <a:t>7.11.2014</a:t>
            </a:fld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C790-FBA1-4D07-910B-D887621D56B1}" type="slidenum">
              <a:rPr lang="et-EE" smtClean="0"/>
              <a:t>‹#›</a:t>
            </a:fld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C26E-BF1C-4DE5-AF36-D64729C8B0C4}" type="datetimeFigureOut">
              <a:rPr lang="et-EE" smtClean="0"/>
              <a:t>7.11.2014</a:t>
            </a:fld>
            <a:endParaRPr lang="et-E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C790-FBA1-4D07-910B-D887621D56B1}" type="slidenum">
              <a:rPr lang="et-EE" smtClean="0"/>
              <a:t>‹#›</a:t>
            </a:fld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C26E-BF1C-4DE5-AF36-D64729C8B0C4}" type="datetimeFigureOut">
              <a:rPr lang="et-EE" smtClean="0"/>
              <a:t>7.11.2014</a:t>
            </a:fld>
            <a:endParaRPr lang="et-E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C790-FBA1-4D07-910B-D887621D56B1}" type="slidenum">
              <a:rPr lang="et-EE" smtClean="0"/>
              <a:t>‹#›</a:t>
            </a:fld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C26E-BF1C-4DE5-AF36-D64729C8B0C4}" type="datetimeFigureOut">
              <a:rPr lang="et-EE" smtClean="0"/>
              <a:t>7.11.2014</a:t>
            </a:fld>
            <a:endParaRPr lang="et-E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C790-FBA1-4D07-910B-D887621D56B1}" type="slidenum">
              <a:rPr lang="et-EE" smtClean="0"/>
              <a:t>‹#›</a:t>
            </a:fld>
            <a:endParaRPr lang="et-E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A7C26E-BF1C-4DE5-AF36-D64729C8B0C4}" type="datetimeFigureOut">
              <a:rPr lang="et-EE" smtClean="0"/>
              <a:t>7.11.2014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0B9C790-FBA1-4D07-910B-D887621D56B1}" type="slidenum">
              <a:rPr lang="et-EE" smtClean="0"/>
              <a:t>‹#›</a:t>
            </a:fld>
            <a:endParaRPr lang="et-E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1397" y="6290885"/>
            <a:ext cx="1425050" cy="567115"/>
          </a:xfrm>
        </p:spPr>
        <p:txBody>
          <a:bodyPr>
            <a:normAutofit fontScale="40000" lnSpcReduction="20000"/>
          </a:bodyPr>
          <a:lstStyle/>
          <a:p>
            <a:r>
              <a:rPr lang="et-EE" dirty="0" smtClean="0"/>
              <a:t>Anti </a:t>
            </a:r>
            <a:r>
              <a:rPr lang="en-GB" dirty="0" smtClean="0"/>
              <a:t>Puutsa</a:t>
            </a:r>
          </a:p>
          <a:p>
            <a:r>
              <a:rPr lang="et-EE" dirty="0" smtClean="0"/>
              <a:t>Aviation Consulting</a:t>
            </a:r>
          </a:p>
          <a:p>
            <a:r>
              <a:rPr lang="et-EE" dirty="0" smtClean="0"/>
              <a:t>2014</a:t>
            </a:r>
            <a:endParaRPr lang="et-E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2276872"/>
            <a:ext cx="7930883" cy="2648585"/>
          </a:xfrm>
        </p:spPr>
        <p:txBody>
          <a:bodyPr/>
          <a:lstStyle/>
          <a:p>
            <a:pPr marL="182880" indent="0" algn="ctr">
              <a:buNone/>
            </a:pPr>
            <a:r>
              <a:rPr lang="fr-FR" sz="4400" b="0">
                <a:effectLst/>
              </a:rPr>
              <a:t>Estonian </a:t>
            </a:r>
            <a:r>
              <a:rPr lang="fr-FR" sz="4400" b="0" smtClean="0">
                <a:effectLst/>
              </a:rPr>
              <a:t>aviation perspectives </a:t>
            </a:r>
            <a:r>
              <a:rPr lang="fr-FR" sz="4400" b="0">
                <a:effectLst/>
              </a:rPr>
              <a:t>on </a:t>
            </a:r>
            <a:r>
              <a:rPr lang="fr-FR" sz="4400" b="0" smtClean="0">
                <a:effectLst/>
              </a:rPr>
              <a:t>international market</a:t>
            </a:r>
            <a:endParaRPr lang="et-EE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82498"/>
            <a:ext cx="1728192" cy="59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80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82498"/>
            <a:ext cx="1728192" cy="59910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63997" y="476672"/>
            <a:ext cx="8568952" cy="1224136"/>
          </a:xfrm>
        </p:spPr>
        <p:txBody>
          <a:bodyPr/>
          <a:lstStyle/>
          <a:p>
            <a:pPr marL="182880" indent="0">
              <a:buNone/>
            </a:pPr>
            <a:r>
              <a:rPr lang="et-EE" sz="3600" dirty="0" err="1" smtClean="0"/>
              <a:t>What</a:t>
            </a:r>
            <a:r>
              <a:rPr lang="et-EE" sz="3600" dirty="0" smtClean="0"/>
              <a:t> </a:t>
            </a:r>
            <a:r>
              <a:rPr lang="et-EE" sz="3600" dirty="0" err="1" smtClean="0"/>
              <a:t>can</a:t>
            </a:r>
            <a:r>
              <a:rPr lang="et-EE" sz="3600" dirty="0" smtClean="0"/>
              <a:t> </a:t>
            </a:r>
            <a:r>
              <a:rPr lang="et-EE" sz="3600" dirty="0" err="1" smtClean="0"/>
              <a:t>we</a:t>
            </a:r>
            <a:r>
              <a:rPr lang="et-EE" sz="3600" dirty="0" smtClean="0"/>
              <a:t> </a:t>
            </a:r>
            <a:r>
              <a:rPr lang="et-EE" sz="3600" dirty="0" err="1" smtClean="0"/>
              <a:t>rely</a:t>
            </a:r>
            <a:r>
              <a:rPr lang="et-EE" sz="3600" dirty="0" smtClean="0"/>
              <a:t> on?</a:t>
            </a:r>
            <a:endParaRPr lang="et-EE" sz="3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15616" y="2060848"/>
            <a:ext cx="6400800" cy="347472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endParaRPr lang="et-E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11560" y="2965531"/>
            <a:ext cx="7992888" cy="1665353"/>
          </a:xfrm>
        </p:spPr>
        <p:txBody>
          <a:bodyPr>
            <a:normAutofit/>
          </a:bodyPr>
          <a:lstStyle/>
          <a:p>
            <a:r>
              <a:rPr lang="et-EE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et-EE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t-EE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et-E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t-EE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Experience</a:t>
            </a:r>
            <a:endParaRPr lang="et-EE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35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82498"/>
            <a:ext cx="1728192" cy="59910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63997" y="476672"/>
            <a:ext cx="8568952" cy="1224136"/>
          </a:xfrm>
        </p:spPr>
        <p:txBody>
          <a:bodyPr/>
          <a:lstStyle/>
          <a:p>
            <a:pPr marL="182880" indent="0">
              <a:buNone/>
            </a:pPr>
            <a:r>
              <a:rPr lang="et-EE" sz="3600" dirty="0" err="1" smtClean="0"/>
              <a:t>How</a:t>
            </a:r>
            <a:r>
              <a:rPr lang="et-EE" sz="3600" dirty="0" smtClean="0"/>
              <a:t> </a:t>
            </a:r>
            <a:r>
              <a:rPr lang="et-EE" sz="3600" dirty="0" err="1" smtClean="0"/>
              <a:t>big</a:t>
            </a:r>
            <a:r>
              <a:rPr lang="et-EE" sz="3600" dirty="0" smtClean="0"/>
              <a:t> </a:t>
            </a:r>
            <a:r>
              <a:rPr lang="et-EE" sz="3600" dirty="0" err="1" smtClean="0"/>
              <a:t>is</a:t>
            </a:r>
            <a:r>
              <a:rPr lang="et-EE" sz="3600" dirty="0" smtClean="0"/>
              <a:t> </a:t>
            </a:r>
            <a:r>
              <a:rPr lang="et-EE" sz="3600" dirty="0" err="1" smtClean="0"/>
              <a:t>the</a:t>
            </a:r>
            <a:r>
              <a:rPr lang="et-EE" sz="3600" dirty="0" smtClean="0"/>
              <a:t> market </a:t>
            </a:r>
            <a:r>
              <a:rPr lang="et-EE" sz="3600" dirty="0" err="1" smtClean="0"/>
              <a:t>for</a:t>
            </a:r>
            <a:r>
              <a:rPr lang="et-EE" sz="3600" dirty="0" smtClean="0"/>
              <a:t> </a:t>
            </a:r>
            <a:r>
              <a:rPr lang="et-EE" sz="3600" dirty="0" err="1" smtClean="0"/>
              <a:t>highly</a:t>
            </a:r>
            <a:r>
              <a:rPr lang="et-EE" sz="3600" dirty="0" smtClean="0"/>
              <a:t> </a:t>
            </a:r>
            <a:r>
              <a:rPr lang="et-EE" sz="3600" dirty="0" err="1" smtClean="0"/>
              <a:t>educated</a:t>
            </a:r>
            <a:r>
              <a:rPr lang="et-EE" sz="3600" dirty="0" smtClean="0"/>
              <a:t> </a:t>
            </a:r>
            <a:r>
              <a:rPr lang="et-EE" sz="3600" dirty="0" err="1" smtClean="0"/>
              <a:t>personnel</a:t>
            </a:r>
            <a:r>
              <a:rPr lang="et-EE" sz="3600" dirty="0" smtClean="0"/>
              <a:t>?</a:t>
            </a:r>
            <a:endParaRPr lang="et-EE" sz="3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15616" y="2060848"/>
            <a:ext cx="6400800" cy="347472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endParaRPr lang="et-E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11560" y="2132855"/>
            <a:ext cx="6499245" cy="380180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 err="1" smtClean="0"/>
              <a:t>Labour</a:t>
            </a:r>
            <a:r>
              <a:rPr lang="et-EE" dirty="0" smtClean="0"/>
              <a:t> </a:t>
            </a:r>
            <a:r>
              <a:rPr lang="et-EE" dirty="0" err="1" smtClean="0"/>
              <a:t>accounts</a:t>
            </a:r>
            <a:r>
              <a:rPr lang="et-EE" dirty="0" smtClean="0"/>
              <a:t> </a:t>
            </a:r>
            <a:r>
              <a:rPr lang="et-EE" dirty="0" err="1" smtClean="0"/>
              <a:t>for</a:t>
            </a:r>
            <a:r>
              <a:rPr lang="et-EE" dirty="0" smtClean="0"/>
              <a:t> 35% </a:t>
            </a:r>
            <a:r>
              <a:rPr lang="et-EE" dirty="0" err="1" smtClean="0"/>
              <a:t>of</a:t>
            </a:r>
            <a:r>
              <a:rPr lang="et-EE" dirty="0" smtClean="0"/>
              <a:t> all </a:t>
            </a:r>
            <a:r>
              <a:rPr lang="et-EE" dirty="0" err="1" smtClean="0"/>
              <a:t>operating</a:t>
            </a:r>
            <a:r>
              <a:rPr lang="et-EE" dirty="0" smtClean="0"/>
              <a:t> </a:t>
            </a:r>
            <a:r>
              <a:rPr lang="et-EE" dirty="0" err="1" smtClean="0"/>
              <a:t>costs</a:t>
            </a:r>
            <a:endParaRPr lang="et-EE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035487202"/>
              </p:ext>
            </p:extLst>
          </p:nvPr>
        </p:nvGraphicFramePr>
        <p:xfrm>
          <a:off x="2339752" y="3112861"/>
          <a:ext cx="6527576" cy="3745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2351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82498"/>
            <a:ext cx="1728192" cy="59910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756592" y="476672"/>
            <a:ext cx="6512511" cy="1143000"/>
          </a:xfrm>
        </p:spPr>
        <p:txBody>
          <a:bodyPr/>
          <a:lstStyle/>
          <a:p>
            <a:pPr marL="182880" indent="0">
              <a:buNone/>
            </a:pPr>
            <a:r>
              <a:rPr lang="et-EE" sz="3600" dirty="0" err="1" smtClean="0"/>
              <a:t>What</a:t>
            </a:r>
            <a:r>
              <a:rPr lang="et-EE" sz="3600" dirty="0" smtClean="0"/>
              <a:t> </a:t>
            </a:r>
            <a:r>
              <a:rPr lang="et-EE" sz="3600" dirty="0" err="1" smtClean="0"/>
              <a:t>can</a:t>
            </a:r>
            <a:r>
              <a:rPr lang="et-EE" sz="3600" dirty="0" smtClean="0"/>
              <a:t> </a:t>
            </a:r>
            <a:r>
              <a:rPr lang="et-EE" sz="3600" dirty="0" err="1" smtClean="0"/>
              <a:t>be</a:t>
            </a:r>
            <a:r>
              <a:rPr lang="et-EE" sz="3600" dirty="0" smtClean="0"/>
              <a:t> </a:t>
            </a:r>
            <a:r>
              <a:rPr lang="et-EE" sz="3600" dirty="0" err="1" smtClean="0"/>
              <a:t>outsourced</a:t>
            </a:r>
            <a:r>
              <a:rPr lang="et-EE" sz="3600" dirty="0" smtClean="0"/>
              <a:t>?</a:t>
            </a:r>
            <a:endParaRPr lang="et-EE" sz="3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15616" y="2060848"/>
            <a:ext cx="6400800" cy="347472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endParaRPr lang="et-EE" dirty="0"/>
          </a:p>
        </p:txBody>
      </p:sp>
      <p:sp>
        <p:nvSpPr>
          <p:cNvPr id="7" name="Rectangle 6"/>
          <p:cNvSpPr/>
          <p:nvPr/>
        </p:nvSpPr>
        <p:spPr>
          <a:xfrm>
            <a:off x="683568" y="2248553"/>
            <a:ext cx="8064896" cy="2209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20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Training, training programmes and aides</a:t>
            </a:r>
          </a:p>
          <a:p>
            <a:pPr marL="342900" lvl="0" indent="-34290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20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pPr marL="342900" lvl="0" indent="-34290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anose="020B0604020202020204" pitchFamily="34" charset="0"/>
              <a:buChar char="•"/>
            </a:pPr>
            <a:r>
              <a:rPr lang="en-US" sz="220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Compliance monitoring</a:t>
            </a:r>
          </a:p>
          <a:p>
            <a:pPr marL="342900" lvl="0" indent="-34290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anose="020B0604020202020204" pitchFamily="34" charset="0"/>
              <a:buChar char="•"/>
            </a:pPr>
            <a:r>
              <a:rPr lang="et-EE" sz="220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Manuals</a:t>
            </a:r>
            <a:r>
              <a:rPr lang="en-US" sz="220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Arial" panose="020B0604020202020204" pitchFamily="34" charset="0"/>
              <a:buChar char="•"/>
            </a:pPr>
            <a:r>
              <a:rPr lang="et-EE" sz="220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ACC3</a:t>
            </a:r>
            <a:r>
              <a:rPr lang="en-US" sz="220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/RA3/KC3</a:t>
            </a:r>
            <a:endParaRPr lang="et-EE" sz="22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ubtitle 1"/>
          <p:cNvSpPr txBox="1">
            <a:spLocks/>
          </p:cNvSpPr>
          <p:nvPr/>
        </p:nvSpPr>
        <p:spPr>
          <a:xfrm>
            <a:off x="611560" y="1412777"/>
            <a:ext cx="7992888" cy="86409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Security, compliance, safety ?</a:t>
            </a:r>
            <a:endParaRPr lang="et-EE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60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82498"/>
            <a:ext cx="1728192" cy="59910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76672" y="480976"/>
            <a:ext cx="8568952" cy="1224136"/>
          </a:xfrm>
        </p:spPr>
        <p:txBody>
          <a:bodyPr/>
          <a:lstStyle/>
          <a:p>
            <a:pPr marL="182880" indent="0">
              <a:buNone/>
            </a:pPr>
            <a:r>
              <a:rPr lang="et-EE" sz="3600" dirty="0" err="1" smtClean="0"/>
              <a:t>What</a:t>
            </a:r>
            <a:r>
              <a:rPr lang="et-EE" sz="3600" dirty="0" smtClean="0"/>
              <a:t> </a:t>
            </a:r>
            <a:r>
              <a:rPr lang="et-EE" sz="3600" dirty="0" err="1" smtClean="0"/>
              <a:t>is</a:t>
            </a:r>
            <a:r>
              <a:rPr lang="et-EE" sz="3600" dirty="0" smtClean="0"/>
              <a:t> </a:t>
            </a:r>
            <a:r>
              <a:rPr lang="et-EE" sz="3600" dirty="0" err="1" smtClean="0"/>
              <a:t>Aviation</a:t>
            </a:r>
            <a:r>
              <a:rPr lang="et-EE" sz="3600" dirty="0" smtClean="0"/>
              <a:t> </a:t>
            </a:r>
            <a:r>
              <a:rPr lang="et-EE" sz="3600" dirty="0" err="1" smtClean="0"/>
              <a:t>Consulting</a:t>
            </a:r>
            <a:r>
              <a:rPr lang="et-EE" sz="3600" dirty="0" smtClean="0"/>
              <a:t>?</a:t>
            </a:r>
            <a:endParaRPr lang="et-EE" sz="3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15616" y="2060848"/>
            <a:ext cx="6400800" cy="347472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endParaRPr lang="et-E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11560" y="2087709"/>
            <a:ext cx="7488832" cy="459389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 err="1"/>
              <a:t>H</a:t>
            </a:r>
            <a:r>
              <a:rPr lang="et-EE" dirty="0" err="1" smtClean="0"/>
              <a:t>ub</a:t>
            </a:r>
            <a:r>
              <a:rPr lang="et-EE" dirty="0" smtClean="0"/>
              <a:t> </a:t>
            </a:r>
            <a:r>
              <a:rPr lang="et-EE" dirty="0" err="1" smtClean="0"/>
              <a:t>of</a:t>
            </a:r>
            <a:r>
              <a:rPr lang="en-GB" dirty="0" smtClean="0"/>
              <a:t> </a:t>
            </a:r>
            <a:r>
              <a:rPr lang="en-GB" dirty="0"/>
              <a:t>highly </a:t>
            </a:r>
            <a:r>
              <a:rPr lang="en-GB"/>
              <a:t>qualified </a:t>
            </a:r>
            <a:r>
              <a:rPr lang="en-GB" smtClean="0"/>
              <a:t>and motivated aviation </a:t>
            </a:r>
            <a:r>
              <a:rPr lang="en-GB" dirty="0" smtClean="0"/>
              <a:t>experts</a:t>
            </a:r>
            <a:endParaRPr lang="et-E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t-E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 err="1" smtClean="0"/>
              <a:t>Tailored</a:t>
            </a:r>
            <a:r>
              <a:rPr lang="et-EE" dirty="0" smtClean="0"/>
              <a:t> </a:t>
            </a:r>
            <a:r>
              <a:rPr lang="et-EE" dirty="0" err="1" smtClean="0"/>
              <a:t>solutions</a:t>
            </a:r>
            <a:r>
              <a:rPr lang="et-EE" dirty="0" smtClean="0"/>
              <a:t> </a:t>
            </a:r>
            <a:r>
              <a:rPr lang="et-EE" dirty="0" err="1" smtClean="0"/>
              <a:t>for</a:t>
            </a:r>
            <a:r>
              <a:rPr lang="et-EE" dirty="0" smtClean="0"/>
              <a:t> </a:t>
            </a:r>
            <a:r>
              <a:rPr lang="et-EE" dirty="0" err="1" smtClean="0"/>
              <a:t>saving</a:t>
            </a:r>
            <a:r>
              <a:rPr lang="et-EE" dirty="0" smtClean="0"/>
              <a:t> </a:t>
            </a:r>
            <a:r>
              <a:rPr lang="et-EE" dirty="0" err="1" smtClean="0"/>
              <a:t>time</a:t>
            </a:r>
            <a:r>
              <a:rPr lang="et-EE" dirty="0" smtClean="0"/>
              <a:t> and </a:t>
            </a:r>
            <a:r>
              <a:rPr lang="et-EE" dirty="0" err="1" smtClean="0"/>
              <a:t>money</a:t>
            </a:r>
            <a:endParaRPr lang="et-E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t-E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 err="1" smtClean="0"/>
              <a:t>Always</a:t>
            </a:r>
            <a:r>
              <a:rPr lang="et-EE" dirty="0" smtClean="0"/>
              <a:t> on </a:t>
            </a:r>
            <a:r>
              <a:rPr lang="et-EE" dirty="0" err="1" smtClean="0"/>
              <a:t>cutting</a:t>
            </a:r>
            <a:r>
              <a:rPr lang="et-EE" dirty="0" smtClean="0"/>
              <a:t> </a:t>
            </a:r>
            <a:r>
              <a:rPr lang="et-EE" dirty="0" err="1" smtClean="0"/>
              <a:t>edge</a:t>
            </a:r>
            <a:r>
              <a:rPr lang="et-EE" dirty="0" smtClean="0"/>
              <a:t> </a:t>
            </a:r>
            <a:r>
              <a:rPr lang="et-EE" dirty="0" err="1" smtClean="0"/>
              <a:t>of</a:t>
            </a:r>
            <a:r>
              <a:rPr lang="et-EE" dirty="0" smtClean="0"/>
              <a:t> </a:t>
            </a:r>
            <a:r>
              <a:rPr lang="et-EE" dirty="0" err="1" smtClean="0"/>
              <a:t>recent</a:t>
            </a:r>
            <a:r>
              <a:rPr lang="et-EE" dirty="0" smtClean="0"/>
              <a:t> </a:t>
            </a:r>
            <a:r>
              <a:rPr lang="et-EE" dirty="0" err="1" smtClean="0"/>
              <a:t>trends</a:t>
            </a:r>
            <a:endParaRPr lang="et-E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5830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82498"/>
            <a:ext cx="1728192" cy="59910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76672" y="480976"/>
            <a:ext cx="8568952" cy="1224136"/>
          </a:xfrm>
        </p:spPr>
        <p:txBody>
          <a:bodyPr/>
          <a:lstStyle/>
          <a:p>
            <a:pPr marL="182880" indent="0">
              <a:buNone/>
            </a:pPr>
            <a:r>
              <a:rPr lang="et-EE" sz="3600" dirty="0" smtClean="0"/>
              <a:t> </a:t>
            </a:r>
            <a:r>
              <a:rPr lang="et-EE" sz="3600" dirty="0" err="1"/>
              <a:t>R</a:t>
            </a:r>
            <a:r>
              <a:rPr lang="et-EE" sz="3600" dirty="0" err="1" smtClean="0"/>
              <a:t>ecent</a:t>
            </a:r>
            <a:r>
              <a:rPr lang="et-EE" sz="3600" dirty="0" smtClean="0"/>
              <a:t> </a:t>
            </a:r>
            <a:r>
              <a:rPr lang="et-EE" sz="3600" dirty="0" err="1" smtClean="0"/>
              <a:t>trends</a:t>
            </a:r>
            <a:endParaRPr lang="et-EE" sz="3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15616" y="2060848"/>
            <a:ext cx="6400800" cy="347472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endParaRPr lang="et-E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55576" y="1727514"/>
            <a:ext cx="6499245" cy="4141387"/>
          </a:xfrm>
        </p:spPr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Safety </a:t>
            </a:r>
            <a:r>
              <a:rPr lang="en-US" dirty="0" smtClean="0"/>
              <a:t>assessments</a:t>
            </a:r>
            <a:endParaRPr lang="et-EE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t-EE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Cost-benefit analysis and cost </a:t>
            </a:r>
            <a:r>
              <a:rPr lang="en-US" dirty="0" smtClean="0"/>
              <a:t>justifications</a:t>
            </a:r>
            <a:endParaRPr lang="et-EE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t-EE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Automated (new) </a:t>
            </a:r>
            <a:r>
              <a:rPr lang="en-US"/>
              <a:t>operational </a:t>
            </a:r>
            <a:r>
              <a:rPr lang="en-US" smtClean="0"/>
              <a:t>procedures’ </a:t>
            </a:r>
            <a:r>
              <a:rPr lang="en-US" dirty="0" smtClean="0"/>
              <a:t>validation</a:t>
            </a:r>
            <a:endParaRPr lang="et-EE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t-EE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t-EE" dirty="0" err="1" smtClean="0"/>
              <a:t>Mathematical</a:t>
            </a:r>
            <a:r>
              <a:rPr lang="et-EE" dirty="0" smtClean="0"/>
              <a:t> </a:t>
            </a:r>
            <a:r>
              <a:rPr lang="et-EE" dirty="0" err="1" smtClean="0"/>
              <a:t>analyses</a:t>
            </a:r>
            <a:endParaRPr lang="et-E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5665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82498"/>
            <a:ext cx="1728192" cy="59910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76672" y="480976"/>
            <a:ext cx="8568952" cy="1224136"/>
          </a:xfrm>
        </p:spPr>
        <p:txBody>
          <a:bodyPr/>
          <a:lstStyle/>
          <a:p>
            <a:pPr marL="182880" indent="0">
              <a:buNone/>
            </a:pPr>
            <a:r>
              <a:rPr lang="et-EE" sz="3600" dirty="0" smtClean="0"/>
              <a:t> </a:t>
            </a:r>
            <a:r>
              <a:rPr lang="et-EE" sz="3600" dirty="0" err="1" smtClean="0"/>
              <a:t>Questions</a:t>
            </a:r>
            <a:r>
              <a:rPr lang="et-EE" sz="3600" dirty="0" smtClean="0"/>
              <a:t>?</a:t>
            </a:r>
            <a:endParaRPr lang="et-EE" sz="3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15616" y="2060848"/>
            <a:ext cx="6400800" cy="347472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endParaRPr lang="et-E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6499245" cy="3225744"/>
          </a:xfrm>
        </p:spPr>
        <p:txBody>
          <a:bodyPr/>
          <a:lstStyle/>
          <a:p>
            <a:pPr algn="ctr"/>
            <a:r>
              <a:rPr lang="et-EE" dirty="0" smtClean="0"/>
              <a:t>www.aviation.ee</a:t>
            </a:r>
            <a:endParaRPr lang="et-EE" dirty="0"/>
          </a:p>
          <a:p>
            <a:pPr algn="ctr"/>
            <a:r>
              <a:rPr lang="et-EE" dirty="0" smtClean="0"/>
              <a:t>info@aviation.ee</a:t>
            </a:r>
          </a:p>
          <a:p>
            <a:pPr algn="ctr"/>
            <a:endParaRPr lang="et-EE" dirty="0" smtClean="0"/>
          </a:p>
          <a:p>
            <a:pPr algn="ctr"/>
            <a:endParaRPr lang="et-EE" dirty="0"/>
          </a:p>
          <a:p>
            <a:pPr algn="ctr"/>
            <a:endParaRPr lang="et-EE" dirty="0"/>
          </a:p>
          <a:p>
            <a:pPr algn="ctr"/>
            <a:r>
              <a:rPr lang="et-EE" dirty="0" err="1" smtClean="0"/>
              <a:t>Thank</a:t>
            </a:r>
            <a:r>
              <a:rPr lang="et-EE" dirty="0" smtClean="0"/>
              <a:t> </a:t>
            </a:r>
            <a:r>
              <a:rPr lang="et-EE" dirty="0" err="1" smtClean="0"/>
              <a:t>You</a:t>
            </a:r>
            <a:r>
              <a:rPr lang="et-EE" dirty="0" smtClean="0"/>
              <a:t> </a:t>
            </a:r>
            <a:r>
              <a:rPr lang="et-EE" dirty="0" err="1" smtClean="0"/>
              <a:t>for</a:t>
            </a:r>
            <a:r>
              <a:rPr lang="et-EE" dirty="0" smtClean="0"/>
              <a:t> </a:t>
            </a:r>
            <a:r>
              <a:rPr lang="et-EE" dirty="0" err="1" smtClean="0"/>
              <a:t>listening</a:t>
            </a:r>
            <a:r>
              <a:rPr lang="et-EE" dirty="0" smtClean="0"/>
              <a:t> and </a:t>
            </a:r>
            <a:r>
              <a:rPr lang="et-EE" dirty="0" err="1" smtClean="0"/>
              <a:t>thinking</a:t>
            </a:r>
            <a:r>
              <a:rPr lang="et-EE" dirty="0" smtClean="0"/>
              <a:t> </a:t>
            </a:r>
            <a:r>
              <a:rPr lang="et-EE" dirty="0" err="1" smtClean="0"/>
              <a:t>with</a:t>
            </a:r>
            <a:r>
              <a:rPr lang="et-EE" dirty="0" smtClean="0"/>
              <a:t> </a:t>
            </a:r>
            <a:r>
              <a:rPr lang="et-EE" dirty="0" err="1" smtClean="0"/>
              <a:t>us</a:t>
            </a:r>
            <a:r>
              <a:rPr lang="et-EE" dirty="0" smtClean="0"/>
              <a:t>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6290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4382</TotalTime>
  <Words>144</Words>
  <Application>Microsoft Office PowerPoint</Application>
  <PresentationFormat>On-screen Show (4:3)</PresentationFormat>
  <Paragraphs>53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Slipstream</vt:lpstr>
      <vt:lpstr>Estonian aviation perspectives on international market</vt:lpstr>
      <vt:lpstr>What can we rely on?</vt:lpstr>
      <vt:lpstr>How big is the market for highly educated personnel?</vt:lpstr>
      <vt:lpstr>What can be outsourced?</vt:lpstr>
      <vt:lpstr>What is Aviation Consulting?</vt:lpstr>
      <vt:lpstr> Recent trends</vt:lpstr>
      <vt:lpstr>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Estonian Aviation</dc:title>
  <dc:creator>Steve Sõeruer</dc:creator>
  <cp:lastModifiedBy>Steve Sõeruer</cp:lastModifiedBy>
  <cp:revision>18</cp:revision>
  <dcterms:created xsi:type="dcterms:W3CDTF">2014-10-17T10:18:57Z</dcterms:created>
  <dcterms:modified xsi:type="dcterms:W3CDTF">2014-11-07T08:26:31Z</dcterms:modified>
</cp:coreProperties>
</file>