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51275" y="0"/>
            <a:ext cx="2946400" cy="4968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06463" y="4714876"/>
            <a:ext cx="4984750" cy="4467225"/>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750"/>
            <a:ext cx="2946400" cy="49688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t-EE"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 name="Shape 35"/>
        <p:cNvGrpSpPr/>
        <p:nvPr/>
      </p:nvGrpSpPr>
      <p:grpSpPr>
        <a:xfrm>
          <a:off x="0" y="0"/>
          <a:ext cx="0" cy="0"/>
          <a:chOff x="0" y="0"/>
          <a:chExt cx="0" cy="0"/>
        </a:xfrm>
      </p:grpSpPr>
      <p:sp>
        <p:nvSpPr>
          <p:cNvPr id="36" name="Google Shape;36;p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 name="Google Shape;37;p1:notes"/>
          <p:cNvSpPr txBox="1"/>
          <p:nvPr>
            <p:ph idx="1" type="body"/>
          </p:nvPr>
        </p:nvSpPr>
        <p:spPr>
          <a:xfrm>
            <a:off x="906463" y="4714876"/>
            <a:ext cx="4984750"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10:notes"/>
          <p:cNvSpPr txBox="1"/>
          <p:nvPr>
            <p:ph idx="2" type="hdr"/>
          </p:nvPr>
        </p:nvSpPr>
        <p:spPr>
          <a:xfrm>
            <a:off x="0" y="0"/>
            <a:ext cx="2946400" cy="496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t-EE" sz="1200">
                <a:solidFill>
                  <a:schemeClr val="dk1"/>
                </a:solidFill>
                <a:latin typeface="Times New Roman"/>
                <a:ea typeface="Times New Roman"/>
                <a:cs typeface="Times New Roman"/>
                <a:sym typeface="Times New Roman"/>
              </a:rPr>
              <a:t>ÕV orientatsioonikursus</a:t>
            </a:r>
            <a:endParaRPr/>
          </a:p>
        </p:txBody>
      </p:sp>
      <p:sp>
        <p:nvSpPr>
          <p:cNvPr id="120" name="Google Shape;120;p10:notes"/>
          <p:cNvSpPr txBox="1"/>
          <p:nvPr>
            <p:ph idx="11" type="ftr"/>
          </p:nvPr>
        </p:nvSpPr>
        <p:spPr>
          <a:xfrm>
            <a:off x="0"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t-EE" sz="1200">
                <a:solidFill>
                  <a:schemeClr val="dk1"/>
                </a:solidFill>
                <a:latin typeface="Times New Roman"/>
                <a:ea typeface="Times New Roman"/>
                <a:cs typeface="Times New Roman"/>
                <a:sym typeface="Times New Roman"/>
              </a:rPr>
              <a:t>n-ltn Jana Laaneser10.01.2011</a:t>
            </a:r>
            <a:endParaRPr/>
          </a:p>
        </p:txBody>
      </p:sp>
      <p:sp>
        <p:nvSpPr>
          <p:cNvPr id="121" name="Google Shape;121;p10: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t-EE"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22" name="Google Shape;122;p10:notes"/>
          <p:cNvSpPr/>
          <p:nvPr>
            <p:ph idx="3" type="sldImg"/>
          </p:nvPr>
        </p:nvSpPr>
        <p:spPr>
          <a:xfrm>
            <a:off x="1146175" y="685800"/>
            <a:ext cx="4570413"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10:notes"/>
          <p:cNvSpPr txBox="1"/>
          <p:nvPr>
            <p:ph idx="1" type="body"/>
          </p:nvPr>
        </p:nvSpPr>
        <p:spPr>
          <a:xfrm>
            <a:off x="914400" y="4343401"/>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Teine tähtis valdkond:</a:t>
            </a:r>
            <a:endParaRPr/>
          </a:p>
          <a:p>
            <a:pPr indent="0" lvl="0" marL="0" rtl="0" algn="l">
              <a:spcBef>
                <a:spcPts val="360"/>
              </a:spcBef>
              <a:spcAft>
                <a:spcPts val="0"/>
              </a:spcAft>
              <a:buNone/>
            </a:pPr>
            <a:r>
              <a:rPr lang="et-EE"/>
              <a:t>Militaarlennuvälja teenistused ja nende spetsiifilised väljaõppe vajadused.</a:t>
            </a:r>
            <a:endParaRPr/>
          </a:p>
          <a:p>
            <a:pPr indent="0" lvl="0" marL="0" rtl="0" algn="l">
              <a:spcBef>
                <a:spcPts val="360"/>
              </a:spcBef>
              <a:spcAft>
                <a:spcPts val="0"/>
              </a:spcAft>
              <a:buNone/>
            </a:pPr>
            <a:r>
              <a:rPr lang="et-EE"/>
              <a:t>Lennujuhtimine</a:t>
            </a:r>
            <a:endParaRPr/>
          </a:p>
          <a:p>
            <a:pPr indent="0" lvl="0" marL="0" rtl="0" algn="l">
              <a:spcBef>
                <a:spcPts val="360"/>
              </a:spcBef>
              <a:spcAft>
                <a:spcPts val="0"/>
              </a:spcAft>
              <a:buNone/>
            </a:pPr>
            <a:r>
              <a:rPr lang="et-EE"/>
              <a:t>Navigatsioon ja side</a:t>
            </a:r>
            <a:endParaRPr/>
          </a:p>
          <a:p>
            <a:pPr indent="0" lvl="0" marL="0" rtl="0" algn="l">
              <a:spcBef>
                <a:spcPts val="360"/>
              </a:spcBef>
              <a:spcAft>
                <a:spcPts val="0"/>
              </a:spcAft>
              <a:buNone/>
            </a:pPr>
            <a:r>
              <a:rPr lang="et-EE"/>
              <a:t>Kütuseteenistus</a:t>
            </a:r>
            <a:endParaRPr/>
          </a:p>
          <a:p>
            <a:pPr indent="0" lvl="0" marL="0" rtl="0" algn="l">
              <a:spcBef>
                <a:spcPts val="360"/>
              </a:spcBef>
              <a:spcAft>
                <a:spcPts val="0"/>
              </a:spcAft>
              <a:buNone/>
            </a:pPr>
            <a:r>
              <a:rPr lang="et-EE"/>
              <a:t>Perrooniteenindus</a:t>
            </a:r>
            <a:endParaRPr/>
          </a:p>
          <a:p>
            <a:pPr indent="0" lvl="0" marL="0" rtl="0" algn="l">
              <a:spcBef>
                <a:spcPts val="360"/>
              </a:spcBef>
              <a:spcAft>
                <a:spcPts val="0"/>
              </a:spcAft>
              <a:buNone/>
            </a:pPr>
            <a:r>
              <a:rPr lang="et-EE"/>
              <a:t>Rajameistrid</a:t>
            </a:r>
            <a:endParaRPr/>
          </a:p>
          <a:p>
            <a:pPr indent="0" lvl="0" marL="0" rtl="0" algn="l">
              <a:spcBef>
                <a:spcPts val="360"/>
              </a:spcBef>
              <a:spcAft>
                <a:spcPts val="0"/>
              </a:spcAft>
              <a:buNone/>
            </a:pPr>
            <a:r>
              <a:rPr lang="et-EE"/>
              <a:t>Kaubakäitlus</a:t>
            </a:r>
            <a:endParaRPr/>
          </a:p>
          <a:p>
            <a:pPr indent="0" lvl="0" marL="0" rtl="0" algn="l">
              <a:spcBef>
                <a:spcPts val="360"/>
              </a:spcBef>
              <a:spcAft>
                <a:spcPts val="0"/>
              </a:spcAft>
              <a:buNone/>
            </a:pPr>
            <a:r>
              <a:rPr lang="et-EE"/>
              <a:t>Tuletõrje- ja päästeteenistus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11:notes"/>
          <p:cNvSpPr txBox="1"/>
          <p:nvPr>
            <p:ph idx="2" type="hdr"/>
          </p:nvPr>
        </p:nvSpPr>
        <p:spPr>
          <a:xfrm>
            <a:off x="0" y="0"/>
            <a:ext cx="2946400" cy="496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t-EE" sz="1200">
                <a:solidFill>
                  <a:schemeClr val="dk1"/>
                </a:solidFill>
                <a:latin typeface="Times New Roman"/>
                <a:ea typeface="Times New Roman"/>
                <a:cs typeface="Times New Roman"/>
                <a:sym typeface="Times New Roman"/>
              </a:rPr>
              <a:t>ÕV orientatsioonikursus</a:t>
            </a:r>
            <a:endParaRPr/>
          </a:p>
        </p:txBody>
      </p:sp>
      <p:sp>
        <p:nvSpPr>
          <p:cNvPr id="136" name="Google Shape;136;p11:notes"/>
          <p:cNvSpPr txBox="1"/>
          <p:nvPr>
            <p:ph idx="11" type="ftr"/>
          </p:nvPr>
        </p:nvSpPr>
        <p:spPr>
          <a:xfrm>
            <a:off x="0"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t-EE" sz="1200">
                <a:solidFill>
                  <a:schemeClr val="dk1"/>
                </a:solidFill>
                <a:latin typeface="Times New Roman"/>
                <a:ea typeface="Times New Roman"/>
                <a:cs typeface="Times New Roman"/>
                <a:sym typeface="Times New Roman"/>
              </a:rPr>
              <a:t>n-ltn Jana Laaneser10.01.2011</a:t>
            </a:r>
            <a:endParaRPr/>
          </a:p>
        </p:txBody>
      </p:sp>
      <p:sp>
        <p:nvSpPr>
          <p:cNvPr id="137" name="Google Shape;137;p11: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t-EE"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38" name="Google Shape;138;p11:notes"/>
          <p:cNvSpPr/>
          <p:nvPr>
            <p:ph idx="3" type="sldImg"/>
          </p:nvPr>
        </p:nvSpPr>
        <p:spPr>
          <a:xfrm>
            <a:off x="1146175" y="685800"/>
            <a:ext cx="4570413"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9" name="Google Shape;139;p11:notes"/>
          <p:cNvSpPr txBox="1"/>
          <p:nvPr>
            <p:ph idx="1" type="body"/>
          </p:nvPr>
        </p:nvSpPr>
        <p:spPr>
          <a:xfrm>
            <a:off x="914400" y="4343401"/>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Toetus maaväe üksustele</a:t>
            </a:r>
            <a:endParaRPr/>
          </a:p>
          <a:p>
            <a:pPr indent="0" lvl="0" marL="0" rtl="0" algn="l">
              <a:spcBef>
                <a:spcPts val="360"/>
              </a:spcBef>
              <a:spcAft>
                <a:spcPts val="0"/>
              </a:spcAft>
              <a:buNone/>
            </a:pPr>
            <a:r>
              <a:rPr lang="et-EE"/>
              <a:t>Tulejuhtide allüksus – tagab liitlaste õhutoetuse jõudmise õigetele sihtmärkidele õigeaegselt ja maksimumefektiga.</a:t>
            </a:r>
            <a:endParaRPr/>
          </a:p>
          <a:p>
            <a:pPr indent="0" lvl="0" marL="0" rtl="0" algn="l">
              <a:spcBef>
                <a:spcPts val="360"/>
              </a:spcBef>
              <a:spcAft>
                <a:spcPts val="0"/>
              </a:spcAft>
              <a:buNone/>
            </a:pPr>
            <a:r>
              <a:rPr lang="et-EE"/>
              <a:t>Üksuse väljaõppe nõuded tulenevad samuti sätestatud NATO/USA sertifitseerimisnõuetest.</a:t>
            </a:r>
            <a:endParaRPr/>
          </a:p>
          <a:p>
            <a:pPr indent="0" lvl="0" marL="0" rtl="0" algn="l">
              <a:spcBef>
                <a:spcPts val="360"/>
              </a:spcBef>
              <a:spcAft>
                <a:spcPts val="0"/>
              </a:spcAft>
              <a:buNone/>
            </a:pPr>
            <a:r>
              <a:rPr lang="et-EE"/>
              <a:t>Väljaõpet teostatakse allüksuse siseselt ja välismaal selleks sertifikaati omavates õppeasutustes (Air to Ground School)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2:notes"/>
          <p:cNvSpPr txBox="1"/>
          <p:nvPr>
            <p:ph idx="2" type="hdr"/>
          </p:nvPr>
        </p:nvSpPr>
        <p:spPr>
          <a:xfrm>
            <a:off x="0" y="0"/>
            <a:ext cx="2946400" cy="496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t-EE" sz="1200">
                <a:solidFill>
                  <a:schemeClr val="dk1"/>
                </a:solidFill>
                <a:latin typeface="Times New Roman"/>
                <a:ea typeface="Times New Roman"/>
                <a:cs typeface="Times New Roman"/>
                <a:sym typeface="Times New Roman"/>
              </a:rPr>
              <a:t>ÕV orientatsioonikursus</a:t>
            </a:r>
            <a:endParaRPr/>
          </a:p>
        </p:txBody>
      </p:sp>
      <p:sp>
        <p:nvSpPr>
          <p:cNvPr id="149" name="Google Shape;149;p12:notes"/>
          <p:cNvSpPr txBox="1"/>
          <p:nvPr>
            <p:ph idx="11" type="ftr"/>
          </p:nvPr>
        </p:nvSpPr>
        <p:spPr>
          <a:xfrm>
            <a:off x="0"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t-EE" sz="1200">
                <a:solidFill>
                  <a:schemeClr val="dk1"/>
                </a:solidFill>
                <a:latin typeface="Times New Roman"/>
                <a:ea typeface="Times New Roman"/>
                <a:cs typeface="Times New Roman"/>
                <a:sym typeface="Times New Roman"/>
              </a:rPr>
              <a:t>n-ltn Jana Laaneser10.01.2011</a:t>
            </a:r>
            <a:endParaRPr/>
          </a:p>
        </p:txBody>
      </p:sp>
      <p:sp>
        <p:nvSpPr>
          <p:cNvPr id="150" name="Google Shape;150;p12: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t-EE"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51" name="Google Shape;151;p12:notes"/>
          <p:cNvSpPr/>
          <p:nvPr>
            <p:ph idx="3" type="sldImg"/>
          </p:nvPr>
        </p:nvSpPr>
        <p:spPr>
          <a:xfrm>
            <a:off x="1146175" y="685800"/>
            <a:ext cx="4570413"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12:notes"/>
          <p:cNvSpPr txBox="1"/>
          <p:nvPr>
            <p:ph idx="1" type="body"/>
          </p:nvPr>
        </p:nvSpPr>
        <p:spPr>
          <a:xfrm>
            <a:off x="914400" y="4343401"/>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Õhulävi element maaväe üksuste juures</a:t>
            </a:r>
            <a:endParaRPr/>
          </a:p>
          <a:p>
            <a:pPr indent="0" lvl="0" marL="0" rtl="0" algn="l">
              <a:spcBef>
                <a:spcPts val="360"/>
              </a:spcBef>
              <a:spcAft>
                <a:spcPts val="0"/>
              </a:spcAft>
              <a:buNone/>
            </a:pPr>
            <a:r>
              <a:rPr lang="et-EE"/>
              <a:t>Antud hetkel puudub meil eesti siseselt vastav õppekava, kasutame NATO riikide kursusi oma spetsialistide väljaõppeks.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3:notes"/>
          <p:cNvSpPr txBox="1"/>
          <p:nvPr>
            <p:ph idx="2" type="hdr"/>
          </p:nvPr>
        </p:nvSpPr>
        <p:spPr>
          <a:xfrm>
            <a:off x="0" y="0"/>
            <a:ext cx="2946400" cy="496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t-EE" sz="1200">
                <a:solidFill>
                  <a:schemeClr val="dk1"/>
                </a:solidFill>
                <a:latin typeface="Times New Roman"/>
                <a:ea typeface="Times New Roman"/>
                <a:cs typeface="Times New Roman"/>
                <a:sym typeface="Times New Roman"/>
              </a:rPr>
              <a:t>ÕV orientatsioonikursus</a:t>
            </a:r>
            <a:endParaRPr/>
          </a:p>
        </p:txBody>
      </p:sp>
      <p:sp>
        <p:nvSpPr>
          <p:cNvPr id="161" name="Google Shape;161;p13:notes"/>
          <p:cNvSpPr txBox="1"/>
          <p:nvPr>
            <p:ph idx="11" type="ftr"/>
          </p:nvPr>
        </p:nvSpPr>
        <p:spPr>
          <a:xfrm>
            <a:off x="0"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t-EE" sz="1200">
                <a:solidFill>
                  <a:schemeClr val="dk1"/>
                </a:solidFill>
                <a:latin typeface="Times New Roman"/>
                <a:ea typeface="Times New Roman"/>
                <a:cs typeface="Times New Roman"/>
                <a:sym typeface="Times New Roman"/>
              </a:rPr>
              <a:t>n-ltn Jana Laaneser10.01.2011</a:t>
            </a:r>
            <a:endParaRPr/>
          </a:p>
        </p:txBody>
      </p:sp>
      <p:sp>
        <p:nvSpPr>
          <p:cNvPr id="162" name="Google Shape;162;p13: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t-EE"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63" name="Google Shape;163;p13:notes"/>
          <p:cNvSpPr/>
          <p:nvPr>
            <p:ph idx="3" type="sldImg"/>
          </p:nvPr>
        </p:nvSpPr>
        <p:spPr>
          <a:xfrm>
            <a:off x="1146175" y="685800"/>
            <a:ext cx="4570413"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p13:notes"/>
          <p:cNvSpPr txBox="1"/>
          <p:nvPr>
            <p:ph idx="1" type="body"/>
          </p:nvPr>
        </p:nvSpPr>
        <p:spPr>
          <a:xfrm>
            <a:off x="914400" y="4343401"/>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Õhuväe väljaõppekeskuse ampluaa on nooremallohvitseride väljaõpe, vanemallohvitseride õhuväe moodul ning osati Kaitseväe õhuväe põhikursuse kadettide mõningate aine osade ning praktika koordineerimine ja läbiviimine.</a:t>
            </a:r>
            <a:endParaRPr/>
          </a:p>
          <a:p>
            <a:pPr indent="0" lvl="0" marL="0" rtl="0" algn="l">
              <a:spcBef>
                <a:spcPts val="360"/>
              </a:spcBef>
              <a:spcAft>
                <a:spcPts val="0"/>
              </a:spcAft>
              <a:buNone/>
            </a:pPr>
            <a:r>
              <a:rPr lang="et-EE"/>
              <a:t>Lisaks tegeleme ÕV kaaderkoosseisu sõduri baasoskuste täiendõppe ja treeninguga.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5" name="Google Shape;175;p14:notes"/>
          <p:cNvSpPr txBox="1"/>
          <p:nvPr>
            <p:ph idx="1" type="body"/>
          </p:nvPr>
        </p:nvSpPr>
        <p:spPr>
          <a:xfrm>
            <a:off x="906463" y="4714876"/>
            <a:ext cx="4984750" cy="4467225"/>
          </a:xfrm>
          <a:prstGeom prst="rect">
            <a:avLst/>
          </a:prstGeom>
          <a:noFill/>
          <a:ln>
            <a:noFill/>
          </a:ln>
        </p:spPr>
        <p:txBody>
          <a:bodyPr anchorCtr="0" anchor="t" bIns="45700" lIns="91425" spcFirstLastPara="1" rIns="91425" wrap="square" tIns="45700">
            <a:noAutofit/>
          </a:bodyPr>
          <a:lstStyle/>
          <a:p>
            <a:pPr indent="0" lvl="1" marL="457165" rtl="0" algn="l">
              <a:spcBef>
                <a:spcPts val="0"/>
              </a:spcBef>
              <a:spcAft>
                <a:spcPts val="0"/>
              </a:spcAft>
              <a:buNone/>
            </a:pPr>
            <a:r>
              <a:rPr lang="et-EE"/>
              <a:t>Väljakutsed praeguses ÕV väljaõppes</a:t>
            </a:r>
            <a:endParaRPr/>
          </a:p>
          <a:p>
            <a:pPr indent="-171436" lvl="1" marL="628602" rtl="0" algn="l">
              <a:spcBef>
                <a:spcPts val="360"/>
              </a:spcBef>
              <a:spcAft>
                <a:spcPts val="0"/>
              </a:spcAft>
              <a:buClr>
                <a:schemeClr val="dk1"/>
              </a:buClr>
              <a:buSzPts val="1200"/>
              <a:buFont typeface="Arial"/>
              <a:buChar char="•"/>
            </a:pPr>
            <a:r>
              <a:rPr lang="et-EE"/>
              <a:t>Kestev arutelu õhuväe ohvitseri ja allohvitseri baaskoskuste ja vastava õppekava üle. Põhiline arutelu, kas ohvitseri baasharidus peaks olema suunatud erialaspetsialisti teadmiste ja oskuste omandamisele või peaks see olema üldine allüksuste juhtimisele keskenduv? Kus on see õige tasakaalu koht?</a:t>
            </a:r>
            <a:endParaRPr/>
          </a:p>
          <a:p>
            <a:pPr indent="-171436" lvl="1" marL="628602" rtl="0" algn="l">
              <a:spcBef>
                <a:spcPts val="360"/>
              </a:spcBef>
              <a:spcAft>
                <a:spcPts val="0"/>
              </a:spcAft>
              <a:buClr>
                <a:schemeClr val="dk1"/>
              </a:buClr>
              <a:buSzPts val="1200"/>
              <a:buFont typeface="Arial"/>
              <a:buChar char="•"/>
            </a:pPr>
            <a:r>
              <a:rPr lang="et-EE"/>
              <a:t>On arutatud ka ÕV reservväelaste rolli ja väljaõppe üle. Probleem selles, et ÕV-s on lai spekter erialasid, milles tuleb hoida teatud pädevust, seega nõuavad need pidevat täiendõpet ja kvalifikatsiooni hoidmist. Reservistide kaasamine „korra aastas“ stiilis õppustel on seega raskendatud kui mitte võimatu.</a:t>
            </a:r>
            <a:endParaRPr/>
          </a:p>
          <a:p>
            <a:pPr indent="-171436" lvl="1" marL="628602" rtl="0" algn="l">
              <a:spcBef>
                <a:spcPts val="360"/>
              </a:spcBef>
              <a:spcAft>
                <a:spcPts val="0"/>
              </a:spcAft>
              <a:buClr>
                <a:schemeClr val="dk1"/>
              </a:buClr>
              <a:buSzPts val="1200"/>
              <a:buFont typeface="Arial"/>
              <a:buChar char="•"/>
            </a:pPr>
            <a:r>
              <a:rPr lang="et-EE"/>
              <a:t>Väljaõppe vajaduste ja võimaluste disproportsioon. Nagu mainitud, on õv-s palju erialaspetsialiste, kes vajavad kestvat õpet ja treeningut, kuid väljaõpet läbiviivaid asutusi või nende võimalused on piiratud.</a:t>
            </a:r>
            <a:endParaRPr/>
          </a:p>
          <a:p>
            <a:pPr indent="0" lvl="1" marL="457165" rtl="0" algn="l">
              <a:spcBef>
                <a:spcPts val="360"/>
              </a:spcBef>
              <a:spcAft>
                <a:spcPts val="0"/>
              </a:spcAft>
              <a:buNone/>
            </a:pPr>
            <a:r>
              <a:rPr lang="et-EE"/>
              <a:t>Tulenevalt NATO ja EL nõuetest  - lai spekter sertifitseeritud spetsialiste, keda tuleb jätkusuutlikult välja õpetada. Selleks ei ole aga ÕV-s tekkinud ühtset koolituskeskust (ÕV kooli). ÕVVÕKe ei suuda seda rolli täita. </a:t>
            </a:r>
            <a:endParaRPr/>
          </a:p>
          <a:p>
            <a:pPr indent="0" lvl="1" marL="457165" rtl="0" algn="l">
              <a:spcBef>
                <a:spcPts val="360"/>
              </a:spcBef>
              <a:spcAft>
                <a:spcPts val="0"/>
              </a:spcAft>
              <a:buNone/>
            </a:pPr>
            <a:r>
              <a:rPr lang="et-EE"/>
              <a:t>Väljaõppe fookus on võrreldes 100 esimese iseseisvusajaga nihkunud sõjaväelennundust tagavatele teenistustele.</a:t>
            </a:r>
            <a:endParaRPr/>
          </a:p>
          <a:p>
            <a:pPr indent="0" lvl="0" marL="0" rtl="0" algn="l">
              <a:spcBef>
                <a:spcPts val="360"/>
              </a:spcBef>
              <a:spcAft>
                <a:spcPts val="0"/>
              </a:spcAft>
              <a:buNone/>
            </a:pPr>
            <a:r>
              <a:t/>
            </a:r>
            <a:endParaRPr/>
          </a:p>
        </p:txBody>
      </p:sp>
      <p:sp>
        <p:nvSpPr>
          <p:cNvPr id="176" name="Google Shape;176;p14: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3" name="Google Shape;183;p15:notes"/>
          <p:cNvSpPr txBox="1"/>
          <p:nvPr>
            <p:ph idx="1" type="body"/>
          </p:nvPr>
        </p:nvSpPr>
        <p:spPr>
          <a:xfrm>
            <a:off x="906463" y="4714876"/>
            <a:ext cx="4984750"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Pilk tulevikku</a:t>
            </a:r>
            <a:endParaRPr/>
          </a:p>
          <a:p>
            <a:pPr indent="-171437" lvl="0" marL="171437" rtl="0" algn="l">
              <a:spcBef>
                <a:spcPts val="360"/>
              </a:spcBef>
              <a:spcAft>
                <a:spcPts val="0"/>
              </a:spcAft>
              <a:buClr>
                <a:schemeClr val="dk1"/>
              </a:buClr>
              <a:buSzPts val="1200"/>
              <a:buFont typeface="Arial"/>
              <a:buChar char="•"/>
            </a:pPr>
            <a:r>
              <a:rPr lang="et-EE"/>
              <a:t>ÕV lähituleviku väljaõppe ja treeningvajadused baseeruvad ÕV põhitegevustel, prioriteetidel ja on samuti tihedalt seotutud kohustustega NATO ees.</a:t>
            </a:r>
            <a:endParaRPr/>
          </a:p>
          <a:p>
            <a:pPr indent="-171437" lvl="0" marL="171437" rtl="0" algn="l">
              <a:spcBef>
                <a:spcPts val="360"/>
              </a:spcBef>
              <a:spcAft>
                <a:spcPts val="0"/>
              </a:spcAft>
              <a:buClr>
                <a:schemeClr val="dk1"/>
              </a:buClr>
              <a:buSzPts val="1200"/>
              <a:buFont typeface="Arial"/>
              <a:buChar char="•"/>
            </a:pPr>
            <a:r>
              <a:rPr lang="et-EE"/>
              <a:t>Pole näha, et EÕV põhimissioon võiks muutuda.</a:t>
            </a:r>
            <a:endParaRPr/>
          </a:p>
          <a:p>
            <a:pPr indent="-171437" lvl="0" marL="171437" rtl="0" algn="l">
              <a:spcBef>
                <a:spcPts val="360"/>
              </a:spcBef>
              <a:spcAft>
                <a:spcPts val="0"/>
              </a:spcAft>
              <a:buClr>
                <a:schemeClr val="dk1"/>
              </a:buClr>
              <a:buSzPts val="1200"/>
              <a:buFont typeface="Arial"/>
              <a:buChar char="•"/>
            </a:pPr>
            <a:r>
              <a:rPr lang="et-EE"/>
              <a:t>Praegusest isegi rohkemal määral näeme, et peame toetama maaväe ja teisi üksusi õhuväe võimete ja tegevustega. Sellest tulenevalt ka vastava väljaõppe osakaalu suurenemine ÕV-s.</a:t>
            </a:r>
            <a:endParaRPr/>
          </a:p>
          <a:p>
            <a:pPr indent="-171437" lvl="0" marL="171437" rtl="0" algn="l">
              <a:spcBef>
                <a:spcPts val="360"/>
              </a:spcBef>
              <a:spcAft>
                <a:spcPts val="0"/>
              </a:spcAft>
              <a:buClr>
                <a:schemeClr val="dk1"/>
              </a:buClr>
              <a:buSzPts val="1200"/>
              <a:buFont typeface="Arial"/>
              <a:buChar char="•"/>
            </a:pPr>
            <a:r>
              <a:rPr lang="et-EE"/>
              <a:t>Laias laastus, ei ole näha, et praegune väljaõppe mudel lähitulevikus kardinaalselt muutuks. </a:t>
            </a:r>
            <a:endParaRPr/>
          </a:p>
        </p:txBody>
      </p:sp>
      <p:sp>
        <p:nvSpPr>
          <p:cNvPr id="184" name="Google Shape;184;p15: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1" name="Google Shape;191;p16:notes"/>
          <p:cNvSpPr txBox="1"/>
          <p:nvPr>
            <p:ph idx="1" type="body"/>
          </p:nvPr>
        </p:nvSpPr>
        <p:spPr>
          <a:xfrm>
            <a:off x="906463" y="4714876"/>
            <a:ext cx="4984750"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Arutluskohad</a:t>
            </a:r>
            <a:endParaRPr/>
          </a:p>
          <a:p>
            <a:pPr indent="0" lvl="0" marL="0" rtl="0" algn="l">
              <a:spcBef>
                <a:spcPts val="360"/>
              </a:spcBef>
              <a:spcAft>
                <a:spcPts val="0"/>
              </a:spcAft>
              <a:buNone/>
            </a:pPr>
            <a:r>
              <a:rPr lang="et-EE"/>
              <a:t>Siin on mõned mõttekohad, mis võivad pärast esitlust esile kerkida.</a:t>
            </a:r>
            <a:endParaRPr/>
          </a:p>
          <a:p>
            <a:pPr indent="-171437" lvl="0" marL="171437" rtl="0" algn="l">
              <a:spcBef>
                <a:spcPts val="360"/>
              </a:spcBef>
              <a:spcAft>
                <a:spcPts val="0"/>
              </a:spcAft>
              <a:buClr>
                <a:schemeClr val="dk1"/>
              </a:buClr>
              <a:buSzPts val="1200"/>
              <a:buFont typeface="Arial"/>
              <a:buChar char="•"/>
            </a:pPr>
            <a:r>
              <a:rPr lang="et-EE"/>
              <a:t>Kas meie 100 aasta taguse ja praeguse olukorra vahel on sarnasusi, kas on kohti, millest õppida?</a:t>
            </a:r>
            <a:endParaRPr/>
          </a:p>
          <a:p>
            <a:pPr indent="-171437" lvl="0" marL="171437" rtl="0" algn="l">
              <a:spcBef>
                <a:spcPts val="360"/>
              </a:spcBef>
              <a:spcAft>
                <a:spcPts val="0"/>
              </a:spcAft>
              <a:buClr>
                <a:schemeClr val="dk1"/>
              </a:buClr>
              <a:buSzPts val="1200"/>
              <a:buFont typeface="Arial"/>
              <a:buChar char="•"/>
            </a:pPr>
            <a:r>
              <a:rPr lang="et-EE"/>
              <a:t>Kas on käest lastud võimalusi?</a:t>
            </a:r>
            <a:endParaRPr/>
          </a:p>
          <a:p>
            <a:pPr indent="-171437" lvl="0" marL="171437" rtl="0" algn="l">
              <a:spcBef>
                <a:spcPts val="360"/>
              </a:spcBef>
              <a:spcAft>
                <a:spcPts val="0"/>
              </a:spcAft>
              <a:buClr>
                <a:schemeClr val="dk1"/>
              </a:buClr>
              <a:buSzPts val="1200"/>
              <a:buFont typeface="Arial"/>
              <a:buChar char="•"/>
            </a:pPr>
            <a:r>
              <a:rPr lang="et-EE"/>
              <a:t>Kas peaksime mingis spektris ümber orienteeruma?</a:t>
            </a:r>
            <a:endParaRPr/>
          </a:p>
          <a:p>
            <a:pPr indent="0" lvl="0" marL="0" rtl="0" algn="l">
              <a:spcBef>
                <a:spcPts val="360"/>
              </a:spcBef>
              <a:spcAft>
                <a:spcPts val="0"/>
              </a:spcAft>
              <a:buNone/>
            </a:pPr>
            <a:r>
              <a:rPr lang="et-EE"/>
              <a:t>Ma ei hakka ise neile küsimustele vastama, pigem jätan need auditooriumile. Neid küsimusi saab diskuteerida saalis olevate õhuväelastega ja saada nende perspektiiv teemale.</a:t>
            </a:r>
            <a:endParaRPr/>
          </a:p>
        </p:txBody>
      </p:sp>
      <p:sp>
        <p:nvSpPr>
          <p:cNvPr id="192" name="Google Shape;192;p16: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8" name="Google Shape;198;p17:notes"/>
          <p:cNvSpPr txBox="1"/>
          <p:nvPr>
            <p:ph idx="1" type="body"/>
          </p:nvPr>
        </p:nvSpPr>
        <p:spPr>
          <a:xfrm>
            <a:off x="906463" y="4714876"/>
            <a:ext cx="4984750"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7: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Google Shape;46;p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 name="Google Shape;47;p2:notes"/>
          <p:cNvSpPr txBox="1"/>
          <p:nvPr>
            <p:ph idx="1" type="body"/>
          </p:nvPr>
        </p:nvSpPr>
        <p:spPr>
          <a:xfrm>
            <a:off x="906463" y="4714876"/>
            <a:ext cx="4984750"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Eesmärk:​</a:t>
            </a:r>
            <a:endParaRPr/>
          </a:p>
          <a:p>
            <a:pPr indent="0" lvl="1" marL="457165" rtl="0" algn="l">
              <a:spcBef>
                <a:spcPts val="360"/>
              </a:spcBef>
              <a:spcAft>
                <a:spcPts val="0"/>
              </a:spcAft>
              <a:buNone/>
            </a:pPr>
            <a:r>
              <a:rPr lang="et-EE"/>
              <a:t>Anda lühiülevaade väljaõppe võimalustest ja väljakutsetest õhuväes retrospektiivis ja tulevikku vaatavalt. Otsides paralleele minevikust, mil Kaitseväe lennundus alustas 100 aastat tagasi ning püüdes kaardistada sarnaseid õppetunde praegu</a:t>
            </a:r>
            <a:endParaRPr/>
          </a:p>
        </p:txBody>
      </p:sp>
      <p:sp>
        <p:nvSpPr>
          <p:cNvPr id="48" name="Google Shape;48;p2: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 name="Google Shape;54;p3:notes"/>
          <p:cNvSpPr txBox="1"/>
          <p:nvPr>
            <p:ph idx="1" type="body"/>
          </p:nvPr>
        </p:nvSpPr>
        <p:spPr>
          <a:xfrm>
            <a:off x="906463" y="4714876"/>
            <a:ext cx="4984750"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Teemad</a:t>
            </a:r>
            <a:endParaRPr/>
          </a:p>
          <a:p>
            <a:pPr indent="0" lvl="1" marL="457200" rtl="0" algn="l">
              <a:spcBef>
                <a:spcPts val="360"/>
              </a:spcBef>
              <a:spcAft>
                <a:spcPts val="0"/>
              </a:spcAft>
              <a:buNone/>
            </a:pPr>
            <a:r>
              <a:rPr lang="et-EE"/>
              <a:t>Ajalugu, kust alustas Lennukool 100 aastat tagasi, olukord</a:t>
            </a:r>
            <a:endParaRPr/>
          </a:p>
          <a:p>
            <a:pPr indent="0" lvl="1" marL="457200" rtl="0" algn="l">
              <a:spcBef>
                <a:spcPts val="360"/>
              </a:spcBef>
              <a:spcAft>
                <a:spcPts val="0"/>
              </a:spcAft>
              <a:buNone/>
            </a:pPr>
            <a:r>
              <a:rPr lang="et-EE"/>
              <a:t>Millised väljakutsed pidid nad ületama?</a:t>
            </a:r>
            <a:endParaRPr/>
          </a:p>
          <a:p>
            <a:pPr indent="0" lvl="1" marL="457200" rtl="0" algn="l">
              <a:spcBef>
                <a:spcPts val="360"/>
              </a:spcBef>
              <a:spcAft>
                <a:spcPts val="0"/>
              </a:spcAft>
              <a:buNone/>
            </a:pPr>
            <a:r>
              <a:rPr lang="et-EE"/>
              <a:t>Millised võimalused neil silme ees olid?</a:t>
            </a:r>
            <a:endParaRPr/>
          </a:p>
          <a:p>
            <a:pPr indent="0" lvl="1" marL="457200" rtl="0" algn="l">
              <a:spcBef>
                <a:spcPts val="360"/>
              </a:spcBef>
              <a:spcAft>
                <a:spcPts val="0"/>
              </a:spcAft>
              <a:buNone/>
            </a:pPr>
            <a:r>
              <a:rPr lang="et-EE"/>
              <a:t>Aasta 2019. Olukord, milles oleme praegu</a:t>
            </a:r>
            <a:endParaRPr/>
          </a:p>
          <a:p>
            <a:pPr indent="0" lvl="1" marL="457200" rtl="0" algn="l">
              <a:spcBef>
                <a:spcPts val="360"/>
              </a:spcBef>
              <a:spcAft>
                <a:spcPts val="0"/>
              </a:spcAft>
              <a:buNone/>
            </a:pPr>
            <a:r>
              <a:rPr lang="et-EE"/>
              <a:t>Millega me praegu maadleme?</a:t>
            </a:r>
            <a:endParaRPr/>
          </a:p>
          <a:p>
            <a:pPr indent="0" lvl="1" marL="457200" rtl="0" algn="l">
              <a:spcBef>
                <a:spcPts val="360"/>
              </a:spcBef>
              <a:spcAft>
                <a:spcPts val="0"/>
              </a:spcAft>
              <a:buNone/>
            </a:pPr>
            <a:r>
              <a:rPr lang="et-EE"/>
              <a:t>Milline on ÕV väljaõppe horisont?</a:t>
            </a:r>
            <a:endParaRPr/>
          </a:p>
          <a:p>
            <a:pPr indent="0" lvl="1" marL="457200" rtl="0" algn="l">
              <a:spcBef>
                <a:spcPts val="360"/>
              </a:spcBef>
              <a:spcAft>
                <a:spcPts val="0"/>
              </a:spcAft>
              <a:buNone/>
            </a:pPr>
            <a:r>
              <a:rPr lang="et-EE"/>
              <a:t>Ühised õppetunnid, kui on.</a:t>
            </a:r>
            <a:endParaRPr/>
          </a:p>
          <a:p>
            <a:pPr indent="0" lvl="0" marL="0" rtl="0" algn="l">
              <a:spcBef>
                <a:spcPts val="360"/>
              </a:spcBef>
              <a:spcAft>
                <a:spcPts val="0"/>
              </a:spcAft>
              <a:buNone/>
            </a:pPr>
            <a:r>
              <a:t/>
            </a:r>
            <a:endParaRPr/>
          </a:p>
        </p:txBody>
      </p:sp>
      <p:sp>
        <p:nvSpPr>
          <p:cNvPr id="55" name="Google Shape;55;p3: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 name="Google Shape;61;p4:notes"/>
          <p:cNvSpPr txBox="1"/>
          <p:nvPr>
            <p:ph idx="1" type="body"/>
          </p:nvPr>
        </p:nvSpPr>
        <p:spPr>
          <a:xfrm>
            <a:off x="906463" y="4714876"/>
            <a:ext cx="4984750"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Õhuväe lennundusväljaõppe algus </a:t>
            </a:r>
            <a:endParaRPr/>
          </a:p>
          <a:p>
            <a:pPr indent="0" lvl="1" marL="457200" rtl="0" algn="l">
              <a:spcBef>
                <a:spcPts val="360"/>
              </a:spcBef>
              <a:spcAft>
                <a:spcPts val="0"/>
              </a:spcAft>
              <a:buNone/>
            </a:pPr>
            <a:r>
              <a:rPr lang="et-EE"/>
              <a:t>1.09.1919 Lennuväe õppejaoskond</a:t>
            </a:r>
            <a:endParaRPr/>
          </a:p>
          <a:p>
            <a:pPr indent="0" lvl="1" marL="457200" rtl="0" algn="l">
              <a:spcBef>
                <a:spcPts val="360"/>
              </a:spcBef>
              <a:spcAft>
                <a:spcPts val="0"/>
              </a:spcAft>
              <a:buNone/>
            </a:pPr>
            <a:r>
              <a:rPr lang="et-EE"/>
              <a:t>1928 õppejaoskond nimetatakse Lennukooliks</a:t>
            </a:r>
            <a:endParaRPr/>
          </a:p>
          <a:p>
            <a:pPr indent="0" lvl="0" marL="0" rtl="0" algn="l">
              <a:spcBef>
                <a:spcPts val="360"/>
              </a:spcBef>
              <a:spcAft>
                <a:spcPts val="0"/>
              </a:spcAft>
              <a:buNone/>
            </a:pPr>
            <a:r>
              <a:rPr lang="et-EE"/>
              <a:t>Piisaval hulgal motiveeritud inimesi (entusiaste).</a:t>
            </a:r>
            <a:endParaRPr/>
          </a:p>
          <a:p>
            <a:pPr indent="0" lvl="1" marL="457200" rtl="0" algn="l">
              <a:spcBef>
                <a:spcPts val="360"/>
              </a:spcBef>
              <a:spcAft>
                <a:spcPts val="0"/>
              </a:spcAft>
              <a:buNone/>
            </a:pPr>
            <a:r>
              <a:rPr lang="et-EE"/>
              <a:t>Lennukooli koosseis Tallinnas 1930.a. – 88 inimest!</a:t>
            </a:r>
            <a:endParaRPr/>
          </a:p>
          <a:p>
            <a:pPr indent="0" lvl="0" marL="0" rtl="0" algn="l">
              <a:spcBef>
                <a:spcPts val="360"/>
              </a:spcBef>
              <a:spcAft>
                <a:spcPts val="0"/>
              </a:spcAft>
              <a:buNone/>
            </a:pPr>
            <a:r>
              <a:rPr lang="et-EE"/>
              <a:t>Varustatus lennuvahenditega piisav kuni hea. </a:t>
            </a:r>
            <a:endParaRPr/>
          </a:p>
          <a:p>
            <a:pPr indent="0" lvl="1" marL="457200" rtl="0" algn="l">
              <a:spcBef>
                <a:spcPts val="360"/>
              </a:spcBef>
              <a:spcAft>
                <a:spcPts val="0"/>
              </a:spcAft>
              <a:buNone/>
            </a:pPr>
            <a:r>
              <a:rPr lang="et-EE"/>
              <a:t>Alates 24 (1919) kuni 77 (1932) töökorras ühikuni</a:t>
            </a:r>
            <a:endParaRPr/>
          </a:p>
          <a:p>
            <a:pPr indent="0" lvl="0" marL="0" rtl="0" algn="l">
              <a:spcBef>
                <a:spcPts val="360"/>
              </a:spcBef>
              <a:spcAft>
                <a:spcPts val="0"/>
              </a:spcAft>
              <a:buNone/>
            </a:pPr>
            <a:r>
              <a:rPr lang="et-EE"/>
              <a:t>Toetav infrastruktuur: </a:t>
            </a:r>
            <a:endParaRPr/>
          </a:p>
          <a:p>
            <a:pPr indent="0" lvl="1" marL="457200" rtl="0" algn="l">
              <a:spcBef>
                <a:spcPts val="360"/>
              </a:spcBef>
              <a:spcAft>
                <a:spcPts val="0"/>
              </a:spcAft>
              <a:buNone/>
            </a:pPr>
            <a:r>
              <a:rPr lang="et-EE"/>
              <a:t>opereeriti mitmelt lennuväljalt, õhuväe õppeasutusel oma hoone.</a:t>
            </a:r>
            <a:endParaRPr/>
          </a:p>
          <a:p>
            <a:pPr indent="0" lvl="0" marL="0" rtl="0" algn="l">
              <a:spcBef>
                <a:spcPts val="360"/>
              </a:spcBef>
              <a:spcAft>
                <a:spcPts val="0"/>
              </a:spcAft>
              <a:buNone/>
            </a:pPr>
            <a:r>
              <a:t/>
            </a:r>
            <a:endParaRPr/>
          </a:p>
        </p:txBody>
      </p:sp>
      <p:sp>
        <p:nvSpPr>
          <p:cNvPr id="62" name="Google Shape;62;p4: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 name="Google Shape;69;p5:notes"/>
          <p:cNvSpPr txBox="1"/>
          <p:nvPr>
            <p:ph idx="1" type="body"/>
          </p:nvPr>
        </p:nvSpPr>
        <p:spPr>
          <a:xfrm>
            <a:off x="906463" y="4714876"/>
            <a:ext cx="4984750"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solidFill>
                  <a:srgbClr val="FF0000"/>
                </a:solidFill>
              </a:rPr>
              <a:t>Suhteliselt kirev lennukipark</a:t>
            </a:r>
            <a:endParaRPr/>
          </a:p>
          <a:p>
            <a:pPr indent="0" lvl="0" marL="0" rtl="0" algn="l">
              <a:spcBef>
                <a:spcPts val="360"/>
              </a:spcBef>
              <a:spcAft>
                <a:spcPts val="0"/>
              </a:spcAft>
              <a:buNone/>
            </a:pPr>
            <a:r>
              <a:rPr lang="et-EE"/>
              <a:t>Sagedased struktuurireformid ka väljaõppereformid</a:t>
            </a:r>
            <a:endParaRPr/>
          </a:p>
          <a:p>
            <a:pPr indent="0" lvl="1" marL="457200" rtl="0" algn="l">
              <a:spcBef>
                <a:spcPts val="360"/>
              </a:spcBef>
              <a:spcAft>
                <a:spcPts val="0"/>
              </a:spcAft>
              <a:buNone/>
            </a:pPr>
            <a:r>
              <a:rPr lang="et-EE"/>
              <a:t>1936.a. Lennukooli reform, õppekavva kaasati sõjakooli ained</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t-EE"/>
              <a:t>Väljakutsed ja võimalused all on üheks mainimist väärt punktiks koostöö teiste väeliikidega. Õhuväe lendavkoosseisu ja teiste allüksuste näiteks õhutulejuhid teenistus on suunatud koostööle MaV üksustega. Ajalooliselt pole siin midagi uut, nii leiame juba:</a:t>
            </a:r>
            <a:endParaRPr/>
          </a:p>
          <a:p>
            <a:pPr indent="0" lvl="0" marL="0" rtl="0" algn="l">
              <a:spcBef>
                <a:spcPts val="360"/>
              </a:spcBef>
              <a:spcAft>
                <a:spcPts val="0"/>
              </a:spcAft>
              <a:buNone/>
            </a:pPr>
            <a:r>
              <a:rPr lang="et-EE"/>
              <a:t>Juba 1924. aasta lendurite ja lendurvaatlejate õppekavas oli üheks õppeaineks „Koostöö teiste väeliikidega“.</a:t>
            </a:r>
            <a:endParaRPr/>
          </a:p>
          <a:p>
            <a:pPr indent="0" lvl="0" marL="0" rtl="0" algn="l">
              <a:spcBef>
                <a:spcPts val="360"/>
              </a:spcBef>
              <a:spcAft>
                <a:spcPts val="0"/>
              </a:spcAft>
              <a:buNone/>
            </a:pPr>
            <a:r>
              <a:rPr lang="et-EE"/>
              <a:t>Samuti oli õppekavas õppeainena kahurvägi.</a:t>
            </a:r>
            <a:endParaRPr/>
          </a:p>
          <a:p>
            <a:pPr indent="0" lvl="0" marL="0" rtl="0" algn="l">
              <a:spcBef>
                <a:spcPts val="360"/>
              </a:spcBef>
              <a:spcAft>
                <a:spcPts val="0"/>
              </a:spcAft>
              <a:buNone/>
            </a:pPr>
            <a:r>
              <a:t/>
            </a:r>
            <a:endParaRPr/>
          </a:p>
        </p:txBody>
      </p:sp>
      <p:sp>
        <p:nvSpPr>
          <p:cNvPr id="70" name="Google Shape;70;p5: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7" name="Google Shape;77;p6:notes"/>
          <p:cNvSpPr txBox="1"/>
          <p:nvPr>
            <p:ph idx="1" type="body"/>
          </p:nvPr>
        </p:nvSpPr>
        <p:spPr>
          <a:xfrm>
            <a:off x="906463" y="4714876"/>
            <a:ext cx="4984750"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Aastatel 1919-1940 Lennukooli lõpetanute arv - 461</a:t>
            </a:r>
            <a:endParaRPr/>
          </a:p>
          <a:p>
            <a:pPr indent="0" lvl="0" marL="0" rtl="0" algn="l">
              <a:spcBef>
                <a:spcPts val="360"/>
              </a:spcBef>
              <a:spcAft>
                <a:spcPts val="0"/>
              </a:spcAft>
              <a:buNone/>
            </a:pPr>
            <a:r>
              <a:rPr lang="et-EE"/>
              <a:t>Erialad:</a:t>
            </a:r>
            <a:endParaRPr/>
          </a:p>
          <a:p>
            <a:pPr indent="0" lvl="1" marL="457200" rtl="0" algn="l">
              <a:spcBef>
                <a:spcPts val="360"/>
              </a:spcBef>
              <a:spcAft>
                <a:spcPts val="0"/>
              </a:spcAft>
              <a:buNone/>
            </a:pPr>
            <a:r>
              <a:rPr lang="et-EE"/>
              <a:t>lendurid </a:t>
            </a:r>
            <a:endParaRPr/>
          </a:p>
          <a:p>
            <a:pPr indent="0" lvl="1" marL="457200" rtl="0" algn="l">
              <a:spcBef>
                <a:spcPts val="360"/>
              </a:spcBef>
              <a:spcAft>
                <a:spcPts val="0"/>
              </a:spcAft>
              <a:buNone/>
            </a:pPr>
            <a:r>
              <a:rPr lang="et-EE"/>
              <a:t>vaatlejad</a:t>
            </a:r>
            <a:endParaRPr/>
          </a:p>
          <a:p>
            <a:pPr indent="0" lvl="1" marL="457200" rtl="0" algn="l">
              <a:spcBef>
                <a:spcPts val="360"/>
              </a:spcBef>
              <a:spcAft>
                <a:spcPts val="0"/>
              </a:spcAft>
              <a:buNone/>
            </a:pPr>
            <a:r>
              <a:rPr lang="et-EE"/>
              <a:t>aviomotoristid</a:t>
            </a:r>
            <a:endParaRPr/>
          </a:p>
          <a:p>
            <a:pPr indent="0" lvl="0" marL="0" rtl="0" algn="l">
              <a:spcBef>
                <a:spcPts val="360"/>
              </a:spcBef>
              <a:spcAft>
                <a:spcPts val="0"/>
              </a:spcAft>
              <a:buNone/>
            </a:pPr>
            <a:r>
              <a:rPr lang="et-EE"/>
              <a:t>Hiljem ka õhutõrje-suurtükiväe grupp kui väljaõppe sihtgrupp.</a:t>
            </a:r>
            <a:endParaRPr/>
          </a:p>
          <a:p>
            <a:pPr indent="0" lvl="0" marL="0" rtl="0" algn="l">
              <a:spcBef>
                <a:spcPts val="360"/>
              </a:spcBef>
              <a:spcAft>
                <a:spcPts val="0"/>
              </a:spcAft>
              <a:buNone/>
            </a:pPr>
            <a:r>
              <a:rPr lang="et-EE"/>
              <a:t>Reservlendurite (allohvitseride) kursused alates 1932.</a:t>
            </a:r>
            <a:endParaRPr/>
          </a:p>
          <a:p>
            <a:pPr indent="0" lvl="0" marL="0" rtl="0" algn="l">
              <a:spcBef>
                <a:spcPts val="360"/>
              </a:spcBef>
              <a:spcAft>
                <a:spcPts val="0"/>
              </a:spcAft>
              <a:buNone/>
            </a:pPr>
            <a:r>
              <a:rPr lang="et-EE"/>
              <a:t>Instruktorid välisriikidest – briti lennuinstruktorid 1919.</a:t>
            </a:r>
            <a:endParaRPr/>
          </a:p>
          <a:p>
            <a:pPr indent="0" lvl="0" marL="0" rtl="0" algn="l">
              <a:spcBef>
                <a:spcPts val="360"/>
              </a:spcBef>
              <a:spcAft>
                <a:spcPts val="0"/>
              </a:spcAft>
              <a:buNone/>
            </a:pPr>
            <a:r>
              <a:rPr lang="et-EE"/>
              <a:t>Kokkuvõtvalt: fookus oli suunatud lendava koosseisu väljaõppele.</a:t>
            </a:r>
            <a:endParaRPr/>
          </a:p>
          <a:p>
            <a:pPr indent="0" lvl="0" marL="0" rtl="0" algn="l">
              <a:spcBef>
                <a:spcPts val="360"/>
              </a:spcBef>
              <a:spcAft>
                <a:spcPts val="0"/>
              </a:spcAft>
              <a:buNone/>
            </a:pPr>
            <a:r>
              <a:t/>
            </a:r>
            <a:endParaRPr/>
          </a:p>
        </p:txBody>
      </p:sp>
      <p:sp>
        <p:nvSpPr>
          <p:cNvPr id="78" name="Google Shape;78;p6: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8" name="Google Shape;88;p7:notes"/>
          <p:cNvSpPr txBox="1"/>
          <p:nvPr>
            <p:ph idx="1" type="body"/>
          </p:nvPr>
        </p:nvSpPr>
        <p:spPr>
          <a:xfrm>
            <a:off x="906463" y="4714876"/>
            <a:ext cx="4984750"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Liitumine NATOga laiendas väljaõpetatavate spetsialistide spektrit</a:t>
            </a:r>
            <a:endParaRPr/>
          </a:p>
          <a:p>
            <a:pPr indent="0" lvl="0" marL="0" rtl="0" algn="l">
              <a:spcBef>
                <a:spcPts val="360"/>
              </a:spcBef>
              <a:spcAft>
                <a:spcPts val="0"/>
              </a:spcAft>
              <a:buNone/>
            </a:pPr>
            <a:r>
              <a:rPr lang="et-EE"/>
              <a:t>ÕV haridusmudel on püsinud laias laastus muutumatuna alates taasiseseisvumisest kuni tänapä</a:t>
            </a:r>
            <a:endParaRPr/>
          </a:p>
          <a:p>
            <a:pPr indent="0" lvl="0" marL="0" rtl="0" algn="l">
              <a:spcBef>
                <a:spcPts val="360"/>
              </a:spcBef>
              <a:spcAft>
                <a:spcPts val="0"/>
              </a:spcAft>
              <a:buNone/>
            </a:pPr>
            <a:r>
              <a:rPr lang="et-EE"/>
              <a:t>Õhuväe väljaõpe pärast taasloomist </a:t>
            </a:r>
            <a:endParaRPr/>
          </a:p>
          <a:p>
            <a:pPr indent="0" lvl="1" marL="457200" rtl="0" algn="l">
              <a:spcBef>
                <a:spcPts val="360"/>
              </a:spcBef>
              <a:spcAft>
                <a:spcPts val="0"/>
              </a:spcAft>
              <a:buNone/>
            </a:pPr>
            <a:r>
              <a:rPr lang="et-EE"/>
              <a:t>Õhuväe väljaõppekeskus</a:t>
            </a:r>
            <a:endParaRPr/>
          </a:p>
          <a:p>
            <a:pPr indent="0" lvl="1" marL="457200" rtl="0" algn="l">
              <a:spcBef>
                <a:spcPts val="360"/>
              </a:spcBef>
              <a:spcAft>
                <a:spcPts val="0"/>
              </a:spcAft>
              <a:buNone/>
            </a:pPr>
            <a:r>
              <a:rPr lang="et-EE"/>
              <a:t>KVÜÕA + Lennuakadeemia</a:t>
            </a:r>
            <a:endParaRPr/>
          </a:p>
          <a:p>
            <a:pPr indent="0" lvl="1" marL="457200" rtl="0" algn="l">
              <a:spcBef>
                <a:spcPts val="360"/>
              </a:spcBef>
              <a:spcAft>
                <a:spcPts val="0"/>
              </a:spcAft>
              <a:buNone/>
            </a:pPr>
            <a:r>
              <a:rPr lang="et-EE"/>
              <a:t>Õhuväe spetsialistide kursused välisriikides ja allüksuste siseselt</a:t>
            </a:r>
            <a:endParaRPr/>
          </a:p>
          <a:p>
            <a:pPr indent="0" lvl="0" marL="0" rtl="0" algn="l">
              <a:spcBef>
                <a:spcPts val="360"/>
              </a:spcBef>
              <a:spcAft>
                <a:spcPts val="0"/>
              </a:spcAft>
              <a:buNone/>
            </a:pPr>
            <a:r>
              <a:rPr lang="et-EE"/>
              <a:t>Väljaõppe läbiviijad.</a:t>
            </a:r>
            <a:endParaRPr/>
          </a:p>
          <a:p>
            <a:pPr indent="0" lvl="1" marL="457200" rtl="0" algn="l">
              <a:spcBef>
                <a:spcPts val="360"/>
              </a:spcBef>
              <a:spcAft>
                <a:spcPts val="0"/>
              </a:spcAft>
              <a:buNone/>
            </a:pPr>
            <a:r>
              <a:rPr lang="et-EE"/>
              <a:t>ÕVVÕKe kaaderkoosseis 7 inimest!</a:t>
            </a:r>
            <a:endParaRPr/>
          </a:p>
          <a:p>
            <a:pPr indent="0" lvl="1" marL="457200" rtl="0" algn="l">
              <a:spcBef>
                <a:spcPts val="360"/>
              </a:spcBef>
              <a:spcAft>
                <a:spcPts val="0"/>
              </a:spcAft>
              <a:buNone/>
            </a:pPr>
            <a:r>
              <a:rPr lang="et-EE"/>
              <a:t>KVÜÕA lektorite koosseis 2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t-EE"/>
              <a:t>Toetav infrastruktuur: </a:t>
            </a:r>
            <a:endParaRPr/>
          </a:p>
          <a:p>
            <a:pPr indent="0" lvl="1" marL="457200" rtl="0" algn="l">
              <a:spcBef>
                <a:spcPts val="360"/>
              </a:spcBef>
              <a:spcAft>
                <a:spcPts val="0"/>
              </a:spcAft>
              <a:buNone/>
            </a:pPr>
            <a:r>
              <a:rPr lang="et-EE"/>
              <a:t>Oma õppehoonet ei ole.</a:t>
            </a:r>
            <a:endParaRPr/>
          </a:p>
        </p:txBody>
      </p:sp>
      <p:sp>
        <p:nvSpPr>
          <p:cNvPr id="89" name="Google Shape;89;p7: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6" name="Google Shape;96;p8:notes"/>
          <p:cNvSpPr txBox="1"/>
          <p:nvPr>
            <p:ph idx="1" type="body"/>
          </p:nvPr>
        </p:nvSpPr>
        <p:spPr>
          <a:xfrm>
            <a:off x="906463" y="4714876"/>
            <a:ext cx="4984750" cy="44672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Väljaõppe võimalused ÕV-s</a:t>
            </a:r>
            <a:endParaRPr/>
          </a:p>
          <a:p>
            <a:pPr indent="0" lvl="0" marL="0" rtl="0" algn="l">
              <a:spcBef>
                <a:spcPts val="360"/>
              </a:spcBef>
              <a:spcAft>
                <a:spcPts val="0"/>
              </a:spcAft>
              <a:buNone/>
            </a:pPr>
            <a:r>
              <a:rPr lang="et-EE"/>
              <a:t>Lendavkoosseis</a:t>
            </a:r>
            <a:endParaRPr/>
          </a:p>
          <a:p>
            <a:pPr indent="-171437" lvl="0" marL="171437" rtl="0" algn="l">
              <a:spcBef>
                <a:spcPts val="360"/>
              </a:spcBef>
              <a:spcAft>
                <a:spcPts val="0"/>
              </a:spcAft>
              <a:buClr>
                <a:schemeClr val="dk1"/>
              </a:buClr>
              <a:buSzPts val="1200"/>
              <a:buFont typeface="Arial"/>
              <a:buChar char="•"/>
            </a:pPr>
            <a:r>
              <a:rPr lang="et-EE"/>
              <a:t>Tüübiõpe</a:t>
            </a:r>
            <a:endParaRPr/>
          </a:p>
          <a:p>
            <a:pPr indent="-171437" lvl="0" marL="171437" rtl="0" algn="l">
              <a:spcBef>
                <a:spcPts val="360"/>
              </a:spcBef>
              <a:spcAft>
                <a:spcPts val="0"/>
              </a:spcAft>
              <a:buClr>
                <a:schemeClr val="dk1"/>
              </a:buClr>
              <a:buSzPts val="1200"/>
              <a:buFont typeface="Arial"/>
              <a:buChar char="•"/>
            </a:pPr>
            <a:r>
              <a:rPr lang="et-EE"/>
              <a:t>Erialane militaarlenduri väljaõpe ja treening</a:t>
            </a:r>
            <a:endParaRPr/>
          </a:p>
          <a:p>
            <a:pPr indent="-171437" lvl="0" marL="171437" rtl="0" algn="l">
              <a:spcBef>
                <a:spcPts val="360"/>
              </a:spcBef>
              <a:spcAft>
                <a:spcPts val="0"/>
              </a:spcAft>
              <a:buClr>
                <a:schemeClr val="dk1"/>
              </a:buClr>
              <a:buSzPts val="1200"/>
              <a:buFont typeface="Arial"/>
              <a:buChar char="•"/>
            </a:pPr>
            <a:r>
              <a:rPr lang="et-EE"/>
              <a:t>Õine lennuõpe ja treening</a:t>
            </a:r>
            <a:endParaRPr/>
          </a:p>
          <a:p>
            <a:pPr indent="-171437" lvl="0" marL="171437" rtl="0" algn="l">
              <a:spcBef>
                <a:spcPts val="360"/>
              </a:spcBef>
              <a:spcAft>
                <a:spcPts val="0"/>
              </a:spcAft>
              <a:buClr>
                <a:schemeClr val="dk1"/>
              </a:buClr>
              <a:buSzPts val="1200"/>
              <a:buFont typeface="Arial"/>
              <a:buChar char="•"/>
            </a:pPr>
            <a:r>
              <a:rPr lang="et-EE"/>
              <a:t>Viskelendude väljaõpe</a:t>
            </a:r>
            <a:endParaRPr/>
          </a:p>
          <a:p>
            <a:pPr indent="-171437" lvl="0" marL="171437" rtl="0" algn="l">
              <a:spcBef>
                <a:spcPts val="360"/>
              </a:spcBef>
              <a:spcAft>
                <a:spcPts val="0"/>
              </a:spcAft>
              <a:buClr>
                <a:schemeClr val="dk1"/>
              </a:buClr>
              <a:buSzPts val="1200"/>
              <a:buFont typeface="Arial"/>
              <a:buChar char="•"/>
            </a:pPr>
            <a:r>
              <a:rPr lang="et-EE"/>
              <a:t>Ripplasti väljaõpe ja treening</a:t>
            </a:r>
            <a:endParaRPr/>
          </a:p>
          <a:p>
            <a:pPr indent="-95237" lvl="0" marL="171437" rtl="0" algn="l">
              <a:spcBef>
                <a:spcPts val="360"/>
              </a:spcBef>
              <a:spcAft>
                <a:spcPts val="0"/>
              </a:spcAft>
              <a:buClr>
                <a:schemeClr val="dk1"/>
              </a:buClr>
              <a:buSzPts val="1200"/>
              <a:buFont typeface="Arial"/>
              <a:buNone/>
            </a:pPr>
            <a:r>
              <a:t/>
            </a:r>
            <a:endParaRPr/>
          </a:p>
          <a:p>
            <a:pPr indent="0" lvl="0" marL="0" rtl="0" algn="l">
              <a:spcBef>
                <a:spcPts val="360"/>
              </a:spcBef>
              <a:spcAft>
                <a:spcPts val="0"/>
              </a:spcAft>
              <a:buNone/>
            </a:pPr>
            <a:r>
              <a:rPr lang="et-EE"/>
              <a:t>Kõik see on üksuse (Lennugupi sisene väljaõpe ja treening)</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t-EE"/>
              <a:t>Varustatus lennuvahenditega. </a:t>
            </a:r>
            <a:endParaRPr/>
          </a:p>
          <a:p>
            <a:pPr indent="-228582" lvl="1" marL="685748" rtl="0" algn="l">
              <a:spcBef>
                <a:spcPts val="360"/>
              </a:spcBef>
              <a:spcAft>
                <a:spcPts val="0"/>
              </a:spcAft>
              <a:buClr>
                <a:schemeClr val="dk1"/>
              </a:buClr>
              <a:buSzPts val="1200"/>
              <a:buFont typeface="Times New Roman"/>
              <a:buAutoNum type="arabicPlain" startAt="8"/>
            </a:pPr>
            <a:r>
              <a:rPr lang="et-EE"/>
              <a:t>kasutada olevat ühikut</a:t>
            </a:r>
            <a:endParaRPr/>
          </a:p>
          <a:p>
            <a:pPr indent="-152382" lvl="1" marL="685748" rtl="0" algn="l">
              <a:spcBef>
                <a:spcPts val="360"/>
              </a:spcBef>
              <a:spcAft>
                <a:spcPts val="0"/>
              </a:spcAft>
              <a:buClr>
                <a:schemeClr val="dk1"/>
              </a:buClr>
              <a:buSzPts val="1200"/>
              <a:buFont typeface="Times New Roman"/>
              <a:buNone/>
            </a:pPr>
            <a:r>
              <a:t/>
            </a:r>
            <a:endParaRPr/>
          </a:p>
          <a:p>
            <a:pPr indent="-152382" lvl="1" marL="685748" rtl="0" algn="l">
              <a:spcBef>
                <a:spcPts val="360"/>
              </a:spcBef>
              <a:spcAft>
                <a:spcPts val="0"/>
              </a:spcAft>
              <a:buClr>
                <a:schemeClr val="dk1"/>
              </a:buClr>
              <a:buSzPts val="1200"/>
              <a:buFont typeface="Times New Roman"/>
              <a:buNone/>
            </a:pPr>
            <a:r>
              <a:t/>
            </a:r>
            <a:endParaRPr/>
          </a:p>
        </p:txBody>
      </p:sp>
      <p:sp>
        <p:nvSpPr>
          <p:cNvPr id="97" name="Google Shape;97;p8: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9:notes"/>
          <p:cNvSpPr txBox="1"/>
          <p:nvPr>
            <p:ph idx="2" type="hdr"/>
          </p:nvPr>
        </p:nvSpPr>
        <p:spPr>
          <a:xfrm>
            <a:off x="0" y="0"/>
            <a:ext cx="2946400" cy="496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t-EE" sz="1200">
                <a:solidFill>
                  <a:schemeClr val="dk1"/>
                </a:solidFill>
                <a:latin typeface="Times New Roman"/>
                <a:ea typeface="Times New Roman"/>
                <a:cs typeface="Times New Roman"/>
                <a:sym typeface="Times New Roman"/>
              </a:rPr>
              <a:t>ÕV orientatsioonikursus</a:t>
            </a:r>
            <a:endParaRPr/>
          </a:p>
        </p:txBody>
      </p:sp>
      <p:sp>
        <p:nvSpPr>
          <p:cNvPr id="108" name="Google Shape;108;p9:notes"/>
          <p:cNvSpPr txBox="1"/>
          <p:nvPr>
            <p:ph idx="11" type="ftr"/>
          </p:nvPr>
        </p:nvSpPr>
        <p:spPr>
          <a:xfrm>
            <a:off x="0"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t-EE" sz="1200">
                <a:solidFill>
                  <a:schemeClr val="dk1"/>
                </a:solidFill>
                <a:latin typeface="Times New Roman"/>
                <a:ea typeface="Times New Roman"/>
                <a:cs typeface="Times New Roman"/>
                <a:sym typeface="Times New Roman"/>
              </a:rPr>
              <a:t>n-ltn Jana Laaneser10.01.2011</a:t>
            </a:r>
            <a:endParaRPr/>
          </a:p>
        </p:txBody>
      </p:sp>
      <p:sp>
        <p:nvSpPr>
          <p:cNvPr id="109" name="Google Shape;109;p9:notes"/>
          <p:cNvSpPr txBox="1"/>
          <p:nvPr>
            <p:ph idx="12" type="sldNum"/>
          </p:nvPr>
        </p:nvSpPr>
        <p:spPr>
          <a:xfrm>
            <a:off x="3851275"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t-EE"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10" name="Google Shape;110;p9:notes"/>
          <p:cNvSpPr/>
          <p:nvPr>
            <p:ph idx="3" type="sldImg"/>
          </p:nvPr>
        </p:nvSpPr>
        <p:spPr>
          <a:xfrm>
            <a:off x="1146175" y="685800"/>
            <a:ext cx="4570413"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9:notes"/>
          <p:cNvSpPr txBox="1"/>
          <p:nvPr>
            <p:ph idx="1" type="body"/>
          </p:nvPr>
        </p:nvSpPr>
        <p:spPr>
          <a:xfrm>
            <a:off x="914400" y="4343401"/>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Spetsiifiline väljaõpe ja treening, mis puudutab lennuvahendite, aga maapealsete õhukaitsesüsteemide taktikalist juhtimist NATO õhu- ja raketikaitsesüsteemi osana.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blipFill>
          <a:blip r:embed="rId2">
            <a:alphaModFix/>
          </a:blip>
          <a:stretch>
            <a:fillRect/>
          </a:stretch>
        </a:blipFill>
      </p:bgPr>
    </p:bg>
    <p:spTree>
      <p:nvGrpSpPr>
        <p:cNvPr id="16" name="Shape 16"/>
        <p:cNvGrpSpPr/>
        <p:nvPr/>
      </p:nvGrpSpPr>
      <p:grpSpPr>
        <a:xfrm>
          <a:off x="0" y="0"/>
          <a:ext cx="0" cy="0"/>
          <a:chOff x="0" y="0"/>
          <a:chExt cx="0" cy="0"/>
        </a:xfrm>
      </p:grpSpPr>
      <p:pic>
        <p:nvPicPr>
          <p:cNvPr id="17" name="Google Shape;17;p2"/>
          <p:cNvPicPr preferRelativeResize="0"/>
          <p:nvPr/>
        </p:nvPicPr>
        <p:blipFill rotWithShape="1">
          <a:blip r:embed="rId3">
            <a:alphaModFix/>
          </a:blip>
          <a:srcRect b="0" l="0" r="0" t="0"/>
          <a:stretch/>
        </p:blipFill>
        <p:spPr>
          <a:xfrm>
            <a:off x="7596188" y="115888"/>
            <a:ext cx="1450975" cy="1560512"/>
          </a:xfrm>
          <a:prstGeom prst="rect">
            <a:avLst/>
          </a:prstGeom>
          <a:noFill/>
          <a:ln>
            <a:noFill/>
          </a:ln>
        </p:spPr>
      </p:pic>
      <p:sp>
        <p:nvSpPr>
          <p:cNvPr id="18" name="Google Shape;18;p2"/>
          <p:cNvSpPr txBox="1"/>
          <p:nvPr>
            <p:ph type="ctrTitle"/>
          </p:nvPr>
        </p:nvSpPr>
        <p:spPr>
          <a:xfrm>
            <a:off x="1619672" y="2391023"/>
            <a:ext cx="61722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sz="4400" strike="noStrike">
                <a:solidFill>
                  <a:srgbClr val="366092"/>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2"/>
          <p:cNvSpPr txBox="1"/>
          <p:nvPr>
            <p:ph idx="1" type="subTitle"/>
          </p:nvPr>
        </p:nvSpPr>
        <p:spPr>
          <a:xfrm>
            <a:off x="4082008" y="4941168"/>
            <a:ext cx="4724400" cy="1143000"/>
          </a:xfrm>
          <a:prstGeom prst="rect">
            <a:avLst/>
          </a:prstGeom>
          <a:noFill/>
          <a:ln>
            <a:noFill/>
          </a:ln>
        </p:spPr>
        <p:txBody>
          <a:bodyPr anchorCtr="0" anchor="t" bIns="45700" lIns="91425" spcFirstLastPara="1" rIns="91425" wrap="square" tIns="45700"/>
          <a:lstStyle>
            <a:lvl1pPr lvl="0" algn="ctr">
              <a:spcBef>
                <a:spcPts val="480"/>
              </a:spcBef>
              <a:spcAft>
                <a:spcPts val="0"/>
              </a:spcAft>
              <a:buClr>
                <a:schemeClr val="dk1"/>
              </a:buClr>
              <a:buSzPts val="2400"/>
              <a:buNone/>
              <a:defRPr sz="2400">
                <a:solidFill>
                  <a:schemeClr val="dk1"/>
                </a:solidFill>
                <a:latin typeface="Arial"/>
                <a:ea typeface="Arial"/>
                <a:cs typeface="Arial"/>
                <a:sym typeface="Arial"/>
              </a:defRPr>
            </a:lvl1pPr>
            <a:lvl2pPr lvl="1" algn="ctr">
              <a:spcBef>
                <a:spcPts val="400"/>
              </a:spcBef>
              <a:spcAft>
                <a:spcPts val="0"/>
              </a:spcAft>
              <a:buClr>
                <a:srgbClr val="888888"/>
              </a:buClr>
              <a:buSzPts val="20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2"/>
          <p:cNvSpPr txBox="1"/>
          <p:nvPr>
            <p:ph idx="10" type="dt"/>
          </p:nvPr>
        </p:nvSpPr>
        <p:spPr>
          <a:xfrm>
            <a:off x="-9525" y="6519863"/>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2555875" y="6519863"/>
            <a:ext cx="3925888"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6975475" y="6519863"/>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KAITSEVÄGI ASUTUSESISESEKS KASUTAMISEKS Märge tehtud 30.10.2012 Juurdepääsupiirang kehtib kuni 30.10.2017 Alus: avaliku teabe seadus § 35 lg 2 p 3 ">
  <p:cSld name="KAITSEVÄGI ASUTUSESISESEKS KASUTAMISEKS Märge tehtud 30.10.2012 Juurdepääsupiirang kehtib kuni 30.10.2017 Alus: avaliku teabe seadus § 35 lg 2 p 3 ">
    <p:spTree>
      <p:nvGrpSpPr>
        <p:cNvPr id="23" name="Shape 23"/>
        <p:cNvGrpSpPr/>
        <p:nvPr/>
      </p:nvGrpSpPr>
      <p:grpSpPr>
        <a:xfrm>
          <a:off x="0" y="0"/>
          <a:ext cx="0" cy="0"/>
          <a:chOff x="0" y="0"/>
          <a:chExt cx="0" cy="0"/>
        </a:xfrm>
      </p:grpSpPr>
      <p:sp>
        <p:nvSpPr>
          <p:cNvPr id="24" name="Google Shape;24;p3"/>
          <p:cNvSpPr txBox="1"/>
          <p:nvPr>
            <p:ph type="title"/>
          </p:nvPr>
        </p:nvSpPr>
        <p:spPr>
          <a:xfrm>
            <a:off x="1619672" y="274638"/>
            <a:ext cx="576064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3"/>
          <p:cNvSpPr txBox="1"/>
          <p:nvPr>
            <p:ph idx="1" type="body"/>
          </p:nvPr>
        </p:nvSpPr>
        <p:spPr>
          <a:xfrm>
            <a:off x="609600" y="1556792"/>
            <a:ext cx="8077200" cy="4569371"/>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3"/>
          <p:cNvSpPr txBox="1"/>
          <p:nvPr>
            <p:ph idx="10" type="dt"/>
          </p:nvPr>
        </p:nvSpPr>
        <p:spPr>
          <a:xfrm>
            <a:off x="-36513" y="6519863"/>
            <a:ext cx="1905001"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2627313" y="6519863"/>
            <a:ext cx="381635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sz="12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6975475" y="6519863"/>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sz="1200">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sz="1200">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sz="1200">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sz="1200">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sz="1200">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sz="1200">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sz="1200">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sz="1200">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9" name="Shape 29"/>
        <p:cNvGrpSpPr/>
        <p:nvPr/>
      </p:nvGrpSpPr>
      <p:grpSpPr>
        <a:xfrm>
          <a:off x="0" y="0"/>
          <a:ext cx="0" cy="0"/>
          <a:chOff x="0" y="0"/>
          <a:chExt cx="0" cy="0"/>
        </a:xfrm>
      </p:grpSpPr>
      <p:sp>
        <p:nvSpPr>
          <p:cNvPr id="30" name="Google Shape;30;p4"/>
          <p:cNvSpPr txBox="1"/>
          <p:nvPr>
            <p:ph type="title"/>
          </p:nvPr>
        </p:nvSpPr>
        <p:spPr>
          <a:xfrm>
            <a:off x="1835150" y="44450"/>
            <a:ext cx="5616575"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4"/>
          <p:cNvSpPr txBox="1"/>
          <p:nvPr>
            <p:ph idx="1" type="body"/>
          </p:nvPr>
        </p:nvSpPr>
        <p:spPr>
          <a:xfrm>
            <a:off x="395288" y="1600200"/>
            <a:ext cx="8291512"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4"/>
          <p:cNvSpPr txBox="1"/>
          <p:nvPr>
            <p:ph idx="10" type="dt"/>
          </p:nvPr>
        </p:nvSpPr>
        <p:spPr>
          <a:xfrm>
            <a:off x="-9525" y="6519863"/>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2555875" y="6519863"/>
            <a:ext cx="3925888"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6975475" y="6519863"/>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sz="1200">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sz="1200">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sz="1200">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sz="1200">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sz="1200">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sz="1200">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sz="1200">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sz="1200">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835150" y="44450"/>
            <a:ext cx="5616575"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3200" u="none" cap="none" strike="noStrike">
                <a:solidFill>
                  <a:srgbClr val="376092"/>
                </a:solidFill>
                <a:latin typeface="Arial"/>
                <a:ea typeface="Arial"/>
                <a:cs typeface="Arial"/>
                <a:sym typeface="Arial"/>
              </a:defRPr>
            </a:lvl1pPr>
            <a:lvl2pPr lvl="1" marR="0" rtl="0" algn="ctr">
              <a:spcBef>
                <a:spcPts val="0"/>
              </a:spcBef>
              <a:spcAft>
                <a:spcPts val="0"/>
              </a:spcAft>
              <a:buSzPts val="1400"/>
              <a:buNone/>
              <a:defRPr b="0" i="0" sz="3200" u="none" cap="none" strike="noStrike">
                <a:solidFill>
                  <a:srgbClr val="376092"/>
                </a:solidFill>
                <a:latin typeface="Arial"/>
                <a:ea typeface="Arial"/>
                <a:cs typeface="Arial"/>
                <a:sym typeface="Arial"/>
              </a:defRPr>
            </a:lvl2pPr>
            <a:lvl3pPr lvl="2" marR="0" rtl="0" algn="ctr">
              <a:spcBef>
                <a:spcPts val="0"/>
              </a:spcBef>
              <a:spcAft>
                <a:spcPts val="0"/>
              </a:spcAft>
              <a:buSzPts val="1400"/>
              <a:buNone/>
              <a:defRPr b="0" i="0" sz="3200" u="none" cap="none" strike="noStrike">
                <a:solidFill>
                  <a:srgbClr val="376092"/>
                </a:solidFill>
                <a:latin typeface="Arial"/>
                <a:ea typeface="Arial"/>
                <a:cs typeface="Arial"/>
                <a:sym typeface="Arial"/>
              </a:defRPr>
            </a:lvl3pPr>
            <a:lvl4pPr lvl="3" marR="0" rtl="0" algn="ctr">
              <a:spcBef>
                <a:spcPts val="0"/>
              </a:spcBef>
              <a:spcAft>
                <a:spcPts val="0"/>
              </a:spcAft>
              <a:buSzPts val="1400"/>
              <a:buNone/>
              <a:defRPr b="0" i="0" sz="3200" u="none" cap="none" strike="noStrike">
                <a:solidFill>
                  <a:srgbClr val="376092"/>
                </a:solidFill>
                <a:latin typeface="Arial"/>
                <a:ea typeface="Arial"/>
                <a:cs typeface="Arial"/>
                <a:sym typeface="Arial"/>
              </a:defRPr>
            </a:lvl4pPr>
            <a:lvl5pPr lvl="4" marR="0" rtl="0" algn="ctr">
              <a:spcBef>
                <a:spcPts val="0"/>
              </a:spcBef>
              <a:spcAft>
                <a:spcPts val="0"/>
              </a:spcAft>
              <a:buSzPts val="1400"/>
              <a:buNone/>
              <a:defRPr b="0" i="0" sz="3200" u="none" cap="none" strike="noStrike">
                <a:solidFill>
                  <a:srgbClr val="376092"/>
                </a:solidFill>
                <a:latin typeface="Arial"/>
                <a:ea typeface="Arial"/>
                <a:cs typeface="Arial"/>
                <a:sym typeface="Arial"/>
              </a:defRPr>
            </a:lvl5pPr>
            <a:lvl6pPr lvl="5" marR="0" rtl="0" algn="ctr">
              <a:spcBef>
                <a:spcPts val="0"/>
              </a:spcBef>
              <a:spcAft>
                <a:spcPts val="0"/>
              </a:spcAft>
              <a:buSzPts val="1400"/>
              <a:buNone/>
              <a:defRPr b="0" i="0" sz="3200" u="none" cap="none" strike="noStrike">
                <a:solidFill>
                  <a:srgbClr val="376092"/>
                </a:solidFill>
                <a:latin typeface="Arial"/>
                <a:ea typeface="Arial"/>
                <a:cs typeface="Arial"/>
                <a:sym typeface="Arial"/>
              </a:defRPr>
            </a:lvl6pPr>
            <a:lvl7pPr lvl="6" marR="0" rtl="0" algn="ctr">
              <a:spcBef>
                <a:spcPts val="0"/>
              </a:spcBef>
              <a:spcAft>
                <a:spcPts val="0"/>
              </a:spcAft>
              <a:buSzPts val="1400"/>
              <a:buNone/>
              <a:defRPr b="0" i="0" sz="3200" u="none" cap="none" strike="noStrike">
                <a:solidFill>
                  <a:srgbClr val="376092"/>
                </a:solidFill>
                <a:latin typeface="Arial"/>
                <a:ea typeface="Arial"/>
                <a:cs typeface="Arial"/>
                <a:sym typeface="Arial"/>
              </a:defRPr>
            </a:lvl7pPr>
            <a:lvl8pPr lvl="7" marR="0" rtl="0" algn="ctr">
              <a:spcBef>
                <a:spcPts val="0"/>
              </a:spcBef>
              <a:spcAft>
                <a:spcPts val="0"/>
              </a:spcAft>
              <a:buSzPts val="1400"/>
              <a:buNone/>
              <a:defRPr b="0" i="0" sz="3200" u="none" cap="none" strike="noStrike">
                <a:solidFill>
                  <a:srgbClr val="376092"/>
                </a:solidFill>
                <a:latin typeface="Arial"/>
                <a:ea typeface="Arial"/>
                <a:cs typeface="Arial"/>
                <a:sym typeface="Arial"/>
              </a:defRPr>
            </a:lvl8pPr>
            <a:lvl9pPr lvl="8" marR="0" rtl="0" algn="ctr">
              <a:spcBef>
                <a:spcPts val="0"/>
              </a:spcBef>
              <a:spcAft>
                <a:spcPts val="0"/>
              </a:spcAft>
              <a:buSzPts val="1400"/>
              <a:buNone/>
              <a:defRPr b="0" i="0" sz="3200" u="none" cap="none" strike="noStrike">
                <a:solidFill>
                  <a:srgbClr val="376092"/>
                </a:solidFill>
                <a:latin typeface="Arial"/>
                <a:ea typeface="Arial"/>
                <a:cs typeface="Arial"/>
                <a:sym typeface="Arial"/>
              </a:defRPr>
            </a:lvl9pPr>
          </a:lstStyle>
          <a:p/>
        </p:txBody>
      </p:sp>
      <p:sp>
        <p:nvSpPr>
          <p:cNvPr id="11" name="Google Shape;11;p1"/>
          <p:cNvSpPr txBox="1"/>
          <p:nvPr>
            <p:ph idx="1" type="body"/>
          </p:nvPr>
        </p:nvSpPr>
        <p:spPr>
          <a:xfrm>
            <a:off x="395288" y="1600200"/>
            <a:ext cx="8291512" cy="4525963"/>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9525" y="6519863"/>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2555875" y="6519863"/>
            <a:ext cx="3925888"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36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6975475" y="6519863"/>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1pPr>
            <a:lvl2pPr indent="0" lvl="1"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2pPr>
            <a:lvl3pPr indent="0" lvl="2"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3pPr>
            <a:lvl4pPr indent="0" lvl="3"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4pPr>
            <a:lvl5pPr indent="0" lvl="4"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5pPr>
            <a:lvl6pPr indent="0" lvl="5"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6pPr>
            <a:lvl7pPr indent="0" lvl="6"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7pPr>
            <a:lvl8pPr indent="0" lvl="7"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8pPr>
            <a:lvl9pPr indent="0" lvl="8" marL="0" marR="0" rtl="0" algn="r">
              <a:spcBef>
                <a:spcPts val="0"/>
              </a:spcBef>
              <a:spcAft>
                <a:spcPts val="0"/>
              </a:spcAft>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t-EE"/>
              <a:t>‹#›</a:t>
            </a:fld>
            <a:endParaRPr/>
          </a:p>
        </p:txBody>
      </p:sp>
      <p:pic>
        <p:nvPicPr>
          <p:cNvPr id="15" name="Google Shape;15;p1"/>
          <p:cNvPicPr preferRelativeResize="0"/>
          <p:nvPr/>
        </p:nvPicPr>
        <p:blipFill rotWithShape="1">
          <a:blip r:embed="rId2">
            <a:alphaModFix/>
          </a:blip>
          <a:srcRect b="0" l="0" r="0" t="0"/>
          <a:stretch/>
        </p:blipFill>
        <p:spPr>
          <a:xfrm>
            <a:off x="7858125" y="44450"/>
            <a:ext cx="1177925" cy="126841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5.jpg"/><Relationship Id="rId5" Type="http://schemas.openxmlformats.org/officeDocument/2006/relationships/image" Target="../media/image8.jpg"/><Relationship Id="rId6" Type="http://schemas.openxmlformats.org/officeDocument/2006/relationships/image" Target="../media/image25.png"/><Relationship Id="rId7"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jpg"/><Relationship Id="rId4" Type="http://schemas.openxmlformats.org/officeDocument/2006/relationships/image" Target="../media/image6.jpg"/><Relationship Id="rId5" Type="http://schemas.openxmlformats.org/officeDocument/2006/relationships/hyperlink" Target="http://home.mil.ee/uushome/uudisepilt/1979_1.jpg" TargetMode="External"/><Relationship Id="rId6"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22.jpg"/><Relationship Id="rId5" Type="http://schemas.openxmlformats.org/officeDocument/2006/relationships/image" Target="../media/image18.jpg"/><Relationship Id="rId6"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jpg"/><Relationship Id="rId4" Type="http://schemas.openxmlformats.org/officeDocument/2006/relationships/image" Target="../media/image12.jpg"/><Relationship Id="rId5"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 name="Shape 39"/>
        <p:cNvGrpSpPr/>
        <p:nvPr/>
      </p:nvGrpSpPr>
      <p:grpSpPr>
        <a:xfrm>
          <a:off x="0" y="0"/>
          <a:ext cx="0" cy="0"/>
          <a:chOff x="0" y="0"/>
          <a:chExt cx="0" cy="0"/>
        </a:xfrm>
      </p:grpSpPr>
      <p:sp>
        <p:nvSpPr>
          <p:cNvPr id="40" name="Google Shape;40;p5"/>
          <p:cNvSpPr txBox="1"/>
          <p:nvPr>
            <p:ph type="ctrTitle"/>
          </p:nvPr>
        </p:nvSpPr>
        <p:spPr>
          <a:xfrm>
            <a:off x="1383803" y="2852936"/>
            <a:ext cx="6932613" cy="2667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t-EE" sz="3600"/>
              <a:t>ESTONAIN AIR FORCE EDUCATION AND TRAINING. </a:t>
            </a:r>
            <a:r>
              <a:rPr lang="et-EE" sz="2400"/>
              <a:t>OPPORTUNITIES AND CHALLENGES IN RETROSPECTIVE, THE WAY AHEAD.</a:t>
            </a:r>
            <a:br>
              <a:rPr lang="et-EE" sz="3600"/>
            </a:br>
            <a:br>
              <a:rPr lang="et-EE" sz="2400"/>
            </a:br>
            <a:br>
              <a:rPr b="1" lang="et-EE" sz="3600">
                <a:latin typeface="Arial"/>
                <a:ea typeface="Arial"/>
                <a:cs typeface="Arial"/>
                <a:sym typeface="Arial"/>
              </a:rPr>
            </a:br>
            <a:br>
              <a:rPr b="1" lang="et-EE" sz="1600">
                <a:latin typeface="Arial"/>
                <a:ea typeface="Arial"/>
                <a:cs typeface="Arial"/>
                <a:sym typeface="Arial"/>
              </a:rPr>
            </a:br>
            <a:endParaRPr b="1" sz="3200">
              <a:latin typeface="Arial"/>
              <a:ea typeface="Arial"/>
              <a:cs typeface="Arial"/>
              <a:sym typeface="Arial"/>
            </a:endParaRPr>
          </a:p>
        </p:txBody>
      </p:sp>
      <p:sp>
        <p:nvSpPr>
          <p:cNvPr id="41" name="Google Shape;41;p5"/>
          <p:cNvSpPr txBox="1"/>
          <p:nvPr/>
        </p:nvSpPr>
        <p:spPr>
          <a:xfrm>
            <a:off x="5946614" y="5157192"/>
            <a:ext cx="2553776" cy="12249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Arial"/>
              <a:buNone/>
            </a:pPr>
            <a:r>
              <a:rPr b="0" i="0" lang="et-EE" sz="1600" u="none" cap="none" strike="noStrike">
                <a:solidFill>
                  <a:schemeClr val="dk1"/>
                </a:solidFill>
                <a:latin typeface="Arial"/>
                <a:ea typeface="Arial"/>
                <a:cs typeface="Arial"/>
                <a:sym typeface="Arial"/>
              </a:rPr>
              <a:t>Toomas Kuiv</a:t>
            </a:r>
            <a:endParaRPr/>
          </a:p>
          <a:p>
            <a:pPr indent="0" lvl="0" marL="0" marR="0" rtl="0" algn="l">
              <a:spcBef>
                <a:spcPts val="320"/>
              </a:spcBef>
              <a:spcAft>
                <a:spcPts val="0"/>
              </a:spcAft>
              <a:buClr>
                <a:schemeClr val="dk1"/>
              </a:buClr>
              <a:buSzPts val="1600"/>
              <a:buFont typeface="Arial"/>
              <a:buNone/>
            </a:pPr>
            <a:r>
              <a:rPr b="0" i="0" lang="et-EE" sz="1600" u="none" cap="none" strike="noStrike">
                <a:solidFill>
                  <a:schemeClr val="dk1"/>
                </a:solidFill>
                <a:latin typeface="Arial"/>
                <a:ea typeface="Arial"/>
                <a:cs typeface="Arial"/>
                <a:sym typeface="Arial"/>
              </a:rPr>
              <a:t>Lieutenant Colonel</a:t>
            </a:r>
            <a:endParaRPr b="0" i="0" sz="1600" u="none" cap="none" strike="noStrike">
              <a:solidFill>
                <a:schemeClr val="dk1"/>
              </a:solidFill>
              <a:latin typeface="Arial"/>
              <a:ea typeface="Arial"/>
              <a:cs typeface="Arial"/>
              <a:sym typeface="Arial"/>
            </a:endParaRPr>
          </a:p>
          <a:p>
            <a:pPr indent="0" lvl="0" marL="0" marR="0" rtl="0" algn="l">
              <a:spcBef>
                <a:spcPts val="320"/>
              </a:spcBef>
              <a:spcAft>
                <a:spcPts val="0"/>
              </a:spcAft>
              <a:buClr>
                <a:schemeClr val="dk1"/>
              </a:buClr>
              <a:buSzPts val="1600"/>
              <a:buFont typeface="Arial"/>
              <a:buNone/>
            </a:pPr>
            <a:r>
              <a:rPr b="0" i="0" lang="et-EE" sz="1600" u="none" cap="none" strike="noStrike">
                <a:solidFill>
                  <a:schemeClr val="dk1"/>
                </a:solidFill>
                <a:latin typeface="Arial"/>
                <a:ea typeface="Arial"/>
                <a:cs typeface="Arial"/>
                <a:sym typeface="Arial"/>
              </a:rPr>
              <a:t>Air Force Training Centre</a:t>
            </a:r>
            <a:endParaRPr/>
          </a:p>
          <a:p>
            <a:pPr indent="0" lvl="0" marL="0" marR="0" rtl="0" algn="l">
              <a:spcBef>
                <a:spcPts val="320"/>
              </a:spcBef>
              <a:spcAft>
                <a:spcPts val="0"/>
              </a:spcAft>
              <a:buClr>
                <a:schemeClr val="dk1"/>
              </a:buClr>
              <a:buSzPts val="1600"/>
              <a:buFont typeface="Arial"/>
              <a:buNone/>
            </a:pPr>
            <a:r>
              <a:rPr b="0" i="0" lang="et-EE" sz="1600" u="none" cap="none" strike="noStrike">
                <a:solidFill>
                  <a:schemeClr val="dk1"/>
                </a:solidFill>
                <a:latin typeface="Arial"/>
                <a:ea typeface="Arial"/>
                <a:cs typeface="Arial"/>
                <a:sym typeface="Arial"/>
              </a:rPr>
              <a:t>Ämari Air Base</a:t>
            </a:r>
            <a:endParaRPr b="0" i="0" sz="1600" u="none" cap="none" strike="noStrike">
              <a:solidFill>
                <a:schemeClr val="dk1"/>
              </a:solidFill>
              <a:latin typeface="Arial"/>
              <a:ea typeface="Arial"/>
              <a:cs typeface="Arial"/>
              <a:sym typeface="Arial"/>
            </a:endParaRPr>
          </a:p>
        </p:txBody>
      </p:sp>
      <p:sp>
        <p:nvSpPr>
          <p:cNvPr id="42" name="Google Shape;42;p5"/>
          <p:cNvSpPr/>
          <p:nvPr/>
        </p:nvSpPr>
        <p:spPr>
          <a:xfrm>
            <a:off x="4421959" y="3105835"/>
            <a:ext cx="30008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t-EE" sz="3600" u="none" cap="none" strike="noStrike">
                <a:solidFill>
                  <a:srgbClr val="000000"/>
                </a:solidFill>
                <a:latin typeface="Times New Roman"/>
                <a:ea typeface="Times New Roman"/>
                <a:cs typeface="Times New Roman"/>
                <a:sym typeface="Times New Roman"/>
              </a:rPr>
              <a:t> </a:t>
            </a:r>
            <a:endParaRPr sz="3600">
              <a:solidFill>
                <a:schemeClr val="dk1"/>
              </a:solidFill>
              <a:latin typeface="Times New Roman"/>
              <a:ea typeface="Times New Roman"/>
              <a:cs typeface="Times New Roman"/>
              <a:sym typeface="Times New Roman"/>
            </a:endParaRPr>
          </a:p>
        </p:txBody>
      </p:sp>
      <p:sp>
        <p:nvSpPr>
          <p:cNvPr id="43" name="Google Shape;43;p5"/>
          <p:cNvSpPr/>
          <p:nvPr/>
        </p:nvSpPr>
        <p:spPr>
          <a:xfrm>
            <a:off x="4421959" y="3105835"/>
            <a:ext cx="30008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t-EE" sz="3600">
                <a:solidFill>
                  <a:srgbClr val="000000"/>
                </a:solidFill>
                <a:latin typeface="Times New Roman"/>
                <a:ea typeface="Times New Roman"/>
                <a:cs typeface="Times New Roman"/>
                <a:sym typeface="Times New Roman"/>
              </a:rPr>
              <a:t> </a:t>
            </a:r>
            <a:endParaRPr sz="3600">
              <a:solidFill>
                <a:schemeClr val="dk1"/>
              </a:solidFill>
              <a:latin typeface="Times New Roman"/>
              <a:ea typeface="Times New Roman"/>
              <a:cs typeface="Times New Roman"/>
              <a:sym typeface="Times New Roman"/>
            </a:endParaRPr>
          </a:p>
        </p:txBody>
      </p:sp>
      <p:sp>
        <p:nvSpPr>
          <p:cNvPr id="44" name="Google Shape;44;p5"/>
          <p:cNvSpPr/>
          <p:nvPr/>
        </p:nvSpPr>
        <p:spPr>
          <a:xfrm>
            <a:off x="4421959" y="3105835"/>
            <a:ext cx="30008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t-EE" sz="3600">
                <a:solidFill>
                  <a:srgbClr val="000000"/>
                </a:solidFill>
                <a:latin typeface="Times New Roman"/>
                <a:ea typeface="Times New Roman"/>
                <a:cs typeface="Times New Roman"/>
                <a:sym typeface="Times New Roman"/>
              </a:rPr>
              <a:t> </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4"/>
          <p:cNvSpPr txBox="1"/>
          <p:nvPr/>
        </p:nvSpPr>
        <p:spPr>
          <a:xfrm>
            <a:off x="901824" y="1277144"/>
            <a:ext cx="8077200" cy="50405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t-EE" sz="2400">
                <a:solidFill>
                  <a:schemeClr val="dk1"/>
                </a:solidFill>
                <a:latin typeface="Arial"/>
                <a:ea typeface="Arial"/>
                <a:cs typeface="Arial"/>
                <a:sym typeface="Arial"/>
              </a:rPr>
              <a:t>Supporting AF services</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Military airfield services (NATO Air Policing requirements)</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EU certificate to civilian airfields requirements </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6" name="Google Shape;126;p14"/>
          <p:cNvSpPr txBox="1"/>
          <p:nvPr>
            <p:ph idx="12" type="sldNum"/>
          </p:nvPr>
        </p:nvSpPr>
        <p:spPr>
          <a:xfrm>
            <a:off x="6975475" y="6519863"/>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t-EE"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27" name="Google Shape;127;p14"/>
          <p:cNvSpPr txBox="1"/>
          <p:nvPr/>
        </p:nvSpPr>
        <p:spPr>
          <a:xfrm>
            <a:off x="2060104" y="197024"/>
            <a:ext cx="576064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t-EE" sz="3200">
                <a:solidFill>
                  <a:srgbClr val="376092"/>
                </a:solidFill>
                <a:latin typeface="Arial"/>
                <a:ea typeface="Arial"/>
                <a:cs typeface="Arial"/>
                <a:sym typeface="Arial"/>
              </a:rPr>
              <a:t>OPPORTUNITIES IN 2019 cont.</a:t>
            </a:r>
            <a:endParaRPr b="1" sz="3200">
              <a:solidFill>
                <a:srgbClr val="376092"/>
              </a:solidFill>
              <a:latin typeface="Arial"/>
              <a:ea typeface="Arial"/>
              <a:cs typeface="Arial"/>
              <a:sym typeface="Arial"/>
            </a:endParaRPr>
          </a:p>
        </p:txBody>
      </p:sp>
      <p:pic>
        <p:nvPicPr>
          <p:cNvPr id="128" name="Google Shape;128;p14"/>
          <p:cNvPicPr preferRelativeResize="0"/>
          <p:nvPr/>
        </p:nvPicPr>
        <p:blipFill rotWithShape="1">
          <a:blip r:embed="rId3">
            <a:alphaModFix/>
          </a:blip>
          <a:srcRect b="0" l="0" r="0" t="0"/>
          <a:stretch/>
        </p:blipFill>
        <p:spPr>
          <a:xfrm>
            <a:off x="2987824" y="2862766"/>
            <a:ext cx="5962650" cy="4027283"/>
          </a:xfrm>
          <a:prstGeom prst="rect">
            <a:avLst/>
          </a:prstGeom>
          <a:noFill/>
          <a:ln>
            <a:noFill/>
          </a:ln>
        </p:spPr>
      </p:pic>
      <p:pic>
        <p:nvPicPr>
          <p:cNvPr id="129" name="Google Shape;129;p14"/>
          <p:cNvPicPr preferRelativeResize="0"/>
          <p:nvPr/>
        </p:nvPicPr>
        <p:blipFill rotWithShape="1">
          <a:blip r:embed="rId3">
            <a:alphaModFix/>
          </a:blip>
          <a:srcRect b="0" l="0" r="0" t="0"/>
          <a:stretch/>
        </p:blipFill>
        <p:spPr>
          <a:xfrm>
            <a:off x="2987824" y="2862766"/>
            <a:ext cx="5962650" cy="4027283"/>
          </a:xfrm>
          <a:prstGeom prst="rect">
            <a:avLst/>
          </a:prstGeom>
          <a:noFill/>
          <a:ln>
            <a:noFill/>
          </a:ln>
        </p:spPr>
      </p:pic>
      <p:pic>
        <p:nvPicPr>
          <p:cNvPr descr="C:\Users\rauno.sirk\AppData\Local\Microsoft\Windows\Temporary Internet Files\Content.Outlook\4WMV5S10\IMG_4083.jpg" id="130" name="Google Shape;130;p14"/>
          <p:cNvPicPr preferRelativeResize="0"/>
          <p:nvPr/>
        </p:nvPicPr>
        <p:blipFill rotWithShape="1">
          <a:blip r:embed="rId4">
            <a:alphaModFix/>
          </a:blip>
          <a:srcRect b="0" l="0" r="0" t="0"/>
          <a:stretch/>
        </p:blipFill>
        <p:spPr>
          <a:xfrm>
            <a:off x="6988098" y="2250698"/>
            <a:ext cx="1906198" cy="1224136"/>
          </a:xfrm>
          <a:prstGeom prst="rect">
            <a:avLst/>
          </a:prstGeom>
          <a:noFill/>
          <a:ln>
            <a:noFill/>
          </a:ln>
          <a:effectLst>
            <a:outerShdw blurRad="292100" rotWithShape="0" algn="tl" dir="2700000" dist="139700">
              <a:srgbClr val="333333">
                <a:alpha val="64705"/>
              </a:srgbClr>
            </a:outerShdw>
          </a:effectLst>
        </p:spPr>
      </p:pic>
      <p:pic>
        <p:nvPicPr>
          <p:cNvPr descr="L:\VARIA\PILDID\PÄÄSTEESKADRILL\Pildid ja videod\Pantrite koolitus\IMG-20130605-00917.jpg" id="131" name="Google Shape;131;p14"/>
          <p:cNvPicPr preferRelativeResize="0"/>
          <p:nvPr/>
        </p:nvPicPr>
        <p:blipFill rotWithShape="1">
          <a:blip r:embed="rId5">
            <a:alphaModFix/>
          </a:blip>
          <a:srcRect b="0" l="0" r="0" t="0"/>
          <a:stretch/>
        </p:blipFill>
        <p:spPr>
          <a:xfrm>
            <a:off x="1053264" y="2420144"/>
            <a:ext cx="1799331" cy="1134126"/>
          </a:xfrm>
          <a:prstGeom prst="rect">
            <a:avLst/>
          </a:prstGeom>
          <a:noFill/>
          <a:ln>
            <a:noFill/>
          </a:ln>
          <a:effectLst>
            <a:outerShdw blurRad="292100" rotWithShape="0" algn="tl" dir="2700000" dist="139700">
              <a:srgbClr val="333333">
                <a:alpha val="64705"/>
              </a:srgbClr>
            </a:outerShdw>
          </a:effectLst>
        </p:spPr>
      </p:pic>
      <p:pic>
        <p:nvPicPr>
          <p:cNvPr id="132" name="Google Shape;132;p14"/>
          <p:cNvPicPr preferRelativeResize="0"/>
          <p:nvPr/>
        </p:nvPicPr>
        <p:blipFill rotWithShape="1">
          <a:blip r:embed="rId6">
            <a:alphaModFix/>
          </a:blip>
          <a:srcRect b="0" l="0" r="0" t="0"/>
          <a:stretch/>
        </p:blipFill>
        <p:spPr>
          <a:xfrm>
            <a:off x="370156" y="5200086"/>
            <a:ext cx="2593426" cy="1521296"/>
          </a:xfrm>
          <a:prstGeom prst="rect">
            <a:avLst/>
          </a:prstGeom>
          <a:noFill/>
          <a:ln>
            <a:noFill/>
          </a:ln>
        </p:spPr>
      </p:pic>
      <p:pic>
        <p:nvPicPr>
          <p:cNvPr descr="L:\VARIA\PILDID\2012 pildid\C-17 sulatamine 291112\DSC_0441.JPG" id="133" name="Google Shape;133;p14"/>
          <p:cNvPicPr preferRelativeResize="0"/>
          <p:nvPr/>
        </p:nvPicPr>
        <p:blipFill rotWithShape="1">
          <a:blip r:embed="rId7">
            <a:alphaModFix/>
          </a:blip>
          <a:srcRect b="0" l="0" r="0" t="0"/>
          <a:stretch/>
        </p:blipFill>
        <p:spPr>
          <a:xfrm>
            <a:off x="652586" y="3610528"/>
            <a:ext cx="2201421" cy="1467612"/>
          </a:xfrm>
          <a:prstGeom prst="rect">
            <a:avLst/>
          </a:prstGeom>
          <a:solidFill>
            <a:schemeClr val="lt1"/>
          </a:solidFill>
          <a:ln>
            <a:noFill/>
          </a:ln>
          <a:effectLst>
            <a:outerShdw blurRad="292100" rotWithShape="0" algn="tl" dir="2700000" dist="139700">
              <a:srgbClr val="333333">
                <a:alpha val="64705"/>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5"/>
          <p:cNvSpPr txBox="1"/>
          <p:nvPr/>
        </p:nvSpPr>
        <p:spPr>
          <a:xfrm>
            <a:off x="901824" y="1277144"/>
            <a:ext cx="8077200" cy="50405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t-EE" sz="2400">
                <a:solidFill>
                  <a:schemeClr val="dk1"/>
                </a:solidFill>
                <a:latin typeface="Arial"/>
                <a:ea typeface="Arial"/>
                <a:cs typeface="Arial"/>
                <a:sym typeface="Arial"/>
              </a:rPr>
              <a:t>Supporting AF services</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Tactical Air Control Party (TACP) – support to ground force</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Established national curriculum and qualification</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NATO/US certification criteria</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2" name="Google Shape;142;p15"/>
          <p:cNvSpPr txBox="1"/>
          <p:nvPr>
            <p:ph idx="12" type="sldNum"/>
          </p:nvPr>
        </p:nvSpPr>
        <p:spPr>
          <a:xfrm>
            <a:off x="6975475" y="6519863"/>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t-EE"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43" name="Google Shape;143;p15"/>
          <p:cNvSpPr txBox="1"/>
          <p:nvPr/>
        </p:nvSpPr>
        <p:spPr>
          <a:xfrm>
            <a:off x="2060104" y="197024"/>
            <a:ext cx="576064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t-EE" sz="3200">
                <a:solidFill>
                  <a:srgbClr val="376092"/>
                </a:solidFill>
                <a:latin typeface="Arial"/>
                <a:ea typeface="Arial"/>
                <a:cs typeface="Arial"/>
                <a:sym typeface="Arial"/>
              </a:rPr>
              <a:t>OPPORTUNITIES IN 2019 cont.</a:t>
            </a:r>
            <a:endParaRPr b="1" sz="3200">
              <a:solidFill>
                <a:srgbClr val="376092"/>
              </a:solidFill>
              <a:latin typeface="Arial"/>
              <a:ea typeface="Arial"/>
              <a:cs typeface="Arial"/>
              <a:sym typeface="Arial"/>
            </a:endParaRPr>
          </a:p>
        </p:txBody>
      </p:sp>
      <p:pic>
        <p:nvPicPr>
          <p:cNvPr descr="JTACs.jpg" id="144" name="Google Shape;144;p15"/>
          <p:cNvPicPr preferRelativeResize="0"/>
          <p:nvPr/>
        </p:nvPicPr>
        <p:blipFill rotWithShape="1">
          <a:blip r:embed="rId3">
            <a:alphaModFix/>
          </a:blip>
          <a:srcRect b="0" l="0" r="0" t="0"/>
          <a:stretch/>
        </p:blipFill>
        <p:spPr>
          <a:xfrm>
            <a:off x="5868144" y="4365104"/>
            <a:ext cx="2701819" cy="1797369"/>
          </a:xfrm>
          <a:prstGeom prst="rect">
            <a:avLst/>
          </a:prstGeom>
          <a:noFill/>
          <a:ln>
            <a:noFill/>
          </a:ln>
        </p:spPr>
      </p:pic>
      <p:pic>
        <p:nvPicPr>
          <p:cNvPr descr="explosion.jpg" id="145" name="Google Shape;145;p15"/>
          <p:cNvPicPr preferRelativeResize="0"/>
          <p:nvPr/>
        </p:nvPicPr>
        <p:blipFill rotWithShape="1">
          <a:blip r:embed="rId4">
            <a:alphaModFix/>
          </a:blip>
          <a:srcRect b="0" l="0" r="0" t="0"/>
          <a:stretch/>
        </p:blipFill>
        <p:spPr>
          <a:xfrm>
            <a:off x="3114919" y="4365104"/>
            <a:ext cx="2779713" cy="1808163"/>
          </a:xfrm>
          <a:prstGeom prst="rect">
            <a:avLst/>
          </a:prstGeom>
          <a:noFill/>
          <a:ln>
            <a:noFill/>
          </a:ln>
        </p:spPr>
      </p:pic>
      <p:pic>
        <p:nvPicPr>
          <p:cNvPr descr="http://home.mil.ee/uushome/uudisepilt/thumbs/TN1979_1.jpg" id="146" name="Google Shape;146;p15">
            <a:hlinkClick r:id="rId5"/>
          </p:cNvPr>
          <p:cNvPicPr preferRelativeResize="0"/>
          <p:nvPr/>
        </p:nvPicPr>
        <p:blipFill rotWithShape="1">
          <a:blip r:embed="rId6">
            <a:alphaModFix/>
          </a:blip>
          <a:srcRect b="0" l="0" r="0" t="0"/>
          <a:stretch/>
        </p:blipFill>
        <p:spPr>
          <a:xfrm>
            <a:off x="439588" y="4375756"/>
            <a:ext cx="2706687" cy="18081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6"/>
          <p:cNvSpPr txBox="1"/>
          <p:nvPr/>
        </p:nvSpPr>
        <p:spPr>
          <a:xfrm>
            <a:off x="901824" y="1277144"/>
            <a:ext cx="8077200" cy="50405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t-EE" sz="2400">
                <a:solidFill>
                  <a:schemeClr val="dk1"/>
                </a:solidFill>
                <a:latin typeface="Arial"/>
                <a:ea typeface="Arial"/>
                <a:cs typeface="Arial"/>
                <a:sym typeface="Arial"/>
              </a:rPr>
              <a:t>Supporting AF services</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Air Liaison Element</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Established at tactical Army units</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Education is AF responsibility</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5" name="Google Shape;155;p16"/>
          <p:cNvSpPr txBox="1"/>
          <p:nvPr>
            <p:ph idx="12" type="sldNum"/>
          </p:nvPr>
        </p:nvSpPr>
        <p:spPr>
          <a:xfrm>
            <a:off x="6975475" y="6519863"/>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t-EE"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56" name="Google Shape;156;p16"/>
          <p:cNvSpPr txBox="1"/>
          <p:nvPr/>
        </p:nvSpPr>
        <p:spPr>
          <a:xfrm>
            <a:off x="2060104" y="197024"/>
            <a:ext cx="576064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t-EE" sz="3200">
                <a:solidFill>
                  <a:srgbClr val="376092"/>
                </a:solidFill>
                <a:latin typeface="Arial"/>
                <a:ea typeface="Arial"/>
                <a:cs typeface="Arial"/>
                <a:sym typeface="Arial"/>
              </a:rPr>
              <a:t>OPPORTUNITIES IN 2019 cont.</a:t>
            </a:r>
            <a:endParaRPr b="1" sz="3200">
              <a:solidFill>
                <a:srgbClr val="376092"/>
              </a:solidFill>
              <a:latin typeface="Arial"/>
              <a:ea typeface="Arial"/>
              <a:cs typeface="Arial"/>
              <a:sym typeface="Arial"/>
            </a:endParaRPr>
          </a:p>
        </p:txBody>
      </p:sp>
      <p:pic>
        <p:nvPicPr>
          <p:cNvPr descr="IMG_0123.JPG" id="157" name="Google Shape;157;p16"/>
          <p:cNvPicPr preferRelativeResize="0"/>
          <p:nvPr/>
        </p:nvPicPr>
        <p:blipFill rotWithShape="1">
          <a:blip r:embed="rId3">
            <a:alphaModFix/>
          </a:blip>
          <a:srcRect b="0" l="0" r="0" t="0"/>
          <a:stretch/>
        </p:blipFill>
        <p:spPr>
          <a:xfrm>
            <a:off x="566738" y="3089275"/>
            <a:ext cx="3743325" cy="2808288"/>
          </a:xfrm>
          <a:prstGeom prst="rect">
            <a:avLst/>
          </a:prstGeom>
          <a:noFill/>
          <a:ln>
            <a:noFill/>
          </a:ln>
          <a:effectLst>
            <a:outerShdw blurRad="292100" rotWithShape="0" algn="tl" dir="2700000" dist="139700">
              <a:srgbClr val="333333">
                <a:alpha val="64705"/>
              </a:srgbClr>
            </a:outerShdw>
          </a:effectLst>
        </p:spPr>
      </p:pic>
      <p:pic>
        <p:nvPicPr>
          <p:cNvPr descr="IMG_0128.JPG" id="158" name="Google Shape;158;p16"/>
          <p:cNvPicPr preferRelativeResize="0"/>
          <p:nvPr/>
        </p:nvPicPr>
        <p:blipFill rotWithShape="1">
          <a:blip r:embed="rId4">
            <a:alphaModFix/>
          </a:blip>
          <a:srcRect b="0" l="0" r="0" t="0"/>
          <a:stretch/>
        </p:blipFill>
        <p:spPr>
          <a:xfrm>
            <a:off x="4645149" y="3078543"/>
            <a:ext cx="3760788" cy="2820987"/>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7"/>
          <p:cNvSpPr txBox="1"/>
          <p:nvPr/>
        </p:nvSpPr>
        <p:spPr>
          <a:xfrm>
            <a:off x="901824" y="1277144"/>
            <a:ext cx="8077200" cy="50405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t-EE" sz="2400">
                <a:solidFill>
                  <a:schemeClr val="dk1"/>
                </a:solidFill>
                <a:latin typeface="Arial"/>
                <a:ea typeface="Arial"/>
                <a:cs typeface="Arial"/>
                <a:sym typeface="Arial"/>
              </a:rPr>
              <a:t>Military core combat skills in AF</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Air Force Training Centre responsibilities</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Junior AF NCO course</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Senior NCO AF education module</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Military Core Combat Skills refresher </a:t>
            </a:r>
            <a:endParaRPr/>
          </a:p>
          <a:p>
            <a:pPr indent="0" lvl="1" marL="457200" marR="0" rtl="0" algn="l">
              <a:spcBef>
                <a:spcPts val="400"/>
              </a:spcBef>
              <a:spcAft>
                <a:spcPts val="0"/>
              </a:spcAft>
              <a:buClr>
                <a:schemeClr val="dk1"/>
              </a:buClr>
              <a:buSzPts val="2000"/>
              <a:buFont typeface="Arial"/>
              <a:buNone/>
            </a:pPr>
            <a:r>
              <a:rPr b="0" i="0" lang="et-EE" sz="2000" u="none" cap="none" strike="noStrike">
                <a:solidFill>
                  <a:schemeClr val="dk1"/>
                </a:solidFill>
                <a:latin typeface="Arial"/>
                <a:ea typeface="Arial"/>
                <a:cs typeface="Arial"/>
                <a:sym typeface="Arial"/>
              </a:rPr>
              <a:t>	training for AF personnel </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7" name="Google Shape;167;p17"/>
          <p:cNvSpPr txBox="1"/>
          <p:nvPr>
            <p:ph idx="12" type="sldNum"/>
          </p:nvPr>
        </p:nvSpPr>
        <p:spPr>
          <a:xfrm>
            <a:off x="6975475" y="6519863"/>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t-EE"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68" name="Google Shape;168;p17"/>
          <p:cNvSpPr txBox="1"/>
          <p:nvPr/>
        </p:nvSpPr>
        <p:spPr>
          <a:xfrm>
            <a:off x="2060104" y="197024"/>
            <a:ext cx="576064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t-EE" sz="3200">
                <a:solidFill>
                  <a:srgbClr val="376092"/>
                </a:solidFill>
                <a:latin typeface="Arial"/>
                <a:ea typeface="Arial"/>
                <a:cs typeface="Arial"/>
                <a:sym typeface="Arial"/>
              </a:rPr>
              <a:t>OPPORTUNITIES IN 2019 cont.</a:t>
            </a:r>
            <a:endParaRPr b="1" sz="3200">
              <a:solidFill>
                <a:srgbClr val="376092"/>
              </a:solidFill>
              <a:latin typeface="Arial"/>
              <a:ea typeface="Arial"/>
              <a:cs typeface="Arial"/>
              <a:sym typeface="Arial"/>
            </a:endParaRPr>
          </a:p>
        </p:txBody>
      </p:sp>
      <p:pic>
        <p:nvPicPr>
          <p:cNvPr id="169" name="Google Shape;169;p17"/>
          <p:cNvPicPr preferRelativeResize="0"/>
          <p:nvPr/>
        </p:nvPicPr>
        <p:blipFill rotWithShape="1">
          <a:blip r:embed="rId3">
            <a:alphaModFix/>
          </a:blip>
          <a:srcRect b="0" l="0" r="0" t="0"/>
          <a:stretch/>
        </p:blipFill>
        <p:spPr>
          <a:xfrm>
            <a:off x="3097341" y="3877829"/>
            <a:ext cx="4116747" cy="2965785"/>
          </a:xfrm>
          <a:prstGeom prst="rect">
            <a:avLst/>
          </a:prstGeom>
          <a:noFill/>
          <a:ln>
            <a:noFill/>
          </a:ln>
        </p:spPr>
      </p:pic>
      <p:pic>
        <p:nvPicPr>
          <p:cNvPr id="170" name="Google Shape;170;p17"/>
          <p:cNvPicPr preferRelativeResize="0"/>
          <p:nvPr>
            <p:ph idx="1" type="body"/>
          </p:nvPr>
        </p:nvPicPr>
        <p:blipFill rotWithShape="1">
          <a:blip r:embed="rId4">
            <a:alphaModFix/>
          </a:blip>
          <a:srcRect b="0" l="0" r="0" t="0"/>
          <a:stretch/>
        </p:blipFill>
        <p:spPr>
          <a:xfrm>
            <a:off x="6860473" y="2467654"/>
            <a:ext cx="2290307" cy="2187980"/>
          </a:xfrm>
          <a:prstGeom prst="rect">
            <a:avLst/>
          </a:prstGeom>
          <a:noFill/>
          <a:ln>
            <a:noFill/>
          </a:ln>
        </p:spPr>
      </p:pic>
      <p:pic>
        <p:nvPicPr>
          <p:cNvPr id="171" name="Google Shape;171;p17"/>
          <p:cNvPicPr preferRelativeResize="0"/>
          <p:nvPr/>
        </p:nvPicPr>
        <p:blipFill rotWithShape="1">
          <a:blip r:embed="rId5">
            <a:alphaModFix/>
          </a:blip>
          <a:srcRect b="0" l="0" r="0" t="0"/>
          <a:stretch/>
        </p:blipFill>
        <p:spPr>
          <a:xfrm>
            <a:off x="6204440" y="4652705"/>
            <a:ext cx="2939560" cy="2187980"/>
          </a:xfrm>
          <a:prstGeom prst="rect">
            <a:avLst/>
          </a:prstGeom>
          <a:noFill/>
          <a:ln>
            <a:noFill/>
          </a:ln>
        </p:spPr>
      </p:pic>
      <p:pic>
        <p:nvPicPr>
          <p:cNvPr id="172" name="Google Shape;172;p17"/>
          <p:cNvPicPr preferRelativeResize="0"/>
          <p:nvPr/>
        </p:nvPicPr>
        <p:blipFill rotWithShape="1">
          <a:blip r:embed="rId6">
            <a:alphaModFix/>
          </a:blip>
          <a:srcRect b="0" l="0" r="0" t="0"/>
          <a:stretch/>
        </p:blipFill>
        <p:spPr>
          <a:xfrm>
            <a:off x="0" y="3892215"/>
            <a:ext cx="3097341" cy="29657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18"/>
          <p:cNvSpPr txBox="1"/>
          <p:nvPr>
            <p:ph type="title"/>
          </p:nvPr>
        </p:nvSpPr>
        <p:spPr>
          <a:xfrm>
            <a:off x="1907704" y="44624"/>
            <a:ext cx="576064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t-EE"/>
              <a:t>CHALLENGES IN 2019</a:t>
            </a:r>
            <a:endParaRPr b="1"/>
          </a:p>
        </p:txBody>
      </p:sp>
      <p:sp>
        <p:nvSpPr>
          <p:cNvPr id="179" name="Google Shape;179;p18"/>
          <p:cNvSpPr txBox="1"/>
          <p:nvPr>
            <p:ph idx="1" type="body"/>
          </p:nvPr>
        </p:nvSpPr>
        <p:spPr>
          <a:xfrm>
            <a:off x="749424" y="1124744"/>
            <a:ext cx="8077200" cy="504056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p:txBody>
      </p:sp>
      <p:sp>
        <p:nvSpPr>
          <p:cNvPr id="180" name="Google Shape;180;p18"/>
          <p:cNvSpPr txBox="1"/>
          <p:nvPr/>
        </p:nvSpPr>
        <p:spPr>
          <a:xfrm>
            <a:off x="901824" y="1277144"/>
            <a:ext cx="8077200" cy="5040560"/>
          </a:xfrm>
          <a:prstGeom prst="rect">
            <a:avLst/>
          </a:prstGeom>
          <a:noFill/>
          <a:ln>
            <a:noFill/>
          </a:ln>
        </p:spPr>
        <p:txBody>
          <a:bodyPr anchorCtr="0" anchor="t" bIns="45700" lIns="91425" spcFirstLastPara="1" rIns="91425" wrap="square" tIns="45700">
            <a:noAutofit/>
          </a:bodyPr>
          <a:lstStyle/>
          <a:p>
            <a:pPr indent="-342900" lvl="0" marL="400050" marR="0" rtl="0" algn="l">
              <a:spcBef>
                <a:spcPts val="0"/>
              </a:spcBef>
              <a:spcAft>
                <a:spcPts val="0"/>
              </a:spcAft>
              <a:buClr>
                <a:schemeClr val="dk1"/>
              </a:buClr>
              <a:buSzPts val="2400"/>
              <a:buFont typeface="Arial"/>
              <a:buChar char="•"/>
            </a:pPr>
            <a:r>
              <a:rPr lang="et-EE" sz="2400">
                <a:solidFill>
                  <a:schemeClr val="dk1"/>
                </a:solidFill>
                <a:latin typeface="Arial"/>
                <a:ea typeface="Arial"/>
                <a:cs typeface="Arial"/>
                <a:sym typeface="Arial"/>
              </a:rPr>
              <a:t>Continuous discussion over AF officer curriculum</a:t>
            </a:r>
            <a:endParaRPr/>
          </a:p>
          <a:p>
            <a:pPr indent="-342900" lvl="0" marL="40005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AF reservists role and training discussions</a:t>
            </a:r>
            <a:endParaRPr/>
          </a:p>
          <a:p>
            <a:pPr indent="-342900" lvl="0" marL="40005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Disproportion in diverse educational needs and available means</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Airfield service specialists </a:t>
            </a:r>
            <a:endParaRPr/>
          </a:p>
          <a:p>
            <a:pPr indent="-285750" lvl="1" marL="80010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Air command and control specialists</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Forward air controllers</a:t>
            </a:r>
            <a:endParaRPr/>
          </a:p>
          <a:p>
            <a:pPr indent="-285750" lvl="1" marL="80010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Military pilots</a:t>
            </a:r>
            <a:endParaRPr/>
          </a:p>
          <a:p>
            <a:pPr indent="-285750" lvl="1" marL="80010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Aircraft technicians</a:t>
            </a:r>
            <a:endParaRPr/>
          </a:p>
          <a:p>
            <a:pPr indent="0" lvl="1" marL="514350" marR="0" rtl="0" algn="l">
              <a:spcBef>
                <a:spcPts val="400"/>
              </a:spcBef>
              <a:spcAft>
                <a:spcPts val="0"/>
              </a:spcAft>
              <a:buClr>
                <a:schemeClr val="dk1"/>
              </a:buClr>
              <a:buSzPts val="2000"/>
              <a:buFont typeface="Arial"/>
              <a:buNone/>
            </a:pPr>
            <a:r>
              <a:t/>
            </a:r>
            <a:endParaRPr b="0" i="0" sz="2000" u="sng" cap="none" strike="noStrike">
              <a:solidFill>
                <a:schemeClr val="dk1"/>
              </a:solidFill>
              <a:latin typeface="Arial"/>
              <a:ea typeface="Arial"/>
              <a:cs typeface="Arial"/>
              <a:sym typeface="Arial"/>
            </a:endParaRPr>
          </a:p>
          <a:p>
            <a:pPr indent="0" lvl="1" marL="514350" marR="0" rtl="0" algn="l">
              <a:spcBef>
                <a:spcPts val="400"/>
              </a:spcBef>
              <a:spcAft>
                <a:spcPts val="0"/>
              </a:spcAft>
              <a:buClr>
                <a:schemeClr val="dk1"/>
              </a:buClr>
              <a:buSzPts val="2000"/>
              <a:buFont typeface="Arial"/>
              <a:buNone/>
            </a:pPr>
            <a:r>
              <a:rPr b="0" i="0" lang="et-EE" sz="2000" u="sng" cap="none" strike="noStrike">
                <a:solidFill>
                  <a:schemeClr val="dk1"/>
                </a:solidFill>
                <a:latin typeface="Arial"/>
                <a:ea typeface="Arial"/>
                <a:cs typeface="Arial"/>
                <a:sym typeface="Arial"/>
              </a:rPr>
              <a:t>Today Air Force specialist education is mostly unit level responsibility.</a:t>
            </a:r>
            <a:endParaRPr b="0" i="0" sz="2000" u="sng" cap="none" strike="noStrike">
              <a:solidFill>
                <a:schemeClr val="dk1"/>
              </a:solidFill>
              <a:latin typeface="Arial"/>
              <a:ea typeface="Arial"/>
              <a:cs typeface="Arial"/>
              <a:sym typeface="Arial"/>
            </a:endParaRPr>
          </a:p>
          <a:p>
            <a:pPr indent="0" lvl="0" marL="0" marR="0" rtl="0" algn="l">
              <a:spcBef>
                <a:spcPts val="480"/>
              </a:spcBef>
              <a:spcAft>
                <a:spcPts val="0"/>
              </a:spcAft>
              <a:buClr>
                <a:schemeClr val="dk1"/>
              </a:buClr>
              <a:buSzPts val="2400"/>
              <a:buFont typeface="Arial"/>
              <a:buNone/>
            </a:pPr>
            <a:r>
              <a:rPr lang="et-EE" sz="2400">
                <a:solidFill>
                  <a:schemeClr val="dk1"/>
                </a:solidFill>
                <a:latin typeface="Arial"/>
                <a:ea typeface="Arial"/>
                <a:cs typeface="Arial"/>
                <a:sym typeface="Arial"/>
              </a:rPr>
              <a:t>Conclusion: Air Force main training focus set on enabling services.</a:t>
            </a:r>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19"/>
          <p:cNvSpPr txBox="1"/>
          <p:nvPr>
            <p:ph type="title"/>
          </p:nvPr>
        </p:nvSpPr>
        <p:spPr>
          <a:xfrm>
            <a:off x="1907704" y="44624"/>
            <a:ext cx="576064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t-EE"/>
              <a:t>THE WAY AHEAD</a:t>
            </a:r>
            <a:endParaRPr b="1"/>
          </a:p>
        </p:txBody>
      </p:sp>
      <p:sp>
        <p:nvSpPr>
          <p:cNvPr id="187" name="Google Shape;187;p19"/>
          <p:cNvSpPr txBox="1"/>
          <p:nvPr>
            <p:ph idx="1" type="body"/>
          </p:nvPr>
        </p:nvSpPr>
        <p:spPr>
          <a:xfrm>
            <a:off x="749424" y="1124744"/>
            <a:ext cx="8077200" cy="504056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p:txBody>
      </p:sp>
      <p:sp>
        <p:nvSpPr>
          <p:cNvPr id="188" name="Google Shape;188;p19"/>
          <p:cNvSpPr txBox="1"/>
          <p:nvPr/>
        </p:nvSpPr>
        <p:spPr>
          <a:xfrm>
            <a:off x="901824" y="1277144"/>
            <a:ext cx="8077200" cy="5040560"/>
          </a:xfrm>
          <a:prstGeom prst="rect">
            <a:avLst/>
          </a:prstGeom>
          <a:noFill/>
          <a:ln>
            <a:noFill/>
          </a:ln>
        </p:spPr>
        <p:txBody>
          <a:bodyPr anchorCtr="0" anchor="t" bIns="45700" lIns="91425" spcFirstLastPara="1" rIns="91425" wrap="square" tIns="45700">
            <a:noAutofit/>
          </a:bodyPr>
          <a:lstStyle/>
          <a:p>
            <a:pPr indent="-342900" lvl="0" marL="400050" marR="0" rtl="0" algn="l">
              <a:spcBef>
                <a:spcPts val="0"/>
              </a:spcBef>
              <a:spcAft>
                <a:spcPts val="0"/>
              </a:spcAft>
              <a:buClr>
                <a:schemeClr val="dk1"/>
              </a:buClr>
              <a:buSzPts val="2400"/>
              <a:buFont typeface="Arial"/>
              <a:buChar char="•"/>
            </a:pPr>
            <a:r>
              <a:rPr lang="et-EE" sz="2400">
                <a:solidFill>
                  <a:schemeClr val="dk1"/>
                </a:solidFill>
                <a:latin typeface="Arial"/>
                <a:ea typeface="Arial"/>
                <a:cs typeface="Arial"/>
                <a:sym typeface="Arial"/>
              </a:rPr>
              <a:t>Near future Air Force education and training requirements are based upon Estonian Air Force key roles, priorities, and respective commitments to NATO.</a:t>
            </a:r>
            <a:endParaRPr/>
          </a:p>
          <a:p>
            <a:pPr indent="-342900" lvl="0" marL="40005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There’s no foreseen change to AF main mission as of now.</a:t>
            </a:r>
            <a:endParaRPr/>
          </a:p>
          <a:p>
            <a:pPr indent="-342900" lvl="0" marL="40005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 Even more focus and resources are expected to be allocated to ground forces and other services support.</a:t>
            </a:r>
            <a:endParaRPr/>
          </a:p>
          <a:p>
            <a:pPr indent="-342900" lvl="0" marL="40005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As a NATO Allie, we are expected to support NATO missions with capabilities and forces available.</a:t>
            </a:r>
            <a:endParaRPr/>
          </a:p>
          <a:p>
            <a:pPr indent="-342900" lvl="0" marL="40005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All that above is going to impact AF education and training development.  </a:t>
            </a:r>
            <a:endParaRPr sz="2400">
              <a:solidFill>
                <a:schemeClr val="dk1"/>
              </a:solidFill>
              <a:latin typeface="Arial"/>
              <a:ea typeface="Arial"/>
              <a:cs typeface="Arial"/>
              <a:sym typeface="Arial"/>
            </a:endParaRPr>
          </a:p>
          <a:p>
            <a:pPr indent="-342900" lvl="0" marL="40005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Overall, no significant change from current model is expected.</a:t>
            </a:r>
            <a:endParaRPr/>
          </a:p>
          <a:p>
            <a:pPr indent="0" lvl="0" marL="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0"/>
          <p:cNvSpPr txBox="1"/>
          <p:nvPr>
            <p:ph type="title"/>
          </p:nvPr>
        </p:nvSpPr>
        <p:spPr>
          <a:xfrm>
            <a:off x="1907704" y="44624"/>
            <a:ext cx="576064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t-EE"/>
              <a:t>DISCUSSION POINTS</a:t>
            </a:r>
            <a:endParaRPr b="1"/>
          </a:p>
        </p:txBody>
      </p:sp>
      <p:sp>
        <p:nvSpPr>
          <p:cNvPr id="195" name="Google Shape;195;p20"/>
          <p:cNvSpPr txBox="1"/>
          <p:nvPr>
            <p:ph idx="1" type="body"/>
          </p:nvPr>
        </p:nvSpPr>
        <p:spPr>
          <a:xfrm>
            <a:off x="749424" y="1124744"/>
            <a:ext cx="8077200" cy="504056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t-EE"/>
              <a:t>Are there any commonalities and lessons learned from the past?</a:t>
            </a:r>
            <a:endParaRPr/>
          </a:p>
          <a:p>
            <a:pPr indent="-342900" lvl="0" marL="342900" rtl="0" algn="l">
              <a:spcBef>
                <a:spcPts val="480"/>
              </a:spcBef>
              <a:spcAft>
                <a:spcPts val="0"/>
              </a:spcAft>
              <a:buClr>
                <a:schemeClr val="dk1"/>
              </a:buClr>
              <a:buSzPts val="2400"/>
              <a:buChar char="•"/>
            </a:pPr>
            <a:r>
              <a:rPr lang="et-EE"/>
              <a:t>Missed opportunities?</a:t>
            </a:r>
            <a:endParaRPr/>
          </a:p>
          <a:p>
            <a:pPr indent="-342900" lvl="0" marL="342900" rtl="0" algn="l">
              <a:spcBef>
                <a:spcPts val="480"/>
              </a:spcBef>
              <a:spcAft>
                <a:spcPts val="0"/>
              </a:spcAft>
              <a:buClr>
                <a:schemeClr val="dk1"/>
              </a:buClr>
              <a:buSzPts val="2400"/>
              <a:buChar char="•"/>
            </a:pPr>
            <a:r>
              <a:rPr lang="et-EE"/>
              <a:t>Possible re-focus?</a:t>
            </a:r>
            <a:endParaRPr/>
          </a:p>
          <a:p>
            <a:pPr indent="-158750" lvl="1" marL="742950" rtl="0" algn="l">
              <a:spcBef>
                <a:spcPts val="400"/>
              </a:spcBef>
              <a:spcAft>
                <a:spcPts val="0"/>
              </a:spcAft>
              <a:buClr>
                <a:schemeClr val="dk1"/>
              </a:buClr>
              <a:buSzPts val="2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1"/>
          <p:cNvSpPr txBox="1"/>
          <p:nvPr>
            <p:ph type="title"/>
          </p:nvPr>
        </p:nvSpPr>
        <p:spPr>
          <a:xfrm>
            <a:off x="1763688" y="2492896"/>
            <a:ext cx="576064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t-EE"/>
              <a:t>THANK YOU!</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sp>
        <p:nvSpPr>
          <p:cNvPr id="50" name="Google Shape;50;p6"/>
          <p:cNvSpPr txBox="1"/>
          <p:nvPr>
            <p:ph type="title"/>
          </p:nvPr>
        </p:nvSpPr>
        <p:spPr>
          <a:xfrm>
            <a:off x="1907704" y="44624"/>
            <a:ext cx="576064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t-EE"/>
              <a:t>BACKGROUND</a:t>
            </a:r>
            <a:endParaRPr b="1"/>
          </a:p>
        </p:txBody>
      </p:sp>
      <p:sp>
        <p:nvSpPr>
          <p:cNvPr id="51" name="Google Shape;51;p6"/>
          <p:cNvSpPr txBox="1"/>
          <p:nvPr>
            <p:ph idx="1" type="body"/>
          </p:nvPr>
        </p:nvSpPr>
        <p:spPr>
          <a:xfrm>
            <a:off x="749424" y="1124744"/>
            <a:ext cx="8077200" cy="504056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t-EE"/>
              <a:t>AIM:​</a:t>
            </a:r>
            <a:endParaRPr/>
          </a:p>
          <a:p>
            <a:pPr indent="0" lvl="1" marL="457200" rtl="0" algn="l">
              <a:spcBef>
                <a:spcPts val="400"/>
              </a:spcBef>
              <a:spcAft>
                <a:spcPts val="0"/>
              </a:spcAft>
              <a:buClr>
                <a:schemeClr val="dk1"/>
              </a:buClr>
              <a:buSzPts val="2000"/>
              <a:buNone/>
            </a:pPr>
            <a:r>
              <a:rPr lang="et-EE"/>
              <a:t>To give a short overview of challenges and opportunities in Estonian Air Force education and training in retrospective, seeking the parallels in current situation, and trying to plot the way ahead in the future.</a:t>
            </a:r>
            <a:endParaRPr/>
          </a:p>
          <a:p>
            <a:pPr indent="0" lvl="1" marL="457200" rtl="0" algn="l">
              <a:spcBef>
                <a:spcPts val="40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7"/>
          <p:cNvSpPr txBox="1"/>
          <p:nvPr>
            <p:ph type="title"/>
          </p:nvPr>
        </p:nvSpPr>
        <p:spPr>
          <a:xfrm>
            <a:off x="1907704" y="44624"/>
            <a:ext cx="576064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t-EE"/>
              <a:t>AGENDA​</a:t>
            </a:r>
            <a:endParaRPr b="1"/>
          </a:p>
        </p:txBody>
      </p:sp>
      <p:sp>
        <p:nvSpPr>
          <p:cNvPr id="58" name="Google Shape;58;p7"/>
          <p:cNvSpPr txBox="1"/>
          <p:nvPr>
            <p:ph idx="1" type="body"/>
          </p:nvPr>
        </p:nvSpPr>
        <p:spPr>
          <a:xfrm>
            <a:off x="749424" y="1124744"/>
            <a:ext cx="8077200" cy="504056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t-EE"/>
              <a:t>Challenges and opportunities in Air Force education 100 years ago.</a:t>
            </a:r>
            <a:endParaRPr/>
          </a:p>
          <a:p>
            <a:pPr indent="-342900" lvl="0" marL="342900" rtl="0" algn="l">
              <a:spcBef>
                <a:spcPts val="480"/>
              </a:spcBef>
              <a:spcAft>
                <a:spcPts val="0"/>
              </a:spcAft>
              <a:buClr>
                <a:schemeClr val="dk1"/>
              </a:buClr>
              <a:buSzPts val="2400"/>
              <a:buChar char="•"/>
            </a:pPr>
            <a:r>
              <a:rPr lang="et-EE"/>
              <a:t>What are our challenges and opportunities today?</a:t>
            </a:r>
            <a:endParaRPr/>
          </a:p>
          <a:p>
            <a:pPr indent="-342900" lvl="0" marL="342900" rtl="0" algn="l">
              <a:spcBef>
                <a:spcPts val="480"/>
              </a:spcBef>
              <a:spcAft>
                <a:spcPts val="0"/>
              </a:spcAft>
              <a:buClr>
                <a:schemeClr val="dk1"/>
              </a:buClr>
              <a:buSzPts val="2400"/>
              <a:buChar char="•"/>
            </a:pPr>
            <a:r>
              <a:rPr lang="et-EE"/>
              <a:t>The horizon of Air Force education and training.</a:t>
            </a:r>
            <a:endParaRPr/>
          </a:p>
          <a:p>
            <a:pPr indent="-342900" lvl="0" marL="342900" rtl="0" algn="l">
              <a:spcBef>
                <a:spcPts val="480"/>
              </a:spcBef>
              <a:spcAft>
                <a:spcPts val="0"/>
              </a:spcAft>
              <a:buClr>
                <a:schemeClr val="dk1"/>
              </a:buClr>
              <a:buSzPts val="2400"/>
              <a:buChar char="•"/>
            </a:pPr>
            <a:r>
              <a:rPr lang="et-EE"/>
              <a:t>Discussion items.</a:t>
            </a:r>
            <a:endParaRPr/>
          </a:p>
          <a:p>
            <a:pPr indent="-158750" lvl="1" marL="742950" rtl="0" algn="l">
              <a:spcBef>
                <a:spcPts val="40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8"/>
          <p:cNvSpPr txBox="1"/>
          <p:nvPr>
            <p:ph type="title"/>
          </p:nvPr>
        </p:nvSpPr>
        <p:spPr>
          <a:xfrm>
            <a:off x="1907704" y="44624"/>
            <a:ext cx="576064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t-EE"/>
              <a:t>SITUATION IN 1919-1940</a:t>
            </a:r>
            <a:endParaRPr b="1"/>
          </a:p>
        </p:txBody>
      </p:sp>
      <p:sp>
        <p:nvSpPr>
          <p:cNvPr id="65" name="Google Shape;65;p8"/>
          <p:cNvSpPr txBox="1"/>
          <p:nvPr>
            <p:ph idx="1" type="body"/>
          </p:nvPr>
        </p:nvSpPr>
        <p:spPr>
          <a:xfrm>
            <a:off x="749424" y="1124744"/>
            <a:ext cx="8077200" cy="504056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p:txBody>
      </p:sp>
      <p:sp>
        <p:nvSpPr>
          <p:cNvPr id="66" name="Google Shape;66;p8"/>
          <p:cNvSpPr txBox="1"/>
          <p:nvPr/>
        </p:nvSpPr>
        <p:spPr>
          <a:xfrm>
            <a:off x="901824" y="1277144"/>
            <a:ext cx="8077200" cy="50405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t-EE" sz="2400">
                <a:solidFill>
                  <a:schemeClr val="dk1"/>
                </a:solidFill>
                <a:latin typeface="Arial"/>
                <a:ea typeface="Arial"/>
                <a:cs typeface="Arial"/>
                <a:sym typeface="Arial"/>
              </a:rPr>
              <a:t>Start of military air education</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1.09.1919 Flying Forces Education Department</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1928 renamed as Flight School</a:t>
            </a:r>
            <a:endParaRPr/>
          </a:p>
          <a:p>
            <a:pPr indent="-342900" lvl="0" marL="34290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Good number of motivated people – air enthusiasts</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Flight School had was 88 strong in 1930!</a:t>
            </a:r>
            <a:endParaRPr b="0" i="0" sz="2000" u="none" cap="none" strike="noStrike">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Air equipment status  - adequate to good. </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Operational a/c 24 (1919) up to 77 (1932) in service</a:t>
            </a:r>
            <a:endParaRPr/>
          </a:p>
          <a:p>
            <a:pPr indent="-342900" lvl="0" marL="34290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Supporting infrastructure: </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Flight operations out of multiple air fields, Flight School had its’ dedicated facility.</a:t>
            </a:r>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9"/>
          <p:cNvSpPr txBox="1"/>
          <p:nvPr>
            <p:ph type="title"/>
          </p:nvPr>
        </p:nvSpPr>
        <p:spPr>
          <a:xfrm>
            <a:off x="1907704" y="44624"/>
            <a:ext cx="576064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t-EE"/>
              <a:t>CHALLENGES IN 1919-1940</a:t>
            </a:r>
            <a:endParaRPr b="1"/>
          </a:p>
        </p:txBody>
      </p:sp>
      <p:sp>
        <p:nvSpPr>
          <p:cNvPr id="73" name="Google Shape;73;p9"/>
          <p:cNvSpPr txBox="1"/>
          <p:nvPr>
            <p:ph idx="1" type="body"/>
          </p:nvPr>
        </p:nvSpPr>
        <p:spPr>
          <a:xfrm>
            <a:off x="749424" y="1124744"/>
            <a:ext cx="8077200" cy="504056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p:txBody>
      </p:sp>
      <p:sp>
        <p:nvSpPr>
          <p:cNvPr id="74" name="Google Shape;74;p9"/>
          <p:cNvSpPr txBox="1"/>
          <p:nvPr/>
        </p:nvSpPr>
        <p:spPr>
          <a:xfrm>
            <a:off x="901824" y="1277144"/>
            <a:ext cx="8077200" cy="50405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t-EE" sz="2400">
                <a:solidFill>
                  <a:schemeClr val="dk1"/>
                </a:solidFill>
                <a:latin typeface="Arial"/>
                <a:ea typeface="Arial"/>
                <a:cs typeface="Arial"/>
                <a:sym typeface="Arial"/>
              </a:rPr>
              <a:t>Quite some mix of different airframes.</a:t>
            </a:r>
            <a:endParaRPr/>
          </a:p>
          <a:p>
            <a:pPr indent="-342900" lvl="0" marL="34290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Multiple re-structuring attempts of flying forces prompted for reorganization in education and training</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As an example 1936 Flight School reform included general (ground) Military School subjects into air studies curriculum</a:t>
            </a:r>
            <a:endParaRPr/>
          </a:p>
          <a:p>
            <a:pPr indent="-342900" lvl="0" marL="34290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Co-operation and support requirement of other military services – challenge, but also an opportunity. </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Since 1924.a. pilot curriculum included: co-operation with other branches as well the subject of artillery. </a:t>
            </a:r>
            <a:endParaRPr/>
          </a:p>
          <a:p>
            <a:pPr indent="0" lvl="0" marL="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0"/>
          <p:cNvSpPr txBox="1"/>
          <p:nvPr>
            <p:ph type="title"/>
          </p:nvPr>
        </p:nvSpPr>
        <p:spPr>
          <a:xfrm>
            <a:off x="1907704" y="44624"/>
            <a:ext cx="576064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t-EE"/>
              <a:t>OPPORTUNITIES IN AF EDUCATION 1919-1940</a:t>
            </a:r>
            <a:endParaRPr b="1"/>
          </a:p>
        </p:txBody>
      </p:sp>
      <p:sp>
        <p:nvSpPr>
          <p:cNvPr id="81" name="Google Shape;81;p10"/>
          <p:cNvSpPr txBox="1"/>
          <p:nvPr>
            <p:ph idx="1" type="body"/>
          </p:nvPr>
        </p:nvSpPr>
        <p:spPr>
          <a:xfrm>
            <a:off x="749424" y="1124744"/>
            <a:ext cx="8077200" cy="504056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p:txBody>
      </p:sp>
      <p:sp>
        <p:nvSpPr>
          <p:cNvPr id="82" name="Google Shape;82;p10"/>
          <p:cNvSpPr txBox="1"/>
          <p:nvPr/>
        </p:nvSpPr>
        <p:spPr>
          <a:xfrm>
            <a:off x="901824" y="1277144"/>
            <a:ext cx="8077200" cy="50405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t-EE" sz="2400">
                <a:solidFill>
                  <a:schemeClr val="dk1"/>
                </a:solidFill>
                <a:latin typeface="Arial"/>
                <a:ea typeface="Arial"/>
                <a:cs typeface="Arial"/>
                <a:sym typeface="Arial"/>
              </a:rPr>
              <a:t>Total number 461 of Flight School graduates in 1919-1940</a:t>
            </a:r>
            <a:endParaRPr/>
          </a:p>
          <a:p>
            <a:pPr indent="-342900" lvl="0" marL="34290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Specialties:</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Pilots </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Observers</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Avio-motorists (technicians)</a:t>
            </a:r>
            <a:endParaRPr/>
          </a:p>
          <a:p>
            <a:pPr indent="-342900" lvl="0" marL="34290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Air defence artillery specialists’ training.</a:t>
            </a:r>
            <a:endParaRPr sz="2400">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Reserve pilot (non-comissioned officers) training course was established since 1932.</a:t>
            </a:r>
            <a:endParaRPr/>
          </a:p>
          <a:p>
            <a:pPr indent="-342900" lvl="0" marL="34290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Foreign know-how integration</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British flight instructors were active in 1919.</a:t>
            </a:r>
            <a:endParaRPr/>
          </a:p>
          <a:p>
            <a:pPr indent="0" lvl="0" marL="0" marR="0" rtl="0" algn="l">
              <a:spcBef>
                <a:spcPts val="480"/>
              </a:spcBef>
              <a:spcAft>
                <a:spcPts val="0"/>
              </a:spcAft>
              <a:buClr>
                <a:schemeClr val="dk1"/>
              </a:buClr>
              <a:buSzPts val="2400"/>
              <a:buFont typeface="Arial"/>
              <a:buNone/>
            </a:pPr>
            <a:r>
              <a:rPr lang="et-EE" sz="2400">
                <a:solidFill>
                  <a:schemeClr val="dk1"/>
                </a:solidFill>
                <a:latin typeface="Arial"/>
                <a:ea typeface="Arial"/>
                <a:cs typeface="Arial"/>
                <a:sym typeface="Arial"/>
              </a:rPr>
              <a:t>Conclusion: Air Force main training focus was on air crew.</a:t>
            </a:r>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158750" lvl="1" marL="74295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grpSp>
        <p:nvGrpSpPr>
          <p:cNvPr id="83" name="Google Shape;83;p10"/>
          <p:cNvGrpSpPr/>
          <p:nvPr/>
        </p:nvGrpSpPr>
        <p:grpSpPr>
          <a:xfrm>
            <a:off x="5004164" y="2029979"/>
            <a:ext cx="3637699" cy="1543037"/>
            <a:chOff x="3048" y="1198"/>
            <a:chExt cx="2347" cy="934"/>
          </a:xfrm>
        </p:grpSpPr>
        <p:pic>
          <p:nvPicPr>
            <p:cNvPr id="84" name="Google Shape;84;p10"/>
            <p:cNvPicPr preferRelativeResize="0"/>
            <p:nvPr/>
          </p:nvPicPr>
          <p:blipFill rotWithShape="1">
            <a:blip r:embed="rId3">
              <a:alphaModFix/>
            </a:blip>
            <a:srcRect b="0" l="0" r="0" t="0"/>
            <a:stretch/>
          </p:blipFill>
          <p:spPr>
            <a:xfrm>
              <a:off x="3048" y="1233"/>
              <a:ext cx="1523" cy="899"/>
            </a:xfrm>
            <a:prstGeom prst="rect">
              <a:avLst/>
            </a:prstGeom>
            <a:noFill/>
            <a:ln>
              <a:noFill/>
            </a:ln>
          </p:spPr>
        </p:pic>
        <p:pic>
          <p:nvPicPr>
            <p:cNvPr id="85" name="Google Shape;85;p10"/>
            <p:cNvPicPr preferRelativeResize="0"/>
            <p:nvPr/>
          </p:nvPicPr>
          <p:blipFill rotWithShape="1">
            <a:blip r:embed="rId4">
              <a:alphaModFix/>
            </a:blip>
            <a:srcRect b="0" l="0" r="0" t="0"/>
            <a:stretch/>
          </p:blipFill>
          <p:spPr>
            <a:xfrm>
              <a:off x="4571" y="1198"/>
              <a:ext cx="824" cy="934"/>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1"/>
          <p:cNvSpPr txBox="1"/>
          <p:nvPr>
            <p:ph type="title"/>
          </p:nvPr>
        </p:nvSpPr>
        <p:spPr>
          <a:xfrm>
            <a:off x="1907704" y="44624"/>
            <a:ext cx="576064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t-EE"/>
              <a:t>SITUATION IN 2019</a:t>
            </a:r>
            <a:endParaRPr b="1"/>
          </a:p>
        </p:txBody>
      </p:sp>
      <p:sp>
        <p:nvSpPr>
          <p:cNvPr id="92" name="Google Shape;92;p11"/>
          <p:cNvSpPr txBox="1"/>
          <p:nvPr>
            <p:ph idx="1" type="body"/>
          </p:nvPr>
        </p:nvSpPr>
        <p:spPr>
          <a:xfrm>
            <a:off x="749424" y="1124744"/>
            <a:ext cx="8077200" cy="504056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p:txBody>
      </p:sp>
      <p:sp>
        <p:nvSpPr>
          <p:cNvPr id="93" name="Google Shape;93;p11"/>
          <p:cNvSpPr txBox="1"/>
          <p:nvPr/>
        </p:nvSpPr>
        <p:spPr>
          <a:xfrm>
            <a:off x="901824" y="1277144"/>
            <a:ext cx="8077200" cy="50405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t-EE" sz="2400">
                <a:solidFill>
                  <a:schemeClr val="dk1"/>
                </a:solidFill>
                <a:latin typeface="Arial"/>
                <a:ea typeface="Arial"/>
                <a:cs typeface="Arial"/>
                <a:sym typeface="Arial"/>
              </a:rPr>
              <a:t>AF units part of NATO Integrated Air and Missile Defence System</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Specialist training requirements</a:t>
            </a:r>
            <a:endParaRPr/>
          </a:p>
          <a:p>
            <a:pPr indent="-342900" lvl="0" marL="34290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AF education availabilities </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Military Academy + Aviation Academy</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Air Force Training Centre</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Air specialists’ courses abroad and at the unit level</a:t>
            </a:r>
            <a:endParaRPr/>
          </a:p>
          <a:p>
            <a:pPr indent="-342900" lvl="0" marL="34290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Air Force dedicated instructor crew:</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AFTC – 7!</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Military Academy AF lectors - 2 </a:t>
            </a:r>
            <a:endParaRPr/>
          </a:p>
          <a:p>
            <a:pPr indent="-342900" lvl="0" marL="342900" marR="0" rtl="0" algn="l">
              <a:spcBef>
                <a:spcPts val="480"/>
              </a:spcBef>
              <a:spcAft>
                <a:spcPts val="0"/>
              </a:spcAft>
              <a:buClr>
                <a:schemeClr val="dk1"/>
              </a:buClr>
              <a:buSzPts val="2400"/>
              <a:buFont typeface="Arial"/>
              <a:buChar char="•"/>
            </a:pPr>
            <a:r>
              <a:rPr lang="et-EE" sz="2400">
                <a:solidFill>
                  <a:schemeClr val="dk1"/>
                </a:solidFill>
                <a:latin typeface="Arial"/>
                <a:ea typeface="Arial"/>
                <a:cs typeface="Arial"/>
                <a:sym typeface="Arial"/>
              </a:rPr>
              <a:t>Supporting infrastructure: </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No dedicated AF education facility</a:t>
            </a:r>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2"/>
          <p:cNvSpPr txBox="1"/>
          <p:nvPr>
            <p:ph type="title"/>
          </p:nvPr>
        </p:nvSpPr>
        <p:spPr>
          <a:xfrm>
            <a:off x="1907704" y="44624"/>
            <a:ext cx="576064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t-EE"/>
              <a:t>OPPORTUNITIES IN 2019</a:t>
            </a:r>
            <a:endParaRPr b="1"/>
          </a:p>
        </p:txBody>
      </p:sp>
      <p:sp>
        <p:nvSpPr>
          <p:cNvPr id="100" name="Google Shape;100;p12"/>
          <p:cNvSpPr txBox="1"/>
          <p:nvPr>
            <p:ph idx="1" type="body"/>
          </p:nvPr>
        </p:nvSpPr>
        <p:spPr>
          <a:xfrm>
            <a:off x="749424" y="1124744"/>
            <a:ext cx="8077200" cy="504056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a:p>
            <a:pPr indent="-158750" lvl="1" marL="742950" rtl="0" algn="l">
              <a:spcBef>
                <a:spcPts val="400"/>
              </a:spcBef>
              <a:spcAft>
                <a:spcPts val="0"/>
              </a:spcAft>
              <a:buClr>
                <a:schemeClr val="dk1"/>
              </a:buClr>
              <a:buSzPts val="2000"/>
              <a:buNone/>
            </a:pPr>
            <a:r>
              <a:t/>
            </a:r>
            <a:endParaRPr/>
          </a:p>
        </p:txBody>
      </p:sp>
      <p:sp>
        <p:nvSpPr>
          <p:cNvPr id="101" name="Google Shape;101;p12"/>
          <p:cNvSpPr txBox="1"/>
          <p:nvPr/>
        </p:nvSpPr>
        <p:spPr>
          <a:xfrm>
            <a:off x="901824" y="1277144"/>
            <a:ext cx="8077200" cy="50405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t-EE" sz="2400">
                <a:solidFill>
                  <a:schemeClr val="dk1"/>
                </a:solidFill>
                <a:latin typeface="Arial"/>
                <a:ea typeface="Arial"/>
                <a:cs typeface="Arial"/>
                <a:sym typeface="Arial"/>
              </a:rPr>
              <a:t>Aircrew training in AF</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Type rating training</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Military specific training</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Night flying training(NVG)</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Cargo drop training</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Sling-load training</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descr="1TH24OCT06X012" id="102" name="Google Shape;102;p12"/>
          <p:cNvPicPr preferRelativeResize="0"/>
          <p:nvPr/>
        </p:nvPicPr>
        <p:blipFill rotWithShape="1">
          <a:blip r:embed="rId3">
            <a:alphaModFix/>
          </a:blip>
          <a:srcRect b="0" l="0" r="0" t="0"/>
          <a:stretch/>
        </p:blipFill>
        <p:spPr>
          <a:xfrm>
            <a:off x="4644008" y="3403539"/>
            <a:ext cx="4038600" cy="3048000"/>
          </a:xfrm>
          <a:prstGeom prst="rect">
            <a:avLst/>
          </a:prstGeom>
          <a:noFill/>
          <a:ln>
            <a:noFill/>
          </a:ln>
        </p:spPr>
      </p:pic>
      <p:pic>
        <p:nvPicPr>
          <p:cNvPr id="103" name="Google Shape;103;p12"/>
          <p:cNvPicPr preferRelativeResize="0"/>
          <p:nvPr/>
        </p:nvPicPr>
        <p:blipFill rotWithShape="1">
          <a:blip r:embed="rId4">
            <a:alphaModFix/>
          </a:blip>
          <a:srcRect b="0" l="0" r="0" t="0"/>
          <a:stretch/>
        </p:blipFill>
        <p:spPr>
          <a:xfrm>
            <a:off x="597024" y="3741857"/>
            <a:ext cx="4046984" cy="2711479"/>
          </a:xfrm>
          <a:prstGeom prst="rect">
            <a:avLst/>
          </a:prstGeom>
          <a:noFill/>
          <a:ln>
            <a:noFill/>
          </a:ln>
        </p:spPr>
      </p:pic>
      <p:pic>
        <p:nvPicPr>
          <p:cNvPr id="104" name="Google Shape;104;p12"/>
          <p:cNvPicPr preferRelativeResize="0"/>
          <p:nvPr/>
        </p:nvPicPr>
        <p:blipFill rotWithShape="1">
          <a:blip r:embed="rId4">
            <a:alphaModFix/>
          </a:blip>
          <a:srcRect b="0" l="0" r="0" t="0"/>
          <a:stretch/>
        </p:blipFill>
        <p:spPr>
          <a:xfrm>
            <a:off x="607756" y="3606225"/>
            <a:ext cx="4046984" cy="2711479"/>
          </a:xfrm>
          <a:prstGeom prst="rect">
            <a:avLst/>
          </a:prstGeom>
          <a:noFill/>
          <a:ln>
            <a:noFill/>
          </a:ln>
        </p:spPr>
      </p:pic>
      <p:pic>
        <p:nvPicPr>
          <p:cNvPr id="105" name="Google Shape;105;p12"/>
          <p:cNvPicPr preferRelativeResize="0"/>
          <p:nvPr/>
        </p:nvPicPr>
        <p:blipFill rotWithShape="1">
          <a:blip r:embed="rId5">
            <a:alphaModFix/>
          </a:blip>
          <a:srcRect b="0" l="0" r="0" t="0"/>
          <a:stretch/>
        </p:blipFill>
        <p:spPr>
          <a:xfrm>
            <a:off x="5210744" y="1499744"/>
            <a:ext cx="2889648" cy="18060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3"/>
          <p:cNvSpPr txBox="1"/>
          <p:nvPr/>
        </p:nvSpPr>
        <p:spPr>
          <a:xfrm>
            <a:off x="901824" y="1277144"/>
            <a:ext cx="8077200" cy="50405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t-EE" sz="2400">
                <a:solidFill>
                  <a:schemeClr val="dk1"/>
                </a:solidFill>
                <a:latin typeface="Arial"/>
                <a:ea typeface="Arial"/>
                <a:cs typeface="Arial"/>
                <a:sym typeface="Arial"/>
              </a:rPr>
              <a:t>Supporting AF services</a:t>
            </a:r>
            <a:endParaRPr/>
          </a:p>
          <a:p>
            <a:pPr indent="-285750" lvl="1" marL="742950" marR="0" rtl="0" algn="l">
              <a:spcBef>
                <a:spcPts val="400"/>
              </a:spcBef>
              <a:spcAft>
                <a:spcPts val="0"/>
              </a:spcAft>
              <a:buClr>
                <a:schemeClr val="dk1"/>
              </a:buClr>
              <a:buSzPts val="2000"/>
              <a:buFont typeface="Arial"/>
              <a:buChar char="–"/>
            </a:pPr>
            <a:r>
              <a:rPr b="0" i="0" lang="et-EE" sz="2000" u="none" cap="none" strike="noStrike">
                <a:solidFill>
                  <a:schemeClr val="dk1"/>
                </a:solidFill>
                <a:latin typeface="Arial"/>
                <a:ea typeface="Arial"/>
                <a:cs typeface="Arial"/>
                <a:sym typeface="Arial"/>
              </a:rPr>
              <a:t>Tactical command and control of military aircraft</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4" name="Google Shape;114;p13"/>
          <p:cNvSpPr txBox="1"/>
          <p:nvPr>
            <p:ph idx="12" type="sldNum"/>
          </p:nvPr>
        </p:nvSpPr>
        <p:spPr>
          <a:xfrm>
            <a:off x="6975475" y="6519863"/>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t-EE"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pic>
        <p:nvPicPr>
          <p:cNvPr descr="CIMG0442_jpg" id="115" name="Google Shape;115;p13"/>
          <p:cNvPicPr preferRelativeResize="0"/>
          <p:nvPr/>
        </p:nvPicPr>
        <p:blipFill rotWithShape="1">
          <a:blip r:embed="rId3">
            <a:alphaModFix/>
          </a:blip>
          <a:srcRect b="0" l="0" r="0" t="0"/>
          <a:stretch/>
        </p:blipFill>
        <p:spPr>
          <a:xfrm>
            <a:off x="4716463" y="3716338"/>
            <a:ext cx="4008437" cy="2674937"/>
          </a:xfrm>
          <a:prstGeom prst="rect">
            <a:avLst/>
          </a:prstGeom>
          <a:noFill/>
          <a:ln>
            <a:noFill/>
          </a:ln>
        </p:spPr>
      </p:pic>
      <p:pic>
        <p:nvPicPr>
          <p:cNvPr descr="AF07 010" id="116" name="Google Shape;116;p13"/>
          <p:cNvPicPr preferRelativeResize="0"/>
          <p:nvPr/>
        </p:nvPicPr>
        <p:blipFill rotWithShape="1">
          <a:blip r:embed="rId4">
            <a:alphaModFix/>
          </a:blip>
          <a:srcRect b="0" l="0" r="0" t="0"/>
          <a:stretch/>
        </p:blipFill>
        <p:spPr>
          <a:xfrm>
            <a:off x="323850" y="3716338"/>
            <a:ext cx="4032250" cy="2687637"/>
          </a:xfrm>
          <a:prstGeom prst="rect">
            <a:avLst/>
          </a:prstGeom>
          <a:noFill/>
          <a:ln>
            <a:noFill/>
          </a:ln>
        </p:spPr>
      </p:pic>
      <p:sp>
        <p:nvSpPr>
          <p:cNvPr id="117" name="Google Shape;117;p13"/>
          <p:cNvSpPr txBox="1"/>
          <p:nvPr/>
        </p:nvSpPr>
        <p:spPr>
          <a:xfrm>
            <a:off x="2060104" y="197024"/>
            <a:ext cx="576064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t-EE" sz="3200">
                <a:solidFill>
                  <a:srgbClr val="376092"/>
                </a:solidFill>
                <a:latin typeface="Arial"/>
                <a:ea typeface="Arial"/>
                <a:cs typeface="Arial"/>
                <a:sym typeface="Arial"/>
              </a:rPr>
              <a:t>OPPORTUNITIES IN 2019 cont.</a:t>
            </a:r>
            <a:endParaRPr b="1" sz="3200">
              <a:solidFill>
                <a:srgbClr val="37609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Presentatsiooni põhi ÕV KOTKAG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