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560" r:id="rId2"/>
    <p:sldId id="583" r:id="rId3"/>
    <p:sldId id="594" r:id="rId4"/>
    <p:sldId id="585" r:id="rId5"/>
    <p:sldId id="598" r:id="rId6"/>
    <p:sldId id="599" r:id="rId7"/>
    <p:sldId id="600" r:id="rId8"/>
    <p:sldId id="587" r:id="rId9"/>
    <p:sldId id="595" r:id="rId10"/>
    <p:sldId id="586" r:id="rId11"/>
    <p:sldId id="604" r:id="rId12"/>
    <p:sldId id="606" r:id="rId13"/>
    <p:sldId id="605" r:id="rId14"/>
    <p:sldId id="603" r:id="rId15"/>
    <p:sldId id="602" r:id="rId16"/>
    <p:sldId id="607" r:id="rId17"/>
    <p:sldId id="501" r:id="rId18"/>
  </p:sldIdLst>
  <p:sldSz cx="9144000" cy="6858000" type="screen4x3"/>
  <p:notesSz cx="6735763" cy="9866313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B1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61" autoAdjust="0"/>
    <p:restoredTop sz="81754" autoAdjust="0"/>
  </p:normalViewPr>
  <p:slideViewPr>
    <p:cSldViewPr>
      <p:cViewPr>
        <p:scale>
          <a:sx n="100" d="100"/>
          <a:sy n="100" d="100"/>
        </p:scale>
        <p:origin x="-288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B26F24-FAA2-4267-A142-8434B38F633F}" type="datetime1">
              <a:rPr lang="et-EE"/>
              <a:pPr/>
              <a:t>13.11.14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3CD1FC-7FFE-43AB-82ED-615C790DB569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25573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0" smtClean="0"/>
              <a:t>Klõpsake juhtslaidi teksti laadide redigeerimiseks</a:t>
            </a:r>
          </a:p>
          <a:p>
            <a:pPr lvl="1"/>
            <a:r>
              <a:rPr lang="et-EE" noProof="0" smtClean="0"/>
              <a:t>Teine tase</a:t>
            </a:r>
          </a:p>
          <a:p>
            <a:pPr lvl="2"/>
            <a:r>
              <a:rPr lang="et-EE" noProof="0" smtClean="0"/>
              <a:t>Kolmas tase</a:t>
            </a:r>
          </a:p>
          <a:p>
            <a:pPr lvl="3"/>
            <a:r>
              <a:rPr lang="et-EE" noProof="0" smtClean="0"/>
              <a:t>Neljas tase</a:t>
            </a:r>
          </a:p>
          <a:p>
            <a:pPr lvl="4"/>
            <a:r>
              <a:rPr lang="et-EE" noProof="0" smtClean="0"/>
              <a:t>Viies tase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009572-AE72-4680-90FD-9DF2B3D225DC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5442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t-EE" altLang="zh-CN" sz="2800" kern="120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Konkreetsed arendustegevused: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et-EE" altLang="zh-CN" sz="2800" kern="120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Koostatakse teostatavusanalüüs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et-EE" altLang="zh-CN" sz="2800" kern="120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Kaardistatakse EL pakutavad rahastamisvõimalused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et-EE" altLang="zh-CN" sz="2800" kern="120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Konsulteeritakse EK ekspertidega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et-EE" altLang="zh-CN" sz="2800" kern="120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Tutvutakse EL olemasolevate võimalustega RPAS arendus-, testimis- ja demonstreerimisvõimaluste kohta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et-EE" altLang="zh-CN" sz="2800" kern="120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Konsulteeritakse Eesti teemassepuutuvate ametiasutuste, ülikoolide ning ettevõtetega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et-EE" altLang="zh-CN" sz="2800" kern="120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Muud tegevused põhieesmärgi saavutamiseks</a:t>
            </a:r>
          </a:p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 dirty="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t-EE" altLang="zh-CN" sz="2800" kern="1200" dirty="0" err="1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Recent</a:t>
            </a:r>
            <a:r>
              <a:rPr lang="et-EE" altLang="zh-CN" sz="2800" kern="1200" baseline="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 </a:t>
            </a:r>
            <a:r>
              <a:rPr lang="et-EE" altLang="zh-CN" sz="2800" kern="1200" baseline="0" dirty="0" err="1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problems</a:t>
            </a:r>
            <a:r>
              <a:rPr lang="et-EE" altLang="zh-CN" sz="2800" kern="1200" baseline="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 </a:t>
            </a:r>
            <a:r>
              <a:rPr lang="et-EE" altLang="zh-CN" sz="2800" kern="1200" baseline="0" dirty="0" err="1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with</a:t>
            </a:r>
            <a:r>
              <a:rPr lang="et-EE" altLang="zh-CN" sz="2800" kern="1200" baseline="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 </a:t>
            </a:r>
            <a:r>
              <a:rPr lang="et-EE" altLang="zh-CN" sz="2800" kern="1200" baseline="0" dirty="0" err="1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European</a:t>
            </a:r>
            <a:r>
              <a:rPr lang="et-EE" altLang="zh-CN" sz="2800" kern="1200" baseline="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 VDL/2 !!</a:t>
            </a:r>
            <a:endParaRPr lang="et-EE" altLang="zh-CN" sz="2800" kern="1200" dirty="0" smtClean="0">
              <a:solidFill>
                <a:schemeClr val="tx1"/>
              </a:solidFill>
              <a:latin typeface="Arial" pitchFamily="34" charset="0"/>
              <a:ea typeface="SimSun" pitchFamily="2" charset="-122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t-EE" altLang="zh-CN" sz="2800" kern="1200" dirty="0" err="1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Recent</a:t>
            </a:r>
            <a:r>
              <a:rPr lang="et-EE" altLang="zh-CN" sz="2800" kern="1200" baseline="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 </a:t>
            </a:r>
            <a:r>
              <a:rPr lang="et-EE" altLang="zh-CN" sz="2800" kern="1200" baseline="0" dirty="0" err="1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problems</a:t>
            </a:r>
            <a:r>
              <a:rPr lang="et-EE" altLang="zh-CN" sz="2800" kern="1200" baseline="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 </a:t>
            </a:r>
            <a:r>
              <a:rPr lang="et-EE" altLang="zh-CN" sz="2800" kern="1200" baseline="0" dirty="0" err="1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with</a:t>
            </a:r>
            <a:r>
              <a:rPr lang="et-EE" altLang="zh-CN" sz="2800" kern="1200" baseline="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 </a:t>
            </a:r>
            <a:r>
              <a:rPr lang="et-EE" altLang="zh-CN" sz="2800" kern="1200" baseline="0" dirty="0" err="1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European</a:t>
            </a:r>
            <a:r>
              <a:rPr lang="et-EE" altLang="zh-CN" sz="2800" kern="1200" baseline="0" dirty="0" smtClean="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ＭＳ Ｐゴシック" charset="-128"/>
              </a:rPr>
              <a:t> VDL/2 !!</a:t>
            </a:r>
            <a:endParaRPr lang="et-EE" altLang="zh-CN" sz="2800" kern="1200" dirty="0" smtClean="0">
              <a:solidFill>
                <a:schemeClr val="tx1"/>
              </a:solidFill>
              <a:latin typeface="Arial" pitchFamily="34" charset="0"/>
              <a:ea typeface="SimSun" pitchFamily="2" charset="-122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2500">
              <a:latin typeface="Times" charset="0"/>
              <a:cs typeface="Times" charset="0"/>
              <a:sym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A0CFE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A0CFE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9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5E683C-7288-46DE-8617-26B889408ECD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757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solidFill>
                  <a:srgbClr val="0026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26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3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5E683C-7288-46DE-8617-26B889408ECD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5363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5E683C-7288-46DE-8617-26B889408ECD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145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5E683C-7288-46DE-8617-26B889408ECD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495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5E683C-7288-46DE-8617-26B889408ECD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275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5E683C-7288-46DE-8617-26B889408ECD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959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5E683C-7288-46DE-8617-26B889408ECD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2325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5E683C-7288-46DE-8617-26B889408ECD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757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778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3888" y="6381328"/>
            <a:ext cx="3599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90"/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es-ES_tradnl" dirty="0" smtClean="0"/>
              <a:t>RPAS </a:t>
            </a:r>
            <a:r>
              <a:rPr lang="es-ES_tradnl" dirty="0" err="1" smtClean="0"/>
              <a:t>Testing</a:t>
            </a:r>
            <a:r>
              <a:rPr lang="es-ES_tradnl" dirty="0" smtClean="0"/>
              <a:t> Centre Estonia</a:t>
            </a: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08" y="6309320"/>
            <a:ext cx="720080" cy="432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i="0">
                <a:solidFill>
                  <a:srgbClr val="0000FF"/>
                </a:solidFill>
                <a:latin typeface="Trebuchet MS" pitchFamily="34" charset="0"/>
                <a:cs typeface="+mn-cs"/>
              </a:defRPr>
            </a:lvl1pPr>
          </a:lstStyle>
          <a:p>
            <a:pPr algn="r"/>
            <a:fld id="{8E5E683C-7288-46DE-8617-26B889408ECD}" type="slidenum">
              <a:rPr lang="et-EE" smtClean="0"/>
              <a:pPr algn="r"/>
              <a:t>‹#›</a:t>
            </a:fld>
            <a:endParaRPr lang="et-E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6381328"/>
            <a:ext cx="1089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90"/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et-EE" smtClean="0"/>
              <a:t>Nov 14, 2014</a:t>
            </a:r>
            <a:endParaRPr lang="et-E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2664"/>
          </a:solidFill>
          <a:latin typeface="Trebuchet MS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664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—"/>
        <a:defRPr sz="3200" kern="1200">
          <a:solidFill>
            <a:srgbClr val="002664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—"/>
        <a:defRPr sz="2800" kern="1200">
          <a:solidFill>
            <a:srgbClr val="002664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—"/>
        <a:defRPr sz="2400" kern="1200">
          <a:solidFill>
            <a:srgbClr val="002664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—"/>
        <a:defRPr sz="2000" kern="1200">
          <a:solidFill>
            <a:srgbClr val="002664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—"/>
        <a:defRPr sz="2000" kern="1200">
          <a:solidFill>
            <a:srgbClr val="002664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204864"/>
            <a:ext cx="7200800" cy="1296144"/>
          </a:xfrm>
        </p:spPr>
        <p:txBody>
          <a:bodyPr/>
          <a:lstStyle/>
          <a:p>
            <a:pPr>
              <a:defRPr/>
            </a:pPr>
            <a:r>
              <a:rPr lang="en-GB" b="1" dirty="0" smtClean="0">
                <a:latin typeface="+mn-lt"/>
                <a:ea typeface="ＭＳ Ｐゴシック" charset="0"/>
                <a:cs typeface="ＭＳ Ｐゴシック" charset="0"/>
              </a:rPr>
              <a:t>Estonian  RPAS  Testing</a:t>
            </a:r>
            <a:r>
              <a:rPr lang="en-GB" sz="3600" b="1" noProof="0" dirty="0" smtClean="0">
                <a:latin typeface="+mn-lt"/>
                <a:ea typeface="ＭＳ Ｐゴシック" charset="0"/>
                <a:cs typeface="ＭＳ Ｐゴシック" charset="0"/>
              </a:rPr>
              <a:t>-  and Demonstration Centre (TDC) in Tartu</a:t>
            </a:r>
            <a:endParaRPr lang="en-GB" sz="2400" noProof="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31840" y="3645024"/>
            <a:ext cx="4464496" cy="1296145"/>
          </a:xfrm>
        </p:spPr>
        <p:txBody>
          <a:bodyPr/>
          <a:lstStyle/>
          <a:p>
            <a:pPr algn="r" eaLnBrk="1" hangingPunct="1"/>
            <a:r>
              <a:rPr lang="en-GB" sz="2400" dirty="0" smtClean="0">
                <a:latin typeface="+mn-lt"/>
                <a:ea typeface="ＭＳ Ｐゴシック" pitchFamily="34" charset="-128"/>
              </a:rPr>
              <a:t>Jaan Tamm</a:t>
            </a:r>
          </a:p>
          <a:p>
            <a:pPr algn="r" eaLnBrk="1" hangingPunct="1"/>
            <a:r>
              <a:rPr lang="en-GB" sz="2400" noProof="0" dirty="0" smtClean="0">
                <a:latin typeface="+mn-lt"/>
                <a:ea typeface="ＭＳ Ｐゴシック" pitchFamily="34" charset="-128"/>
              </a:rPr>
              <a:t>Estonian Aviation Academy</a:t>
            </a:r>
          </a:p>
          <a:p>
            <a:pPr algn="r" eaLnBrk="1" hangingPunct="1"/>
            <a:r>
              <a:rPr lang="en-GB" sz="2400" noProof="0" dirty="0" err="1" smtClean="0">
                <a:latin typeface="+mn-lt"/>
                <a:ea typeface="ＭＳ Ｐゴシック" pitchFamily="34" charset="-128"/>
              </a:rPr>
              <a:t>Ülenurme</a:t>
            </a:r>
            <a:r>
              <a:rPr lang="en-GB" sz="2400" noProof="0" dirty="0" smtClean="0">
                <a:latin typeface="+mn-lt"/>
                <a:ea typeface="ＭＳ Ｐゴシック" pitchFamily="34" charset="-128"/>
              </a:rPr>
              <a:t>, </a:t>
            </a:r>
            <a:r>
              <a:rPr lang="en-GB" sz="2400" dirty="0" smtClean="0">
                <a:latin typeface="+mn-lt"/>
                <a:ea typeface="ＭＳ Ｐゴシック" pitchFamily="34" charset="-128"/>
              </a:rPr>
              <a:t>November 14,</a:t>
            </a:r>
            <a:r>
              <a:rPr lang="en-GB" sz="2400" noProof="0" dirty="0" smtClean="0">
                <a:latin typeface="+mn-lt"/>
                <a:ea typeface="ＭＳ Ｐゴシック" pitchFamily="34" charset="-128"/>
              </a:rPr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3211079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2440" y="6309320"/>
            <a:ext cx="396255" cy="432048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FBF346E-3464-A143-8FDE-217D57DB9E4D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10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1" y="847726"/>
            <a:ext cx="7022553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857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International (European) dimension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7893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898032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37895" name="Rectangle 6"/>
          <p:cNvSpPr>
            <a:spLocks/>
          </p:cNvSpPr>
          <p:nvPr/>
        </p:nvSpPr>
        <p:spPr bwMode="auto">
          <a:xfrm>
            <a:off x="553916" y="1687514"/>
            <a:ext cx="7618484" cy="447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623888" lvl="1" indent="-457200" algn="l" defTabSz="4445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Forth-coming SESAR RPAS Definition Phase </a:t>
            </a: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aiming at integrating RPAS in the European aviation system and ATM</a:t>
            </a:r>
          </a:p>
          <a:p>
            <a:pPr marL="1081088" lvl="2" indent="-457200" defTabSz="673100">
              <a:spcBef>
                <a:spcPts val="600"/>
              </a:spcBef>
              <a:buFont typeface="Arial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From 2016 and beyond (VLOS, IFR, VFR)</a:t>
            </a:r>
          </a:p>
          <a:p>
            <a:pPr marL="1081088" lvl="2" indent="-457200" defTabSz="673100">
              <a:spcBef>
                <a:spcPts val="600"/>
              </a:spcBef>
              <a:buFont typeface="Arial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Phased integration into non-segregated ATM environments, including VLL operations</a:t>
            </a:r>
          </a:p>
          <a:p>
            <a:pPr marL="1081088" lvl="2" indent="-457200" defTabSz="673100">
              <a:spcBef>
                <a:spcPts val="600"/>
              </a:spcBef>
              <a:buFont typeface="Arial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Produce R&amp;D and validation programme</a:t>
            </a:r>
          </a:p>
          <a:p>
            <a:pPr marL="1081088" lvl="2" indent="-457200" defTabSz="673100">
              <a:spcBef>
                <a:spcPts val="600"/>
              </a:spcBef>
              <a:buFont typeface="Arial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SESAR compliant - anticipating the 2015 update of the European ATM Master Plan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RPAS R&amp;</a:t>
            </a:r>
            <a:r>
              <a:rPr lang="en-GB" sz="2000" b="1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D to </a:t>
            </a: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become part of SESAR 2020 development work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Funded under Horizon 2020</a:t>
            </a:r>
            <a:endParaRPr lang="en-GB" sz="2000" b="1" dirty="0">
              <a:solidFill>
                <a:srgbClr val="002060"/>
              </a:solidFill>
              <a:latin typeface="Arial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106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2440" y="6309320"/>
            <a:ext cx="396255" cy="432048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FBF346E-3464-A143-8FDE-217D57DB9E4D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11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1" y="847726"/>
            <a:ext cx="6950545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857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RPAS Scope – types of operations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7893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625975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84784"/>
            <a:ext cx="8136904" cy="4464496"/>
          </a:xfrm>
          <a:prstGeom prst="rect">
            <a:avLst/>
          </a:prstGeom>
        </p:spPr>
      </p:pic>
      <p:sp>
        <p:nvSpPr>
          <p:cNvPr id="11" name="Rectangle 6"/>
          <p:cNvSpPr>
            <a:spLocks/>
          </p:cNvSpPr>
          <p:nvPr/>
        </p:nvSpPr>
        <p:spPr bwMode="auto">
          <a:xfrm>
            <a:off x="395536" y="6093296"/>
            <a:ext cx="5544616" cy="37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90488" lvl="1" algn="l" defTabSz="673100">
              <a:spcBef>
                <a:spcPts val="1475"/>
              </a:spcBef>
            </a:pPr>
            <a:r>
              <a:rPr lang="en-GB" i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Source: SESAR JU RPAS workshop on Sept 4, 2014</a:t>
            </a:r>
            <a:endParaRPr lang="en-GB" i="1" dirty="0">
              <a:solidFill>
                <a:srgbClr val="002060"/>
              </a:solidFill>
              <a:latin typeface="Arial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5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2440" y="6309320"/>
            <a:ext cx="396255" cy="432048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FBF346E-3464-A143-8FDE-217D57DB9E4D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12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1" y="847726"/>
            <a:ext cx="6950545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857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RPAS R&amp;D roadmap timeline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7893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682008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84784"/>
            <a:ext cx="8136904" cy="4536504"/>
          </a:xfrm>
          <a:prstGeom prst="rect">
            <a:avLst/>
          </a:prstGeom>
        </p:spPr>
      </p:pic>
      <p:sp>
        <p:nvSpPr>
          <p:cNvPr id="10" name="Rectangle 6"/>
          <p:cNvSpPr>
            <a:spLocks/>
          </p:cNvSpPr>
          <p:nvPr/>
        </p:nvSpPr>
        <p:spPr bwMode="auto">
          <a:xfrm>
            <a:off x="611560" y="6165304"/>
            <a:ext cx="5544616" cy="37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90488" lvl="1" algn="l" defTabSz="673100">
              <a:spcBef>
                <a:spcPts val="1475"/>
              </a:spcBef>
            </a:pPr>
            <a:r>
              <a:rPr lang="en-GB" i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Source: SESAR JU RPAS workshop on Sept 4, 2014</a:t>
            </a:r>
            <a:endParaRPr lang="en-GB" i="1" dirty="0">
              <a:solidFill>
                <a:srgbClr val="002060"/>
              </a:solidFill>
              <a:latin typeface="Arial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36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2440" y="6309320"/>
            <a:ext cx="396255" cy="432048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FBF346E-3464-A143-8FDE-217D57DB9E4D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13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1" y="847726"/>
            <a:ext cx="6950545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857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RPAS Definition Phase activities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7893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625975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37895" name="Rectangle 6"/>
          <p:cNvSpPr>
            <a:spLocks/>
          </p:cNvSpPr>
          <p:nvPr/>
        </p:nvSpPr>
        <p:spPr bwMode="auto">
          <a:xfrm>
            <a:off x="553916" y="1687514"/>
            <a:ext cx="7762500" cy="431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  <a:tabLst>
                <a:tab pos="5207000" algn="l"/>
              </a:tabLst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Detect &amp; Avoid 	</a:t>
            </a: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(Saab)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  <a:tabLst>
                <a:tab pos="5207000" algn="l"/>
              </a:tabLst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C2 (Command &amp; Control) data-link	</a:t>
            </a: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(Honeywell)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  <a:tabLst>
                <a:tab pos="5207000" algn="l"/>
              </a:tabLst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Airspace &amp; airport access	</a:t>
            </a: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(CANSO)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  <a:tabLst>
                <a:tab pos="5207000" algn="l"/>
              </a:tabLst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Contingency </a:t>
            </a: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(</a:t>
            </a:r>
            <a:r>
              <a:rPr lang="en-GB" sz="2000" dirty="0" err="1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e.g</a:t>
            </a: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 loss of link ...)</a:t>
            </a: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	</a:t>
            </a: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(ASD – </a:t>
            </a: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/>
            </a:r>
            <a:b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</a:br>
            <a:r>
              <a:rPr lang="en-GB" sz="2000" dirty="0" err="1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AeroSpace</a:t>
            </a: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 and Defence Industries Association of Europe)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  <a:tabLst>
                <a:tab pos="5207000" algn="l"/>
              </a:tabLst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Human Factors	</a:t>
            </a: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(EUROCONTROL)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  <a:tabLst>
                <a:tab pos="5207000" algn="l"/>
              </a:tabLst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Security	</a:t>
            </a: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(SESAR JU)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  <a:tabLst>
                <a:tab pos="5207000" algn="l"/>
              </a:tabLst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Demos and best practices	</a:t>
            </a: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(SESAR JU / ECTL)</a:t>
            </a:r>
            <a:endParaRPr lang="en-GB" sz="2000" dirty="0">
              <a:solidFill>
                <a:srgbClr val="002060"/>
              </a:solidFill>
              <a:latin typeface="Arial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0760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2440" y="6309320"/>
            <a:ext cx="396255" cy="432048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FBF346E-3464-A143-8FDE-217D57DB9E4D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14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1" y="847726"/>
            <a:ext cx="6950545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857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Opportunities for SJU co-operation 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7893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625975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37895" name="Rectangle 6"/>
          <p:cNvSpPr>
            <a:spLocks/>
          </p:cNvSpPr>
          <p:nvPr/>
        </p:nvSpPr>
        <p:spPr bwMode="auto">
          <a:xfrm>
            <a:off x="553916" y="1687514"/>
            <a:ext cx="7474468" cy="431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66688" lvl="1" algn="l" defTabSz="673100">
              <a:spcBef>
                <a:spcPts val="1475"/>
              </a:spcBef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From the outcome of meeting the SESAR JU, Denis </a:t>
            </a:r>
            <a:r>
              <a:rPr lang="en-GB" sz="2000" b="1" dirty="0" err="1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Koehl</a:t>
            </a: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 in Tartu on November 5</a:t>
            </a:r>
            <a:r>
              <a:rPr lang="en-GB" sz="2000" b="1" baseline="30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th</a:t>
            </a:r>
            <a:endParaRPr lang="en-GB" sz="2000" b="1" dirty="0" smtClean="0">
              <a:solidFill>
                <a:srgbClr val="002060"/>
              </a:solidFill>
              <a:latin typeface="Arial" charset="0"/>
              <a:ea typeface="ヒラギノ明朝 ProN W3" charset="0"/>
              <a:cs typeface="ヒラギノ明朝 ProN W3" charset="0"/>
              <a:sym typeface="Times" charset="0"/>
            </a:endParaRP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The expected capacity of Tartu RPAS TDC could be of interest for SESAR  for RPAS Very large scale demonstrations (VLD)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Estonian expertise and experience in the field of cyber technology can considered by SESAR</a:t>
            </a:r>
            <a:endParaRPr lang="en-GB" sz="2000" dirty="0">
              <a:solidFill>
                <a:srgbClr val="002060"/>
              </a:solidFill>
              <a:latin typeface="Arial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992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2440" y="6309320"/>
            <a:ext cx="396255" cy="432048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FBF346E-3464-A143-8FDE-217D57DB9E4D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15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1" y="847726"/>
            <a:ext cx="5294361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85738" defTabSz="673100">
              <a:defRPr/>
            </a:pPr>
            <a:r>
              <a:rPr lang="en-GB" sz="2400" b="1" dirty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Vision for creating the Centre</a:t>
            </a:r>
          </a:p>
        </p:txBody>
      </p:sp>
      <p:sp>
        <p:nvSpPr>
          <p:cNvPr id="37893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625975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37895" name="Rectangle 6"/>
          <p:cNvSpPr>
            <a:spLocks/>
          </p:cNvSpPr>
          <p:nvPr/>
        </p:nvSpPr>
        <p:spPr bwMode="auto">
          <a:xfrm>
            <a:off x="553916" y="1687514"/>
            <a:ext cx="7762500" cy="431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Drafting the Operational </a:t>
            </a: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Concept, </a:t>
            </a:r>
            <a:b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</a:b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synchronizing it with operations of Tartu Airport</a:t>
            </a:r>
            <a:endParaRPr lang="en-GB" sz="2000" b="1" dirty="0">
              <a:solidFill>
                <a:srgbClr val="002060"/>
              </a:solidFill>
              <a:latin typeface="Arial" charset="0"/>
              <a:ea typeface="ヒラギノ明朝 ProN W3" charset="0"/>
              <a:cs typeface="ヒラギノ明朝 ProN W3" charset="0"/>
              <a:sym typeface="Times" charset="0"/>
            </a:endParaRP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Developing the </a:t>
            </a: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master plan / action plan</a:t>
            </a:r>
            <a:endParaRPr lang="en-GB" sz="2000" b="1" dirty="0">
              <a:solidFill>
                <a:srgbClr val="002060"/>
              </a:solidFill>
              <a:latin typeface="Arial" charset="0"/>
              <a:ea typeface="ヒラギノ明朝 ProN W3" charset="0"/>
              <a:cs typeface="ヒラギノ明朝 ProN W3" charset="0"/>
              <a:sym typeface="Times" charset="0"/>
            </a:endParaRP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Establishing the legal body – the operator of </a:t>
            </a: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Centre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Communicating and marketing </a:t>
            </a:r>
            <a:endParaRPr lang="en-GB" sz="2000" b="1" dirty="0">
              <a:solidFill>
                <a:srgbClr val="002060"/>
              </a:solidFill>
              <a:latin typeface="Arial" charset="0"/>
              <a:ea typeface="ヒラギノ明朝 ProN W3" charset="0"/>
              <a:cs typeface="ヒラギノ明朝 ProN W3" charset="0"/>
              <a:sym typeface="Times" charset="0"/>
            </a:endParaRP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Proposing the upgrades/adjustments for legislation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Making the Safety Case for the Centre establishment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Certifying the Centre with Estonian CAA and military authorities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RPAS Testing Centre Estonia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306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2441" y="6381329"/>
            <a:ext cx="360040" cy="288032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FBF346E-3464-A143-8FDE-217D57DB9E4D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16</a:t>
            </a:fld>
            <a:endParaRPr lang="en-US" sz="1200" dirty="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1" y="847726"/>
            <a:ext cx="4497265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857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Critical success factors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7893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625975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37895" name="Rectangle 6"/>
          <p:cNvSpPr>
            <a:spLocks/>
          </p:cNvSpPr>
          <p:nvPr/>
        </p:nvSpPr>
        <p:spPr bwMode="auto">
          <a:xfrm>
            <a:off x="395536" y="1687514"/>
            <a:ext cx="7920880" cy="431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Broad involvement of all stakeholders – regulator, supervisor, ATM, Airport and RPAS operators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Co-operation with academic institutions, </a:t>
            </a:r>
            <a:b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</a:b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including Ministry of Education and Research</a:t>
            </a:r>
          </a:p>
          <a:p>
            <a:pPr marL="623888" lvl="1" indent="-457200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Funding and </a:t>
            </a:r>
            <a:r>
              <a:rPr lang="en-GB" sz="2000" b="1" dirty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in kind contribution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Getting international, becoming partner in the broader RPAS research network</a:t>
            </a:r>
          </a:p>
          <a:p>
            <a:pPr marL="623888" lvl="1" indent="-457200" algn="l" defTabSz="673100">
              <a:spcBef>
                <a:spcPts val="1475"/>
              </a:spcBef>
              <a:buFont typeface="Trajan Pro" charset="0"/>
              <a:buAutoNum type="arabicPeriod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ヒラギノ明朝 ProN W3" charset="0"/>
                <a:cs typeface="ヒラギノ明朝 ProN W3" charset="0"/>
                <a:sym typeface="Times" charset="0"/>
              </a:rPr>
              <a:t>Delivering and demonstrating tangible results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987824" y="6381328"/>
            <a:ext cx="3599805" cy="365125"/>
          </a:xfrm>
        </p:spPr>
        <p:txBody>
          <a:bodyPr/>
          <a:lstStyle/>
          <a:p>
            <a:pPr>
              <a:defRPr/>
            </a:pPr>
            <a:r>
              <a:rPr lang="es-ES_tradnl" dirty="0" smtClean="0"/>
              <a:t>RPAS </a:t>
            </a:r>
            <a:r>
              <a:rPr lang="es-ES_tradnl" dirty="0" err="1" smtClean="0"/>
              <a:t>Testing</a:t>
            </a:r>
            <a:r>
              <a:rPr lang="es-ES_tradnl" dirty="0" smtClean="0"/>
              <a:t> Centre Estonia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1214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3212976"/>
            <a:ext cx="6336704" cy="1152128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sz="3200" b="1" noProof="0" dirty="0" err="1" smtClean="0">
                <a:latin typeface="+mn-lt"/>
                <a:ea typeface="ＭＳ Ｐゴシック" charset="0"/>
                <a:cs typeface="ＭＳ Ｐゴシック" charset="0"/>
              </a:rPr>
              <a:t>Thank</a:t>
            </a:r>
            <a:r>
              <a:rPr lang="et-EE" sz="3200" b="1" noProof="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t-EE" sz="3200" b="1" noProof="0" dirty="0" err="1" smtClean="0">
                <a:latin typeface="+mn-lt"/>
                <a:ea typeface="ＭＳ Ｐゴシック" charset="0"/>
                <a:cs typeface="ＭＳ Ｐゴシック" charset="0"/>
              </a:rPr>
              <a:t>you</a:t>
            </a:r>
            <a:r>
              <a:rPr lang="et-EE" sz="3200" b="1" noProof="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t-EE" sz="3200" b="1" noProof="0" dirty="0" err="1" smtClean="0">
                <a:latin typeface="+mn-lt"/>
                <a:ea typeface="ＭＳ Ｐゴシック" charset="0"/>
                <a:cs typeface="ＭＳ Ｐゴシック" charset="0"/>
              </a:rPr>
              <a:t>for</a:t>
            </a:r>
            <a:r>
              <a:rPr lang="et-EE" sz="3200" b="1" noProof="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t-EE" sz="3200" b="1" noProof="0" dirty="0" err="1" smtClean="0">
                <a:latin typeface="+mn-lt"/>
                <a:ea typeface="ＭＳ Ｐゴシック" charset="0"/>
                <a:cs typeface="ＭＳ Ｐゴシック" charset="0"/>
              </a:rPr>
              <a:t>your</a:t>
            </a:r>
            <a:r>
              <a:rPr lang="et-EE" sz="3200" b="1" noProof="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t-EE" sz="3200" b="1" noProof="0" dirty="0" err="1" smtClean="0">
                <a:latin typeface="+mn-lt"/>
                <a:ea typeface="ＭＳ Ｐゴシック" charset="0"/>
                <a:cs typeface="ＭＳ Ｐゴシック" charset="0"/>
              </a:rPr>
              <a:t>attention</a:t>
            </a:r>
            <a:r>
              <a:rPr lang="et-EE" sz="3200" b="1" noProof="0" dirty="0" smtClean="0">
                <a:latin typeface="+mn-lt"/>
                <a:ea typeface="ＭＳ Ｐゴシック" charset="0"/>
                <a:cs typeface="ＭＳ Ｐゴシック" charset="0"/>
              </a:rPr>
              <a:t>!</a:t>
            </a:r>
            <a:br>
              <a:rPr lang="et-EE" sz="3200" b="1" noProof="0" dirty="0" smtClean="0">
                <a:latin typeface="+mn-lt"/>
                <a:ea typeface="ＭＳ Ｐゴシック" charset="0"/>
                <a:cs typeface="ＭＳ Ｐゴシック" charset="0"/>
              </a:rPr>
            </a:br>
            <a:r>
              <a:rPr lang="et-EE" sz="3200" b="1" noProof="0" dirty="0" smtClean="0">
                <a:latin typeface="+mn-lt"/>
                <a:ea typeface="ＭＳ Ｐゴシック" charset="0"/>
                <a:cs typeface="ＭＳ Ｐゴシック" charset="0"/>
              </a:rPr>
              <a:t>Tänan tähelepanu eest!</a:t>
            </a:r>
            <a:endParaRPr lang="et-EE" sz="3200" noProof="0" dirty="0">
              <a:latin typeface="+mn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8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8424" y="6237312"/>
            <a:ext cx="432048" cy="432049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0A72ADC0-0AF5-1041-A21D-59F5CFBCD12B}" type="slidenum">
              <a:rPr lang="en-US" sz="1400" b="1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2</a:t>
            </a:fld>
            <a:endParaRPr lang="en-US" sz="1400" b="1" dirty="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4099" name="Rectangle 1"/>
          <p:cNvSpPr>
            <a:spLocks/>
          </p:cNvSpPr>
          <p:nvPr/>
        </p:nvSpPr>
        <p:spPr bwMode="auto">
          <a:xfrm>
            <a:off x="285750" y="847726"/>
            <a:ext cx="3839308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857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Content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27653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4103" name="Rectangle 5"/>
          <p:cNvSpPr>
            <a:spLocks/>
          </p:cNvSpPr>
          <p:nvPr/>
        </p:nvSpPr>
        <p:spPr bwMode="auto">
          <a:xfrm>
            <a:off x="211015" y="1411288"/>
            <a:ext cx="8242789" cy="4625975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27655" name="Rectangle 6"/>
          <p:cNvSpPr>
            <a:spLocks/>
          </p:cNvSpPr>
          <p:nvPr/>
        </p:nvSpPr>
        <p:spPr bwMode="auto">
          <a:xfrm>
            <a:off x="553916" y="1687515"/>
            <a:ext cx="7258444" cy="404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14388" lvl="1" indent="-457200" defTabSz="673100">
              <a:spcBef>
                <a:spcPts val="1200"/>
              </a:spcBef>
              <a:buFont typeface="Arial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ＭＳ Ｐゴシック" charset="0"/>
                <a:sym typeface="Times" charset="0"/>
              </a:rPr>
              <a:t>Activities started in spring 2014..</a:t>
            </a:r>
          </a:p>
          <a:p>
            <a:pPr marL="1271588" lvl="2" indent="-457200" defTabSz="673100">
              <a:spcBef>
                <a:spcPts val="900"/>
              </a:spcBef>
              <a:buFont typeface="Arial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ＭＳ Ｐゴシック" charset="0"/>
                <a:sym typeface="Times" charset="0"/>
              </a:rPr>
              <a:t>National Security Committee approval March 2014</a:t>
            </a:r>
            <a:endParaRPr lang="en-GB" sz="2000" dirty="0">
              <a:solidFill>
                <a:srgbClr val="002060"/>
              </a:solidFill>
              <a:latin typeface="Arial" charset="0"/>
              <a:ea typeface="ＭＳ Ｐゴシック" charset="0"/>
              <a:sym typeface="Times" charset="0"/>
            </a:endParaRPr>
          </a:p>
          <a:p>
            <a:pPr marL="1271588" lvl="2" indent="-457200" defTabSz="673100">
              <a:spcBef>
                <a:spcPts val="900"/>
              </a:spcBef>
              <a:buFont typeface="Arial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ＭＳ Ｐゴシック" charset="0"/>
                <a:sym typeface="Times" charset="0"/>
              </a:rPr>
              <a:t>EAVA / MoD contract May 2104</a:t>
            </a:r>
            <a:endParaRPr lang="en-GB" sz="2000" dirty="0">
              <a:solidFill>
                <a:srgbClr val="002060"/>
              </a:solidFill>
              <a:latin typeface="Arial" charset="0"/>
              <a:ea typeface="ＭＳ Ｐゴシック" charset="0"/>
              <a:sym typeface="Times" charset="0"/>
            </a:endParaRPr>
          </a:p>
          <a:p>
            <a:pPr marL="814388" lvl="1" indent="-457200" algn="l" defTabSz="673100">
              <a:spcBef>
                <a:spcPts val="1200"/>
              </a:spcBef>
              <a:buFont typeface="Arial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ＭＳ Ｐゴシック" charset="0"/>
                <a:sym typeface="Times" charset="0"/>
              </a:rPr>
              <a:t>Feasibility study of RPAS TDC </a:t>
            </a:r>
          </a:p>
          <a:p>
            <a:pPr marL="1271588" lvl="2" indent="-457200" defTabSz="673100">
              <a:spcBef>
                <a:spcPts val="900"/>
              </a:spcBef>
              <a:buFont typeface="Arial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ＭＳ Ｐゴシック" charset="0"/>
                <a:sym typeface="Times" charset="0"/>
              </a:rPr>
              <a:t>Conclusions and recommendations </a:t>
            </a:r>
            <a:br>
              <a:rPr lang="en-GB" sz="2000" dirty="0" smtClean="0">
                <a:solidFill>
                  <a:srgbClr val="002060"/>
                </a:solidFill>
                <a:latin typeface="Arial" charset="0"/>
                <a:ea typeface="ＭＳ Ｐゴシック" charset="0"/>
                <a:sym typeface="Times" charset="0"/>
              </a:rPr>
            </a:br>
            <a:r>
              <a:rPr lang="en-GB" sz="2000" dirty="0" smtClean="0">
                <a:solidFill>
                  <a:srgbClr val="002060"/>
                </a:solidFill>
                <a:latin typeface="Arial" charset="0"/>
                <a:ea typeface="ＭＳ Ｐゴシック" charset="0"/>
                <a:sym typeface="Times" charset="0"/>
              </a:rPr>
              <a:t>of the Feasibility Study</a:t>
            </a:r>
          </a:p>
          <a:p>
            <a:pPr marL="1271588" lvl="2" indent="-457200" defTabSz="673100">
              <a:spcBef>
                <a:spcPts val="900"/>
              </a:spcBef>
              <a:buFont typeface="Arial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charset="0"/>
                <a:ea typeface="ＭＳ Ｐゴシック" charset="0"/>
                <a:sym typeface="Times" charset="0"/>
              </a:rPr>
              <a:t>Detailed developments</a:t>
            </a:r>
          </a:p>
          <a:p>
            <a:pPr marL="814388" lvl="1" indent="-457200" algn="l" defTabSz="673100">
              <a:spcBef>
                <a:spcPts val="1200"/>
              </a:spcBef>
              <a:buFont typeface="Arial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ＭＳ Ｐゴシック" charset="0"/>
                <a:sym typeface="Times" charset="0"/>
              </a:rPr>
              <a:t>International dimension – SESAR JU activities</a:t>
            </a:r>
          </a:p>
          <a:p>
            <a:pPr marL="814388" lvl="1" indent="-457200" algn="l" defTabSz="673100">
              <a:spcBef>
                <a:spcPts val="1200"/>
              </a:spcBef>
              <a:buFont typeface="Arial"/>
              <a:buChar char="•"/>
            </a:pPr>
            <a:r>
              <a:rPr lang="en-GB" sz="2000" b="1" dirty="0" smtClean="0">
                <a:solidFill>
                  <a:srgbClr val="002060"/>
                </a:solidFill>
                <a:latin typeface="Arial" charset="0"/>
                <a:ea typeface="ＭＳ Ｐゴシック" charset="0"/>
                <a:sym typeface="Times" charset="0"/>
              </a:rPr>
              <a:t>Further deliberations</a:t>
            </a:r>
            <a:endParaRPr lang="en-GB" sz="2000" b="1" dirty="0">
              <a:solidFill>
                <a:srgbClr val="002060"/>
              </a:solidFill>
              <a:latin typeface="Arial" charset="0"/>
              <a:ea typeface="ＭＳ Ｐゴシック" charset="0"/>
              <a:sym typeface="Times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203848" y="6381328"/>
            <a:ext cx="3599805" cy="365125"/>
          </a:xfrm>
        </p:spPr>
        <p:txBody>
          <a:bodyPr/>
          <a:lstStyle/>
          <a:p>
            <a:pPr>
              <a:defRPr/>
            </a:pPr>
            <a:r>
              <a:rPr lang="es-ES_tradnl" dirty="0" smtClean="0"/>
              <a:t>RPAS </a:t>
            </a:r>
            <a:r>
              <a:rPr lang="es-ES_tradnl" dirty="0" err="1" smtClean="0"/>
              <a:t>Testing</a:t>
            </a:r>
            <a:r>
              <a:rPr lang="es-ES_tradnl" dirty="0" smtClean="0"/>
              <a:t> Centre Estonia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1258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60432" y="6309320"/>
            <a:ext cx="432048" cy="388872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F50A609B-A8C9-D746-B488-5939EDB27834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3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1" y="847726"/>
            <a:ext cx="6158458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841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Contract between EAVA and MOD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9941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625975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4104" name="Rectangle 6"/>
          <p:cNvSpPr>
            <a:spLocks/>
          </p:cNvSpPr>
          <p:nvPr/>
        </p:nvSpPr>
        <p:spPr bwMode="auto">
          <a:xfrm>
            <a:off x="553916" y="1687514"/>
            <a:ext cx="7690492" cy="431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57200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1pPr>
            <a:lvl2pPr marL="1004888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2pPr>
            <a:lvl3pPr marL="84137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3pPr>
            <a:lvl4pPr marL="117792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4pPr>
            <a:lvl5pPr marL="1516063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5pPr>
            <a:lvl6pPr marL="19732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6pPr>
            <a:lvl7pPr marL="24304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7pPr>
            <a:lvl8pPr marL="28876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8pPr>
            <a:lvl9pPr marL="33448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9pPr>
          </a:lstStyle>
          <a:p>
            <a:pPr marL="85725" lvl="1" indent="0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cooperate in the RPAS domain for establishing the needed competence for developing the Estonian RPAS Testing and Demonstration Centre (TDC), </a:t>
            </a:r>
            <a:b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particularly:</a:t>
            </a:r>
          </a:p>
          <a:p>
            <a:pPr marL="700088" lvl="1" indent="-342900" eaLnBrk="1" hangingPunct="1">
              <a:spcBef>
                <a:spcPts val="900"/>
              </a:spcBef>
              <a:buFontTx/>
              <a:buChar char="-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Preparing the feasibility study</a:t>
            </a:r>
          </a:p>
          <a:p>
            <a:pPr marL="700088" lvl="1" indent="-342900" eaLnBrk="1" hangingPunct="1">
              <a:spcBef>
                <a:spcPts val="900"/>
              </a:spcBef>
              <a:buFontTx/>
              <a:buChar char="-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Investigating the funding opportunities</a:t>
            </a:r>
          </a:p>
          <a:p>
            <a:pPr marL="700088" lvl="1" indent="-342900" eaLnBrk="1" hangingPunct="1">
              <a:spcBef>
                <a:spcPts val="900"/>
              </a:spcBef>
              <a:buFontTx/>
              <a:buChar char="-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Consulting with the experts from EU bodies and particularly from SESAR JU</a:t>
            </a:r>
          </a:p>
          <a:p>
            <a:pPr marL="700088" lvl="1" indent="-342900" eaLnBrk="1" hangingPunct="1">
              <a:spcBef>
                <a:spcPts val="900"/>
              </a:spcBef>
              <a:buFontTx/>
              <a:buChar char="-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Making acquaintance with testing centres abroad</a:t>
            </a:r>
          </a:p>
          <a:p>
            <a:pPr marL="700088" lvl="1" indent="-342900" eaLnBrk="1" hangingPunct="1">
              <a:spcBef>
                <a:spcPts val="900"/>
              </a:spcBef>
              <a:buFontTx/>
              <a:buChar char="-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Consulting with other potential stakeholders in Estonia </a:t>
            </a:r>
            <a:endParaRPr lang="en-GB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700088" lvl="1" indent="-342900" eaLnBrk="1" hangingPunct="1">
              <a:spcBef>
                <a:spcPts val="900"/>
              </a:spcBef>
              <a:buFontTx/>
              <a:buChar char="-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Collecting know-how of the sector</a:t>
            </a:r>
            <a:endParaRPr lang="en-GB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RPAS </a:t>
            </a:r>
            <a:r>
              <a:rPr lang="es-ES_tradnl" dirty="0" err="1" smtClean="0"/>
              <a:t>Testing</a:t>
            </a:r>
            <a:r>
              <a:rPr lang="es-ES_tradnl" dirty="0" smtClean="0"/>
              <a:t> Centre Estonia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0483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04448" y="6309320"/>
            <a:ext cx="324247" cy="432048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D35B9FDD-3E11-8D42-8CC6-A875D5807A0D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4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357758" y="847726"/>
            <a:ext cx="6158458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85738" defTabSz="673100">
              <a:defRPr/>
            </a:pPr>
            <a:r>
              <a:rPr lang="en-GB" sz="2400" b="1" dirty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T</a:t>
            </a: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he Feasibility Study of RPAS TDC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5845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625975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4104" name="Rectangle 6"/>
          <p:cNvSpPr>
            <a:spLocks/>
          </p:cNvSpPr>
          <p:nvPr/>
        </p:nvSpPr>
        <p:spPr bwMode="auto">
          <a:xfrm>
            <a:off x="553916" y="1687514"/>
            <a:ext cx="7546476" cy="431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57200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1pPr>
            <a:lvl2pPr marL="1004888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2pPr>
            <a:lvl3pPr marL="84137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3pPr>
            <a:lvl4pPr marL="117792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4pPr>
            <a:lvl5pPr marL="1516063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5pPr>
            <a:lvl6pPr marL="19732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6pPr>
            <a:lvl7pPr marL="24304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7pPr>
            <a:lvl8pPr marL="28876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8pPr>
            <a:lvl9pPr marL="33448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9pPr>
          </a:lstStyle>
          <a:p>
            <a:pPr marL="615950" lvl="1" eaLnBrk="1" hangingPunct="1">
              <a:spcBef>
                <a:spcPts val="875"/>
              </a:spcBef>
              <a:buFont typeface="+mj-lt"/>
              <a:buAutoNum type="arabicPeriod"/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Describing the environment  - mapping the present operational functionalities and screening them against evolving SESAR </a:t>
            </a:r>
            <a:r>
              <a:rPr lang="en-GB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requirements – based on the graduation thesis of the ATS student of 2014 </a:t>
            </a: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GB" alt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COMPLETED with detailed analysis of ATM environment </a:t>
            </a:r>
            <a:endParaRPr lang="en-GB" alt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615950" lvl="1" eaLnBrk="1" hangingPunct="1">
              <a:spcBef>
                <a:spcPts val="875"/>
              </a:spcBef>
              <a:buFont typeface="+mj-lt"/>
              <a:buAutoNum type="arabicPeriod"/>
              <a:defRPr/>
            </a:pPr>
            <a:r>
              <a:rPr lang="en-GB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Making the analysis of TDC technology </a:t>
            </a:r>
            <a:br>
              <a:rPr lang="en-GB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GB" alt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COMPLETED, part of input for funding </a:t>
            </a:r>
            <a:r>
              <a:rPr lang="en-GB" alt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request</a:t>
            </a:r>
            <a:endParaRPr lang="en-GB" alt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15950" lvl="1" eaLnBrk="1" hangingPunct="1">
              <a:spcBef>
                <a:spcPts val="875"/>
              </a:spcBef>
              <a:buFont typeface="+mj-lt"/>
              <a:buAutoNum type="arabicPeriod"/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Risk </a:t>
            </a: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management, avoiding common failures</a:t>
            </a:r>
            <a:endParaRPr lang="en-GB" alt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15950" lvl="1" eaLnBrk="1" hangingPunct="1">
              <a:spcBef>
                <a:spcPts val="875"/>
              </a:spcBef>
              <a:buFont typeface="+mj-lt"/>
              <a:buAutoNum type="arabicPeriod"/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Opportunities for cyber-security solutions</a:t>
            </a:r>
          </a:p>
          <a:p>
            <a:pPr marL="615950" lvl="1" eaLnBrk="1" hangingPunct="1">
              <a:spcBef>
                <a:spcPts val="875"/>
              </a:spcBef>
              <a:buFont typeface="+mj-lt"/>
              <a:buAutoNum type="arabicPeriod"/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Overview of RPAS international developments</a:t>
            </a:r>
            <a:endParaRPr lang="en-GB" alt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15950" lvl="1" eaLnBrk="1" hangingPunct="1">
              <a:spcBef>
                <a:spcPts val="875"/>
              </a:spcBef>
              <a:defRPr/>
            </a:pPr>
            <a:endParaRPr lang="en-GB" alt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RPAS </a:t>
            </a:r>
            <a:r>
              <a:rPr lang="es-ES_tradnl" dirty="0" err="1" smtClean="0"/>
              <a:t>Testing</a:t>
            </a:r>
            <a:r>
              <a:rPr lang="es-ES_tradnl" dirty="0" smtClean="0"/>
              <a:t> Centre Estonia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3565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2440" y="6237312"/>
            <a:ext cx="432048" cy="365125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F50A609B-A8C9-D746-B488-5939EDB27834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5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1" y="847726"/>
            <a:ext cx="6158458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730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ATM analysis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9941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625975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4104" name="Rectangle 6"/>
          <p:cNvSpPr>
            <a:spLocks/>
          </p:cNvSpPr>
          <p:nvPr/>
        </p:nvSpPr>
        <p:spPr bwMode="auto">
          <a:xfrm>
            <a:off x="553916" y="1700808"/>
            <a:ext cx="7258444" cy="4299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57200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1pPr>
            <a:lvl2pPr marL="1004888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2pPr>
            <a:lvl3pPr marL="84137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3pPr>
            <a:lvl4pPr marL="117792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4pPr>
            <a:lvl5pPr marL="1516063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5pPr>
            <a:lvl6pPr marL="19732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6pPr>
            <a:lvl7pPr marL="24304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7pPr>
            <a:lvl8pPr marL="28876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8pPr>
            <a:lvl9pPr marL="33448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9pPr>
          </a:lstStyle>
          <a:p>
            <a:pPr marL="542925" lvl="1" eaLnBrk="1" hangingPunct="1">
              <a:spcBef>
                <a:spcPts val="900"/>
              </a:spcBef>
              <a:buAutoNum type="arabicPeriod"/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Basics from ATM </a:t>
            </a:r>
            <a:r>
              <a:rPr lang="en-GB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aster Plan  - what to expect</a:t>
            </a:r>
          </a:p>
          <a:p>
            <a:pPr marL="542925" lvl="1" eaLnBrk="1" hangingPunct="1">
              <a:spcBef>
                <a:spcPts val="900"/>
              </a:spcBef>
              <a:buAutoNum type="arabicPeriod"/>
              <a:defRPr/>
            </a:pPr>
            <a:r>
              <a:rPr lang="en-GB" altLang="zh-C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General description of TDC procedures</a:t>
            </a:r>
          </a:p>
          <a:p>
            <a:pPr marL="715962" lvl="3" eaLnBrk="1" hangingPunct="1">
              <a:spcBef>
                <a:spcPts val="900"/>
              </a:spcBef>
              <a:buFont typeface="Arial"/>
              <a:buChar char="•"/>
              <a:defRPr/>
            </a:pPr>
            <a:r>
              <a:rPr lang="en-GB" altLang="zh-CN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TSA, TRA and D operations</a:t>
            </a:r>
          </a:p>
          <a:p>
            <a:pPr marL="1228725" lvl="4" indent="-342900" eaLnBrk="1" hangingPunct="1">
              <a:spcBef>
                <a:spcPts val="900"/>
              </a:spcBef>
              <a:buFontTx/>
              <a:buChar char="-"/>
              <a:defRPr/>
            </a:pPr>
            <a:r>
              <a:rPr lang="en-GB" altLang="zh-CN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Configuration</a:t>
            </a:r>
          </a:p>
          <a:p>
            <a:pPr marL="1228725" lvl="4" indent="-342900" eaLnBrk="1" hangingPunct="1">
              <a:spcBef>
                <a:spcPts val="900"/>
              </a:spcBef>
              <a:buFontTx/>
              <a:buChar char="-"/>
              <a:defRPr/>
            </a:pPr>
            <a:r>
              <a:rPr lang="en-GB" altLang="zh-CN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Safety arrangements</a:t>
            </a:r>
          </a:p>
          <a:p>
            <a:pPr marL="1228725" lvl="4" indent="-342900" eaLnBrk="1" hangingPunct="1">
              <a:spcBef>
                <a:spcPts val="900"/>
              </a:spcBef>
              <a:buFontTx/>
              <a:buChar char="-"/>
              <a:defRPr/>
            </a:pPr>
            <a:r>
              <a:rPr lang="en-GB" altLang="zh-CN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Co-ordination procedures between </a:t>
            </a:r>
            <a:br>
              <a:rPr lang="en-GB" altLang="zh-CN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zh-CN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TDC, ACC and Tartu TWR/APP</a:t>
            </a:r>
          </a:p>
          <a:p>
            <a:pPr marL="1228725" lvl="4" indent="-342900" eaLnBrk="1" hangingPunct="1">
              <a:spcBef>
                <a:spcPts val="900"/>
              </a:spcBef>
              <a:buFontTx/>
              <a:buChar char="-"/>
              <a:defRPr/>
            </a:pPr>
            <a:r>
              <a:rPr lang="en-GB" altLang="zh-CN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Separation</a:t>
            </a:r>
          </a:p>
          <a:p>
            <a:pPr marL="715962" lvl="3" eaLnBrk="1" hangingPunct="1">
              <a:spcBef>
                <a:spcPts val="900"/>
              </a:spcBef>
              <a:buFont typeface="Arial"/>
              <a:buChar char="•"/>
              <a:defRPr/>
            </a:pPr>
            <a:r>
              <a:rPr lang="en-GB" altLang="zh-CN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Operations in the controlled airspace</a:t>
            </a:r>
          </a:p>
          <a:p>
            <a:pPr marL="715962" lvl="3" eaLnBrk="1" hangingPunct="1">
              <a:spcBef>
                <a:spcPts val="900"/>
              </a:spcBef>
              <a:buFont typeface="Arial"/>
              <a:buChar char="•"/>
              <a:defRPr/>
            </a:pPr>
            <a:r>
              <a:rPr lang="en-GB" altLang="zh-CN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Operations in the uncontrolled airspace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699792" y="6309320"/>
            <a:ext cx="3599805" cy="365125"/>
          </a:xfrm>
        </p:spPr>
        <p:txBody>
          <a:bodyPr/>
          <a:lstStyle/>
          <a:p>
            <a:pPr>
              <a:defRPr/>
            </a:pPr>
            <a:r>
              <a:rPr lang="es-ES_tradnl" dirty="0" smtClean="0"/>
              <a:t>RPAS </a:t>
            </a:r>
            <a:r>
              <a:rPr lang="es-ES_tradnl" dirty="0" err="1" smtClean="0"/>
              <a:t>Testing</a:t>
            </a:r>
            <a:r>
              <a:rPr lang="es-ES_tradnl" dirty="0" smtClean="0"/>
              <a:t> Centre Estonia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733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2441" y="6309320"/>
            <a:ext cx="360040" cy="432048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F50A609B-A8C9-D746-B488-5939EDB27834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6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1" y="847726"/>
            <a:ext cx="6158458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730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Technology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9941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898032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4104" name="Rectangle 6"/>
          <p:cNvSpPr>
            <a:spLocks/>
          </p:cNvSpPr>
          <p:nvPr/>
        </p:nvSpPr>
        <p:spPr bwMode="auto">
          <a:xfrm>
            <a:off x="553916" y="1700808"/>
            <a:ext cx="740246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57200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1pPr>
            <a:lvl2pPr marL="1004888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2pPr>
            <a:lvl3pPr marL="84137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3pPr>
            <a:lvl4pPr marL="117792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4pPr>
            <a:lvl5pPr marL="1516063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5pPr>
            <a:lvl6pPr marL="19732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6pPr>
            <a:lvl7pPr marL="24304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7pPr>
            <a:lvl8pPr marL="28876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8pPr>
            <a:lvl9pPr marL="33448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9pPr>
          </a:lstStyle>
          <a:p>
            <a:pPr marL="542925" lvl="1" eaLnBrk="1" hangingPunct="1">
              <a:spcBef>
                <a:spcPts val="900"/>
              </a:spcBef>
              <a:buAutoNum type="arabicPeriod"/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RPAS-specific technology</a:t>
            </a:r>
          </a:p>
          <a:p>
            <a:pPr marL="715962" lvl="3" eaLnBrk="1" hangingPunct="1">
              <a:spcBef>
                <a:spcPts val="900"/>
              </a:spcBef>
              <a:buFont typeface="Arial"/>
              <a:buChar char="•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VHF</a:t>
            </a:r>
          </a:p>
          <a:p>
            <a:pPr marL="715962" lvl="3" eaLnBrk="1" hangingPunct="1">
              <a:spcBef>
                <a:spcPts val="900"/>
              </a:spcBef>
              <a:buFont typeface="Arial"/>
              <a:buChar char="•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ADS-B</a:t>
            </a:r>
          </a:p>
          <a:p>
            <a:pPr marL="715962" lvl="3" eaLnBrk="1" hangingPunct="1">
              <a:spcBef>
                <a:spcPts val="900"/>
              </a:spcBef>
              <a:buFont typeface="Arial"/>
              <a:buChar char="•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GPS, </a:t>
            </a:r>
            <a:r>
              <a:rPr lang="en-GB" alt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incl</a:t>
            </a: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proposal for EGNOS RIMS to Tartu</a:t>
            </a:r>
          </a:p>
          <a:p>
            <a:pPr marL="715962" lvl="3" eaLnBrk="1" hangingPunct="1">
              <a:spcBef>
                <a:spcPts val="900"/>
              </a:spcBef>
              <a:buFont typeface="Arial"/>
              <a:buChar char="•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Detect &amp; avoid, C2 data-link (VDL/2 ??)</a:t>
            </a:r>
          </a:p>
          <a:p>
            <a:pPr marL="542925" lvl="1" eaLnBrk="1" hangingPunct="1">
              <a:spcBef>
                <a:spcPts val="900"/>
              </a:spcBef>
              <a:buAutoNum type="arabicPeriod"/>
              <a:defRPr/>
            </a:pPr>
            <a:r>
              <a:rPr lang="en-GB" altLang="zh-C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Laboratories and workshops od Academy</a:t>
            </a:r>
          </a:p>
          <a:p>
            <a:pPr marL="542925" lvl="1" eaLnBrk="1" hangingPunct="1">
              <a:spcBef>
                <a:spcPts val="900"/>
              </a:spcBef>
              <a:buAutoNum type="arabicPeriod"/>
              <a:defRPr/>
            </a:pPr>
            <a:r>
              <a:rPr lang="en-GB" altLang="zh-C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Participation (as observer?) in SESAR JU Definition Phase</a:t>
            </a:r>
          </a:p>
          <a:p>
            <a:pPr marL="542925" lvl="1" eaLnBrk="1" hangingPunct="1">
              <a:spcBef>
                <a:spcPts val="900"/>
              </a:spcBef>
              <a:buAutoNum type="arabicPeriod"/>
              <a:defRPr/>
            </a:pPr>
            <a:r>
              <a:rPr lang="en-GB" altLang="zh-C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Establishing co-operation with cyber-security stakeholders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RPAS </a:t>
            </a:r>
            <a:r>
              <a:rPr lang="es-ES_tradnl" dirty="0" err="1" smtClean="0"/>
              <a:t>Testing</a:t>
            </a:r>
            <a:r>
              <a:rPr lang="es-ES_tradnl" dirty="0" smtClean="0"/>
              <a:t> Centre Estonia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576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60432" y="6309320"/>
            <a:ext cx="504056" cy="432048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F50A609B-A8C9-D746-B488-5939EDB27834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7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323528" y="404664"/>
            <a:ext cx="6374481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730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EGNOS RIMS to Tartu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9941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052736"/>
            <a:ext cx="8465441" cy="5328592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RPAS </a:t>
            </a:r>
            <a:r>
              <a:rPr lang="es-ES_tradnl" dirty="0" err="1" smtClean="0"/>
              <a:t>Testing</a:t>
            </a:r>
            <a:r>
              <a:rPr lang="es-ES_tradnl" dirty="0" smtClean="0"/>
              <a:t> Centre Estonia</a:t>
            </a:r>
            <a:endParaRPr lang="et-E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24744"/>
            <a:ext cx="8352928" cy="5176584"/>
          </a:xfrm>
          <a:prstGeom prst="rect">
            <a:avLst/>
          </a:prstGeom>
        </p:spPr>
      </p:pic>
      <p:sp>
        <p:nvSpPr>
          <p:cNvPr id="10" name="Striped Right Arrow 9"/>
          <p:cNvSpPr/>
          <p:nvPr/>
        </p:nvSpPr>
        <p:spPr>
          <a:xfrm rot="12924422">
            <a:off x="7326993" y="3346074"/>
            <a:ext cx="460335" cy="233352"/>
          </a:xfrm>
          <a:prstGeom prst="stripedRightArrow">
            <a:avLst>
              <a:gd name="adj1" fmla="val 39922"/>
              <a:gd name="adj2" fmla="val 50000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2440" y="6309320"/>
            <a:ext cx="432048" cy="432048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F50A609B-A8C9-D746-B488-5939EDB27834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8</a:t>
            </a:fld>
            <a:endParaRPr lang="en-US" sz="120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1" y="847726"/>
            <a:ext cx="6158458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730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Funding opportunities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9941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51520" y="1412776"/>
            <a:ext cx="8242789" cy="4625975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4104" name="Rectangle 6"/>
          <p:cNvSpPr>
            <a:spLocks/>
          </p:cNvSpPr>
          <p:nvPr/>
        </p:nvSpPr>
        <p:spPr bwMode="auto">
          <a:xfrm>
            <a:off x="553916" y="1687514"/>
            <a:ext cx="7258444" cy="431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57200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1pPr>
            <a:lvl2pPr marL="1004888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2pPr>
            <a:lvl3pPr marL="84137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3pPr>
            <a:lvl4pPr marL="117792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4pPr>
            <a:lvl5pPr marL="1516063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5pPr>
            <a:lvl6pPr marL="19732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6pPr>
            <a:lvl7pPr marL="24304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7pPr>
            <a:lvl8pPr marL="28876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8pPr>
            <a:lvl9pPr marL="33448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9pPr>
          </a:lstStyle>
          <a:p>
            <a:pPr marL="623888" lvl="1" eaLnBrk="1" hangingPunct="1">
              <a:buFont typeface="+mj-lt"/>
              <a:buAutoNum type="arabicPeriod"/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Upgrading the Academy’s study infrastructure for project-based RPAS studies – request to the EU </a:t>
            </a:r>
            <a:r>
              <a:rPr lang="en-GB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tructural Funds, qualified on May 27, 2014 </a:t>
            </a:r>
            <a:b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GB" alt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FAILED</a:t>
            </a:r>
            <a:r>
              <a:rPr lang="en-GB" alt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ntention to RE-APPLY</a:t>
            </a:r>
          </a:p>
          <a:p>
            <a:pPr marL="623888" lvl="1" eaLnBrk="1" hangingPunct="1">
              <a:buFont typeface="+mj-lt"/>
              <a:buAutoNum type="arabicPeriod"/>
              <a:defRPr/>
            </a:pPr>
            <a:r>
              <a:rPr lang="en-GB" alt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Arrangement </a:t>
            </a: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with Ministry of Economic Affairs &amp; Communications and Estonian ANS funding part of the ATM research </a:t>
            </a:r>
            <a:b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To draft and conclude the agreement</a:t>
            </a:r>
            <a:endParaRPr lang="en-GB" alt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23888" lvl="1" eaLnBrk="1" hangingPunct="1">
              <a:buFont typeface="+mj-lt"/>
              <a:buAutoNum type="arabicPeriod"/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upcoming SESAR JU demonstration and validation projects</a:t>
            </a:r>
          </a:p>
          <a:p>
            <a:pPr marL="623888" lvl="1" eaLnBrk="1" hangingPunct="1">
              <a:buFont typeface="+mj-lt"/>
              <a:buAutoNum type="arabicPeriod"/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Call </a:t>
            </a: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other stakeholders to contribute the TDC undertaking</a:t>
            </a:r>
            <a:endParaRPr lang="en-GB" alt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RPAS </a:t>
            </a:r>
            <a:r>
              <a:rPr lang="es-ES_tradnl" dirty="0" err="1" smtClean="0"/>
              <a:t>Testing</a:t>
            </a:r>
            <a:r>
              <a:rPr lang="es-ES_tradnl" dirty="0" smtClean="0"/>
              <a:t> Centre Estonia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7954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2440" y="6381328"/>
            <a:ext cx="467544" cy="476672"/>
          </a:xfrm>
          <a:noFill/>
        </p:spPr>
        <p:txBody>
          <a:bodyPr/>
          <a:lstStyle>
            <a:lvl1pPr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defTabSz="673100" eaLnBrk="0" hangingPunct="0"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defTabSz="6731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F50A609B-A8C9-D746-B488-5939EDB27834}" type="slidenum">
              <a:rPr lang="en-US" sz="1200">
                <a:solidFill>
                  <a:schemeClr val="tx1"/>
                </a:solidFill>
                <a:latin typeface="Palatino" charset="0"/>
                <a:ea typeface="ヒラギノ明朝 ProN W3" charset="0"/>
                <a:cs typeface="ヒラギノ明朝 ProN W3" charset="0"/>
                <a:sym typeface="Palatino" charset="0"/>
              </a:rPr>
              <a:pPr eaLnBrk="1" hangingPunct="1"/>
              <a:t>9</a:t>
            </a:fld>
            <a:endParaRPr lang="en-US" sz="1200" dirty="0">
              <a:solidFill>
                <a:schemeClr val="tx1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285750" y="847726"/>
            <a:ext cx="7238578" cy="581025"/>
          </a:xfrm>
          <a:prstGeom prst="rect">
            <a:avLst/>
          </a:prstGeom>
          <a:solidFill>
            <a:srgbClr val="003366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0"/>
          <a:lstStyle/>
          <a:p>
            <a:pPr marL="173038" defTabSz="673100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Arial" charset="0"/>
                <a:ea typeface="ヒラギノ明朝 ProN W3" charset="0"/>
                <a:cs typeface="Arial" charset="0"/>
              </a:rPr>
              <a:t>General conclusions for developing the TDC</a:t>
            </a:r>
            <a:endParaRPr lang="en-GB" sz="2400" b="1" dirty="0">
              <a:solidFill>
                <a:schemeClr val="bg1"/>
              </a:solidFill>
              <a:latin typeface="Arial" charset="0"/>
              <a:ea typeface="ヒラギノ明朝 ProN W3" charset="0"/>
              <a:cs typeface="Arial" charset="0"/>
            </a:endParaRPr>
          </a:p>
        </p:txBody>
      </p:sp>
      <p:sp>
        <p:nvSpPr>
          <p:cNvPr id="39941" name="Rectangle 4"/>
          <p:cNvSpPr>
            <a:spLocks/>
          </p:cNvSpPr>
          <p:nvPr/>
        </p:nvSpPr>
        <p:spPr bwMode="auto">
          <a:xfrm>
            <a:off x="508489" y="960438"/>
            <a:ext cx="3393831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673100">
              <a:tabLst>
                <a:tab pos="336550" algn="l"/>
                <a:tab pos="673100" algn="l"/>
                <a:tab pos="1009650" algn="l"/>
                <a:tab pos="1347788" algn="l"/>
                <a:tab pos="1684338" algn="l"/>
                <a:tab pos="2020888" algn="l"/>
                <a:tab pos="2357438" algn="l"/>
                <a:tab pos="2693988" algn="l"/>
                <a:tab pos="3030538" algn="l"/>
                <a:tab pos="3367088" algn="l"/>
                <a:tab pos="3705225" algn="l"/>
                <a:tab pos="4041775" algn="l"/>
              </a:tabLst>
            </a:pPr>
            <a:endParaRPr lang="en-US" sz="2200">
              <a:solidFill>
                <a:srgbClr val="FFFFFF"/>
              </a:solidFill>
              <a:latin typeface="Arial" charset="0"/>
              <a:ea typeface="ヒラギノ明朝 ProN W3" charset="0"/>
              <a:cs typeface="ヒラギノ明朝 ProN W3" charset="0"/>
              <a:sym typeface="Trajan Pro" charset="0"/>
            </a:endParaRPr>
          </a:p>
        </p:txBody>
      </p:sp>
      <p:sp>
        <p:nvSpPr>
          <p:cNvPr id="5127" name="Rectangle 5"/>
          <p:cNvSpPr>
            <a:spLocks/>
          </p:cNvSpPr>
          <p:nvPr/>
        </p:nvSpPr>
        <p:spPr bwMode="auto">
          <a:xfrm>
            <a:off x="211015" y="1411288"/>
            <a:ext cx="8242789" cy="4970040"/>
          </a:xfrm>
          <a:prstGeom prst="rect">
            <a:avLst/>
          </a:prstGeom>
          <a:solidFill>
            <a:srgbClr val="FFFFFF"/>
          </a:solidFill>
          <a:ln w="76200">
            <a:solidFill>
              <a:srgbClr val="003366"/>
            </a:solidFill>
            <a:miter lim="800000"/>
            <a:headEnd/>
            <a:tailEnd/>
          </a:ln>
          <a:effectLst>
            <a:outerShdw blurRad="63500" dist="76199" dir="2039998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defTabSz="673100">
              <a:defRPr/>
            </a:pPr>
            <a:endParaRPr lang="et-EE"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4104" name="Rectangle 6"/>
          <p:cNvSpPr>
            <a:spLocks/>
          </p:cNvSpPr>
          <p:nvPr/>
        </p:nvSpPr>
        <p:spPr bwMode="auto">
          <a:xfrm>
            <a:off x="553916" y="1556792"/>
            <a:ext cx="7690492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57200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1pPr>
            <a:lvl2pPr marL="1004888" indent="-457200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2pPr>
            <a:lvl3pPr marL="84137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3pPr>
            <a:lvl4pPr marL="1177925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4pPr>
            <a:lvl5pPr marL="1516063" indent="-168275" algn="l" defTabSz="673100" eaLnBrk="0" hangingPunct="0">
              <a:spcBef>
                <a:spcPts val="1475"/>
              </a:spcBef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5pPr>
            <a:lvl6pPr marL="19732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6pPr>
            <a:lvl7pPr marL="24304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7pPr>
            <a:lvl8pPr marL="28876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8pPr>
            <a:lvl9pPr marL="3344863" indent="-168275" defTabSz="673100" eaLnBrk="0" fontAlgn="base" hangingPunct="0">
              <a:spcBef>
                <a:spcPts val="1475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  <a:ea typeface="ヒラギノ明朝 ProN W3"/>
                <a:cs typeface="ヒラギノ明朝 ProN W3"/>
                <a:sym typeface="Times" charset="0"/>
              </a:defRPr>
            </a:lvl9pPr>
          </a:lstStyle>
          <a:p>
            <a:pPr marL="542925" lvl="1" eaLnBrk="1" hangingPunct="1">
              <a:buAutoNum type="arabicPeriod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Giving priority for civil undertaking, </a:t>
            </a:r>
            <a:b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involvement and motivation of stakeholders </a:t>
            </a:r>
          </a:p>
          <a:p>
            <a:pPr marL="542925" lvl="1" eaLnBrk="1" hangingPunct="1">
              <a:buAutoNum type="arabicPeriod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first goal -  contributing to the RPAS integration into conventional aviation system</a:t>
            </a:r>
          </a:p>
          <a:p>
            <a:pPr marL="542925" lvl="1" eaLnBrk="1" hangingPunct="1">
              <a:buAutoNum type="arabicPeriod"/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Setting </a:t>
            </a:r>
            <a:r>
              <a:rPr lang="en-GB" alt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balanced focus on developing the regulation, technology enablers and ATM proced</a:t>
            </a: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ures</a:t>
            </a:r>
            <a:endParaRPr lang="en-GB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42925" lvl="1" eaLnBrk="1" hangingPunct="1">
              <a:buAutoNum type="arabicPeriod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EAVA special regard on educating the RPAS personnel, also developing </a:t>
            </a: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technology </a:t>
            </a:r>
            <a:endParaRPr lang="en-GB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42925" lvl="1" eaLnBrk="1" hangingPunct="1">
              <a:buAutoNum type="arabicPeriod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Organising the TDC as a spin-off at the Academy, aiming later at independent certified operator</a:t>
            </a:r>
          </a:p>
          <a:p>
            <a:pPr marL="542925" lvl="1" eaLnBrk="1" hangingPunct="1">
              <a:buAutoNum type="arabicPeriod"/>
              <a:defRPr/>
            </a:pPr>
            <a:r>
              <a:rPr lang="en-GB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secure initial funding for the development phase..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Nov 14, 2014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843808" y="6381328"/>
            <a:ext cx="3599805" cy="365125"/>
          </a:xfrm>
        </p:spPr>
        <p:txBody>
          <a:bodyPr/>
          <a:lstStyle/>
          <a:p>
            <a:pPr>
              <a:defRPr/>
            </a:pPr>
            <a:r>
              <a:rPr lang="es-ES_tradnl" dirty="0" smtClean="0"/>
              <a:t>RPAS </a:t>
            </a:r>
            <a:r>
              <a:rPr lang="es-ES_tradnl" dirty="0" err="1" smtClean="0"/>
              <a:t>Testing</a:t>
            </a:r>
            <a:r>
              <a:rPr lang="es-ES_tradnl" dirty="0" smtClean="0"/>
              <a:t> Centre Estonia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7074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nnuakadeemiap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lennuakadeemiaplk</Template>
  <TotalTime>32446</TotalTime>
  <Words>658</Words>
  <Application>Microsoft Macintosh PowerPoint</Application>
  <PresentationFormat>On-screen Show (4:3)</PresentationFormat>
  <Paragraphs>152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lennuakadeemiaplk</vt:lpstr>
      <vt:lpstr>Estonian  RPAS  Testing-  and Demonstration Centre (TDC) in Tartu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attention! Tänan tähelepanu eest!</vt:lpstr>
    </vt:vector>
  </TitlesOfParts>
  <Manager/>
  <Company>Eesti Lennuakadeemia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Estonian RPAS TDC in Tartu</dc:title>
  <dc:subject/>
  <dc:creator>Jaan Tamm</dc:creator>
  <cp:keywords/>
  <dc:description/>
  <cp:lastModifiedBy>Jaan Tamm</cp:lastModifiedBy>
  <cp:revision>440</cp:revision>
  <cp:lastPrinted>2014-11-14T07:10:35Z</cp:lastPrinted>
  <dcterms:created xsi:type="dcterms:W3CDTF">2010-11-12T09:42:36Z</dcterms:created>
  <dcterms:modified xsi:type="dcterms:W3CDTF">2014-11-14T07:43:32Z</dcterms:modified>
  <cp:category/>
</cp:coreProperties>
</file>