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7" r:id="rId3"/>
    <p:sldMasterId id="2147483678" r:id="rId4"/>
    <p:sldMasterId id="214748367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12192000"/>
  <p:notesSz cx="6858000" cy="9144000"/>
  <p:embeddedFontLst>
    <p:embeddedFont>
      <p:font typeface="Roboto Condensed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RobotoCondensed-regular.fntdata"/><Relationship Id="rId21" Type="http://schemas.openxmlformats.org/officeDocument/2006/relationships/slide" Target="slides/slide15.xml"/><Relationship Id="rId24" Type="http://schemas.openxmlformats.org/officeDocument/2006/relationships/font" Target="fonts/RobotoCondensed-italic.fntdata"/><Relationship Id="rId23" Type="http://schemas.openxmlformats.org/officeDocument/2006/relationships/font" Target="fonts/RobotoCondensed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25" Type="http://schemas.openxmlformats.org/officeDocument/2006/relationships/font" Target="fonts/RobotoCondensed-boldItalic.fntdata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t-E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:notes"/>
          <p:cNvSpPr/>
          <p:nvPr>
            <p:ph idx="2" type="sldImg"/>
          </p:nvPr>
        </p:nvSpPr>
        <p:spPr>
          <a:xfrm>
            <a:off x="90488" y="754063"/>
            <a:ext cx="6613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b="0" i="0" lang="et-EE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3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8" name="Google Shape;36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t-EE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5:notes"/>
          <p:cNvSpPr/>
          <p:nvPr>
            <p:ph idx="2" type="sldImg"/>
          </p:nvPr>
        </p:nvSpPr>
        <p:spPr>
          <a:xfrm>
            <a:off x="90488" y="754063"/>
            <a:ext cx="6613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8" name="Google Shape;39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b="0" i="0" lang="et-EE" sz="13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3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d Slide Blue">
  <p:cSld name="End Slide Blu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1805134"/>
            <a:ext cx="12192000" cy="5052866"/>
          </a:xfrm>
          <a:prstGeom prst="rect">
            <a:avLst/>
          </a:prstGeom>
          <a:solidFill>
            <a:srgbClr val="0084D1"/>
          </a:solidFill>
          <a:ln>
            <a:noFill/>
          </a:ln>
        </p:spPr>
        <p:txBody>
          <a:bodyPr anchorCtr="0" anchor="t" bIns="45825" lIns="91650" spcFirstLastPara="1" rIns="91650" wrap="square" tIns="45825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5"/>
              <a:buFont typeface="Times New Roman"/>
              <a:buNone/>
            </a:pPr>
            <a:r>
              <a:t/>
            </a:r>
            <a:endParaRPr b="0" i="0" sz="1804" u="none" cap="none" strike="noStrike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1902049" y="2454250"/>
            <a:ext cx="9754101" cy="9747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6400"/>
          <a:lstStyle>
            <a:lvl1pPr lv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15">
                <a:solidFill>
                  <a:schemeClr val="lt1"/>
                </a:solidFill>
              </a:defRPr>
            </a:lvl1pPr>
            <a:lvl2pPr lvl="1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902049" y="3645576"/>
            <a:ext cx="9754101" cy="17324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7"/>
              <a:buNone/>
              <a:defRPr b="0" sz="2607">
                <a:solidFill>
                  <a:schemeClr val="lt1"/>
                </a:solidFill>
              </a:defRPr>
            </a:lvl1pPr>
            <a:lvl2pPr lvl="1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5"/>
              <a:buNone/>
              <a:defRPr sz="2004"/>
            </a:lvl2pPr>
            <a:lvl3pPr lvl="2" algn="ctr">
              <a:lnSpc>
                <a:spcPct val="110000"/>
              </a:lnSpc>
              <a:spcBef>
                <a:spcPts val="1141"/>
              </a:spcBef>
              <a:spcAft>
                <a:spcPts val="0"/>
              </a:spcAft>
              <a:buSzPts val="1805"/>
              <a:buNone/>
              <a:defRPr sz="1804"/>
            </a:lvl3pPr>
            <a:lvl4pPr lvl="3" algn="ctr">
              <a:lnSpc>
                <a:spcPct val="110000"/>
              </a:lnSpc>
              <a:spcBef>
                <a:spcPts val="852"/>
              </a:spcBef>
              <a:spcAft>
                <a:spcPts val="0"/>
              </a:spcAft>
              <a:buSzPts val="1604"/>
              <a:buNone/>
              <a:defRPr sz="1604"/>
            </a:lvl4pPr>
            <a:lvl5pPr lvl="4" algn="ctr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SzPts val="1604"/>
              <a:buNone/>
              <a:defRPr sz="1604"/>
            </a:lvl5pPr>
            <a:lvl6pPr lvl="5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6pPr>
            <a:lvl7pPr lvl="6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7pPr>
            <a:lvl8pPr lvl="7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8pPr>
            <a:lvl9pPr lvl="8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9pPr>
          </a:lstStyle>
          <a:p/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97460" y="216551"/>
            <a:ext cx="4694162" cy="1389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Jaotise päis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1" name="Google Shape;6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aks sisu" type="twoObj">
  <p:cSld name="TWO_OBJECT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õrdlus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inult pealkiri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ühi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ealdisega sisu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2" name="Google Shape;92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ldiallkirjaga pilt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0" name="Google Shape;10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itel ja vertikaaltekst" type="vertTx">
  <p:cSld name="VERTICAL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kaaltiitel ja tekst" type="vertTitleAndTx">
  <p:cSld name="VERTICAL_TITLE_AND_VERTICAL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ctrTitle"/>
          </p:nvPr>
        </p:nvSpPr>
        <p:spPr>
          <a:xfrm>
            <a:off x="1902049" y="2454249"/>
            <a:ext cx="9754101" cy="1804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6400"/>
          <a:lstStyle>
            <a:lvl1pPr lv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15"/>
            </a:lvl1pPr>
            <a:lvl2pPr lvl="1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" type="subTitle"/>
          </p:nvPr>
        </p:nvSpPr>
        <p:spPr>
          <a:xfrm>
            <a:off x="1902049" y="4536752"/>
            <a:ext cx="9754101" cy="17324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7"/>
              <a:buNone/>
              <a:defRPr b="0" sz="2607"/>
            </a:lvl1pPr>
            <a:lvl2pPr lvl="1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5"/>
              <a:buNone/>
              <a:defRPr sz="2004"/>
            </a:lvl2pPr>
            <a:lvl3pPr lvl="2" algn="ctr">
              <a:lnSpc>
                <a:spcPct val="110000"/>
              </a:lnSpc>
              <a:spcBef>
                <a:spcPts val="1141"/>
              </a:spcBef>
              <a:spcAft>
                <a:spcPts val="0"/>
              </a:spcAft>
              <a:buSzPts val="1805"/>
              <a:buNone/>
              <a:defRPr sz="1804"/>
            </a:lvl3pPr>
            <a:lvl4pPr lvl="3" algn="ctr">
              <a:lnSpc>
                <a:spcPct val="110000"/>
              </a:lnSpc>
              <a:spcBef>
                <a:spcPts val="852"/>
              </a:spcBef>
              <a:spcAft>
                <a:spcPts val="0"/>
              </a:spcAft>
              <a:buSzPts val="1604"/>
              <a:buNone/>
              <a:defRPr sz="1604"/>
            </a:lvl4pPr>
            <a:lvl5pPr lvl="4" algn="ctr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SzPts val="1604"/>
              <a:buNone/>
              <a:defRPr sz="1604"/>
            </a:lvl5pPr>
            <a:lvl6pPr lvl="5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6pPr>
            <a:lvl7pPr lvl="6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7pPr>
            <a:lvl8pPr lvl="7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8pPr>
            <a:lvl9pPr lvl="8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9pPr>
          </a:lstStyle>
          <a:p/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97459" y="216551"/>
            <a:ext cx="4696599" cy="1389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0" name="Google Shape;130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36" name="Google Shape;136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" name="Google Shape;142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9" name="Google Shape;149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1" name="Google Shape;151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7" name="Google Shape;167;p2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8" name="Google Shape;168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4" name="Google Shape;174;p3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75" name="Google Shape;175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3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1" name="Google Shape;181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3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7" name="Google Shape;18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 Blue">
  <p:cSld name="Title Slide Blu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0" y="1805134"/>
            <a:ext cx="12192000" cy="5052866"/>
          </a:xfrm>
          <a:prstGeom prst="rect">
            <a:avLst/>
          </a:prstGeom>
          <a:solidFill>
            <a:srgbClr val="0084D1"/>
          </a:solidFill>
          <a:ln>
            <a:noFill/>
          </a:ln>
        </p:spPr>
        <p:txBody>
          <a:bodyPr anchorCtr="0" anchor="t" bIns="45825" lIns="91650" spcFirstLastPara="1" rIns="91650" wrap="square" tIns="45825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5"/>
              <a:buFont typeface="Times New Roman"/>
              <a:buNone/>
            </a:pPr>
            <a:r>
              <a:t/>
            </a:r>
            <a:endParaRPr b="0" i="0" sz="1804" u="none" cap="none" strike="noStrike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6" name="Google Shape;26;p4"/>
          <p:cNvSpPr txBox="1"/>
          <p:nvPr>
            <p:ph type="ctrTitle"/>
          </p:nvPr>
        </p:nvSpPr>
        <p:spPr>
          <a:xfrm>
            <a:off x="1902049" y="2454249"/>
            <a:ext cx="9754101" cy="1804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6400"/>
          <a:lstStyle>
            <a:lvl1pPr lv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15">
                <a:solidFill>
                  <a:schemeClr val="lt1"/>
                </a:solidFill>
              </a:defRPr>
            </a:lvl1pPr>
            <a:lvl2pPr lvl="1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subTitle"/>
          </p:nvPr>
        </p:nvSpPr>
        <p:spPr>
          <a:xfrm>
            <a:off x="1902049" y="4536752"/>
            <a:ext cx="9754101" cy="17324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7"/>
              <a:buNone/>
              <a:defRPr b="0" sz="2607">
                <a:solidFill>
                  <a:schemeClr val="lt1"/>
                </a:solidFill>
              </a:defRPr>
            </a:lvl1pPr>
            <a:lvl2pPr lvl="1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5"/>
              <a:buNone/>
              <a:defRPr sz="2004"/>
            </a:lvl2pPr>
            <a:lvl3pPr lvl="2" algn="ctr">
              <a:lnSpc>
                <a:spcPct val="110000"/>
              </a:lnSpc>
              <a:spcBef>
                <a:spcPts val="1141"/>
              </a:spcBef>
              <a:spcAft>
                <a:spcPts val="0"/>
              </a:spcAft>
              <a:buSzPts val="1805"/>
              <a:buNone/>
              <a:defRPr sz="1804"/>
            </a:lvl3pPr>
            <a:lvl4pPr lvl="3" algn="ctr">
              <a:lnSpc>
                <a:spcPct val="110000"/>
              </a:lnSpc>
              <a:spcBef>
                <a:spcPts val="852"/>
              </a:spcBef>
              <a:spcAft>
                <a:spcPts val="0"/>
              </a:spcAft>
              <a:buSzPts val="1604"/>
              <a:buNone/>
              <a:defRPr sz="1604"/>
            </a:lvl4pPr>
            <a:lvl5pPr lvl="4" algn="ctr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SzPts val="1604"/>
              <a:buNone/>
              <a:defRPr sz="1604"/>
            </a:lvl5pPr>
            <a:lvl6pPr lvl="5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6pPr>
            <a:lvl7pPr lvl="6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7pPr>
            <a:lvl8pPr lvl="7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8pPr>
            <a:lvl9pPr lvl="8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97460" y="216551"/>
            <a:ext cx="4694162" cy="1389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81753" y="541378"/>
            <a:ext cx="10729511" cy="10827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4000"/>
          <a:lstStyle>
            <a:lvl1pPr lv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9"/>
            </a:lvl1pPr>
            <a:lvl2pPr lvl="1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81756" y="1772990"/>
            <a:ext cx="10729511" cy="4524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10000"/>
              </a:lnSpc>
              <a:spcBef>
                <a:spcPts val="802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 Bullets">
  <p:cSld name="Title and Content Bulle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681753" y="541378"/>
            <a:ext cx="10729511" cy="10827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4000"/>
          <a:lstStyle>
            <a:lvl1pPr lv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9"/>
            </a:lvl1pPr>
            <a:lvl2pPr lvl="1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681756" y="1772990"/>
            <a:ext cx="10729511" cy="4524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432308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84D1"/>
              </a:buClr>
              <a:buSzPts val="3208"/>
              <a:buFont typeface="Arial"/>
              <a:buChar char="•"/>
              <a:defRPr/>
            </a:lvl1pPr>
            <a:lvl2pPr indent="-228600" lvl="1" marL="914400" algn="l">
              <a:lnSpc>
                <a:spcPct val="110000"/>
              </a:lnSpc>
              <a:spcBef>
                <a:spcPts val="802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d slide">
  <p:cSld name="End slid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ctrTitle"/>
          </p:nvPr>
        </p:nvSpPr>
        <p:spPr>
          <a:xfrm>
            <a:off x="1902049" y="2454250"/>
            <a:ext cx="9754101" cy="9747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6400"/>
          <a:lstStyle>
            <a:lvl1pPr lv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15"/>
            </a:lvl1pPr>
            <a:lvl2pPr lvl="1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" type="subTitle"/>
          </p:nvPr>
        </p:nvSpPr>
        <p:spPr>
          <a:xfrm>
            <a:off x="1902049" y="3645576"/>
            <a:ext cx="9754101" cy="17324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7"/>
              <a:buNone/>
              <a:defRPr b="0" sz="2607"/>
            </a:lvl1pPr>
            <a:lvl2pPr lvl="1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5"/>
              <a:buNone/>
              <a:defRPr sz="2004"/>
            </a:lvl2pPr>
            <a:lvl3pPr lvl="2" algn="ctr">
              <a:lnSpc>
                <a:spcPct val="110000"/>
              </a:lnSpc>
              <a:spcBef>
                <a:spcPts val="1141"/>
              </a:spcBef>
              <a:spcAft>
                <a:spcPts val="0"/>
              </a:spcAft>
              <a:buSzPts val="1805"/>
              <a:buNone/>
              <a:defRPr sz="1804"/>
            </a:lvl3pPr>
            <a:lvl4pPr lvl="3" algn="ctr">
              <a:lnSpc>
                <a:spcPct val="110000"/>
              </a:lnSpc>
              <a:spcBef>
                <a:spcPts val="852"/>
              </a:spcBef>
              <a:spcAft>
                <a:spcPts val="0"/>
              </a:spcAft>
              <a:buSzPts val="1604"/>
              <a:buNone/>
              <a:defRPr sz="1604"/>
            </a:lvl4pPr>
            <a:lvl5pPr lvl="4" algn="ctr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SzPts val="1604"/>
              <a:buNone/>
              <a:defRPr sz="1604"/>
            </a:lvl5pPr>
            <a:lvl6pPr lvl="5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6pPr>
            <a:lvl7pPr lvl="6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7pPr>
            <a:lvl8pPr lvl="7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8pPr>
            <a:lvl9pPr lvl="8" algn="ctr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604"/>
              <a:buNone/>
              <a:defRPr sz="1604"/>
            </a:lvl9pPr>
          </a:lstStyle>
          <a:p/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97460" y="216551"/>
            <a:ext cx="4694162" cy="1389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itelslaid" type="title">
  <p:cSld name="TITLE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9" name="Google Shape;4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ealkiri ja sisu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7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1755" y="302395"/>
            <a:ext cx="12286627" cy="126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15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1755" y="1772990"/>
            <a:ext cx="12286627" cy="4524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8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1417"/>
              </a:spcBef>
              <a:spcAft>
                <a:spcPts val="0"/>
              </a:spcAft>
              <a:buSzPts val="1400"/>
              <a:buNone/>
              <a:defRPr b="0" i="0" sz="2807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1141"/>
              </a:spcBef>
              <a:spcAft>
                <a:spcPts val="0"/>
              </a:spcAft>
              <a:buSzPts val="1400"/>
              <a:buNone/>
              <a:defRPr b="0" i="0" sz="2406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852"/>
              </a:spcBef>
              <a:spcAft>
                <a:spcPts val="0"/>
              </a:spcAft>
              <a:buSzPts val="1400"/>
              <a:buNone/>
              <a:defRPr b="0" i="0" sz="2004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SzPts val="1400"/>
              <a:buNone/>
              <a:defRPr b="0" i="0" sz="2004" u="none" cap="none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-343217" lvl="5" marL="2743200" marR="0" rtl="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5"/>
              <a:buFont typeface="Arial"/>
              <a:buChar char="•"/>
              <a:defRPr b="0" i="0" sz="1804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-343217" lvl="6" marL="3200400" marR="0" rtl="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5"/>
              <a:buFont typeface="Arial"/>
              <a:buChar char="•"/>
              <a:defRPr b="0" i="0" sz="1804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-343217" lvl="7" marL="3657600" marR="0" rtl="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5"/>
              <a:buFont typeface="Arial"/>
              <a:buChar char="•"/>
              <a:defRPr b="0" i="0" sz="1804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-343217" lvl="8" marL="4114800" marR="0" rtl="0" algn="l">
              <a:lnSpc>
                <a:spcPct val="90000"/>
              </a:lnSpc>
              <a:spcBef>
                <a:spcPts val="501"/>
              </a:spcBef>
              <a:spcAft>
                <a:spcPts val="0"/>
              </a:spcAft>
              <a:buClr>
                <a:schemeClr val="dk1"/>
              </a:buClr>
              <a:buSzPts val="1805"/>
              <a:buFont typeface="Arial"/>
              <a:buChar char="•"/>
              <a:defRPr b="0" i="0" sz="1804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1756" y="6904155"/>
            <a:ext cx="3178651" cy="520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671198" y="6904155"/>
            <a:ext cx="4327095" cy="520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9791882" y="6904155"/>
            <a:ext cx="3178651" cy="520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buNone/>
              <a:defRPr b="0" i="0" sz="1404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riigiteataja.ee/akt/126022015002" TargetMode="External"/><Relationship Id="rId4" Type="http://schemas.openxmlformats.org/officeDocument/2006/relationships/hyperlink" Target="https://www.riigiteataja.ee/akt/126022015002" TargetMode="External"/><Relationship Id="rId5" Type="http://schemas.openxmlformats.org/officeDocument/2006/relationships/hyperlink" Target="https://www.riigiteataja.ee/akt/103052016004" TargetMode="External"/><Relationship Id="rId6" Type="http://schemas.openxmlformats.org/officeDocument/2006/relationships/hyperlink" Target="https://www.riigiteataja.ee/akt/13085432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ecaa.ee/sites/default/files/content-editors/galeriid/asm_kasiraamat.pdf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www.valitsus.ee/sites/default/files/logo-files/bw/web/rgb/lennuamet_3lovi_est.png" id="195" name="Google Shape;195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7780" y="252560"/>
            <a:ext cx="3388427" cy="135537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33"/>
          <p:cNvSpPr txBox="1"/>
          <p:nvPr>
            <p:ph type="ctrTitle"/>
          </p:nvPr>
        </p:nvSpPr>
        <p:spPr>
          <a:xfrm>
            <a:off x="1846329" y="2485646"/>
            <a:ext cx="8904402" cy="19178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6400">
            <a:noAutofit/>
          </a:bodyPr>
          <a:lstStyle/>
          <a:p>
            <a:pPr indent="0" lvl="0" marL="0" rtl="0" algn="ctr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-EE" sz="4411">
                <a:latin typeface="Calibri"/>
                <a:ea typeface="Calibri"/>
                <a:cs typeface="Calibri"/>
                <a:sym typeface="Calibri"/>
              </a:rPr>
              <a:t>Eesti õhuruumi kasutus tsiviil- ja militaaroperaatorite poolt</a:t>
            </a:r>
            <a:endParaRPr sz="441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33"/>
          <p:cNvSpPr txBox="1"/>
          <p:nvPr>
            <p:ph idx="1" type="subTitle"/>
          </p:nvPr>
        </p:nvSpPr>
        <p:spPr>
          <a:xfrm>
            <a:off x="3817772" y="4403508"/>
            <a:ext cx="4475893" cy="15156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11"/>
              <a:buNone/>
            </a:pPr>
            <a:r>
              <a:rPr lang="et-EE" sz="2411"/>
              <a:t>12.Aprill 2019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11"/>
              <a:buNone/>
            </a:pPr>
            <a:r>
              <a:rPr lang="et-EE" sz="2411"/>
              <a:t>Priit Rifk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11"/>
              <a:buNone/>
            </a:pPr>
            <a:r>
              <a:rPr lang="et-EE" sz="2411"/>
              <a:t>Eve Härm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11"/>
              <a:buNone/>
            </a:pPr>
            <a:r>
              <a:rPr lang="et-EE" sz="2411"/>
              <a:t>Reet Stamm</a:t>
            </a:r>
            <a:endParaRPr sz="2411"/>
          </a:p>
        </p:txBody>
      </p:sp>
      <p:pic>
        <p:nvPicPr>
          <p:cNvPr descr="image003" id="198" name="Google Shape;198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08780" y="252560"/>
            <a:ext cx="288607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t-EE" sz="3600"/>
              <a:t>Taktikaline tasand </a:t>
            </a:r>
            <a:endParaRPr sz="3600"/>
          </a:p>
        </p:txBody>
      </p:sp>
      <p:sp>
        <p:nvSpPr>
          <p:cNvPr id="280" name="Google Shape;280;p4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Õhuruumi reserveerimine on ajutist laadi ja seda rakendatakse ainult piiratud ajavahemikes.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Reserveerimine põhineb tegelikul kasutamisel. Kui õhuruumipiirangu järele lakkab vajadus, vastutab operaator selle tühistamise algatamise eest.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Õhuruum vabastatakse kohe, kui reserveerimist eeldanud tegevus lõpeb.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Operaator edastab vastava info AMC-le, kes annab välja UUP.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t-EE" sz="3600"/>
              <a:t>Alade loomine </a:t>
            </a:r>
            <a:endParaRPr sz="3600"/>
          </a:p>
        </p:txBody>
      </p:sp>
      <p:grpSp>
        <p:nvGrpSpPr>
          <p:cNvPr id="286" name="Google Shape;286;p43"/>
          <p:cNvGrpSpPr/>
          <p:nvPr/>
        </p:nvGrpSpPr>
        <p:grpSpPr>
          <a:xfrm>
            <a:off x="838200" y="1409064"/>
            <a:ext cx="10515600" cy="5223903"/>
            <a:chOff x="0" y="2294"/>
            <a:chExt cx="10515600" cy="5223903"/>
          </a:xfrm>
        </p:grpSpPr>
        <p:sp>
          <p:nvSpPr>
            <p:cNvPr id="287" name="Google Shape;287;p43"/>
            <p:cNvSpPr/>
            <p:nvPr/>
          </p:nvSpPr>
          <p:spPr>
            <a:xfrm>
              <a:off x="0" y="4355633"/>
              <a:ext cx="10515600" cy="87056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43"/>
            <p:cNvSpPr txBox="1"/>
            <p:nvPr/>
          </p:nvSpPr>
          <p:spPr>
            <a:xfrm>
              <a:off x="0" y="4355633"/>
              <a:ext cx="10515600" cy="470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Avaldamine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43"/>
            <p:cNvSpPr/>
            <p:nvPr/>
          </p:nvSpPr>
          <p:spPr>
            <a:xfrm>
              <a:off x="0" y="4808326"/>
              <a:ext cx="10515600" cy="400459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43"/>
            <p:cNvSpPr txBox="1"/>
            <p:nvPr/>
          </p:nvSpPr>
          <p:spPr>
            <a:xfrm>
              <a:off x="0" y="4808326"/>
              <a:ext cx="10515600" cy="4004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128000" spcFirstLastPara="1" rIns="12800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AIP muudatus, AIP lisa või NOTAM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43"/>
            <p:cNvSpPr/>
            <p:nvPr/>
          </p:nvSpPr>
          <p:spPr>
            <a:xfrm rot="10800000">
              <a:off x="0" y="3029763"/>
              <a:ext cx="10515600" cy="1338927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43"/>
            <p:cNvSpPr txBox="1"/>
            <p:nvPr/>
          </p:nvSpPr>
          <p:spPr>
            <a:xfrm>
              <a:off x="0" y="3029763"/>
              <a:ext cx="10515600" cy="4699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Heakskiitmine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43"/>
            <p:cNvSpPr/>
            <p:nvPr/>
          </p:nvSpPr>
          <p:spPr>
            <a:xfrm>
              <a:off x="0" y="3490491"/>
              <a:ext cx="10515600" cy="467076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43"/>
            <p:cNvSpPr txBox="1"/>
            <p:nvPr/>
          </p:nvSpPr>
          <p:spPr>
            <a:xfrm>
              <a:off x="0" y="3490491"/>
              <a:ext cx="10515600" cy="4670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128000" spcFirstLastPara="1" rIns="12800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Lennuamet kiidab taotluse heaks või suunab õhuruumi kasutamise  korraldamise komisjonile hinnangu andmiseks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43"/>
            <p:cNvSpPr/>
            <p:nvPr/>
          </p:nvSpPr>
          <p:spPr>
            <a:xfrm rot="10800000">
              <a:off x="0" y="1328164"/>
              <a:ext cx="10515600" cy="1714657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43"/>
            <p:cNvSpPr txBox="1"/>
            <p:nvPr/>
          </p:nvSpPr>
          <p:spPr>
            <a:xfrm>
              <a:off x="0" y="1328164"/>
              <a:ext cx="10515600" cy="6018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Analüüs 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43"/>
            <p:cNvSpPr/>
            <p:nvPr/>
          </p:nvSpPr>
          <p:spPr>
            <a:xfrm>
              <a:off x="0" y="1830472"/>
              <a:ext cx="10515600" cy="711379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43"/>
            <p:cNvSpPr txBox="1"/>
            <p:nvPr/>
          </p:nvSpPr>
          <p:spPr>
            <a:xfrm>
              <a:off x="0" y="1830472"/>
              <a:ext cx="10515600" cy="7113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128000" spcFirstLastPara="1" rIns="12800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AMC annab taotlusele omapoolse hinnangu ning vajadusel koordineeritakse/kooskõlastatakse ala taotlus asjaomase ATS üksustega</a:t>
              </a:r>
              <a:endParaRPr/>
            </a:p>
          </p:txBody>
        </p:sp>
        <p:sp>
          <p:nvSpPr>
            <p:cNvPr id="299" name="Google Shape;299;p43"/>
            <p:cNvSpPr/>
            <p:nvPr/>
          </p:nvSpPr>
          <p:spPr>
            <a:xfrm rot="10800000">
              <a:off x="0" y="2294"/>
              <a:ext cx="10515600" cy="1338927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43"/>
            <p:cNvSpPr txBox="1"/>
            <p:nvPr/>
          </p:nvSpPr>
          <p:spPr>
            <a:xfrm>
              <a:off x="0" y="2294"/>
              <a:ext cx="10515600" cy="4699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Taotlus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43"/>
            <p:cNvSpPr/>
            <p:nvPr/>
          </p:nvSpPr>
          <p:spPr>
            <a:xfrm>
              <a:off x="1" y="477396"/>
              <a:ext cx="5256516" cy="441202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43"/>
            <p:cNvSpPr txBox="1"/>
            <p:nvPr/>
          </p:nvSpPr>
          <p:spPr>
            <a:xfrm>
              <a:off x="1" y="477396"/>
              <a:ext cx="5256516" cy="441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99550" spcFirstLastPara="1" rIns="995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Kontrollitavas õhuruumis uute alade (TSA, P, R, D) loomise taotlus tuleb esitada vähemalt 90 päeva enne tegevuse algust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43"/>
            <p:cNvSpPr/>
            <p:nvPr/>
          </p:nvSpPr>
          <p:spPr>
            <a:xfrm>
              <a:off x="5257800" y="477496"/>
              <a:ext cx="5256516" cy="456959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43"/>
            <p:cNvSpPr txBox="1"/>
            <p:nvPr/>
          </p:nvSpPr>
          <p:spPr>
            <a:xfrm>
              <a:off x="5257800" y="477496"/>
              <a:ext cx="5256516" cy="4569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99550" spcFirstLastPara="1" rIns="995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Mittekontrollitavas õhuruumis uute alade (TSA, P, R, D) loomise taotlus tuleb esitada vähemalt 30 päeva enne tegevuse algust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oogle Shape;309;p44"/>
          <p:cNvGrpSpPr/>
          <p:nvPr/>
        </p:nvGrpSpPr>
        <p:grpSpPr>
          <a:xfrm>
            <a:off x="591564" y="1225515"/>
            <a:ext cx="9322456" cy="4438201"/>
            <a:chOff x="0" y="3107"/>
            <a:chExt cx="9322456" cy="4438201"/>
          </a:xfrm>
        </p:grpSpPr>
        <p:sp>
          <p:nvSpPr>
            <p:cNvPr id="310" name="Google Shape;310;p44"/>
            <p:cNvSpPr/>
            <p:nvPr/>
          </p:nvSpPr>
          <p:spPr>
            <a:xfrm rot="5400000">
              <a:off x="-241299" y="244406"/>
              <a:ext cx="1608660" cy="1126062"/>
            </a:xfrm>
            <a:prstGeom prst="chevron">
              <a:avLst>
                <a:gd fmla="val 50000" name="adj"/>
              </a:avLst>
            </a:prstGeom>
            <a:solidFill>
              <a:srgbClr val="599BD5"/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44"/>
            <p:cNvSpPr txBox="1"/>
            <p:nvPr/>
          </p:nvSpPr>
          <p:spPr>
            <a:xfrm>
              <a:off x="0" y="566138"/>
              <a:ext cx="1126062" cy="482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675" lIns="19675" spcFirstLastPara="1" rIns="19675" wrap="square" tIns="19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3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FUA 1</a:t>
              </a:r>
              <a:endParaRPr b="0" i="0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44"/>
            <p:cNvSpPr/>
            <p:nvPr/>
          </p:nvSpPr>
          <p:spPr>
            <a:xfrm rot="5400000">
              <a:off x="4701445" y="-3572275"/>
              <a:ext cx="1045629" cy="8196394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44"/>
            <p:cNvSpPr txBox="1"/>
            <p:nvPr/>
          </p:nvSpPr>
          <p:spPr>
            <a:xfrm>
              <a:off x="1126063" y="54150"/>
              <a:ext cx="8145351" cy="9435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142225" spcFirstLastPara="1" rIns="12700" wrap="square" tIns="1270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et-EE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Kaitseministeerium – kaitsevalmiduse osakond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et-EE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Kaitsevägi - õhuväe staap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44"/>
            <p:cNvSpPr/>
            <p:nvPr/>
          </p:nvSpPr>
          <p:spPr>
            <a:xfrm rot="5400000">
              <a:off x="-241299" y="1659176"/>
              <a:ext cx="1608660" cy="1126062"/>
            </a:xfrm>
            <a:prstGeom prst="chevron">
              <a:avLst>
                <a:gd fmla="val 50000" name="adj"/>
              </a:avLst>
            </a:prstGeom>
            <a:solidFill>
              <a:srgbClr val="599BD5"/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44"/>
            <p:cNvSpPr txBox="1"/>
            <p:nvPr/>
          </p:nvSpPr>
          <p:spPr>
            <a:xfrm>
              <a:off x="0" y="1980908"/>
              <a:ext cx="1126062" cy="482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675" lIns="19675" spcFirstLastPara="1" rIns="19675" wrap="square" tIns="19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3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FUA 2</a:t>
              </a:r>
              <a:endParaRPr b="0" i="0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44"/>
            <p:cNvSpPr/>
            <p:nvPr/>
          </p:nvSpPr>
          <p:spPr>
            <a:xfrm rot="5400000">
              <a:off x="4701445" y="-2157504"/>
              <a:ext cx="1045629" cy="8196394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44"/>
            <p:cNvSpPr txBox="1"/>
            <p:nvPr/>
          </p:nvSpPr>
          <p:spPr>
            <a:xfrm>
              <a:off x="1126063" y="1468921"/>
              <a:ext cx="8145351" cy="9435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142225" spcFirstLastPara="1" rIns="12700" wrap="square" tIns="1270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et-EE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Õhuväe staabi õhuruumi planeerimise jaoskond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et-EE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Õhuseiredivisjoni õhuoperatsioonide juhtimiskeskus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et-EE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Kaitseväe volitatud struktuurüksused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44"/>
            <p:cNvSpPr/>
            <p:nvPr/>
          </p:nvSpPr>
          <p:spPr>
            <a:xfrm rot="5400000">
              <a:off x="-241299" y="3073947"/>
              <a:ext cx="1608660" cy="1126062"/>
            </a:xfrm>
            <a:prstGeom prst="chevron">
              <a:avLst>
                <a:gd fmla="val 50000" name="adj"/>
              </a:avLst>
            </a:prstGeom>
            <a:solidFill>
              <a:srgbClr val="599BD5"/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44"/>
            <p:cNvSpPr txBox="1"/>
            <p:nvPr/>
          </p:nvSpPr>
          <p:spPr>
            <a:xfrm>
              <a:off x="0" y="3395679"/>
              <a:ext cx="1126062" cy="482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675" lIns="19675" spcFirstLastPara="1" rIns="19675" wrap="square" tIns="19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3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FUA 3</a:t>
              </a:r>
              <a:endParaRPr b="0" i="0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44"/>
            <p:cNvSpPr/>
            <p:nvPr/>
          </p:nvSpPr>
          <p:spPr>
            <a:xfrm rot="5400000">
              <a:off x="4701445" y="-742734"/>
              <a:ext cx="1045629" cy="8196394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44"/>
            <p:cNvSpPr txBox="1"/>
            <p:nvPr/>
          </p:nvSpPr>
          <p:spPr>
            <a:xfrm>
              <a:off x="1126063" y="2883691"/>
              <a:ext cx="8145351" cy="9435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70675" spcFirstLastPara="1" rIns="15225" wrap="square" tIns="15225">
              <a:noAutofit/>
            </a:bodyPr>
            <a:lstStyle/>
            <a:p>
              <a:pPr indent="-762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et-EE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Lennuüksused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et-EE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Harjutusväljade kasutajad (merevägi, maavägi)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762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762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2" name="Google Shape;322;p44"/>
          <p:cNvSpPr txBox="1"/>
          <p:nvPr/>
        </p:nvSpPr>
        <p:spPr>
          <a:xfrm>
            <a:off x="838200" y="326625"/>
            <a:ext cx="10515600" cy="587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i="0" lang="et-EE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Õhuruumi korraldamine kaitseväes </a:t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44"/>
          <p:cNvSpPr/>
          <p:nvPr/>
        </p:nvSpPr>
        <p:spPr>
          <a:xfrm>
            <a:off x="2478115" y="5566208"/>
            <a:ext cx="7435906" cy="81724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Pts val="1400"/>
              <a:buFont typeface="Calibri"/>
              <a:buNone/>
            </a:pPr>
            <a:r>
              <a:rPr b="0" i="0" lang="et-EE" sz="1400" u="none" cap="none" strike="noStrike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LETTER OF AGREEMENT BETWEEN LENNULIIKLUSTEENINDUSE AKTSIASELTS (ESTONIAN AIR NAVIGATION SERVICES) AND EESTI KAITSEVÄGI (ESTONIAN DEFENCE FORCES)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Pts val="1400"/>
              <a:buFont typeface="Calibri"/>
              <a:buNone/>
            </a:pPr>
            <a:r>
              <a:rPr b="1" i="0" lang="et-EE" sz="1400" u="none" cap="none" strike="noStrike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ESTONIAN AIRSPACE MANAGEMENT AT LEVELS 2 AND 3</a:t>
            </a:r>
            <a:endParaRPr/>
          </a:p>
        </p:txBody>
      </p:sp>
      <p:sp>
        <p:nvSpPr>
          <p:cNvPr id="324" name="Google Shape;324;p44"/>
          <p:cNvSpPr/>
          <p:nvPr/>
        </p:nvSpPr>
        <p:spPr>
          <a:xfrm>
            <a:off x="9914021" y="4369869"/>
            <a:ext cx="1155032" cy="1722923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DDEAF6"/>
          </a:solidFill>
          <a:ln cap="flat" cmpd="sng" w="12700">
            <a:solidFill>
              <a:srgbClr val="DDEAF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44"/>
          <p:cNvSpPr/>
          <p:nvPr/>
        </p:nvSpPr>
        <p:spPr>
          <a:xfrm>
            <a:off x="9914021" y="2935705"/>
            <a:ext cx="1439779" cy="3243714"/>
          </a:xfrm>
          <a:prstGeom prst="curvedLeftArrow">
            <a:avLst>
              <a:gd fmla="val 25000" name="adj1"/>
              <a:gd fmla="val 51348" name="adj2"/>
              <a:gd fmla="val 25000" name="adj3"/>
            </a:avLst>
          </a:prstGeom>
          <a:solidFill>
            <a:srgbClr val="BBD6EE"/>
          </a:solidFill>
          <a:ln cap="flat" cmpd="sng" w="12700">
            <a:solidFill>
              <a:srgbClr val="DDEAF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003" id="326" name="Google Shape;326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90872" y="0"/>
            <a:ext cx="288607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" name="Google Shape;331;p45"/>
          <p:cNvGrpSpPr/>
          <p:nvPr/>
        </p:nvGrpSpPr>
        <p:grpSpPr>
          <a:xfrm>
            <a:off x="98637" y="1937302"/>
            <a:ext cx="11978683" cy="3652349"/>
            <a:chOff x="2384" y="1022902"/>
            <a:chExt cx="11978683" cy="3652349"/>
          </a:xfrm>
        </p:grpSpPr>
        <p:sp>
          <p:nvSpPr>
            <p:cNvPr id="332" name="Google Shape;332;p45"/>
            <p:cNvSpPr/>
            <p:nvPr/>
          </p:nvSpPr>
          <p:spPr>
            <a:xfrm>
              <a:off x="2554674" y="1743410"/>
              <a:ext cx="5568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45"/>
            <p:cNvSpPr txBox="1"/>
            <p:nvPr/>
          </p:nvSpPr>
          <p:spPr>
            <a:xfrm>
              <a:off x="2818408" y="1786192"/>
              <a:ext cx="29372" cy="5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45"/>
            <p:cNvSpPr/>
            <p:nvPr/>
          </p:nvSpPr>
          <p:spPr>
            <a:xfrm>
              <a:off x="2384" y="1022902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45"/>
            <p:cNvSpPr txBox="1"/>
            <p:nvPr/>
          </p:nvSpPr>
          <p:spPr>
            <a:xfrm>
              <a:off x="2384" y="1022902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Õhuruumi kasutaja esitab taotluse õhuala kehtestamiseks õhuväe staabile.</a:t>
              </a:r>
              <a:endParaRPr/>
            </a:p>
          </p:txBody>
        </p:sp>
        <p:sp>
          <p:nvSpPr>
            <p:cNvPr id="336" name="Google Shape;336;p45"/>
            <p:cNvSpPr/>
            <p:nvPr/>
          </p:nvSpPr>
          <p:spPr>
            <a:xfrm>
              <a:off x="5696205" y="1743410"/>
              <a:ext cx="5568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45"/>
            <p:cNvSpPr txBox="1"/>
            <p:nvPr/>
          </p:nvSpPr>
          <p:spPr>
            <a:xfrm>
              <a:off x="5959939" y="1786192"/>
              <a:ext cx="29372" cy="5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45"/>
            <p:cNvSpPr/>
            <p:nvPr/>
          </p:nvSpPr>
          <p:spPr>
            <a:xfrm>
              <a:off x="3143915" y="1022902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45"/>
            <p:cNvSpPr txBox="1"/>
            <p:nvPr/>
          </p:nvSpPr>
          <p:spPr>
            <a:xfrm>
              <a:off x="3143915" y="1022902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Õhuväe staap analüüsib õhuala taotlust ning edastab selle õhuruumi korraldamise üksusele (AMC).</a:t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45"/>
            <p:cNvSpPr/>
            <p:nvPr/>
          </p:nvSpPr>
          <p:spPr>
            <a:xfrm>
              <a:off x="8837736" y="1743410"/>
              <a:ext cx="5568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45"/>
            <p:cNvSpPr txBox="1"/>
            <p:nvPr/>
          </p:nvSpPr>
          <p:spPr>
            <a:xfrm>
              <a:off x="9101470" y="1786192"/>
              <a:ext cx="29372" cy="5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45"/>
            <p:cNvSpPr/>
            <p:nvPr/>
          </p:nvSpPr>
          <p:spPr>
            <a:xfrm>
              <a:off x="6285446" y="1022902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45"/>
            <p:cNvSpPr txBox="1"/>
            <p:nvPr/>
          </p:nvSpPr>
          <p:spPr>
            <a:xfrm>
              <a:off x="6285446" y="1022902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Õhuruumi korraldamise üksus (AMC) teeb ettepanekud õhuala disainiks, liigiks ja määrab õhuala tunnuse.</a:t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45"/>
            <p:cNvSpPr/>
            <p:nvPr/>
          </p:nvSpPr>
          <p:spPr>
            <a:xfrm>
              <a:off x="1279429" y="2553557"/>
              <a:ext cx="9424592" cy="55684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685"/>
                  </a:lnTo>
                  <a:lnTo>
                    <a:pt x="0" y="63685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45"/>
            <p:cNvSpPr txBox="1"/>
            <p:nvPr/>
          </p:nvSpPr>
          <p:spPr>
            <a:xfrm>
              <a:off x="5755653" y="2829040"/>
              <a:ext cx="472144" cy="5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45"/>
            <p:cNvSpPr/>
            <p:nvPr/>
          </p:nvSpPr>
          <p:spPr>
            <a:xfrm>
              <a:off x="9426977" y="1022902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45"/>
            <p:cNvSpPr txBox="1"/>
            <p:nvPr/>
          </p:nvSpPr>
          <p:spPr>
            <a:xfrm>
              <a:off x="9426977" y="1022902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Õhuväe staap konsulteerib mõjutatud osapooltega, koostab vajadusel õhuala riskianalüüsi, ja edastab õhuala taotluse Lennuametile.</a:t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45"/>
            <p:cNvSpPr/>
            <p:nvPr/>
          </p:nvSpPr>
          <p:spPr>
            <a:xfrm>
              <a:off x="2554674" y="3863304"/>
              <a:ext cx="5568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45"/>
            <p:cNvSpPr txBox="1"/>
            <p:nvPr/>
          </p:nvSpPr>
          <p:spPr>
            <a:xfrm>
              <a:off x="2818408" y="3906087"/>
              <a:ext cx="29372" cy="5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45"/>
            <p:cNvSpPr/>
            <p:nvPr/>
          </p:nvSpPr>
          <p:spPr>
            <a:xfrm>
              <a:off x="2384" y="3142797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45"/>
            <p:cNvSpPr txBox="1"/>
            <p:nvPr/>
          </p:nvSpPr>
          <p:spPr>
            <a:xfrm>
              <a:off x="2384" y="3142797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Lennuamet kooskõlastab õhuala taotluse.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Vajadusel, enne kooskõlastuse andmist, suunab õhuala taotluse FUA komisjoni.</a:t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45"/>
            <p:cNvSpPr/>
            <p:nvPr/>
          </p:nvSpPr>
          <p:spPr>
            <a:xfrm>
              <a:off x="5696205" y="3863304"/>
              <a:ext cx="5568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45"/>
            <p:cNvSpPr txBox="1"/>
            <p:nvPr/>
          </p:nvSpPr>
          <p:spPr>
            <a:xfrm>
              <a:off x="5959939" y="3906087"/>
              <a:ext cx="29372" cy="5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45"/>
            <p:cNvSpPr/>
            <p:nvPr/>
          </p:nvSpPr>
          <p:spPr>
            <a:xfrm>
              <a:off x="3143915" y="3142797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45"/>
            <p:cNvSpPr txBox="1"/>
            <p:nvPr/>
          </p:nvSpPr>
          <p:spPr>
            <a:xfrm>
              <a:off x="3143915" y="3142797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FUA komisjon annab heakskiidu õhuala kehtestamiseks.</a:t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45"/>
            <p:cNvSpPr/>
            <p:nvPr/>
          </p:nvSpPr>
          <p:spPr>
            <a:xfrm>
              <a:off x="8837736" y="3863304"/>
              <a:ext cx="5568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45"/>
            <p:cNvSpPr txBox="1"/>
            <p:nvPr/>
          </p:nvSpPr>
          <p:spPr>
            <a:xfrm>
              <a:off x="9101470" y="3906087"/>
              <a:ext cx="29372" cy="5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45"/>
            <p:cNvSpPr/>
            <p:nvPr/>
          </p:nvSpPr>
          <p:spPr>
            <a:xfrm>
              <a:off x="6285446" y="3142797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45"/>
            <p:cNvSpPr txBox="1"/>
            <p:nvPr/>
          </p:nvSpPr>
          <p:spPr>
            <a:xfrm>
              <a:off x="6285446" y="3142797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Õhuväe staap koostab AIP muudatuse või AIP Lisa, kooskõlastab selle mõjutatud osapooltega ja Lennuametiga.</a:t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45"/>
            <p:cNvSpPr/>
            <p:nvPr/>
          </p:nvSpPr>
          <p:spPr>
            <a:xfrm>
              <a:off x="9426977" y="3142797"/>
              <a:ext cx="2554090" cy="1532454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45"/>
            <p:cNvSpPr txBox="1"/>
            <p:nvPr/>
          </p:nvSpPr>
          <p:spPr>
            <a:xfrm>
              <a:off x="9426977" y="3142797"/>
              <a:ext cx="2554090" cy="15324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Õhuala avaldatakse Eesti AIP-s, AIP Lisas või NOTAM-iga.</a:t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62" name="Google Shape;362;p45"/>
          <p:cNvCxnSpPr/>
          <p:nvPr/>
        </p:nvCxnSpPr>
        <p:spPr>
          <a:xfrm flipH="1" rot="10800000">
            <a:off x="1376413" y="5576920"/>
            <a:ext cx="6120000" cy="385800"/>
          </a:xfrm>
          <a:prstGeom prst="bentConnector3">
            <a:avLst>
              <a:gd fmla="val 100013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3" name="Google Shape;363;p45"/>
          <p:cNvSpPr txBox="1"/>
          <p:nvPr/>
        </p:nvSpPr>
        <p:spPr>
          <a:xfrm>
            <a:off x="838200" y="326625"/>
            <a:ext cx="10515600" cy="587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i="0" lang="et-EE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Õhuala kehtestamise protsess </a:t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4" name="Google Shape;364;p45"/>
          <p:cNvCxnSpPr/>
          <p:nvPr/>
        </p:nvCxnSpPr>
        <p:spPr>
          <a:xfrm flipH="1" rot="10800000">
            <a:off x="1376413" y="5577015"/>
            <a:ext cx="1" cy="385705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descr="image003" id="365" name="Google Shape;365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05925" y="110925"/>
            <a:ext cx="288607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1" name="Google Shape;371;p46"/>
          <p:cNvGrpSpPr/>
          <p:nvPr/>
        </p:nvGrpSpPr>
        <p:grpSpPr>
          <a:xfrm>
            <a:off x="255454" y="1140271"/>
            <a:ext cx="11804999" cy="5019902"/>
            <a:chOff x="14823" y="519759"/>
            <a:chExt cx="11804999" cy="5019902"/>
          </a:xfrm>
        </p:grpSpPr>
        <p:sp>
          <p:nvSpPr>
            <p:cNvPr id="372" name="Google Shape;372;p46"/>
            <p:cNvSpPr/>
            <p:nvPr/>
          </p:nvSpPr>
          <p:spPr>
            <a:xfrm>
              <a:off x="3420588" y="1496308"/>
              <a:ext cx="7531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46"/>
            <p:cNvSpPr txBox="1"/>
            <p:nvPr/>
          </p:nvSpPr>
          <p:spPr>
            <a:xfrm>
              <a:off x="3777565" y="1538106"/>
              <a:ext cx="39187" cy="78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46"/>
            <p:cNvSpPr/>
            <p:nvPr/>
          </p:nvSpPr>
          <p:spPr>
            <a:xfrm>
              <a:off x="14823" y="519759"/>
              <a:ext cx="3407565" cy="204453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46"/>
            <p:cNvSpPr txBox="1"/>
            <p:nvPr/>
          </p:nvSpPr>
          <p:spPr>
            <a:xfrm>
              <a:off x="14823" y="519759"/>
              <a:ext cx="3407565" cy="204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D-1 / 10:00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2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Õhuruumi kasutaja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Esitab taotluse õhuala broneerimiseks Kaitseväe volitatud struktuurüksusele.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1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* Harjutusväljade kasutajad esitavad oma vajadused ca 1,5 kuud ette.</a:t>
              </a:r>
              <a:endParaRPr/>
            </a:p>
          </p:txBody>
        </p:sp>
        <p:sp>
          <p:nvSpPr>
            <p:cNvPr id="376" name="Google Shape;376;p46"/>
            <p:cNvSpPr/>
            <p:nvPr/>
          </p:nvSpPr>
          <p:spPr>
            <a:xfrm>
              <a:off x="7611894" y="1496308"/>
              <a:ext cx="7531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46"/>
            <p:cNvSpPr txBox="1"/>
            <p:nvPr/>
          </p:nvSpPr>
          <p:spPr>
            <a:xfrm>
              <a:off x="7968870" y="1538106"/>
              <a:ext cx="39187" cy="78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46"/>
            <p:cNvSpPr/>
            <p:nvPr/>
          </p:nvSpPr>
          <p:spPr>
            <a:xfrm>
              <a:off x="4206128" y="519759"/>
              <a:ext cx="3407565" cy="204453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46"/>
            <p:cNvSpPr txBox="1"/>
            <p:nvPr/>
          </p:nvSpPr>
          <p:spPr>
            <a:xfrm>
              <a:off x="4206128" y="519759"/>
              <a:ext cx="3407565" cy="204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D-1 /11:00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1" i="0" lang="et-EE" sz="12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Kaitseväe volitatud struktuurüksus</a:t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1.  Lahendab vastuolud oma üksuse volitusala õhuruumi kasutajate vahel.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2. Edastab õhuala broneerimistaotlused õhuoperatsioonide juhtimiskeskusesse. </a:t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46"/>
            <p:cNvSpPr/>
            <p:nvPr/>
          </p:nvSpPr>
          <p:spPr>
            <a:xfrm>
              <a:off x="1718606" y="2562498"/>
              <a:ext cx="8382610" cy="82668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2482"/>
                  </a:lnTo>
                  <a:lnTo>
                    <a:pt x="0" y="62482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46"/>
            <p:cNvSpPr txBox="1"/>
            <p:nvPr/>
          </p:nvSpPr>
          <p:spPr>
            <a:xfrm>
              <a:off x="5699253" y="2971916"/>
              <a:ext cx="421316" cy="78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46"/>
            <p:cNvSpPr/>
            <p:nvPr/>
          </p:nvSpPr>
          <p:spPr>
            <a:xfrm>
              <a:off x="8397434" y="519759"/>
              <a:ext cx="3407565" cy="204453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46"/>
            <p:cNvSpPr txBox="1"/>
            <p:nvPr/>
          </p:nvSpPr>
          <p:spPr>
            <a:xfrm>
              <a:off x="8397434" y="519759"/>
              <a:ext cx="3407565" cy="204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D-1 / 12:00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1" i="0" lang="et-EE" sz="12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Õhuoperatsioonide juhtimiskeskus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1. Lahendab vastuolud Kaitseväe õhuruumi kasutajate vahel.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2. Sisestab õhuala broneerimistaotlused õhuruumi broneerimissüsteemi LARA.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3. Esitab NOTAM-i avaldamise taotluse.</a:t>
              </a:r>
              <a:endParaRPr/>
            </a:p>
          </p:txBody>
        </p:sp>
        <p:sp>
          <p:nvSpPr>
            <p:cNvPr id="384" name="Google Shape;384;p46"/>
            <p:cNvSpPr/>
            <p:nvPr/>
          </p:nvSpPr>
          <p:spPr>
            <a:xfrm>
              <a:off x="3420588" y="4398130"/>
              <a:ext cx="75314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46"/>
            <p:cNvSpPr txBox="1"/>
            <p:nvPr/>
          </p:nvSpPr>
          <p:spPr>
            <a:xfrm>
              <a:off x="3777565" y="4439927"/>
              <a:ext cx="39187" cy="78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46"/>
            <p:cNvSpPr/>
            <p:nvPr/>
          </p:nvSpPr>
          <p:spPr>
            <a:xfrm>
              <a:off x="14823" y="3421580"/>
              <a:ext cx="3407565" cy="204453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46"/>
            <p:cNvSpPr txBox="1"/>
            <p:nvPr/>
          </p:nvSpPr>
          <p:spPr>
            <a:xfrm>
              <a:off x="14823" y="3421580"/>
              <a:ext cx="3407565" cy="204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D-1 / 15:00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1" i="0" lang="et-EE" sz="12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Õhuoperatsioonide juhtimiskeskus</a:t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Koostöös õhuruumi korraldamise üksusega (AMC) koordineerib ja lahendab vastuolusid militaar- ja tsiviil õhuruumi kasutajate vahel.</a:t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46"/>
            <p:cNvSpPr/>
            <p:nvPr/>
          </p:nvSpPr>
          <p:spPr>
            <a:xfrm>
              <a:off x="7611894" y="4398130"/>
              <a:ext cx="767963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5"/>
              </a:solidFill>
              <a:prstDash val="solid"/>
              <a:round/>
              <a:headEnd len="med" w="med" type="stealth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46"/>
            <p:cNvSpPr txBox="1"/>
            <p:nvPr/>
          </p:nvSpPr>
          <p:spPr>
            <a:xfrm>
              <a:off x="7975911" y="4439927"/>
              <a:ext cx="39928" cy="78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46"/>
            <p:cNvSpPr/>
            <p:nvPr/>
          </p:nvSpPr>
          <p:spPr>
            <a:xfrm>
              <a:off x="4206128" y="3421580"/>
              <a:ext cx="3407565" cy="204453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46"/>
            <p:cNvSpPr txBox="1"/>
            <p:nvPr/>
          </p:nvSpPr>
          <p:spPr>
            <a:xfrm>
              <a:off x="4206128" y="3421580"/>
              <a:ext cx="3407565" cy="204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D-1 / 17:00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1" i="0" lang="et-EE" sz="12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Õhuoperatsioonide juhtimiskeskus</a:t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Teavitab Kaitseväe volitatud struktuurüksusi ja õhuruumi kasutajaid õhuruumi kasutusplaanist.</a:t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46"/>
            <p:cNvSpPr/>
            <p:nvPr/>
          </p:nvSpPr>
          <p:spPr>
            <a:xfrm>
              <a:off x="8412257" y="3348038"/>
              <a:ext cx="3407565" cy="2191623"/>
            </a:xfrm>
            <a:prstGeom prst="rect">
              <a:avLst/>
            </a:prstGeom>
            <a:solidFill>
              <a:srgbClr val="C55A1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46"/>
            <p:cNvSpPr txBox="1"/>
            <p:nvPr/>
          </p:nvSpPr>
          <p:spPr>
            <a:xfrm>
              <a:off x="8412257" y="3348038"/>
              <a:ext cx="3407565" cy="2191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D-päev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1" i="0" lang="et-EE" sz="12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Õhuruumi kasutaja/juhtimisüksus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Kinnitab  ca 15 minutit enne tegevuse algust  õhuala aktiveerimise.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Kui õhuala ei ole broneeringuaja algusest 30 minuti jooksul aktiveeritud, siis kaotab õhuala broneering kehtivuse.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et-EE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NOTAM-iga avaldatud alad on aktiivsed  NOTAM-is kehtestatud aegade kohaselt.</a:t>
              </a:r>
              <a:endParaRPr b="1" i="0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4" name="Google Shape;394;p46"/>
          <p:cNvSpPr txBox="1"/>
          <p:nvPr>
            <p:ph type="title"/>
          </p:nvPr>
        </p:nvSpPr>
        <p:spPr>
          <a:xfrm>
            <a:off x="240631" y="326624"/>
            <a:ext cx="10515600" cy="587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t-EE" sz="3600"/>
              <a:t>Õhuala broneerimise ja aktiveerimise protsess</a:t>
            </a:r>
            <a:endParaRPr b="1" sz="3600"/>
          </a:p>
        </p:txBody>
      </p:sp>
      <p:pic>
        <p:nvPicPr>
          <p:cNvPr descr="image003" id="395" name="Google Shape;395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05925" y="0"/>
            <a:ext cx="288607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7"/>
          <p:cNvSpPr txBox="1"/>
          <p:nvPr>
            <p:ph type="ctrTitle"/>
          </p:nvPr>
        </p:nvSpPr>
        <p:spPr>
          <a:xfrm>
            <a:off x="2847368" y="3429001"/>
            <a:ext cx="7218380" cy="9747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6400">
            <a:noAutofit/>
          </a:bodyPr>
          <a:lstStyle/>
          <a:p>
            <a:pPr indent="0" lvl="0" marL="0" rtl="0" algn="ctr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Küsimused?</a:t>
            </a:r>
            <a:endParaRPr/>
          </a:p>
        </p:txBody>
      </p:sp>
      <p:pic>
        <p:nvPicPr>
          <p:cNvPr id="402" name="Google Shape;402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5223" y="254231"/>
            <a:ext cx="3389670" cy="13595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3" id="403" name="Google Shape;403;p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56558" y="313015"/>
            <a:ext cx="288607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 txBox="1"/>
          <p:nvPr>
            <p:ph type="ctrTitle"/>
          </p:nvPr>
        </p:nvSpPr>
        <p:spPr>
          <a:xfrm>
            <a:off x="1524000" y="509451"/>
            <a:ext cx="9144000" cy="84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t-EE" sz="3600"/>
              <a:t>Õhuruumi kasutamise korraldamise komisjon </a:t>
            </a:r>
            <a:endParaRPr sz="3600"/>
          </a:p>
        </p:txBody>
      </p:sp>
      <p:sp>
        <p:nvSpPr>
          <p:cNvPr id="204" name="Google Shape;204;p34"/>
          <p:cNvSpPr txBox="1"/>
          <p:nvPr>
            <p:ph idx="1" type="subTitle"/>
          </p:nvPr>
        </p:nvSpPr>
        <p:spPr>
          <a:xfrm>
            <a:off x="1524000" y="1763485"/>
            <a:ext cx="9144000" cy="479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0"/>
              <a:buNone/>
            </a:pPr>
            <a:r>
              <a:rPr b="1" lang="et-EE" sz="1860"/>
              <a:t>Lennundusseadus</a:t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0"/>
              <a:buNone/>
            </a:pPr>
            <a:r>
              <a:rPr b="1" lang="et-EE" sz="1860"/>
              <a:t>§ 7</a:t>
            </a:r>
            <a:r>
              <a:rPr b="1" baseline="30000" lang="et-EE" sz="1860"/>
              <a:t>3</a:t>
            </a:r>
            <a:r>
              <a:rPr b="1" lang="et-EE" sz="1860"/>
              <a:t>.  Õhuruumi kasutamise korraldamise komisjon ja õhuruumi korraldamise üksus</a:t>
            </a:r>
            <a:br>
              <a:rPr b="1" lang="et-EE" sz="1860"/>
            </a:br>
            <a:r>
              <a:rPr b="1" lang="et-EE" sz="1860"/>
              <a:t>[</a:t>
            </a:r>
            <a:r>
              <a:rPr b="1" lang="et-EE" sz="1860" u="sng">
                <a:solidFill>
                  <a:schemeClr val="hlink"/>
                </a:solidFill>
                <a:hlinkClick r:id="rId3"/>
              </a:rPr>
              <a:t>RT I, 26.02.2015, 2</a:t>
            </a:r>
            <a:r>
              <a:rPr b="1" lang="et-EE" sz="1860"/>
              <a:t> - jõust. 01.03.2015] </a:t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0"/>
              <a:buNone/>
            </a:pPr>
            <a:r>
              <a:rPr lang="et-EE" sz="1860"/>
              <a:t> (1) Eesti õhuruumi tsiviil- ja riigikaitselistel lendudel kasutamise tagamiseks moodustab Vabariigi Valitsus Majandus- ja Kommunikatsiooniministeeriumi juures õhuruumi kasutamise korraldamise komisjoni.</a:t>
            </a:r>
            <a:br>
              <a:rPr lang="et-EE" sz="1860"/>
            </a:br>
            <a:r>
              <a:rPr lang="et-EE" sz="1860"/>
              <a:t>[</a:t>
            </a:r>
            <a:r>
              <a:rPr lang="et-EE" sz="1860" u="sng">
                <a:solidFill>
                  <a:schemeClr val="hlink"/>
                </a:solidFill>
                <a:hlinkClick r:id="rId4"/>
              </a:rPr>
              <a:t>RT I, 26.02.2015, 2</a:t>
            </a:r>
            <a:r>
              <a:rPr lang="et-EE" sz="1860"/>
              <a:t> - jõust. 01.03.2015] </a:t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0"/>
              <a:buNone/>
            </a:pPr>
            <a:r>
              <a:rPr lang="et-EE" sz="1860"/>
              <a:t> (2) Komisjoni kuuluvad Majandus- ja Kommunikatsiooniministeeriumi, Kaitseministeeriumi, Siseministeeriumi, kaitseväe ja Lennuameti esindajad. Komisjon võib oma ülesannete täitmisele kaasata ka teiste ametiasutuste esindajaid ning muid spetsialiste.</a:t>
            </a:r>
            <a:br>
              <a:rPr lang="et-EE" sz="1860"/>
            </a:br>
            <a:r>
              <a:rPr lang="et-EE" sz="1860"/>
              <a:t>[</a:t>
            </a:r>
            <a:r>
              <a:rPr lang="et-EE" sz="1860" u="sng">
                <a:solidFill>
                  <a:schemeClr val="hlink"/>
                </a:solidFill>
                <a:hlinkClick r:id="rId5"/>
              </a:rPr>
              <a:t>RT I, 03.05.2016, 4</a:t>
            </a:r>
            <a:r>
              <a:rPr lang="et-EE" sz="1860"/>
              <a:t> - jõust. 13.05.2016] </a:t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0"/>
              <a:buNone/>
            </a:pPr>
            <a:r>
              <a:rPr lang="et-EE" sz="1860"/>
              <a:t> (3) Komisjon jälgib õhuruumi kasutamise põhimõtete rakendamist Eestis ning teeb ettepanekud nende põhimõtete rakendamiseks.</a:t>
            </a:r>
            <a:br>
              <a:rPr lang="et-EE" sz="1860"/>
            </a:br>
            <a:r>
              <a:rPr lang="et-EE" sz="1860"/>
              <a:t>[</a:t>
            </a:r>
            <a:r>
              <a:rPr lang="et-EE" sz="1860" u="sng">
                <a:solidFill>
                  <a:schemeClr val="hlink"/>
                </a:solidFill>
                <a:hlinkClick r:id="rId6"/>
              </a:rPr>
              <a:t>RT I 2008, 52, 290</a:t>
            </a:r>
            <a:r>
              <a:rPr lang="et-EE" sz="1860"/>
              <a:t> - jõust. 22.12.2008] </a:t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0"/>
              <a:buNone/>
            </a:pPr>
            <a:r>
              <a:rPr lang="et-EE" sz="1860"/>
              <a:t> (4) Komisjoni määruse (EÜ) nr 2150/2005, milles sätestatakse ühised eeskirjad õhuruumi paindlikuks kasutamiseks (ELT L 342, 24.12.2005, lk 20–25), artiklis 5 nimetatud õhuruumi korraldamise üksuse ülesandeid täidab käesoleva seaduse § 34 lõike 5 alusel Tallinna lennuinfopiirkonnas lennujuhtimisteenust osutav sertifitseeritud aeronavigatsioonteenuse osutaja.</a:t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0"/>
              <a:buNone/>
            </a:pPr>
            <a:r>
              <a:t/>
            </a:r>
            <a:endParaRPr sz="186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5"/>
          <p:cNvSpPr txBox="1"/>
          <p:nvPr>
            <p:ph type="ctrTitle"/>
          </p:nvPr>
        </p:nvSpPr>
        <p:spPr>
          <a:xfrm>
            <a:off x="1524000" y="182880"/>
            <a:ext cx="9144000" cy="7553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t-EE" sz="3600">
                <a:solidFill>
                  <a:srgbClr val="000000"/>
                </a:solidFill>
              </a:rPr>
              <a:t>Õhuruumi kasutamise korraldamise komisjon </a:t>
            </a:r>
            <a:endParaRPr/>
          </a:p>
        </p:txBody>
      </p:sp>
      <p:pic>
        <p:nvPicPr>
          <p:cNvPr id="210" name="Google Shape;21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07624" y="1121083"/>
            <a:ext cx="5927817" cy="5477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6"/>
          <p:cNvSpPr txBox="1"/>
          <p:nvPr>
            <p:ph type="title"/>
          </p:nvPr>
        </p:nvSpPr>
        <p:spPr>
          <a:xfrm>
            <a:off x="838200" y="365126"/>
            <a:ext cx="10515600" cy="99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t-EE" sz="3600">
                <a:solidFill>
                  <a:srgbClr val="000000"/>
                </a:solidFill>
              </a:rPr>
              <a:t>Õhuruumi kasutamise korraldamise komisjon </a:t>
            </a:r>
            <a:endParaRPr/>
          </a:p>
        </p:txBody>
      </p:sp>
      <p:sp>
        <p:nvSpPr>
          <p:cNvPr id="216" name="Google Shape;216;p36"/>
          <p:cNvSpPr txBox="1"/>
          <p:nvPr>
            <p:ph idx="1" type="body"/>
          </p:nvPr>
        </p:nvSpPr>
        <p:spPr>
          <a:xfrm>
            <a:off x="838200" y="1358538"/>
            <a:ext cx="10515600" cy="5055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Euroopa Komisjoni määrus (EÜ) nr 2150/2005, 23. detsember 2005,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milles sätestatakse ühised eeskirjad õhuruumi paindlikuks kasutamiseks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Lisaks on komisjonil loodud töövahendiks ASM käsiraamat </a:t>
            </a:r>
            <a:r>
              <a:rPr lang="et-EE" u="sng">
                <a:solidFill>
                  <a:schemeClr val="hlink"/>
                </a:solidFill>
                <a:hlinkClick r:id="rId3"/>
              </a:rPr>
              <a:t>https://www.ecaa.ee/sites/default/files/content-editors/galeriid/asm_kasiraamat.pdf</a:t>
            </a:r>
            <a:r>
              <a:rPr lang="et-EE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Leping Eesti õhuruumi korraldamise tasandite 2 ja 3 vahel, kelleks on Kaitsevägi ja Lennuliiklusteeninduse Aktsiaselts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t-EE" sz="3600"/>
              <a:t>Õhuruumi korraldamise põhimõtted</a:t>
            </a:r>
            <a:endParaRPr sz="3600"/>
          </a:p>
        </p:txBody>
      </p:sp>
      <p:sp>
        <p:nvSpPr>
          <p:cNvPr id="222" name="Google Shape;222;p3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Eesti õhuruum on korraldatud selliselt, et oleks tagatud ohutu lennutegevus ning Eesti õhuruumi kasutajate huvid.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Eesti õhuruumi struktuuri kujundamisel järgitakse õhuruumi paindliku kasutamise põhimõtteid (EÜ) nr 2150/2005.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t-EE">
                <a:solidFill>
                  <a:srgbClr val="000000"/>
                </a:solidFill>
              </a:rPr>
              <a:t>	- </a:t>
            </a:r>
            <a:r>
              <a:rPr lang="et-EE" sz="2400">
                <a:solidFill>
                  <a:srgbClr val="000000"/>
                </a:solidFill>
              </a:rPr>
              <a:t>õhuruumi ei jaotata puhtalt tsiviil- ja militaarkasutuse vahel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t-EE" sz="2400">
                <a:solidFill>
                  <a:srgbClr val="000000"/>
                </a:solidFill>
              </a:rPr>
              <a:t>	- õhuruumi tuleb käsitleda ühe tervikuna, mida jaotatakse vajaduspõhiselt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t-EE" sz="2400">
                <a:solidFill>
                  <a:srgbClr val="000000"/>
                </a:solidFill>
              </a:rPr>
              <a:t>	- igasugune õhuruumi eraldamine eriotstarbeliseks kasutuseks on ajutine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t-EE" sz="3600"/>
              <a:t>Riigi prioriteedid</a:t>
            </a:r>
            <a:endParaRPr sz="3600"/>
          </a:p>
        </p:txBody>
      </p:sp>
      <p:sp>
        <p:nvSpPr>
          <p:cNvPr id="228" name="Google Shape;228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Tsiviillennundus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Lennuühenduste lisandumine Tallinnast, tagada ülelendude kasv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Militaarlennundus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Riigi julgeolek, heidutus, väljaõpe, eriolukordadeks valmisolek, liitlaste toetus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t-EE" sz="3600"/>
              <a:t>Õhuruumi kasutamise kitsaskohad</a:t>
            </a:r>
            <a:endParaRPr sz="3600"/>
          </a:p>
        </p:txBody>
      </p:sp>
      <p:sp>
        <p:nvSpPr>
          <p:cNvPr id="234" name="Google Shape;234;p39"/>
          <p:cNvSpPr txBox="1"/>
          <p:nvPr>
            <p:ph idx="1" type="body"/>
          </p:nvPr>
        </p:nvSpPr>
        <p:spPr>
          <a:xfrm>
            <a:off x="746760" y="22958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Õhuruumi läbilaskevõime (peamiselt Kesk- ja Lääne Euroopas)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Vajadus uute lahenduste järgi, mis tagaksid tsiviillennuliikluse kasvu ning samal ajal oleks militaarlennuliiklusel võimalus jätkata oma programmi (</a:t>
            </a:r>
            <a:r>
              <a:rPr i="1" lang="et-EE"/>
              <a:t>Advanced FUA Concept, Future Airspace Architecture etc)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t-EE" sz="3600"/>
              <a:t>Õhuruumi paindlik kasutamine </a:t>
            </a:r>
            <a:endParaRPr sz="3600"/>
          </a:p>
        </p:txBody>
      </p:sp>
      <p:grpSp>
        <p:nvGrpSpPr>
          <p:cNvPr id="240" name="Google Shape;240;p40"/>
          <p:cNvGrpSpPr/>
          <p:nvPr/>
        </p:nvGrpSpPr>
        <p:grpSpPr>
          <a:xfrm>
            <a:off x="588108" y="1905904"/>
            <a:ext cx="10515599" cy="4347088"/>
            <a:chOff x="0" y="2124"/>
            <a:chExt cx="10515599" cy="4347088"/>
          </a:xfrm>
        </p:grpSpPr>
        <p:sp>
          <p:nvSpPr>
            <p:cNvPr id="241" name="Google Shape;241;p40"/>
            <p:cNvSpPr/>
            <p:nvPr/>
          </p:nvSpPr>
          <p:spPr>
            <a:xfrm rot="5400000">
              <a:off x="6529899" y="-2661723"/>
              <a:ext cx="1241416" cy="6729984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40"/>
            <p:cNvSpPr txBox="1"/>
            <p:nvPr/>
          </p:nvSpPr>
          <p:spPr>
            <a:xfrm>
              <a:off x="3785616" y="143161"/>
              <a:ext cx="6669383" cy="11202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41900" spcFirstLastPara="1" rIns="41900" wrap="square" tIns="2095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1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Õhuruumi kasutamise  korraldamise komisjon</a:t>
              </a:r>
              <a:endParaRPr b="1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Majandus- ja kommunikatsiooniministeerium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Kaitseministeerium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Õhuvägi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Lennuamet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Siseministeerium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0" y="2124"/>
              <a:ext cx="3785616" cy="1402286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40"/>
            <p:cNvSpPr txBox="1"/>
            <p:nvPr/>
          </p:nvSpPr>
          <p:spPr>
            <a:xfrm>
              <a:off x="68454" y="70578"/>
              <a:ext cx="3648708" cy="12653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57150" spcFirstLastPara="1" rIns="57150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5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Strateegiline tasand –</a:t>
              </a:r>
              <a:r>
                <a:rPr b="0" i="0" lang="et-EE" sz="1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FUA 1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b="0" i="0" lang="et-EE" sz="1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õhuruumi kasutamise põhimõtete kehtestamine ja rakendamise jälgimine </a:t>
              </a:r>
              <a:br>
                <a:rPr b="0" i="0" lang="et-EE" sz="1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40"/>
            <p:cNvSpPr/>
            <p:nvPr/>
          </p:nvSpPr>
          <p:spPr>
            <a:xfrm rot="5400000">
              <a:off x="6589693" y="-1189323"/>
              <a:ext cx="1121829" cy="6729984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40"/>
            <p:cNvSpPr txBox="1"/>
            <p:nvPr/>
          </p:nvSpPr>
          <p:spPr>
            <a:xfrm>
              <a:off x="3785616" y="1669517"/>
              <a:ext cx="6675221" cy="10123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41900" spcFirstLastPara="1" rIns="41900" wrap="square" tIns="2095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1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Õhuruumi korraldamise üksus (AMC) </a:t>
              </a:r>
              <a:endParaRPr b="1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Lennuliiklusteeninduse AS ja Kaitsevägi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0" y="1474525"/>
              <a:ext cx="3785616" cy="1402286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40"/>
            <p:cNvSpPr txBox="1"/>
            <p:nvPr/>
          </p:nvSpPr>
          <p:spPr>
            <a:xfrm>
              <a:off x="68454" y="1542979"/>
              <a:ext cx="3648708" cy="12653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57150" spcFirstLastPara="1" rIns="57150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5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Eeltaktikaline tasand – FUA 2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b="0" i="0" lang="et-EE" sz="1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õhuruumi igapäevase kasutamise planeerimine ja koordineerimine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40"/>
            <p:cNvSpPr/>
            <p:nvPr/>
          </p:nvSpPr>
          <p:spPr>
            <a:xfrm rot="5400000">
              <a:off x="6589693" y="306524"/>
              <a:ext cx="1121829" cy="6729984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40"/>
            <p:cNvSpPr txBox="1"/>
            <p:nvPr/>
          </p:nvSpPr>
          <p:spPr>
            <a:xfrm>
              <a:off x="3785616" y="3165365"/>
              <a:ext cx="6675221" cy="10123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41900" spcFirstLastPara="1" rIns="41900" wrap="square" tIns="2095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1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Õhuruumi korraldamise üksus (AMC)</a:t>
              </a:r>
              <a:endParaRPr b="1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et-EE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Lennuliiklusteeninduse AS ja Kaitsevägi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0" y="2946926"/>
              <a:ext cx="3785616" cy="1402286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40"/>
            <p:cNvSpPr txBox="1"/>
            <p:nvPr/>
          </p:nvSpPr>
          <p:spPr>
            <a:xfrm>
              <a:off x="68454" y="3015380"/>
              <a:ext cx="3648708" cy="12653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57150" spcFirstLastPara="1" rIns="57150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t-EE" sz="15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Taktikaline tasand –</a:t>
              </a:r>
              <a:r>
                <a:rPr b="0" i="0" lang="et-EE" sz="15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FUA 3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b="0" i="0" lang="et-EE" sz="1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eeltaktikalisel tasandil eraldatud alade reaalajas aktiveerimine, deaktiveerimine ja ümberjaotamine ning liiklusolukordadega seotud taktikalised lahendused.</a:t>
              </a:r>
              <a:endPara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t-EE" sz="3600"/>
              <a:t>Eeltaktikaline tasand </a:t>
            </a:r>
            <a:endParaRPr sz="3600"/>
          </a:p>
        </p:txBody>
      </p:sp>
      <p:grpSp>
        <p:nvGrpSpPr>
          <p:cNvPr id="258" name="Google Shape;258;p41"/>
          <p:cNvGrpSpPr/>
          <p:nvPr/>
        </p:nvGrpSpPr>
        <p:grpSpPr>
          <a:xfrm>
            <a:off x="838200" y="1557491"/>
            <a:ext cx="10515600" cy="5075539"/>
            <a:chOff x="0" y="2229"/>
            <a:chExt cx="10515600" cy="5075539"/>
          </a:xfrm>
        </p:grpSpPr>
        <p:sp>
          <p:nvSpPr>
            <p:cNvPr id="259" name="Google Shape;259;p41"/>
            <p:cNvSpPr/>
            <p:nvPr/>
          </p:nvSpPr>
          <p:spPr>
            <a:xfrm>
              <a:off x="0" y="4231929"/>
              <a:ext cx="10515600" cy="84583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41"/>
            <p:cNvSpPr txBox="1"/>
            <p:nvPr/>
          </p:nvSpPr>
          <p:spPr>
            <a:xfrm>
              <a:off x="0" y="4231929"/>
              <a:ext cx="10515600" cy="4567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Õhuruumi kasutamise ajakohastatud plaan (UUP)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41"/>
            <p:cNvSpPr/>
            <p:nvPr/>
          </p:nvSpPr>
          <p:spPr>
            <a:xfrm>
              <a:off x="0" y="4671766"/>
              <a:ext cx="10515600" cy="389086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41"/>
            <p:cNvSpPr txBox="1"/>
            <p:nvPr/>
          </p:nvSpPr>
          <p:spPr>
            <a:xfrm>
              <a:off x="0" y="4671766"/>
              <a:ext cx="10515600" cy="3890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128000" spcFirstLastPara="1" rIns="12800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Piirangute vähendamine.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41"/>
            <p:cNvSpPr/>
            <p:nvPr/>
          </p:nvSpPr>
          <p:spPr>
            <a:xfrm rot="10800000">
              <a:off x="0" y="2943716"/>
              <a:ext cx="10515600" cy="1300901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41"/>
            <p:cNvSpPr txBox="1"/>
            <p:nvPr/>
          </p:nvSpPr>
          <p:spPr>
            <a:xfrm>
              <a:off x="0" y="2943716"/>
              <a:ext cx="10515600" cy="456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Järgmise päeva õhuruumi kasutamise plaan (AUP)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41"/>
            <p:cNvSpPr/>
            <p:nvPr/>
          </p:nvSpPr>
          <p:spPr>
            <a:xfrm>
              <a:off x="0" y="3400332"/>
              <a:ext cx="10515600" cy="388969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41"/>
            <p:cNvSpPr txBox="1"/>
            <p:nvPr/>
          </p:nvSpPr>
          <p:spPr>
            <a:xfrm>
              <a:off x="0" y="3400332"/>
              <a:ext cx="10515600" cy="3889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128000" spcFirstLastPara="1" rIns="12800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Esimesel võimalusel, kuid mitte hiljem kui kell 1700ks LMT.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41"/>
            <p:cNvSpPr/>
            <p:nvPr/>
          </p:nvSpPr>
          <p:spPr>
            <a:xfrm rot="10800000">
              <a:off x="0" y="1290443"/>
              <a:ext cx="10515600" cy="1665960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41"/>
            <p:cNvSpPr txBox="1"/>
            <p:nvPr/>
          </p:nvSpPr>
          <p:spPr>
            <a:xfrm>
              <a:off x="0" y="1290443"/>
              <a:ext cx="10515600" cy="5847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Analüüs ja konfliktide lahendamine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41"/>
            <p:cNvSpPr/>
            <p:nvPr/>
          </p:nvSpPr>
          <p:spPr>
            <a:xfrm>
              <a:off x="0" y="1778486"/>
              <a:ext cx="10515600" cy="691175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41"/>
            <p:cNvSpPr txBox="1"/>
            <p:nvPr/>
          </p:nvSpPr>
          <p:spPr>
            <a:xfrm>
              <a:off x="0" y="1778486"/>
              <a:ext cx="10515600" cy="691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128000" spcFirstLastPara="1" rIns="12800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Strateegilisel tasandil kehtestatud prioriteedid ja läbirääkimised.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Ajastuse ümbermuutmine, eraldamine, läbirääkimised operaatoritega. 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41"/>
            <p:cNvSpPr/>
            <p:nvPr/>
          </p:nvSpPr>
          <p:spPr>
            <a:xfrm rot="10800000">
              <a:off x="0" y="2229"/>
              <a:ext cx="10515600" cy="1300901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41"/>
            <p:cNvSpPr txBox="1"/>
            <p:nvPr/>
          </p:nvSpPr>
          <p:spPr>
            <a:xfrm>
              <a:off x="0" y="2229"/>
              <a:ext cx="10515600" cy="456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Reserveerimistaotluse laekumine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41"/>
            <p:cNvSpPr/>
            <p:nvPr/>
          </p:nvSpPr>
          <p:spPr>
            <a:xfrm>
              <a:off x="1" y="466504"/>
              <a:ext cx="10513032" cy="388969"/>
            </a:xfrm>
            <a:prstGeom prst="rect">
              <a:avLst/>
            </a:prstGeom>
            <a:solidFill>
              <a:srgbClr val="CFDEEF">
                <a:alpha val="89803"/>
              </a:srgbClr>
            </a:solidFill>
            <a:ln cap="flat" cmpd="sng" w="12700">
              <a:solidFill>
                <a:srgbClr val="CFDEEF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41"/>
            <p:cNvSpPr txBox="1"/>
            <p:nvPr/>
          </p:nvSpPr>
          <p:spPr>
            <a:xfrm>
              <a:off x="1" y="466504"/>
              <a:ext cx="10513032" cy="3889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128000" spcFirstLastPara="1" rIns="12800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t-EE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(D-1) kella 1200-ks (LMT) 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'i kujundu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'i kujundu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