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7" r:id="rId2"/>
    <p:sldId id="258" r:id="rId3"/>
    <p:sldId id="406" r:id="rId4"/>
    <p:sldId id="413" r:id="rId5"/>
    <p:sldId id="407" r:id="rId6"/>
    <p:sldId id="408" r:id="rId7"/>
    <p:sldId id="409" r:id="rId8"/>
    <p:sldId id="410" r:id="rId9"/>
    <p:sldId id="411" r:id="rId10"/>
    <p:sldId id="412" r:id="rId11"/>
    <p:sldId id="414" r:id="rId12"/>
    <p:sldId id="415" r:id="rId13"/>
    <p:sldId id="416" r:id="rId14"/>
    <p:sldId id="417" r:id="rId15"/>
    <p:sldId id="405" r:id="rId16"/>
  </p:sldIdLst>
  <p:sldSz cx="9144000" cy="6858000" type="screen4x3"/>
  <p:notesSz cx="6797675" cy="9926638"/>
  <p:photoAlbum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14" d="100"/>
          <a:sy n="114" d="100"/>
        </p:scale>
        <p:origin x="156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B11DA-4DF2-4904-8837-EB15A9F65FBE}" type="datetimeFigureOut">
              <a:rPr lang="en-GB" smtClean="0"/>
              <a:t>22/01/2024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53B6D-0756-4C72-B45A-7E85A295AA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76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86681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344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6962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924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9911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198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6794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35259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89330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6682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61918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09D3-F91F-4CC1-9A9D-A586C32A0736}" type="datetimeFigureOut">
              <a:rPr lang="et-EE" smtClean="0"/>
              <a:t>22.01.2024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24657-6B79-45A1-AB8A-8C143AA1A35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91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723" y="5717974"/>
            <a:ext cx="2952328" cy="767896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1560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t-EE" dirty="0" smtClean="0">
                <a:latin typeface="Comic Sans MS" panose="030F0702030302020204" pitchFamily="66" charset="0"/>
              </a:rPr>
              <a:t>MLA Viimsi Lasteaiad</a:t>
            </a:r>
            <a:br>
              <a:rPr lang="et-EE" dirty="0" smtClean="0">
                <a:latin typeface="Comic Sans MS" panose="030F0702030302020204" pitchFamily="66" charset="0"/>
              </a:rPr>
            </a:br>
            <a:r>
              <a:rPr lang="et-EE" dirty="0" err="1" smtClean="0">
                <a:latin typeface="Comic Sans MS" panose="030F0702030302020204" pitchFamily="66" charset="0"/>
              </a:rPr>
              <a:t>üldhoolekogu</a:t>
            </a:r>
            <a:r>
              <a:rPr lang="et-EE" dirty="0" smtClean="0">
                <a:latin typeface="Comic Sans MS" panose="030F0702030302020204" pitchFamily="66" charset="0"/>
              </a:rPr>
              <a:t/>
            </a:r>
            <a:br>
              <a:rPr lang="et-EE" dirty="0" smtClean="0">
                <a:latin typeface="Comic Sans MS" panose="030F0702030302020204" pitchFamily="66" charset="0"/>
              </a:rPr>
            </a:br>
            <a:r>
              <a:rPr lang="et-EE" dirty="0" smtClean="0">
                <a:latin typeface="Comic Sans MS" panose="030F0702030302020204" pitchFamily="66" charset="0"/>
              </a:rPr>
              <a:t>10.</a:t>
            </a:r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t-EE" dirty="0" err="1" smtClean="0">
                <a:latin typeface="Comic Sans MS" panose="030F0702030302020204" pitchFamily="66" charset="0"/>
              </a:rPr>
              <a:t>jaanua</a:t>
            </a:r>
            <a:r>
              <a:rPr lang="en-GB" dirty="0" smtClean="0">
                <a:latin typeface="Comic Sans MS" panose="030F0702030302020204" pitchFamily="66" charset="0"/>
              </a:rPr>
              <a:t>r</a:t>
            </a:r>
            <a:r>
              <a:rPr lang="et-EE" dirty="0" smtClean="0">
                <a:latin typeface="Comic Sans MS" panose="030F0702030302020204" pitchFamily="66" charset="0"/>
              </a:rPr>
              <a:t> 20</a:t>
            </a:r>
            <a:r>
              <a:rPr lang="en-GB" dirty="0" smtClean="0">
                <a:latin typeface="Comic Sans MS" panose="030F0702030302020204" pitchFamily="66" charset="0"/>
              </a:rPr>
              <a:t>2</a:t>
            </a:r>
            <a:r>
              <a:rPr lang="et-EE" dirty="0"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7241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Toitlustushanke põhimõtted (1)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t-EE" sz="2400" dirty="0" smtClean="0"/>
              <a:t>Lepingupartneri väljaselgitamisel (hange) on lisaks hinnale määravaks </a:t>
            </a:r>
            <a:r>
              <a:rPr lang="et-EE" sz="2400" u="sng" dirty="0" smtClean="0"/>
              <a:t>toidu mitmekesisus ja kvaliteet</a:t>
            </a:r>
          </a:p>
          <a:p>
            <a:r>
              <a:rPr lang="et-EE" sz="2400" dirty="0" smtClean="0"/>
              <a:t>Toit valmib </a:t>
            </a:r>
            <a:r>
              <a:rPr lang="et-EE" sz="2400" u="sng" dirty="0" smtClean="0"/>
              <a:t>vähemalt</a:t>
            </a:r>
            <a:r>
              <a:rPr lang="et-EE" sz="2400" dirty="0" smtClean="0"/>
              <a:t> kahes köögis </a:t>
            </a:r>
          </a:p>
          <a:p>
            <a:r>
              <a:rPr lang="et-EE" sz="2400" dirty="0" smtClean="0"/>
              <a:t>Allergiate korral (erimenüüd) </a:t>
            </a:r>
            <a:r>
              <a:rPr lang="et-EE" sz="2400" u="sng" dirty="0" smtClean="0"/>
              <a:t>mittesobiv toiduaine asendatakse</a:t>
            </a:r>
            <a:r>
              <a:rPr lang="et-EE" sz="2400" dirty="0" smtClean="0"/>
              <a:t>, mitte ei välistata</a:t>
            </a:r>
          </a:p>
          <a:p>
            <a:r>
              <a:rPr lang="et-EE" sz="2400" dirty="0" smtClean="0"/>
              <a:t>Ühel päeval nädalas lihavaba menüü (Taimne teisipäev)</a:t>
            </a:r>
          </a:p>
          <a:p>
            <a:pPr marL="0" indent="0">
              <a:buNone/>
            </a:pPr>
            <a:endParaRPr lang="et-EE" sz="2400" u="sng" dirty="0" smtClean="0"/>
          </a:p>
          <a:p>
            <a:pPr marL="0" indent="0">
              <a:buNone/>
            </a:pPr>
            <a:r>
              <a:rPr lang="et-EE" sz="2400" b="1" u="sng" dirty="0" smtClean="0"/>
              <a:t>Nõuded näidismenüüle:</a:t>
            </a:r>
          </a:p>
          <a:p>
            <a:pPr marL="0" indent="0">
              <a:buNone/>
            </a:pPr>
            <a:r>
              <a:rPr lang="et-EE" sz="2400" b="1" dirty="0" smtClean="0">
                <a:solidFill>
                  <a:srgbClr val="00B050"/>
                </a:solidFill>
              </a:rPr>
              <a:t>„</a:t>
            </a:r>
            <a:r>
              <a:rPr lang="et-EE" sz="2200" b="1" i="1" u="sng" dirty="0" smtClean="0">
                <a:solidFill>
                  <a:srgbClr val="00B050"/>
                </a:solidFill>
              </a:rPr>
              <a:t>Tervisekaitsenõuded toitlustamisele koolieelses lasteasutuses ja koolis</a:t>
            </a:r>
            <a:r>
              <a:rPr lang="et-EE" sz="2200" b="1" i="1" dirty="0" smtClean="0">
                <a:solidFill>
                  <a:srgbClr val="00B050"/>
                </a:solidFill>
              </a:rPr>
              <a:t>“</a:t>
            </a:r>
            <a:endParaRPr lang="et-EE" sz="2200" b="1" dirty="0" smtClean="0">
              <a:solidFill>
                <a:srgbClr val="00B050"/>
              </a:solidFill>
            </a:endParaRPr>
          </a:p>
          <a:p>
            <a:r>
              <a:rPr lang="et-EE" sz="2400" dirty="0" smtClean="0"/>
              <a:t>Lasteaia </a:t>
            </a:r>
            <a:r>
              <a:rPr lang="et-EE" sz="2400" dirty="0"/>
              <a:t>kahe nädala menüü keskmisele rühmale (5-6-aastased</a:t>
            </a:r>
            <a:r>
              <a:rPr lang="et-EE" sz="2400" dirty="0" smtClean="0"/>
              <a:t>)</a:t>
            </a:r>
          </a:p>
          <a:p>
            <a:r>
              <a:rPr lang="et-EE" sz="2400" dirty="0"/>
              <a:t>Energia jaotumine toidukordadele vastab kahe nädala keskmiselt etteantud  nõudmistele: hommikusöök </a:t>
            </a:r>
            <a:r>
              <a:rPr lang="et-EE" sz="2400" dirty="0" smtClean="0"/>
              <a:t>20–25</a:t>
            </a:r>
            <a:r>
              <a:rPr lang="et-EE" sz="2400" dirty="0"/>
              <a:t>%, lõunasöök 40–45% ja õhtuoode </a:t>
            </a:r>
            <a:r>
              <a:rPr lang="et-EE" sz="2400" dirty="0" smtClean="0"/>
              <a:t>30–35</a:t>
            </a:r>
            <a:r>
              <a:rPr lang="et-EE" sz="2400" dirty="0"/>
              <a:t>%. </a:t>
            </a:r>
            <a:r>
              <a:rPr lang="et-EE" sz="2400" i="1" dirty="0" smtClean="0"/>
              <a:t>Ettepanek: </a:t>
            </a:r>
            <a:r>
              <a:rPr lang="et-EE" sz="2400" i="1" dirty="0"/>
              <a:t>oote ja lõunasöögi osa jaotub võrdselt, magustoit oleks koos ootega</a:t>
            </a:r>
            <a:r>
              <a:rPr lang="et-EE" sz="2400" dirty="0" smtClean="0"/>
              <a:t>.</a:t>
            </a:r>
          </a:p>
          <a:p>
            <a:endParaRPr lang="et-EE" sz="2400" dirty="0" smtClean="0"/>
          </a:p>
          <a:p>
            <a:endParaRPr lang="et-EE" sz="2400" dirty="0" smtClean="0"/>
          </a:p>
          <a:p>
            <a:endParaRPr lang="et-EE" sz="2400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7787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/>
              <a:t>Toitlustushanke põhimõtted </a:t>
            </a:r>
            <a:r>
              <a:rPr lang="et-EE" dirty="0" smtClean="0"/>
              <a:t>(2)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/>
          </a:bodyPr>
          <a:lstStyle/>
          <a:p>
            <a:r>
              <a:rPr lang="et-EE" sz="2400" dirty="0"/>
              <a:t>Roogade valmistamisel ning menüüs ei kasutata </a:t>
            </a:r>
            <a:r>
              <a:rPr lang="et-EE" sz="2400" dirty="0" err="1"/>
              <a:t>friipraetud</a:t>
            </a:r>
            <a:r>
              <a:rPr lang="et-EE" sz="2400" dirty="0"/>
              <a:t> </a:t>
            </a:r>
            <a:r>
              <a:rPr lang="et-EE" sz="2400" dirty="0" smtClean="0"/>
              <a:t>toite</a:t>
            </a:r>
          </a:p>
          <a:p>
            <a:r>
              <a:rPr lang="et-EE" sz="2400" dirty="0"/>
              <a:t>Põhitoitu  (s.o supp või prae põhikomponent nagu näiteks liha, lihaskaste, kotlet, kana jne) ja põhitoidu lisandit ei tohi valmistada </a:t>
            </a:r>
            <a:r>
              <a:rPr lang="et-EE" sz="2400" dirty="0" smtClean="0"/>
              <a:t>konservidest</a:t>
            </a:r>
          </a:p>
          <a:p>
            <a:r>
              <a:rPr lang="et-EE" sz="2400" dirty="0"/>
              <a:t>Kahe nädala lõikes peavad kõik </a:t>
            </a:r>
            <a:r>
              <a:rPr lang="et-EE" sz="2400" dirty="0" smtClean="0"/>
              <a:t>põhitoidud </a:t>
            </a:r>
            <a:r>
              <a:rPr lang="et-EE" sz="2400" dirty="0"/>
              <a:t>olema erinevad. </a:t>
            </a:r>
            <a:r>
              <a:rPr lang="et-EE" sz="2400" i="1" u="sng" dirty="0" smtClean="0"/>
              <a:t>Sh </a:t>
            </a:r>
            <a:r>
              <a:rPr lang="et-EE" sz="2400" i="1" u="sng" dirty="0"/>
              <a:t>hommikusöögid võiksid olla 2 nädala jooksul lasteaias erinevad mitte ainult pudrud /võiksid olla ka piimasupp, omlett vms</a:t>
            </a:r>
            <a:r>
              <a:rPr lang="et-EE" sz="2400" i="1" u="sng" dirty="0" smtClean="0"/>
              <a:t>/</a:t>
            </a:r>
          </a:p>
          <a:p>
            <a:r>
              <a:rPr lang="et-EE" sz="2400" dirty="0"/>
              <a:t>Suppi  võib lõunasöögiks  kombinatsioonis supp-magustoit pakkuda maksimaalselt kaks korda nädalas. </a:t>
            </a:r>
            <a:r>
              <a:rPr lang="et-EE" sz="2400" i="1" u="sng" dirty="0" smtClean="0"/>
              <a:t>Ettepanek: Võimalusel lisada magustoit lisada õhtuootele</a:t>
            </a:r>
          </a:p>
          <a:p>
            <a:r>
              <a:rPr lang="et-EE" sz="2400" dirty="0" smtClean="0"/>
              <a:t>Teravilja-piimasupid ei tohi olla lõunasöögi põhitoiduks</a:t>
            </a:r>
          </a:p>
          <a:p>
            <a:r>
              <a:rPr lang="et-EE" sz="2400" dirty="0" smtClean="0"/>
              <a:t>Lõuna- </a:t>
            </a:r>
            <a:r>
              <a:rPr lang="et-EE" sz="2400" dirty="0"/>
              <a:t>ja õhtusöögi põhitoiduna putru (v.a Mulgi puder)  ei </a:t>
            </a:r>
            <a:r>
              <a:rPr lang="et-EE" sz="2400" dirty="0" smtClean="0"/>
              <a:t>pakuta</a:t>
            </a:r>
          </a:p>
          <a:p>
            <a:r>
              <a:rPr lang="et-EE" sz="2400" dirty="0"/>
              <a:t>Menüüs peab olema iga päev leib (soovitatavalt täistera- või seemneleib) </a:t>
            </a:r>
          </a:p>
        </p:txBody>
      </p:sp>
    </p:spTree>
    <p:extLst>
      <p:ext uri="{BB962C8B-B14F-4D97-AF65-F5344CB8AC3E}">
        <p14:creationId xmlns:p14="http://schemas.microsoft.com/office/powerpoint/2010/main" val="3467200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/>
              <a:t>Toitlustushanke põhimõtted </a:t>
            </a:r>
            <a:r>
              <a:rPr lang="et-EE" dirty="0" smtClean="0"/>
              <a:t>(3)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t-EE" sz="2400" dirty="0" smtClean="0"/>
              <a:t>Teraviljatoite või neil baseeruvaid toite (nt pudrud, põhitoidu lisand, vormiroog) pakutakse vähemalt kord päevas</a:t>
            </a:r>
          </a:p>
          <a:p>
            <a:r>
              <a:rPr lang="et-EE" sz="2400" dirty="0" smtClean="0"/>
              <a:t>Menüüs peavad iga päev olema köögiviljad (NB! Köögiviljade hulka loetakse kaunviljad; köögiviljade hulka ei loeta kartulit)</a:t>
            </a:r>
          </a:p>
          <a:p>
            <a:r>
              <a:rPr lang="et-EE" sz="2400" dirty="0" smtClean="0"/>
              <a:t>Praadide juurde lisatud salat(id) peavad olema valmistatud peamiselt värskete  köögiviljade baasil /</a:t>
            </a:r>
            <a:r>
              <a:rPr lang="et-EE" sz="2400" i="1" dirty="0" smtClean="0"/>
              <a:t>mitte külmutatud</a:t>
            </a:r>
            <a:r>
              <a:rPr lang="et-EE" sz="2400" dirty="0" smtClean="0"/>
              <a:t>/ </a:t>
            </a:r>
            <a:r>
              <a:rPr lang="et-EE" sz="2400" i="1" u="sng" dirty="0" smtClean="0"/>
              <a:t>Ettepanek: Prae kõrvale peab serveerima vähemalt kaks erinevat toorsalatit, millest üks salat võib koosneda ka ühest komponendist (sh nt tükeldatult)</a:t>
            </a:r>
          </a:p>
          <a:p>
            <a:r>
              <a:rPr lang="et-EE" sz="2400" dirty="0" smtClean="0"/>
              <a:t>Menüüs  peavad olema  iga päev puuviljad ja/või marjad (soovitatavalt eestimaised)</a:t>
            </a:r>
          </a:p>
          <a:p>
            <a:r>
              <a:rPr lang="et-EE" sz="2400" dirty="0" smtClean="0"/>
              <a:t>Kasutatavate puuviljade ja marjade valik peab olema võimalikult mitmekesine, nädala jooksul  vähemalt </a:t>
            </a:r>
            <a:r>
              <a:rPr lang="et-EE" sz="2400" b="1" dirty="0" smtClean="0"/>
              <a:t>neli</a:t>
            </a:r>
            <a:r>
              <a:rPr lang="et-EE" sz="2400" dirty="0" smtClean="0"/>
              <a:t> erinevat puuvilja-marja</a:t>
            </a:r>
          </a:p>
          <a:p>
            <a:r>
              <a:rPr lang="et-EE" sz="2400" dirty="0"/>
              <a:t>Kasutatavate köögiviljade valik peab olema võimalikult mitmekesine, nädala jooksul  vähemalt </a:t>
            </a:r>
            <a:r>
              <a:rPr lang="et-EE" sz="2400" b="1" dirty="0"/>
              <a:t>kaheksa</a:t>
            </a:r>
            <a:r>
              <a:rPr lang="et-EE" sz="2400" dirty="0"/>
              <a:t> eri liiki vilja</a:t>
            </a:r>
          </a:p>
          <a:p>
            <a:endParaRPr lang="et-EE" sz="2400" dirty="0" smtClean="0"/>
          </a:p>
        </p:txBody>
      </p:sp>
    </p:spTree>
    <p:extLst>
      <p:ext uri="{BB962C8B-B14F-4D97-AF65-F5344CB8AC3E}">
        <p14:creationId xmlns:p14="http://schemas.microsoft.com/office/powerpoint/2010/main" val="77044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/>
              <a:t>Toitlustushanke põhimõtted </a:t>
            </a:r>
            <a:r>
              <a:rPr lang="et-EE" dirty="0" smtClean="0"/>
              <a:t>(4)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62500" lnSpcReduction="20000"/>
          </a:bodyPr>
          <a:lstStyle/>
          <a:p>
            <a:endParaRPr lang="et-EE" dirty="0" smtClean="0"/>
          </a:p>
          <a:p>
            <a:r>
              <a:rPr lang="et-EE" dirty="0" smtClean="0"/>
              <a:t>Menüüs </a:t>
            </a:r>
            <a:r>
              <a:rPr lang="et-EE" dirty="0"/>
              <a:t>peab olema vähemalt viiel  toidukorral  nädalas roog, mis sisaldab sea-, linnu- , lamba- või veiseliha (mitte lihatoodet</a:t>
            </a:r>
            <a:r>
              <a:rPr lang="et-EE" dirty="0" smtClean="0"/>
              <a:t>). </a:t>
            </a:r>
            <a:r>
              <a:rPr lang="et-EE" i="1" u="sng" dirty="0" smtClean="0"/>
              <a:t>Ettepanek – ühel päeval lihavaba menüü nt: </a:t>
            </a:r>
            <a:r>
              <a:rPr lang="et-EE" i="1" u="sng" dirty="0"/>
              <a:t>Taimne </a:t>
            </a:r>
            <a:r>
              <a:rPr lang="et-EE" i="1" u="sng" dirty="0" smtClean="0"/>
              <a:t>teisipäev</a:t>
            </a:r>
          </a:p>
          <a:p>
            <a:r>
              <a:rPr lang="et-EE" dirty="0"/>
              <a:t>Menüüs peab olema vähemalt üks kord nädalas värskest, jahutatud või külmutatud kalast valmistatud </a:t>
            </a:r>
            <a:r>
              <a:rPr lang="et-EE" dirty="0" smtClean="0"/>
              <a:t>roog</a:t>
            </a:r>
          </a:p>
          <a:p>
            <a:r>
              <a:rPr lang="et-EE" dirty="0"/>
              <a:t>Erandina võib lasteaias ühel toidukorral kahe nädala jooksul pakkuda lisaks tööstuslikult toodetud vähemalt 55%lise kalasisaldusega </a:t>
            </a:r>
            <a:r>
              <a:rPr lang="et-EE" dirty="0" smtClean="0"/>
              <a:t>kalapulk/kotlet</a:t>
            </a:r>
          </a:p>
          <a:p>
            <a:r>
              <a:rPr lang="et-EE" dirty="0" smtClean="0"/>
              <a:t>Maksast valmistatud põhitoite ei pakuta rohkem kui üks kord kuus</a:t>
            </a:r>
          </a:p>
          <a:p>
            <a:r>
              <a:rPr lang="et-EE" dirty="0" smtClean="0"/>
              <a:t>Lasteaia menüü ei sisalda pähkleid </a:t>
            </a:r>
          </a:p>
          <a:p>
            <a:r>
              <a:rPr lang="et-EE" dirty="0" smtClean="0"/>
              <a:t>Majoneesi ning majoneesil põhinevaid kastmeid ei pakuta</a:t>
            </a:r>
          </a:p>
          <a:p>
            <a:r>
              <a:rPr lang="et-EE" dirty="0" smtClean="0"/>
              <a:t>Menüüs ei ole tööstuslikult toodetud saiakesi-kooke jne, kohukesi, magustatud kohupiima ja jogurtit, puuvilja- ja </a:t>
            </a:r>
            <a:r>
              <a:rPr lang="et-EE" dirty="0" err="1" smtClean="0"/>
              <a:t>müslitahvleid</a:t>
            </a:r>
            <a:r>
              <a:rPr lang="et-EE" dirty="0" smtClean="0"/>
              <a:t>, kompvekke, šokolaadi- ja pähklikreeme ja eelnimetatute analoogtooted</a:t>
            </a:r>
          </a:p>
          <a:p>
            <a:r>
              <a:rPr lang="et-EE" dirty="0" smtClean="0"/>
              <a:t>Menüüs ei ole küpsiseid-vahvleid </a:t>
            </a:r>
          </a:p>
          <a:p>
            <a:r>
              <a:rPr lang="et-EE" dirty="0" smtClean="0"/>
              <a:t>Menüüs ei ole rohke suhkrusisaldusega jooke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8867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/>
              <a:t>Toitlustushanke põhimõtted </a:t>
            </a:r>
            <a:r>
              <a:rPr lang="et-EE" dirty="0" smtClean="0"/>
              <a:t>(5)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Joogiportsjonis ei tohi lisatud suhkrute (sh mesi, siirupid, moos jne) kogus olla suurem kui 5 grammi 200 ml kohta</a:t>
            </a:r>
          </a:p>
          <a:p>
            <a:r>
              <a:rPr lang="et-EE" sz="2400" dirty="0" smtClean="0"/>
              <a:t>Vähemalt 1 kord nädalas on menüüs tükitoit (kotlet, pikkpoiss, kana jne)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88981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endParaRPr lang="et-EE" dirty="0" smtClean="0"/>
          </a:p>
          <a:p>
            <a:pPr marL="0" indent="0" algn="ctr">
              <a:buNone/>
            </a:pPr>
            <a:r>
              <a:rPr lang="et-EE" dirty="0" smtClean="0"/>
              <a:t>HEAD  KOOSTÖÖD!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8081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õhi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836713"/>
            <a:ext cx="7772400" cy="4464496"/>
          </a:xfrm>
        </p:spPr>
        <p:txBody>
          <a:bodyPr>
            <a:normAutofit/>
          </a:bodyPr>
          <a:lstStyle/>
          <a:p>
            <a:pPr algn="l"/>
            <a:r>
              <a:rPr lang="et-EE" sz="2700" u="sng" dirty="0" smtClean="0"/>
              <a:t>Päevakord:</a:t>
            </a:r>
            <a:r>
              <a:rPr lang="et-EE" sz="2700" dirty="0" smtClean="0"/>
              <a:t/>
            </a:r>
            <a:br>
              <a:rPr lang="et-EE" sz="2700" dirty="0" smtClean="0"/>
            </a:br>
            <a:r>
              <a:rPr lang="et-EE" sz="2700" dirty="0" smtClean="0"/>
              <a:t/>
            </a:r>
            <a:br>
              <a:rPr lang="et-EE" sz="2700" dirty="0" smtClean="0"/>
            </a:br>
            <a:r>
              <a:rPr lang="en-GB" sz="2700" dirty="0" smtClean="0"/>
              <a:t>1</a:t>
            </a:r>
            <a:r>
              <a:rPr lang="et-EE" sz="2700" dirty="0" smtClean="0"/>
              <a:t>) </a:t>
            </a:r>
            <a:r>
              <a:rPr lang="et-EE" sz="2400" dirty="0" smtClean="0"/>
              <a:t>Toitlustamise tagasiside lastelt</a:t>
            </a:r>
            <a:br>
              <a:rPr lang="et-EE" sz="2400" dirty="0" smtClean="0"/>
            </a:br>
            <a:r>
              <a:rPr lang="et-EE" sz="2400" dirty="0" smtClean="0"/>
              <a:t>2) Hoolekogude tagasiside kokkuvõte</a:t>
            </a:r>
            <a:br>
              <a:rPr lang="et-EE" sz="2400" dirty="0" smtClean="0"/>
            </a:br>
            <a:r>
              <a:rPr lang="et-EE" sz="2400" dirty="0" smtClean="0"/>
              <a:t>3) Toitlustushanke põhimõtted</a:t>
            </a:r>
            <a:br>
              <a:rPr lang="et-EE" sz="2400" dirty="0" smtClean="0"/>
            </a:br>
            <a:r>
              <a:rPr lang="et-EE" sz="2400" dirty="0" smtClean="0"/>
              <a:t>4) Tagasiside majadest, küsimused/ettepanekud</a:t>
            </a:r>
            <a:br>
              <a:rPr lang="et-EE" sz="2400" dirty="0" smtClean="0"/>
            </a:b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39684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600" dirty="0" smtClean="0"/>
              <a:t>Laste tagasiside kokkuvõte/</a:t>
            </a:r>
            <a:r>
              <a:rPr lang="et-EE" sz="3600" dirty="0" err="1" smtClean="0"/>
              <a:t>lastekogu</a:t>
            </a:r>
            <a:r>
              <a:rPr lang="et-EE" sz="3600" dirty="0" smtClean="0"/>
              <a:t> (1)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t-EE" sz="1600" u="sng" dirty="0"/>
              <a:t>Laste lemmikute pingerida:</a:t>
            </a:r>
          </a:p>
          <a:p>
            <a:pPr marL="0" indent="0">
              <a:buNone/>
            </a:pPr>
            <a:r>
              <a:rPr lang="et-EE" sz="1600" dirty="0" smtClean="0"/>
              <a:t>Hommikusöök:</a:t>
            </a:r>
            <a:r>
              <a:rPr lang="et-EE" sz="1600" dirty="0"/>
              <a:t>  </a:t>
            </a:r>
            <a:endParaRPr lang="et-EE" sz="1600" dirty="0" smtClean="0"/>
          </a:p>
          <a:p>
            <a:pPr marL="0" indent="0">
              <a:buNone/>
            </a:pPr>
            <a:r>
              <a:rPr lang="et-EE" sz="1600" b="1" dirty="0" smtClean="0"/>
              <a:t>1</a:t>
            </a:r>
            <a:r>
              <a:rPr lang="et-EE" sz="1600" b="1" dirty="0"/>
              <a:t>. riisipuder</a:t>
            </a:r>
            <a:endParaRPr lang="et-EE" sz="1600" dirty="0"/>
          </a:p>
          <a:p>
            <a:pPr marL="0" indent="0">
              <a:buNone/>
            </a:pPr>
            <a:r>
              <a:rPr lang="et-EE" sz="1600" dirty="0" smtClean="0"/>
              <a:t>2</a:t>
            </a:r>
            <a:r>
              <a:rPr lang="et-EE" sz="1600" dirty="0"/>
              <a:t>. odrahelbepuder</a:t>
            </a:r>
          </a:p>
          <a:p>
            <a:pPr marL="0" indent="0">
              <a:buNone/>
            </a:pPr>
            <a:r>
              <a:rPr lang="et-EE" sz="1600" dirty="0" smtClean="0"/>
              <a:t>3</a:t>
            </a:r>
            <a:r>
              <a:rPr lang="et-EE" sz="1600" dirty="0"/>
              <a:t>. </a:t>
            </a:r>
            <a:r>
              <a:rPr lang="et-EE" sz="1600" dirty="0" smtClean="0"/>
              <a:t>mannapuder</a:t>
            </a:r>
          </a:p>
          <a:p>
            <a:pPr marL="0" indent="0">
              <a:buNone/>
            </a:pPr>
            <a:r>
              <a:rPr lang="et-EE" sz="1600" dirty="0" smtClean="0"/>
              <a:t>4</a:t>
            </a:r>
            <a:r>
              <a:rPr lang="et-EE" sz="1600" dirty="0"/>
              <a:t>.-5. kaerahelbepuder või </a:t>
            </a:r>
            <a:r>
              <a:rPr lang="et-EE" sz="1600" dirty="0" smtClean="0"/>
              <a:t>neljaviljapuder</a:t>
            </a:r>
            <a:endParaRPr lang="et-EE" sz="1600" dirty="0"/>
          </a:p>
          <a:p>
            <a:pPr marL="0" indent="0">
              <a:buNone/>
            </a:pPr>
            <a:r>
              <a:rPr lang="et-EE" sz="1600" dirty="0" smtClean="0"/>
              <a:t>Lõunasöök:</a:t>
            </a:r>
            <a:r>
              <a:rPr lang="et-EE" sz="1600" dirty="0"/>
              <a:t>        </a:t>
            </a:r>
            <a:endParaRPr lang="et-EE" sz="1600" dirty="0" smtClean="0"/>
          </a:p>
          <a:p>
            <a:pPr marL="0" indent="0">
              <a:buNone/>
            </a:pPr>
            <a:r>
              <a:rPr lang="et-EE" sz="1600" b="1" dirty="0" smtClean="0"/>
              <a:t>1</a:t>
            </a:r>
            <a:r>
              <a:rPr lang="et-EE" sz="1600" b="1" dirty="0"/>
              <a:t>.-2. kanasupp või makaronid lihaga (hakkliha või lihtsalt </a:t>
            </a:r>
            <a:r>
              <a:rPr lang="et-EE" sz="1600" b="1" dirty="0" smtClean="0"/>
              <a:t>liha)</a:t>
            </a:r>
            <a:endParaRPr lang="et-EE" sz="1600" dirty="0" smtClean="0"/>
          </a:p>
          <a:p>
            <a:pPr marL="0" indent="0">
              <a:buNone/>
            </a:pPr>
            <a:r>
              <a:rPr lang="et-EE" sz="1600" dirty="0" smtClean="0"/>
              <a:t>3</a:t>
            </a:r>
            <a:r>
              <a:rPr lang="et-EE" sz="1600" dirty="0"/>
              <a:t>. </a:t>
            </a:r>
            <a:r>
              <a:rPr lang="et-EE" sz="1600" dirty="0" smtClean="0"/>
              <a:t>kakao-jogurtidessert</a:t>
            </a:r>
          </a:p>
          <a:p>
            <a:pPr marL="0" indent="0">
              <a:buNone/>
            </a:pPr>
            <a:r>
              <a:rPr lang="et-EE" sz="1600" dirty="0" smtClean="0"/>
              <a:t>4</a:t>
            </a:r>
            <a:r>
              <a:rPr lang="et-EE" sz="1600" dirty="0"/>
              <a:t>. punane supp (</a:t>
            </a:r>
            <a:r>
              <a:rPr lang="et-EE" sz="1600" dirty="0" smtClean="0"/>
              <a:t>rassolnik)</a:t>
            </a:r>
          </a:p>
          <a:p>
            <a:pPr marL="0" indent="0">
              <a:buNone/>
            </a:pPr>
            <a:r>
              <a:rPr lang="et-EE" sz="1600" dirty="0" smtClean="0"/>
              <a:t>5</a:t>
            </a:r>
            <a:r>
              <a:rPr lang="et-EE" sz="1600" dirty="0"/>
              <a:t>. kanakaste </a:t>
            </a:r>
            <a:r>
              <a:rPr lang="et-EE" sz="1600" dirty="0" smtClean="0"/>
              <a:t>riisiga</a:t>
            </a:r>
          </a:p>
          <a:p>
            <a:pPr marL="0" indent="0">
              <a:buNone/>
            </a:pPr>
            <a:r>
              <a:rPr lang="et-EE" sz="1600" dirty="0" smtClean="0"/>
              <a:t>6</a:t>
            </a:r>
            <a:r>
              <a:rPr lang="et-EE" sz="1600" dirty="0"/>
              <a:t>.-7. tarretis vahukoorega või </a:t>
            </a:r>
            <a:r>
              <a:rPr lang="et-EE" sz="1600" dirty="0" smtClean="0"/>
              <a:t>mannavaht</a:t>
            </a:r>
            <a:endParaRPr lang="et-EE" sz="1600" dirty="0"/>
          </a:p>
          <a:p>
            <a:pPr marL="0" indent="0">
              <a:buNone/>
            </a:pPr>
            <a:r>
              <a:rPr lang="et-EE" sz="1600" dirty="0" smtClean="0"/>
              <a:t>Oode: </a:t>
            </a:r>
            <a:r>
              <a:rPr lang="et-EE" sz="1600" dirty="0"/>
              <a:t>               </a:t>
            </a:r>
            <a:r>
              <a:rPr lang="et-EE" sz="1600" b="1" dirty="0"/>
              <a:t> </a:t>
            </a:r>
            <a:endParaRPr lang="et-EE" sz="1600" b="1" dirty="0" smtClean="0"/>
          </a:p>
          <a:p>
            <a:pPr marL="0" indent="0">
              <a:buNone/>
            </a:pPr>
            <a:r>
              <a:rPr lang="et-EE" sz="1600" b="1" dirty="0" smtClean="0"/>
              <a:t>1</a:t>
            </a:r>
            <a:r>
              <a:rPr lang="et-EE" sz="1600" b="1" dirty="0"/>
              <a:t>. </a:t>
            </a:r>
            <a:r>
              <a:rPr lang="et-EE" sz="1600" b="1" dirty="0" smtClean="0"/>
              <a:t>saiake</a:t>
            </a:r>
            <a:endParaRPr lang="et-EE" sz="1600" dirty="0" smtClean="0"/>
          </a:p>
          <a:p>
            <a:pPr marL="0" indent="0">
              <a:buNone/>
            </a:pPr>
            <a:r>
              <a:rPr lang="et-EE" sz="1600" dirty="0" smtClean="0"/>
              <a:t>2</a:t>
            </a:r>
            <a:r>
              <a:rPr lang="et-EE" sz="1600" dirty="0"/>
              <a:t>. m</a:t>
            </a:r>
            <a:r>
              <a:rPr lang="et-EE" sz="1600" dirty="0" smtClean="0"/>
              <a:t>akaronid</a:t>
            </a:r>
          </a:p>
          <a:p>
            <a:pPr marL="0" indent="0">
              <a:buNone/>
            </a:pPr>
            <a:r>
              <a:rPr lang="et-EE" sz="1600" dirty="0" smtClean="0"/>
              <a:t>3</a:t>
            </a:r>
            <a:r>
              <a:rPr lang="et-EE" sz="1600" dirty="0"/>
              <a:t>. püreesupp</a:t>
            </a:r>
          </a:p>
        </p:txBody>
      </p:sp>
    </p:spTree>
    <p:extLst>
      <p:ext uri="{BB962C8B-B14F-4D97-AF65-F5344CB8AC3E}">
        <p14:creationId xmlns:p14="http://schemas.microsoft.com/office/powerpoint/2010/main" val="2049322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sz="3600" dirty="0"/>
              <a:t>Laste tagasiside </a:t>
            </a:r>
            <a:r>
              <a:rPr lang="et-EE" sz="3600" dirty="0" smtClean="0"/>
              <a:t>kokkuvõte/</a:t>
            </a:r>
            <a:r>
              <a:rPr lang="et-EE" sz="3600" dirty="0" err="1" smtClean="0"/>
              <a:t>lastekogu</a:t>
            </a:r>
            <a:r>
              <a:rPr lang="et-EE" sz="3600" dirty="0" smtClean="0"/>
              <a:t> (2)</a:t>
            </a:r>
            <a:endParaRPr lang="et-EE" sz="3600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t-EE" sz="2400" dirty="0"/>
              <a:t>Lisaks avaldasid lapsed soove, mis toidud võiksid menüüs olla või mida soovitakse lasteaias süüa: </a:t>
            </a:r>
            <a:endParaRPr lang="et-EE" sz="2400" dirty="0" smtClean="0"/>
          </a:p>
          <a:p>
            <a:pPr marL="0" indent="0">
              <a:buNone/>
            </a:pPr>
            <a:r>
              <a:rPr lang="et-EE" sz="2400" b="1" dirty="0" smtClean="0"/>
              <a:t>-    Pannkoogid</a:t>
            </a:r>
            <a:r>
              <a:rPr lang="et-EE" sz="2400" b="1" dirty="0"/>
              <a:t>, kohuke, </a:t>
            </a:r>
            <a:r>
              <a:rPr lang="et-EE" sz="2400" b="1" dirty="0" smtClean="0"/>
              <a:t>jogurt</a:t>
            </a:r>
            <a:r>
              <a:rPr lang="et-EE" sz="2400" dirty="0" smtClean="0"/>
              <a:t> </a:t>
            </a:r>
          </a:p>
          <a:p>
            <a:pPr>
              <a:buFontTx/>
              <a:buChar char="-"/>
            </a:pPr>
            <a:r>
              <a:rPr lang="et-EE" sz="2400" dirty="0" smtClean="0"/>
              <a:t>Hommikusöögiks </a:t>
            </a:r>
            <a:r>
              <a:rPr lang="et-EE" sz="2400" dirty="0"/>
              <a:t>võiks mõnikord olla </a:t>
            </a:r>
            <a:r>
              <a:rPr lang="et-EE" sz="2400" b="1" dirty="0"/>
              <a:t>piimasupp võileivaga</a:t>
            </a:r>
            <a:r>
              <a:rPr lang="et-EE" sz="2400" dirty="0"/>
              <a:t> ning putrude peale soovitakse </a:t>
            </a:r>
            <a:r>
              <a:rPr lang="et-EE" sz="2400" b="1" dirty="0"/>
              <a:t>marju või kuivatatud </a:t>
            </a:r>
            <a:r>
              <a:rPr lang="et-EE" sz="2400" b="1" dirty="0" smtClean="0"/>
              <a:t>puuvilju</a:t>
            </a:r>
            <a:r>
              <a:rPr lang="et-EE" sz="2400" dirty="0" smtClean="0"/>
              <a:t> </a:t>
            </a:r>
          </a:p>
          <a:p>
            <a:pPr>
              <a:buFontTx/>
              <a:buChar char="-"/>
            </a:pPr>
            <a:r>
              <a:rPr lang="et-EE" sz="2400" dirty="0" smtClean="0"/>
              <a:t>Lõunasöögiks </a:t>
            </a:r>
            <a:r>
              <a:rPr lang="et-EE" sz="2400" dirty="0"/>
              <a:t>soovitakse mõnikord kastmete asemel </a:t>
            </a:r>
            <a:r>
              <a:rPr lang="et-EE" sz="2400" b="1" dirty="0"/>
              <a:t>kotlette, viinereid või </a:t>
            </a:r>
            <a:r>
              <a:rPr lang="et-EE" sz="2400" b="1" dirty="0" smtClean="0"/>
              <a:t>kalapulki</a:t>
            </a:r>
            <a:r>
              <a:rPr lang="et-EE" sz="2400" b="1" dirty="0"/>
              <a:t> </a:t>
            </a:r>
            <a:r>
              <a:rPr lang="et-EE" sz="2400" dirty="0"/>
              <a:t> </a:t>
            </a:r>
            <a:endParaRPr lang="et-EE" sz="2400" dirty="0" smtClean="0"/>
          </a:p>
          <a:p>
            <a:pPr marL="0" indent="0">
              <a:buNone/>
            </a:pPr>
            <a:endParaRPr lang="et-EE" sz="2400" dirty="0"/>
          </a:p>
          <a:p>
            <a:pPr marL="0" indent="0">
              <a:buNone/>
            </a:pPr>
            <a:r>
              <a:rPr lang="et-EE" sz="2400" dirty="0" smtClean="0"/>
              <a:t>Laste lemmiktoidud menüüs 12.01.2024 </a:t>
            </a:r>
            <a:r>
              <a:rPr lang="et-EE" sz="2400" dirty="0" smtClean="0">
                <a:sym typeface="Wingdings" panose="05000000000000000000" pitchFamily="2" charset="2"/>
              </a:rPr>
              <a:t></a:t>
            </a:r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231112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4667959" cy="5190518"/>
          </a:xfrm>
          <a:prstGeom prst="rect">
            <a:avLst/>
          </a:prstGeom>
        </p:spPr>
      </p:pic>
      <p:pic>
        <p:nvPicPr>
          <p:cNvPr id="4" name="Pil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17032"/>
            <a:ext cx="7439026" cy="29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22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5916149" cy="4437112"/>
          </a:xfrm>
          <a:prstGeom prst="rect">
            <a:avLst/>
          </a:prstGeom>
        </p:spPr>
      </p:pic>
      <p:pic>
        <p:nvPicPr>
          <p:cNvPr id="3" name="Pilt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94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 smtClean="0"/>
              <a:t>Hoolekogude tagasiside (1)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t-EE" b="1" dirty="0" smtClean="0"/>
              <a:t>Toitlustaja tugevused:</a:t>
            </a:r>
          </a:p>
          <a:p>
            <a:r>
              <a:rPr lang="et-EE" sz="2400" dirty="0" smtClean="0"/>
              <a:t>Soodne hind</a:t>
            </a:r>
          </a:p>
          <a:p>
            <a:r>
              <a:rPr lang="et-EE" sz="2400" dirty="0"/>
              <a:t>Huvitavad </a:t>
            </a:r>
            <a:r>
              <a:rPr lang="et-EE" sz="2400" dirty="0" smtClean="0"/>
              <a:t>teemanädalad ja mitmekesine menüü</a:t>
            </a:r>
          </a:p>
          <a:p>
            <a:r>
              <a:rPr lang="et-EE" sz="2400" dirty="0"/>
              <a:t>Köögiviljad ja puuviljad toidu </a:t>
            </a:r>
            <a:r>
              <a:rPr lang="et-EE" sz="2400" dirty="0" smtClean="0"/>
              <a:t>juurde</a:t>
            </a:r>
          </a:p>
          <a:p>
            <a:r>
              <a:rPr lang="et-EE" sz="2400" dirty="0"/>
              <a:t>Supid said palju kiitusi eraldi mitme lapse </a:t>
            </a:r>
            <a:r>
              <a:rPr lang="et-EE" sz="2400" dirty="0" smtClean="0"/>
              <a:t>poolt</a:t>
            </a:r>
          </a:p>
          <a:p>
            <a:r>
              <a:rPr lang="et-EE" sz="2400" dirty="0" smtClean="0"/>
              <a:t>Üldiselt lastele toidud maitsevad </a:t>
            </a:r>
            <a:endParaRPr lang="et-EE" dirty="0" smtClean="0"/>
          </a:p>
          <a:p>
            <a:pPr marL="0" indent="0">
              <a:buNone/>
            </a:pPr>
            <a:r>
              <a:rPr lang="et-EE" b="1" dirty="0" smtClean="0"/>
              <a:t>Mis vajab muutmist/ettepanekud:</a:t>
            </a:r>
          </a:p>
          <a:p>
            <a:r>
              <a:rPr lang="et-EE" sz="2400" dirty="0"/>
              <a:t>Magustoidud on kohati liiga magusad (lisatud palju suhkrut</a:t>
            </a:r>
            <a:r>
              <a:rPr lang="et-EE" sz="2400" dirty="0" smtClean="0"/>
              <a:t>)</a:t>
            </a:r>
          </a:p>
          <a:p>
            <a:r>
              <a:rPr lang="et-EE" sz="2400" dirty="0"/>
              <a:t>Lapsed ei söö mingil põhjusel </a:t>
            </a:r>
            <a:r>
              <a:rPr lang="et-EE" sz="2400" dirty="0" smtClean="0"/>
              <a:t>õhtuoodet, tihti püreesupp</a:t>
            </a:r>
          </a:p>
          <a:p>
            <a:r>
              <a:rPr lang="et-EE" sz="2400" dirty="0" smtClean="0"/>
              <a:t>Õhtuooteks on tihti saiake</a:t>
            </a:r>
          </a:p>
          <a:p>
            <a:r>
              <a:rPr lang="et-EE" sz="2400" dirty="0"/>
              <a:t>Üks päev nädalas võiks olla taimetoidu </a:t>
            </a:r>
            <a:r>
              <a:rPr lang="et-EE" sz="2400" dirty="0" smtClean="0"/>
              <a:t>päev</a:t>
            </a:r>
          </a:p>
          <a:p>
            <a:endParaRPr lang="et-EE" sz="2400" dirty="0" smtClean="0"/>
          </a:p>
          <a:p>
            <a:endParaRPr lang="et-EE" sz="2400" b="1" dirty="0"/>
          </a:p>
        </p:txBody>
      </p:sp>
    </p:spTree>
    <p:extLst>
      <p:ext uri="{BB962C8B-B14F-4D97-AF65-F5344CB8AC3E}">
        <p14:creationId xmlns:p14="http://schemas.microsoft.com/office/powerpoint/2010/main" val="304026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/>
              <a:t>Hoolekogude tagasiside </a:t>
            </a:r>
            <a:r>
              <a:rPr lang="et-EE" dirty="0" smtClean="0"/>
              <a:t>(2)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t-EE" sz="2400" dirty="0"/>
              <a:t>Lastel võiks olla võimalusi ise rohkem oma (lõuna)söök kokku panna, nt ise </a:t>
            </a:r>
            <a:r>
              <a:rPr lang="et-EE" sz="2400" dirty="0" smtClean="0"/>
              <a:t>teha einevõileib</a:t>
            </a:r>
            <a:r>
              <a:rPr lang="et-EE" dirty="0" smtClean="0"/>
              <a:t> </a:t>
            </a:r>
          </a:p>
          <a:p>
            <a:r>
              <a:rPr lang="et-EE" sz="2400" dirty="0" smtClean="0"/>
              <a:t>Menüüs liiga </a:t>
            </a:r>
            <a:r>
              <a:rPr lang="et-EE" sz="2400" dirty="0"/>
              <a:t>palju peidetud </a:t>
            </a:r>
            <a:r>
              <a:rPr lang="et-EE" sz="2400" dirty="0" smtClean="0"/>
              <a:t>magusat. Jälgida rohkem lisatud suhkru sisaldust. Magustatud joogid võiksid menüüst välja jääda</a:t>
            </a:r>
          </a:p>
          <a:p>
            <a:r>
              <a:rPr lang="et-EE" sz="2400" dirty="0"/>
              <a:t>Liha ja köögiviljade osakaalu tõstmine, teravilja </a:t>
            </a:r>
            <a:r>
              <a:rPr lang="et-EE" sz="2400" dirty="0" smtClean="0"/>
              <a:t>vähendamine</a:t>
            </a:r>
            <a:endParaRPr lang="et-EE" sz="2400" dirty="0"/>
          </a:p>
          <a:p>
            <a:r>
              <a:rPr lang="et-EE" sz="2400" dirty="0"/>
              <a:t>Soovitakse, et menüü oleks mitmekesine ja tervislikum (köögiviljad, salatid, läätsed või </a:t>
            </a:r>
            <a:r>
              <a:rPr lang="et-EE" sz="2400" dirty="0" err="1"/>
              <a:t>kinoa</a:t>
            </a:r>
            <a:r>
              <a:rPr lang="et-EE" sz="2400" dirty="0"/>
              <a:t> vms</a:t>
            </a:r>
            <a:r>
              <a:rPr lang="et-EE" sz="2400" dirty="0" smtClean="0"/>
              <a:t>)</a:t>
            </a:r>
          </a:p>
          <a:p>
            <a:r>
              <a:rPr lang="et-EE" sz="2400" dirty="0"/>
              <a:t>Taimsete piimade </a:t>
            </a:r>
            <a:r>
              <a:rPr lang="et-EE" sz="2400" dirty="0" smtClean="0"/>
              <a:t>olemasolu</a:t>
            </a:r>
          </a:p>
          <a:p>
            <a:r>
              <a:rPr lang="et-EE" sz="2400" dirty="0"/>
              <a:t>Hommikusöögid väga </a:t>
            </a:r>
            <a:r>
              <a:rPr lang="et-EE" sz="2400" dirty="0" smtClean="0"/>
              <a:t>üksluised</a:t>
            </a:r>
          </a:p>
          <a:p>
            <a:r>
              <a:rPr lang="et-EE" sz="2400" dirty="0"/>
              <a:t>J</a:t>
            </a:r>
            <a:r>
              <a:rPr lang="et-EE" sz="2400" dirty="0" smtClean="0"/>
              <a:t>uurvilju </a:t>
            </a:r>
            <a:r>
              <a:rPr lang="et-EE" sz="2400" dirty="0"/>
              <a:t>serveerida eraldi, mitte kastme ja riisi või tatraga koos, sest lapsed võivad seeläbi kogu toidu söömata jätta</a:t>
            </a:r>
            <a:endParaRPr lang="et-EE" sz="2400" dirty="0" smtClean="0"/>
          </a:p>
          <a:p>
            <a:endParaRPr lang="et-EE" sz="2400" dirty="0" smtClean="0"/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526506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t-EE" dirty="0"/>
              <a:t>Hoolekogude tagasiside </a:t>
            </a:r>
            <a:r>
              <a:rPr lang="et-EE" dirty="0" smtClean="0"/>
              <a:t>(3)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Võimalusel </a:t>
            </a:r>
            <a:r>
              <a:rPr lang="et-EE" sz="2400" dirty="0"/>
              <a:t>võiksid toorsalatid olla komponentidena olla </a:t>
            </a:r>
            <a:r>
              <a:rPr lang="et-EE" sz="2400" dirty="0" smtClean="0"/>
              <a:t>eraldi</a:t>
            </a:r>
          </a:p>
          <a:p>
            <a:r>
              <a:rPr lang="et-EE" sz="2400" dirty="0"/>
              <a:t>V</a:t>
            </a:r>
            <a:r>
              <a:rPr lang="et-EE" sz="2400" dirty="0" smtClean="0"/>
              <a:t>õimalus </a:t>
            </a:r>
            <a:r>
              <a:rPr lang="et-EE" sz="2400" dirty="0"/>
              <a:t>eraldi tellida huviringi </a:t>
            </a:r>
            <a:r>
              <a:rPr lang="et-EE" sz="2400" dirty="0" smtClean="0"/>
              <a:t>pakki</a:t>
            </a:r>
          </a:p>
          <a:p>
            <a:r>
              <a:rPr lang="et-EE" sz="2400" dirty="0"/>
              <a:t>K</a:t>
            </a:r>
            <a:r>
              <a:rPr lang="et-EE" sz="2400" dirty="0" smtClean="0"/>
              <a:t>ui </a:t>
            </a:r>
            <a:r>
              <a:rPr lang="et-EE" sz="2400" dirty="0"/>
              <a:t>menüüs on lõunaks supp, siis pakkuda õhtuseks ooteks midagi sellist, mis lastele rohkem </a:t>
            </a:r>
            <a:r>
              <a:rPr lang="et-EE" sz="2400" dirty="0" smtClean="0"/>
              <a:t>maitseb</a:t>
            </a:r>
          </a:p>
          <a:p>
            <a:r>
              <a:rPr lang="et-EE" sz="2400" dirty="0"/>
              <a:t>Kui koolitoidu puhul võimaldatakse mingigi valikuvõimalus (a la kartul või riis</a:t>
            </a:r>
            <a:r>
              <a:rPr lang="et-EE" sz="2400" dirty="0" smtClean="0"/>
              <a:t>), siis lasteaias võiks ka lastel olla võimalus valida</a:t>
            </a:r>
          </a:p>
          <a:p>
            <a:pPr marL="0" indent="0">
              <a:buNone/>
            </a:pPr>
            <a:endParaRPr lang="et-EE" sz="2400" dirty="0"/>
          </a:p>
          <a:p>
            <a:endParaRPr lang="et-EE" sz="2400" dirty="0"/>
          </a:p>
        </p:txBody>
      </p:sp>
    </p:spTree>
    <p:extLst>
      <p:ext uri="{BB962C8B-B14F-4D97-AF65-F5344CB8AC3E}">
        <p14:creationId xmlns:p14="http://schemas.microsoft.com/office/powerpoint/2010/main" val="1950714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15260</TotalTime>
  <Words>934</Words>
  <Application>Microsoft Office PowerPoint</Application>
  <PresentationFormat>Ekraaniseanss (4:3)</PresentationFormat>
  <Paragraphs>96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20" baseType="lpstr">
      <vt:lpstr>Arial</vt:lpstr>
      <vt:lpstr>Calibri</vt:lpstr>
      <vt:lpstr>Comic Sans MS</vt:lpstr>
      <vt:lpstr>Wingdings</vt:lpstr>
      <vt:lpstr>Office Theme</vt:lpstr>
      <vt:lpstr>MLA Viimsi Lasteaiad üldhoolekogu 10. jaanuar 2024</vt:lpstr>
      <vt:lpstr>Päevakord:  1) Toitlustamise tagasiside lastelt 2) Hoolekogude tagasiside kokkuvõte 3) Toitlustushanke põhimõtted 4) Tagasiside majadest, küsimused/ettepanekud </vt:lpstr>
      <vt:lpstr>Laste tagasiside kokkuvõte/lastekogu (1)</vt:lpstr>
      <vt:lpstr>Laste tagasiside kokkuvõte/lastekogu (2)</vt:lpstr>
      <vt:lpstr>PowerPointi esitlus</vt:lpstr>
      <vt:lpstr>PowerPointi esitlus</vt:lpstr>
      <vt:lpstr>Hoolekogude tagasiside (1)</vt:lpstr>
      <vt:lpstr>Hoolekogude tagasiside (2)</vt:lpstr>
      <vt:lpstr>Hoolekogude tagasiside (3)</vt:lpstr>
      <vt:lpstr>Toitlustushanke põhimõtted (1)</vt:lpstr>
      <vt:lpstr>Toitlustushanke põhimõtted (2)</vt:lpstr>
      <vt:lpstr>Toitlustushanke põhimõtted (3)</vt:lpstr>
      <vt:lpstr>Toitlustushanke põhimõtted (4)</vt:lpstr>
      <vt:lpstr>Toitlustushanke põhimõtted (5)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 … 2013</dc:title>
  <dc:creator>Striida</dc:creator>
  <cp:lastModifiedBy>Mirje</cp:lastModifiedBy>
  <cp:revision>968</cp:revision>
  <cp:lastPrinted>2020-10-08T13:40:54Z</cp:lastPrinted>
  <dcterms:created xsi:type="dcterms:W3CDTF">2013-10-29T16:34:57Z</dcterms:created>
  <dcterms:modified xsi:type="dcterms:W3CDTF">2024-01-22T07:55:21Z</dcterms:modified>
</cp:coreProperties>
</file>