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7" r:id="rId2"/>
    <p:sldId id="258" r:id="rId3"/>
    <p:sldId id="393" r:id="rId4"/>
    <p:sldId id="406" r:id="rId5"/>
    <p:sldId id="408" r:id="rId6"/>
    <p:sldId id="424" r:id="rId7"/>
    <p:sldId id="425" r:id="rId8"/>
    <p:sldId id="426" r:id="rId9"/>
    <p:sldId id="427" r:id="rId10"/>
    <p:sldId id="432" r:id="rId11"/>
    <p:sldId id="433" r:id="rId12"/>
    <p:sldId id="389" r:id="rId13"/>
    <p:sldId id="435" r:id="rId14"/>
    <p:sldId id="436" r:id="rId15"/>
    <p:sldId id="437" r:id="rId16"/>
    <p:sldId id="428" r:id="rId17"/>
    <p:sldId id="429" r:id="rId18"/>
    <p:sldId id="434" r:id="rId19"/>
    <p:sldId id="430" r:id="rId20"/>
    <p:sldId id="431" r:id="rId21"/>
    <p:sldId id="405" r:id="rId22"/>
  </p:sldIdLst>
  <p:sldSz cx="9144000" cy="6858000" type="screen4x3"/>
  <p:notesSz cx="6797675" cy="9926638"/>
  <p:photoAlbum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Keskmine laad 2 – rõh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0" autoAdjust="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B11DA-4DF2-4904-8837-EB15A9F65FBE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3B6D-0756-4C72-B45A-7E85A295A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76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12.03.2024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681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12.03.2024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344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12.03.2024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696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12.03.2024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292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12.03.2024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911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12.03.2024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198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12.03.2024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6794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12.03.2024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525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12.03.2024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933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12.03.2024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682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12.03.2024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191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09D3-F91F-4CC1-9A9D-A586C32A0736}" type="datetimeFigureOut">
              <a:rPr lang="et-EE" smtClean="0"/>
              <a:t>12.03.2024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91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re@viimsilasteaiad.ee" TargetMode="External"/><Relationship Id="rId2" Type="http://schemas.openxmlformats.org/officeDocument/2006/relationships/hyperlink" Target="https://persona.e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ole.e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23" y="5717974"/>
            <a:ext cx="2952328" cy="76789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latin typeface="Comic Sans MS" panose="030F0702030302020204" pitchFamily="66" charset="0"/>
              </a:rPr>
              <a:t>MLA Viimsi Lasteaiad</a:t>
            </a:r>
            <a:br>
              <a:rPr lang="et-EE" dirty="0" smtClean="0">
                <a:latin typeface="Comic Sans MS" panose="030F0702030302020204" pitchFamily="66" charset="0"/>
              </a:rPr>
            </a:br>
            <a:r>
              <a:rPr lang="et-EE" dirty="0" smtClean="0">
                <a:latin typeface="Comic Sans MS" panose="030F0702030302020204" pitchFamily="66" charset="0"/>
              </a:rPr>
              <a:t>õppenõukogu</a:t>
            </a:r>
            <a:br>
              <a:rPr lang="et-EE" dirty="0" smtClean="0">
                <a:latin typeface="Comic Sans MS" panose="030F0702030302020204" pitchFamily="66" charset="0"/>
              </a:rPr>
            </a:br>
            <a:r>
              <a:rPr lang="et-EE" dirty="0" smtClean="0">
                <a:latin typeface="Comic Sans MS" panose="030F0702030302020204" pitchFamily="66" charset="0"/>
              </a:rPr>
              <a:t>28.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t-EE" dirty="0" smtClean="0">
                <a:latin typeface="Comic Sans MS" panose="030F0702030302020204" pitchFamily="66" charset="0"/>
              </a:rPr>
              <a:t>veebruar 20</a:t>
            </a:r>
            <a:r>
              <a:rPr lang="en-GB" dirty="0" smtClean="0">
                <a:latin typeface="Comic Sans MS" panose="030F0702030302020204" pitchFamily="66" charset="0"/>
              </a:rPr>
              <a:t>2</a:t>
            </a:r>
            <a:r>
              <a:rPr lang="et-EE" dirty="0"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724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200" dirty="0" smtClean="0"/>
              <a:t>Arengukava 2024-2027 (5)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dirty="0" smtClean="0"/>
              <a:t>MLA Viimsi Lasteaiad arengukava kooskõlastamine õppenõukogus</a:t>
            </a:r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endParaRPr lang="et-EE" sz="2400" dirty="0" smtClean="0"/>
          </a:p>
          <a:p>
            <a:pPr marL="0" indent="0">
              <a:buNone/>
            </a:pPr>
            <a:r>
              <a:rPr lang="et-EE" sz="2400" smtClean="0"/>
              <a:t>Õppenõukogu kooskõlastus 28.02.2024 a.</a:t>
            </a:r>
            <a:endParaRPr lang="et-EE" sz="2400" dirty="0"/>
          </a:p>
        </p:txBody>
      </p:sp>
      <p:cxnSp>
        <p:nvCxnSpPr>
          <p:cNvPr id="5" name="Sirge noolkonnektor 4"/>
          <p:cNvCxnSpPr/>
          <p:nvPr/>
        </p:nvCxnSpPr>
        <p:spPr>
          <a:xfrm>
            <a:off x="457200" y="2996952"/>
            <a:ext cx="822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9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600" dirty="0"/>
              <a:t>T</a:t>
            </a:r>
            <a:r>
              <a:rPr lang="et-EE" sz="3600" dirty="0" smtClean="0"/>
              <a:t>öökorralduse kokkulepped (1)</a:t>
            </a:r>
            <a:endParaRPr lang="et-EE" sz="3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sz="2000" dirty="0"/>
              <a:t>P</a:t>
            </a:r>
            <a:r>
              <a:rPr lang="et-EE" sz="2000" dirty="0" smtClean="0"/>
              <a:t>uhkuste </a:t>
            </a:r>
            <a:r>
              <a:rPr lang="et-EE" sz="2000" dirty="0"/>
              <a:t>(põhi-, õppe-, lapse-, palgata puhkus jne) </a:t>
            </a:r>
            <a:r>
              <a:rPr lang="et-EE" sz="2000" dirty="0" smtClean="0"/>
              <a:t>taotlused </a:t>
            </a:r>
            <a:r>
              <a:rPr lang="et-EE" sz="2000" dirty="0"/>
              <a:t>esitatakse </a:t>
            </a:r>
            <a:r>
              <a:rPr lang="et-EE" sz="2000" b="1" dirty="0" smtClean="0"/>
              <a:t>Persona keskkonna kaudu (iseteenindus</a:t>
            </a:r>
            <a:r>
              <a:rPr lang="et-EE" sz="2000" b="1" dirty="0"/>
              <a:t>), link: </a:t>
            </a:r>
            <a:r>
              <a:rPr lang="et-EE" sz="2000" b="1" dirty="0">
                <a:hlinkClick r:id="rId2"/>
              </a:rPr>
              <a:t>https://persona.ee</a:t>
            </a:r>
            <a:r>
              <a:rPr lang="et-EE" sz="2000" b="1" dirty="0" smtClean="0">
                <a:hlinkClick r:id="rId2"/>
              </a:rPr>
              <a:t>/</a:t>
            </a:r>
            <a:r>
              <a:rPr lang="et-EE" sz="2000" b="1" dirty="0" smtClean="0"/>
              <a:t>  </a:t>
            </a:r>
          </a:p>
          <a:p>
            <a:r>
              <a:rPr lang="et-EE" sz="2000" dirty="0" smtClean="0"/>
              <a:t>Taotlus esitatakse vähemalt </a:t>
            </a:r>
            <a:r>
              <a:rPr lang="et-EE" sz="2000" dirty="0"/>
              <a:t>14 päeva enne soovitud puhkusepäevi. </a:t>
            </a:r>
            <a:endParaRPr lang="et-EE" sz="2000" dirty="0" smtClean="0"/>
          </a:p>
          <a:p>
            <a:r>
              <a:rPr lang="et-EE" sz="2000" dirty="0" smtClean="0"/>
              <a:t>Taotluse </a:t>
            </a:r>
            <a:r>
              <a:rPr lang="et-EE" sz="2000" dirty="0" err="1" smtClean="0"/>
              <a:t>kinnitajad</a:t>
            </a:r>
            <a:r>
              <a:rPr lang="et-EE" sz="2000" dirty="0" smtClean="0"/>
              <a:t> on: </a:t>
            </a:r>
            <a:r>
              <a:rPr lang="et-EE" sz="2000" b="1" dirty="0" smtClean="0"/>
              <a:t>õppejuht ja personalijuht.</a:t>
            </a:r>
            <a:endParaRPr lang="et-EE" sz="2000" b="1" dirty="0"/>
          </a:p>
          <a:p>
            <a:r>
              <a:rPr lang="et-EE" sz="2000" dirty="0" smtClean="0"/>
              <a:t>Koolitussoov </a:t>
            </a:r>
            <a:r>
              <a:rPr lang="et-EE" sz="2000" dirty="0"/>
              <a:t>vormistatakse (</a:t>
            </a:r>
            <a:r>
              <a:rPr lang="et-EE" sz="2000" dirty="0" smtClean="0"/>
              <a:t>eelnevalt kokkulepe rühmameeskonna ja õppejuhiga) allkirjastatud </a:t>
            </a:r>
            <a:r>
              <a:rPr lang="et-EE" sz="2000" dirty="0"/>
              <a:t>avaldusega ja esitatakse e-posti aadressile: </a:t>
            </a:r>
            <a:r>
              <a:rPr lang="et-EE" sz="2000" dirty="0" smtClean="0">
                <a:hlinkClick r:id="rId3"/>
              </a:rPr>
              <a:t>mare@viimsilasteaiad.ee</a:t>
            </a:r>
            <a:r>
              <a:rPr lang="et-EE" sz="2000" dirty="0" smtClean="0"/>
              <a:t>  Avalduses märgitakse järgmised andmed: </a:t>
            </a:r>
            <a:r>
              <a:rPr lang="et-EE" sz="2000" b="1" dirty="0" smtClean="0"/>
              <a:t>koolituse teema, aeg, koht, maksumus (ka tasuta).</a:t>
            </a:r>
            <a:r>
              <a:rPr lang="et-EE" sz="2000" dirty="0" smtClean="0"/>
              <a:t> </a:t>
            </a:r>
            <a:r>
              <a:rPr lang="et-EE" sz="2000" dirty="0"/>
              <a:t>Koolitusel olevat töötajat asendavad rühma meeskonnaliikmed.</a:t>
            </a:r>
            <a:endParaRPr lang="et-EE" sz="2000" b="1" dirty="0" smtClean="0"/>
          </a:p>
          <a:p>
            <a:r>
              <a:rPr lang="et-EE" sz="2000" dirty="0" smtClean="0"/>
              <a:t>MLA Viimsi Lasteaiad sisestel koolitustel osalemiseks avaldust esitada ei ole vaja!</a:t>
            </a:r>
          </a:p>
          <a:p>
            <a:r>
              <a:rPr lang="et-EE" sz="2000" b="1" dirty="0"/>
              <a:t>Töökorraldused kokkulepped rühmavestlustena </a:t>
            </a:r>
            <a:r>
              <a:rPr lang="et-EE" sz="2000" b="1" dirty="0" smtClean="0"/>
              <a:t>algavad taas.</a:t>
            </a:r>
            <a:endParaRPr lang="et-EE" sz="2000" b="1" dirty="0"/>
          </a:p>
          <a:p>
            <a:r>
              <a:rPr lang="et-EE" sz="2000" b="1" dirty="0"/>
              <a:t>Kevadel toimuvad ka töökorralduse kokkulepete vestlused muusika- ja </a:t>
            </a:r>
            <a:r>
              <a:rPr lang="et-EE" sz="2000" b="1" dirty="0" smtClean="0"/>
              <a:t>liikumisõpetajatega.</a:t>
            </a:r>
          </a:p>
          <a:p>
            <a:r>
              <a:rPr lang="et-EE" sz="2000" b="1" dirty="0" smtClean="0"/>
              <a:t>Samuti toimuvad töötajatega koostöövestlused (viivad läbi: õppejuht või direktor).</a:t>
            </a:r>
          </a:p>
          <a:p>
            <a:endParaRPr lang="et-EE" sz="2000" dirty="0" smtClean="0"/>
          </a:p>
        </p:txBody>
      </p:sp>
    </p:spTree>
    <p:extLst>
      <p:ext uri="{BB962C8B-B14F-4D97-AF65-F5344CB8AC3E}">
        <p14:creationId xmlns:p14="http://schemas.microsoft.com/office/powerpoint/2010/main" val="29560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600" dirty="0"/>
              <a:t>T</a:t>
            </a:r>
            <a:r>
              <a:rPr lang="et-EE" sz="3600" dirty="0" smtClean="0"/>
              <a:t>öökorralduse </a:t>
            </a:r>
            <a:r>
              <a:rPr lang="et-EE" sz="3600" dirty="0"/>
              <a:t>kokkulepped </a:t>
            </a:r>
            <a:r>
              <a:rPr lang="et-EE" sz="3600" dirty="0" smtClean="0"/>
              <a:t>(2)</a:t>
            </a:r>
            <a:endParaRPr lang="et-EE" sz="3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sz="2000" dirty="0" smtClean="0"/>
              <a:t>Asendustöötajad asendavad eelistatult haiguslehel olevaid töötajaid.</a:t>
            </a:r>
          </a:p>
          <a:p>
            <a:r>
              <a:rPr lang="et-EE" sz="2000" b="1" dirty="0"/>
              <a:t>Töögraafik peab olema </a:t>
            </a:r>
            <a:r>
              <a:rPr lang="et-EE" sz="2000" b="1" dirty="0" smtClean="0"/>
              <a:t>ELIIS keskkonnas valmis </a:t>
            </a:r>
            <a:r>
              <a:rPr lang="et-EE" sz="2000" b="1" dirty="0"/>
              <a:t>eelneva kuu  </a:t>
            </a:r>
            <a:r>
              <a:rPr lang="et-EE" sz="2000" b="1" dirty="0" smtClean="0"/>
              <a:t>                            25</a:t>
            </a:r>
            <a:r>
              <a:rPr lang="et-EE" sz="2000" b="1" dirty="0"/>
              <a:t>. kuupäevaks.  </a:t>
            </a:r>
            <a:r>
              <a:rPr lang="et-EE" sz="2000" dirty="0"/>
              <a:t>Kõik kuu jooksul toimuvad/toimunud muudatused peavad kajastuma töögraafikus</a:t>
            </a:r>
            <a:r>
              <a:rPr lang="et-EE" sz="2000" dirty="0" smtClean="0"/>
              <a:t>. Töögraafiku vorm on kinnitatud käskkirjaga.</a:t>
            </a:r>
          </a:p>
          <a:p>
            <a:r>
              <a:rPr lang="et-EE" sz="2000" dirty="0"/>
              <a:t>Kõik kuu jooksul toimuvad/toimunud muudatused peavad kajastuma </a:t>
            </a:r>
            <a:r>
              <a:rPr lang="et-EE" sz="2000" dirty="0" smtClean="0"/>
              <a:t>töögraafikus.</a:t>
            </a:r>
          </a:p>
          <a:p>
            <a:r>
              <a:rPr lang="et-EE" sz="2000" dirty="0"/>
              <a:t>Töötaja vastutab enda töökorraldust puudutavate andmete õigsuse eest </a:t>
            </a:r>
            <a:r>
              <a:rPr lang="et-EE" sz="2000" dirty="0" smtClean="0"/>
              <a:t>töögraafikus.</a:t>
            </a:r>
            <a:endParaRPr lang="et-EE" sz="2000" dirty="0"/>
          </a:p>
          <a:p>
            <a:r>
              <a:rPr lang="et-EE" sz="2000" dirty="0" smtClean="0"/>
              <a:t>Kõigil töötajatel on võimalus 1x kuus võtta tervisepäev (vaba päev). </a:t>
            </a:r>
            <a:r>
              <a:rPr lang="et-EE" sz="2000" b="1" dirty="0" smtClean="0"/>
              <a:t>Eeldus - igakülgne koostöö ja meeskonnatöö ning ei ole takistusi lasteaiatöös!</a:t>
            </a:r>
          </a:p>
          <a:p>
            <a:r>
              <a:rPr lang="et-EE" sz="2000" dirty="0" err="1" smtClean="0"/>
              <a:t>Ületundide</a:t>
            </a:r>
            <a:r>
              <a:rPr lang="et-EE" sz="2000" dirty="0" smtClean="0"/>
              <a:t> tasustamine 1,5 kordselt</a:t>
            </a:r>
            <a:r>
              <a:rPr lang="et-EE" sz="2000" u="sng" dirty="0" smtClean="0"/>
              <a:t> alates teisest asenduspäevast.</a:t>
            </a:r>
          </a:p>
          <a:p>
            <a:r>
              <a:rPr lang="et-EE" sz="2000" dirty="0"/>
              <a:t>Haiguslehele </a:t>
            </a:r>
            <a:r>
              <a:rPr lang="et-EE" sz="2000" u="sng" dirty="0"/>
              <a:t>jäämisest</a:t>
            </a:r>
            <a:r>
              <a:rPr lang="et-EE" sz="2000" dirty="0"/>
              <a:t>, selle  </a:t>
            </a:r>
            <a:r>
              <a:rPr lang="et-EE" sz="2000" u="sng" dirty="0"/>
              <a:t>eeldavast kestvusest</a:t>
            </a:r>
            <a:r>
              <a:rPr lang="et-EE" sz="2000" dirty="0"/>
              <a:t> ning </a:t>
            </a:r>
            <a:r>
              <a:rPr lang="et-EE" sz="2000" u="sng" dirty="0"/>
              <a:t>haiguslehe lõppemisest</a:t>
            </a:r>
            <a:r>
              <a:rPr lang="et-EE" sz="2000" dirty="0"/>
              <a:t> tuleb teavitada maja õppejuhti ja personalijuhti.  </a:t>
            </a:r>
            <a:endParaRPr lang="et-EE" sz="2000" dirty="0" smtClean="0"/>
          </a:p>
          <a:p>
            <a:r>
              <a:rPr lang="et-EE" sz="2000" dirty="0" smtClean="0"/>
              <a:t>Töökorraldus õhtuses valverühmas – 17.30-18.00 tööl </a:t>
            </a:r>
            <a:r>
              <a:rPr lang="et-EE" sz="2000" u="sng" dirty="0" smtClean="0"/>
              <a:t>kaks inimest</a:t>
            </a:r>
            <a:r>
              <a:rPr lang="et-EE" sz="2000" dirty="0" smtClean="0"/>
              <a:t>!</a:t>
            </a:r>
          </a:p>
          <a:p>
            <a:r>
              <a:rPr lang="et-EE" sz="2000" dirty="0" smtClean="0"/>
              <a:t>Asenduse korraldamisel lähtutakse laste ja täiskasvanute suhtarvust rühmas.</a:t>
            </a:r>
          </a:p>
          <a:p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3163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200" dirty="0" smtClean="0"/>
              <a:t>Töötervishoiuteenus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Viidud läbi Viimsi valla allasutuste ühine hange teenuse pakkuja väljaselgitamiseks.</a:t>
            </a:r>
          </a:p>
          <a:p>
            <a:r>
              <a:rPr lang="et-EE" sz="2400" dirty="0" smtClean="0"/>
              <a:t>Töötervishoiuteenuse pakkujaks Hoole OÜ (</a:t>
            </a:r>
            <a:r>
              <a:rPr lang="et-EE" sz="2400" dirty="0" smtClean="0">
                <a:hlinkClick r:id="rId2"/>
              </a:rPr>
              <a:t>www.hoole.ee</a:t>
            </a:r>
            <a:r>
              <a:rPr lang="et-EE" sz="2400" dirty="0" smtClean="0"/>
              <a:t>).</a:t>
            </a:r>
          </a:p>
          <a:p>
            <a:r>
              <a:rPr lang="et-EE" sz="2400" dirty="0" smtClean="0"/>
              <a:t>Asutuse kontaktisikutega toimub infokoosolek </a:t>
            </a:r>
            <a:r>
              <a:rPr lang="et-EE" sz="2400" b="1" dirty="0" smtClean="0"/>
              <a:t>01.03.2024</a:t>
            </a:r>
          </a:p>
          <a:p>
            <a:r>
              <a:rPr lang="et-EE" sz="2400" dirty="0" smtClean="0"/>
              <a:t>Esitatud MLA Viimsi Lasteaiad töötajate andmed teenuse pakkumiseks/korraldamiseks.</a:t>
            </a:r>
          </a:p>
          <a:p>
            <a:r>
              <a:rPr lang="et-EE" sz="2400" dirty="0" smtClean="0"/>
              <a:t>Edastatud tervist mõjutavad ohutegurid (alus: riskianalüüs).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2507165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200" dirty="0" smtClean="0"/>
              <a:t>SF4C – </a:t>
            </a:r>
            <a:r>
              <a:rPr lang="et-EE" sz="3200" dirty="0" err="1" smtClean="0"/>
              <a:t>SchoolFood</a:t>
            </a:r>
            <a:r>
              <a:rPr lang="et-EE" sz="3200" dirty="0" smtClean="0"/>
              <a:t> programm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t-EE" dirty="0" smtClean="0"/>
              <a:t>Kogemusseminar 12.03 kell 12.30-14.30 Tallinna </a:t>
            </a:r>
            <a:r>
              <a:rPr lang="et-EE" dirty="0" err="1" smtClean="0"/>
              <a:t>Arte</a:t>
            </a:r>
            <a:r>
              <a:rPr lang="et-EE" dirty="0" smtClean="0"/>
              <a:t> Gümnaasiumis (</a:t>
            </a:r>
            <a:r>
              <a:rPr lang="et-EE" dirty="0"/>
              <a:t>Vilde tee 62, </a:t>
            </a:r>
            <a:r>
              <a:rPr lang="et-EE" dirty="0" smtClean="0"/>
              <a:t>Mustamäe).</a:t>
            </a:r>
          </a:p>
          <a:p>
            <a:pPr marL="0" indent="0">
              <a:buNone/>
            </a:pPr>
            <a:r>
              <a:rPr lang="et-EE" u="sng" dirty="0"/>
              <a:t>Päevakava</a:t>
            </a:r>
            <a:endParaRPr lang="et-EE" dirty="0"/>
          </a:p>
          <a:p>
            <a:r>
              <a:rPr lang="et-EE" dirty="0"/>
              <a:t>Kell 12.30 kogunemine kooli fuajees ning koolituur (õppeköök, koolisöökla ja puhvet)</a:t>
            </a:r>
          </a:p>
          <a:p>
            <a:r>
              <a:rPr lang="et-EE" dirty="0"/>
              <a:t>Kell 13.00 ühine koolilõuna </a:t>
            </a:r>
          </a:p>
          <a:p>
            <a:r>
              <a:rPr lang="et-EE" dirty="0"/>
              <a:t>Kell 13.30 Tallinna </a:t>
            </a:r>
            <a:r>
              <a:rPr lang="et-EE" dirty="0" err="1"/>
              <a:t>Arte</a:t>
            </a:r>
            <a:r>
              <a:rPr lang="et-EE" dirty="0"/>
              <a:t> Gümnaasiumi SF4C tegevuste </a:t>
            </a:r>
            <a:r>
              <a:rPr lang="et-EE" dirty="0" smtClean="0"/>
              <a:t>tutvustus</a:t>
            </a:r>
          </a:p>
          <a:p>
            <a:pPr>
              <a:buFontTx/>
              <a:buChar char="-"/>
            </a:pPr>
            <a:r>
              <a:rPr lang="et-EE" dirty="0" smtClean="0"/>
              <a:t>Slovakkia </a:t>
            </a:r>
            <a:r>
              <a:rPr lang="et-EE" dirty="0"/>
              <a:t>õppevisiidi kogemuste </a:t>
            </a:r>
            <a:r>
              <a:rPr lang="et-EE" dirty="0" smtClean="0"/>
              <a:t>jagamine</a:t>
            </a:r>
          </a:p>
          <a:p>
            <a:pPr>
              <a:buFontTx/>
              <a:buChar char="-"/>
            </a:pPr>
            <a:r>
              <a:rPr lang="et-EE" dirty="0" smtClean="0"/>
              <a:t>SF4C </a:t>
            </a:r>
            <a:r>
              <a:rPr lang="et-EE" dirty="0"/>
              <a:t>projekti 2024 aasta tegevuste tutvustus </a:t>
            </a:r>
          </a:p>
          <a:p>
            <a:r>
              <a:rPr lang="et-EE" dirty="0"/>
              <a:t>Igast </a:t>
            </a:r>
            <a:r>
              <a:rPr lang="et-EE" dirty="0" smtClean="0"/>
              <a:t>koolist/haridusasutusest </a:t>
            </a:r>
            <a:r>
              <a:rPr lang="et-EE" dirty="0"/>
              <a:t>on oodatud osalema </a:t>
            </a:r>
            <a:r>
              <a:rPr lang="et-EE" dirty="0" smtClean="0"/>
              <a:t>1- 2 SF4C </a:t>
            </a:r>
            <a:r>
              <a:rPr lang="et-EE" dirty="0"/>
              <a:t>töörühma liige. </a:t>
            </a:r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Ettepanek MLA Viimsi Lasteaia esindajaks tervisemeeskonna ja arengumeeskonnaliige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82283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200" dirty="0" smtClean="0"/>
              <a:t>Eesti keele lisategevused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000" dirty="0" smtClean="0"/>
              <a:t>Väljastatud ministri määrus, millega võimaldatakse haridusasutustele täiendavaks keeleõppetoetust (periood: kalendriaasta).</a:t>
            </a:r>
          </a:p>
          <a:p>
            <a:r>
              <a:rPr lang="et-EE" sz="2000" dirty="0" smtClean="0"/>
              <a:t>Viimsi Vallavalitsus on esitanud sellekohase taotluse.</a:t>
            </a:r>
          </a:p>
          <a:p>
            <a:r>
              <a:rPr lang="et-EE" sz="2000" dirty="0" err="1" smtClean="0"/>
              <a:t>Lisarahastuse</a:t>
            </a:r>
            <a:r>
              <a:rPr lang="et-EE" sz="2000" dirty="0" smtClean="0"/>
              <a:t> aluseks </a:t>
            </a:r>
            <a:r>
              <a:rPr lang="et-EE" sz="2000" b="1" dirty="0" smtClean="0"/>
              <a:t>rühmade arv</a:t>
            </a:r>
            <a:r>
              <a:rPr lang="et-EE" sz="2000" dirty="0" smtClean="0"/>
              <a:t>, kuhu on registreeritud </a:t>
            </a:r>
            <a:r>
              <a:rPr lang="et-EE" sz="2000" b="1" dirty="0" smtClean="0"/>
              <a:t>6 ja rohkem </a:t>
            </a:r>
            <a:r>
              <a:rPr lang="et-EE" sz="2000" dirty="0" smtClean="0"/>
              <a:t>muu emakeelega last.</a:t>
            </a:r>
          </a:p>
          <a:p>
            <a:r>
              <a:rPr lang="et-EE" sz="2000" dirty="0" smtClean="0"/>
              <a:t>Eesti keele lisategevustega võib alustada alates </a:t>
            </a:r>
            <a:r>
              <a:rPr lang="et-EE" sz="2000" b="1" dirty="0" smtClean="0"/>
              <a:t>04.03.2024</a:t>
            </a:r>
            <a:r>
              <a:rPr lang="et-EE" sz="2000" dirty="0" smtClean="0"/>
              <a:t> </a:t>
            </a:r>
            <a:r>
              <a:rPr lang="et-EE" sz="2000" b="1" dirty="0" smtClean="0"/>
              <a:t>a</a:t>
            </a:r>
            <a:r>
              <a:rPr lang="et-EE" sz="2000" dirty="0" smtClean="0"/>
              <a:t>.</a:t>
            </a:r>
          </a:p>
          <a:p>
            <a:r>
              <a:rPr lang="et-EE" sz="2000" dirty="0" smtClean="0"/>
              <a:t>Eesti keele lisategevuste kokkulepeteks viiakse läbi vestlused.</a:t>
            </a:r>
          </a:p>
          <a:p>
            <a:r>
              <a:rPr lang="et-EE" sz="2000" dirty="0" smtClean="0"/>
              <a:t>12.03 kell 14.30 toimub Haabneeme Koolis lõimitud aineõppe ja LAK õppe infopäev, mis on suunatud muu emakeelega lastega tegelevatele õpetajatele ja/või koordinaatorile. Infopäevale oodatud ka lasteaia eesti keele õpetajad </a:t>
            </a:r>
            <a:r>
              <a:rPr lang="et-EE" sz="2000" dirty="0" smtClean="0">
                <a:sym typeface="Wingdings" panose="05000000000000000000" pitchFamily="2" charset="2"/>
              </a:rPr>
              <a:t>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2599965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Rahupesa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199855" cy="452596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3340677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4848606" cy="6858000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62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4848606" cy="6858000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46" y="34004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4848606" cy="6858000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õh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45" y="116632"/>
            <a:ext cx="9144000" cy="64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t-EE" sz="2700" u="sng" dirty="0" smtClean="0"/>
              <a:t>Päevakord:</a:t>
            </a:r>
            <a:r>
              <a:rPr lang="et-EE" sz="2700" dirty="0" smtClean="0"/>
              <a:t/>
            </a:r>
            <a:br>
              <a:rPr lang="et-EE" sz="2700" dirty="0" smtClean="0"/>
            </a:br>
            <a:r>
              <a:rPr lang="et-EE" sz="2700" dirty="0" smtClean="0"/>
              <a:t/>
            </a:r>
            <a:br>
              <a:rPr lang="et-EE" sz="2700" dirty="0" smtClean="0"/>
            </a:br>
            <a:r>
              <a:rPr lang="en-GB" sz="2700" dirty="0" smtClean="0"/>
              <a:t>1</a:t>
            </a:r>
            <a:r>
              <a:rPr lang="et-EE" sz="2700" dirty="0" smtClean="0"/>
              <a:t>) MLA Viimsi Lasteaiad arengukava 2024-2027</a:t>
            </a:r>
            <a:br>
              <a:rPr lang="et-EE" sz="2700" dirty="0" smtClean="0"/>
            </a:br>
            <a:r>
              <a:rPr lang="et-EE" sz="2700" dirty="0" smtClean="0"/>
              <a:t>2) Rahupesa – Kerli Noormänd-</a:t>
            </a:r>
            <a:r>
              <a:rPr lang="et-EE" sz="2700" dirty="0" err="1" smtClean="0"/>
              <a:t>Sinimeri</a:t>
            </a:r>
            <a:r>
              <a:rPr lang="et-EE" sz="2700" dirty="0" smtClean="0"/>
              <a:t/>
            </a:r>
            <a:br>
              <a:rPr lang="et-EE" sz="2700" dirty="0" smtClean="0"/>
            </a:br>
            <a:r>
              <a:rPr lang="et-EE" sz="2700" dirty="0" smtClean="0"/>
              <a:t>3) </a:t>
            </a:r>
            <a:r>
              <a:rPr lang="et-EE" sz="2700" dirty="0" err="1" smtClean="0"/>
              <a:t>Erasmus</a:t>
            </a:r>
            <a:r>
              <a:rPr lang="et-EE" sz="2700" dirty="0" smtClean="0"/>
              <a:t>+ õpiränne – Kristi Aas</a:t>
            </a:r>
            <a:br>
              <a:rPr lang="et-EE" sz="2700" dirty="0" smtClean="0"/>
            </a:br>
            <a:r>
              <a:rPr lang="et-EE" sz="2700" dirty="0" smtClean="0"/>
              <a:t>4) </a:t>
            </a:r>
            <a:r>
              <a:rPr lang="et-EE" sz="2700" dirty="0" err="1" smtClean="0"/>
              <a:t>Erasmus</a:t>
            </a:r>
            <a:r>
              <a:rPr lang="et-EE" sz="2700" dirty="0" smtClean="0"/>
              <a:t>+ õpiränne – Laura Nõu ja Pille </a:t>
            </a:r>
            <a:r>
              <a:rPr lang="et-EE" sz="2700" dirty="0" err="1" smtClean="0"/>
              <a:t>Veisserik</a:t>
            </a:r>
            <a:r>
              <a:rPr lang="et-EE" sz="2700" dirty="0" smtClean="0"/>
              <a:t/>
            </a:r>
            <a:br>
              <a:rPr lang="et-EE" sz="2700" dirty="0" smtClean="0"/>
            </a:br>
            <a:r>
              <a:rPr lang="et-EE" sz="2700" dirty="0" smtClean="0"/>
              <a:t>5) </a:t>
            </a:r>
            <a:r>
              <a:rPr lang="et-EE" sz="2700" dirty="0" err="1" smtClean="0"/>
              <a:t>Erasmus</a:t>
            </a:r>
            <a:r>
              <a:rPr lang="et-EE" sz="2700" dirty="0" smtClean="0"/>
              <a:t>+ õpiränne – Reet Lepp</a:t>
            </a:r>
            <a:br>
              <a:rPr lang="et-EE" sz="2700" dirty="0" smtClean="0"/>
            </a:br>
            <a:r>
              <a:rPr lang="et-EE" sz="2700" dirty="0" smtClean="0"/>
              <a:t>6) </a:t>
            </a:r>
            <a:r>
              <a:rPr lang="et-EE" sz="2700" dirty="0"/>
              <a:t>Küsimused/arvamused/ettepanekud</a:t>
            </a:r>
            <a:r>
              <a:rPr lang="et-EE" sz="2700" dirty="0" smtClean="0"/>
              <a:t/>
            </a:r>
            <a:br>
              <a:rPr lang="et-EE" sz="2700" dirty="0" smtClean="0"/>
            </a:br>
            <a:r>
              <a:rPr lang="et-EE" sz="2700" dirty="0"/>
              <a:t/>
            </a:r>
            <a:br>
              <a:rPr lang="et-EE" sz="2700" dirty="0"/>
            </a:br>
            <a:endParaRPr lang="et-EE" sz="2700" dirty="0"/>
          </a:p>
        </p:txBody>
      </p:sp>
    </p:spTree>
    <p:extLst>
      <p:ext uri="{BB962C8B-B14F-4D97-AF65-F5344CB8AC3E}">
        <p14:creationId xmlns:p14="http://schemas.microsoft.com/office/powerpoint/2010/main" val="13968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4848606" cy="6858000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70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 algn="ctr">
              <a:buNone/>
            </a:pPr>
            <a:r>
              <a:rPr lang="et-EE" dirty="0" smtClean="0"/>
              <a:t>HEAD  KOOSTÖÖD!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808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200" dirty="0" smtClean="0"/>
              <a:t>Tere tulemast </a:t>
            </a:r>
            <a:r>
              <a:rPr lang="en-GB" sz="3200" dirty="0" smtClean="0">
                <a:sym typeface="Wingdings" panose="05000000000000000000" pitchFamily="2" charset="2"/>
              </a:rPr>
              <a:t></a:t>
            </a:r>
            <a:endParaRPr lang="en-GB" sz="3200" dirty="0"/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dirty="0" err="1" smtClean="0"/>
              <a:t>Inkeri</a:t>
            </a:r>
            <a:r>
              <a:rPr lang="et-EE" sz="2400" dirty="0" smtClean="0"/>
              <a:t> Pärn – Karulaugu maja abiõpetaja</a:t>
            </a:r>
          </a:p>
          <a:p>
            <a:r>
              <a:rPr lang="et-EE" sz="2400" dirty="0" smtClean="0"/>
              <a:t>Ellen Sinilill -  Karulaugu maja abiõpetaja</a:t>
            </a:r>
          </a:p>
          <a:p>
            <a:r>
              <a:rPr lang="et-EE" sz="2400" dirty="0"/>
              <a:t>Anastassia </a:t>
            </a:r>
            <a:r>
              <a:rPr lang="et-EE" sz="2400" dirty="0" err="1"/>
              <a:t>Lahmanova</a:t>
            </a:r>
            <a:r>
              <a:rPr lang="et-EE" sz="2400" dirty="0" smtClean="0"/>
              <a:t> – Uus-</a:t>
            </a:r>
            <a:r>
              <a:rPr lang="et-EE" sz="2400" dirty="0" err="1" smtClean="0"/>
              <a:t>Pärtle</a:t>
            </a:r>
            <a:r>
              <a:rPr lang="et-EE" sz="2400" dirty="0" smtClean="0"/>
              <a:t> maja abiõpetaja</a:t>
            </a:r>
          </a:p>
          <a:p>
            <a:r>
              <a:rPr lang="et-EE" sz="2400" dirty="0" err="1"/>
              <a:t>Simone</a:t>
            </a:r>
            <a:r>
              <a:rPr lang="et-EE" sz="2400" dirty="0"/>
              <a:t> </a:t>
            </a:r>
            <a:r>
              <a:rPr lang="et-EE" sz="2400" dirty="0" err="1" smtClean="0"/>
              <a:t>Lensin</a:t>
            </a:r>
            <a:r>
              <a:rPr lang="et-EE" sz="2400" dirty="0" smtClean="0"/>
              <a:t> – Leppneeme maja abiõpetaja</a:t>
            </a:r>
          </a:p>
          <a:p>
            <a:pPr marL="0" indent="0">
              <a:buNone/>
            </a:pPr>
            <a:endParaRPr lang="et-EE" sz="2400" dirty="0" smtClean="0"/>
          </a:p>
          <a:p>
            <a:pPr marL="0" indent="0">
              <a:buNone/>
            </a:pPr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449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200" dirty="0" smtClean="0"/>
              <a:t>Arengukava 2024-2027 (1)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000" dirty="0"/>
              <a:t>A</a:t>
            </a:r>
            <a:r>
              <a:rPr lang="et-EE" sz="2000" dirty="0" smtClean="0"/>
              <a:t>rengukava </a:t>
            </a:r>
            <a:r>
              <a:rPr lang="et-EE" sz="2000" dirty="0"/>
              <a:t>koostamise aluseks </a:t>
            </a:r>
            <a:r>
              <a:rPr lang="et-EE" sz="2000" dirty="0" smtClean="0"/>
              <a:t>on: </a:t>
            </a:r>
            <a:r>
              <a:rPr lang="et-EE" sz="2000" i="1" dirty="0" smtClean="0"/>
              <a:t>Koolieelse lasteasutuse seadus</a:t>
            </a:r>
            <a:r>
              <a:rPr lang="et-EE" sz="2000" dirty="0"/>
              <a:t>, </a:t>
            </a:r>
            <a:r>
              <a:rPr lang="et-EE" sz="2000" i="1" dirty="0"/>
              <a:t>Haridusvaldkonna arengukava 2021-2035</a:t>
            </a:r>
            <a:r>
              <a:rPr lang="et-EE" sz="2000" dirty="0"/>
              <a:t>, </a:t>
            </a:r>
            <a:r>
              <a:rPr lang="et-EE" sz="2000" i="1" dirty="0"/>
              <a:t>Viimsi Valla haridus- ja </a:t>
            </a:r>
            <a:r>
              <a:rPr lang="et-EE" sz="2000" i="1" dirty="0" err="1"/>
              <a:t>noortevaldkonna</a:t>
            </a:r>
            <a:r>
              <a:rPr lang="et-EE" sz="2000" i="1" dirty="0"/>
              <a:t> arengukava 2021-2030</a:t>
            </a:r>
            <a:r>
              <a:rPr lang="et-EE" sz="2000" dirty="0"/>
              <a:t>, </a:t>
            </a:r>
            <a:r>
              <a:rPr lang="et-EE" sz="2000" i="1" dirty="0"/>
              <a:t>MLA Viimsi Lasteaiad arengukava 2020-2023 kokkuvõte</a:t>
            </a:r>
            <a:r>
              <a:rPr lang="et-EE" sz="2000" dirty="0"/>
              <a:t> ning </a:t>
            </a:r>
            <a:r>
              <a:rPr lang="et-EE" sz="2000" i="1" dirty="0"/>
              <a:t>MLA Viimsi Lasteaiad õppekava</a:t>
            </a:r>
            <a:r>
              <a:rPr lang="et-EE" sz="2000" dirty="0"/>
              <a:t>.</a:t>
            </a:r>
          </a:p>
          <a:p>
            <a:r>
              <a:rPr lang="et-EE" sz="2000" dirty="0" smtClean="0"/>
              <a:t>Arengukava </a:t>
            </a:r>
            <a:r>
              <a:rPr lang="et-EE" sz="2000" dirty="0"/>
              <a:t>koostamisel </a:t>
            </a:r>
            <a:r>
              <a:rPr lang="et-EE" sz="2000" dirty="0" smtClean="0"/>
              <a:t>osalesid: </a:t>
            </a:r>
            <a:r>
              <a:rPr lang="et-EE" sz="2000" i="1" dirty="0" smtClean="0"/>
              <a:t>MLA </a:t>
            </a:r>
            <a:r>
              <a:rPr lang="et-EE" sz="2000" i="1" dirty="0"/>
              <a:t>Viimsi </a:t>
            </a:r>
            <a:r>
              <a:rPr lang="et-EE" sz="2000" i="1" dirty="0" smtClean="0"/>
              <a:t>Lasteaiad arengumeeskond</a:t>
            </a:r>
            <a:r>
              <a:rPr lang="et-EE" sz="2000" dirty="0" smtClean="0"/>
              <a:t> </a:t>
            </a:r>
            <a:r>
              <a:rPr lang="et-EE" sz="2000" dirty="0"/>
              <a:t>ja </a:t>
            </a:r>
            <a:r>
              <a:rPr lang="et-EE" sz="2000" i="1" dirty="0"/>
              <a:t>majade hoolekogud</a:t>
            </a:r>
            <a:r>
              <a:rPr lang="et-EE" sz="2000" dirty="0"/>
              <a:t>. </a:t>
            </a:r>
            <a:endParaRPr lang="et-EE" sz="2000" dirty="0" smtClean="0"/>
          </a:p>
          <a:p>
            <a:r>
              <a:rPr lang="et-EE" sz="2000" dirty="0" smtClean="0"/>
              <a:t>Arengusuundade </a:t>
            </a:r>
            <a:r>
              <a:rPr lang="et-EE" sz="2000" dirty="0"/>
              <a:t>kaardistamisel on </a:t>
            </a:r>
            <a:r>
              <a:rPr lang="et-EE" sz="2000" dirty="0" smtClean="0"/>
              <a:t>kasutatud:  </a:t>
            </a:r>
            <a:r>
              <a:rPr lang="et-EE" sz="2000" i="1" dirty="0"/>
              <a:t>MLA Viimsi </a:t>
            </a:r>
            <a:r>
              <a:rPr lang="et-EE" sz="2000" i="1" dirty="0" smtClean="0"/>
              <a:t>Lasteaiad aasta </a:t>
            </a:r>
            <a:r>
              <a:rPr lang="et-EE" sz="2000" i="1" dirty="0"/>
              <a:t>tegevusaruandeid (2020, 2021 ja 2022)</a:t>
            </a:r>
            <a:r>
              <a:rPr lang="et-EE" sz="2000" dirty="0"/>
              <a:t>, </a:t>
            </a:r>
            <a:r>
              <a:rPr lang="et-EE" sz="2000" i="1" dirty="0"/>
              <a:t>pedagoogide miniportfooliote kokkuvõtteid (2022 ja 2023)</a:t>
            </a:r>
            <a:r>
              <a:rPr lang="et-EE" sz="2000" dirty="0"/>
              <a:t>, </a:t>
            </a:r>
            <a:r>
              <a:rPr lang="et-EE" sz="2000" i="1" dirty="0"/>
              <a:t>töötajate arenguvestluste </a:t>
            </a:r>
            <a:r>
              <a:rPr lang="et-EE" sz="2000" dirty="0" smtClean="0"/>
              <a:t>ning </a:t>
            </a:r>
            <a:r>
              <a:rPr lang="et-EE" sz="2000" i="1" dirty="0"/>
              <a:t>MLA Viimsi Lasteaiad lastevanemate rahulolu küsitluste tulemusi (2022 ja 2023), töötajate rahulolu-uuringu kokkuvõtet (2023).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739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200" dirty="0" smtClean="0"/>
              <a:t>Arengukava 2024-2027 (2)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altLang="en-US" sz="2000" dirty="0" smtClean="0">
                <a:cs typeface="Arial Bold" panose="020B0604020202020204" charset="0"/>
              </a:rPr>
              <a:t>Eelmise perioodi kokkuvõte ja hetkeseis:</a:t>
            </a:r>
          </a:p>
          <a:p>
            <a:pPr marL="0" indent="0">
              <a:buNone/>
            </a:pPr>
            <a:r>
              <a:rPr lang="et-EE" altLang="en-US" sz="2000" dirty="0" smtClean="0">
                <a:cs typeface="Arial Bold" panose="020B0604020202020204" charset="0"/>
              </a:rPr>
              <a:t>Vastavalt </a:t>
            </a:r>
            <a:r>
              <a:rPr lang="et-EE" altLang="en-US" sz="2000" dirty="0" err="1" smtClean="0">
                <a:cs typeface="Arial Bold" panose="020B0604020202020204" charset="0"/>
              </a:rPr>
              <a:t>sisehindamise</a:t>
            </a:r>
            <a:r>
              <a:rPr lang="et-EE" altLang="en-US" sz="2000" dirty="0" smtClean="0">
                <a:cs typeface="Arial Bold" panose="020B0604020202020204" charset="0"/>
              </a:rPr>
              <a:t> valdkondadele on esitatud eelmise perioodi eesmärgid, hetkeseis ja arendussuunad.</a:t>
            </a:r>
          </a:p>
          <a:p>
            <a:pPr marL="0" indent="0">
              <a:buNone/>
            </a:pPr>
            <a:r>
              <a:rPr lang="et-EE" altLang="en-US" sz="2000" dirty="0" err="1" smtClean="0">
                <a:cs typeface="Arial Bold" panose="020B0604020202020204" charset="0"/>
              </a:rPr>
              <a:t>Sisehindamise</a:t>
            </a:r>
            <a:r>
              <a:rPr lang="et-EE" altLang="en-US" sz="2000" dirty="0" smtClean="0">
                <a:cs typeface="Arial Bold" panose="020B0604020202020204" charset="0"/>
              </a:rPr>
              <a:t> valdkonnad:</a:t>
            </a:r>
          </a:p>
          <a:p>
            <a:pPr marL="457200" indent="-457200">
              <a:buAutoNum type="arabicParenR"/>
            </a:pPr>
            <a:r>
              <a:rPr lang="et-EE" altLang="en-US" sz="2000" dirty="0" smtClean="0">
                <a:cs typeface="Arial Bold" panose="020B0604020202020204" charset="0"/>
              </a:rPr>
              <a:t>Eestvedamine ja juhtimine</a:t>
            </a:r>
          </a:p>
          <a:p>
            <a:pPr marL="457200" indent="-457200">
              <a:buAutoNum type="arabicParenR"/>
            </a:pPr>
            <a:r>
              <a:rPr lang="et-EE" altLang="en-US" sz="2000" dirty="0" smtClean="0">
                <a:cs typeface="Arial Bold" panose="020B0604020202020204" charset="0"/>
              </a:rPr>
              <a:t>Personalijuhtimine ja koostöö huvigruppidega</a:t>
            </a:r>
          </a:p>
          <a:p>
            <a:pPr marL="457200" indent="-457200">
              <a:buAutoNum type="arabicParenR"/>
            </a:pPr>
            <a:r>
              <a:rPr lang="et-EE" altLang="en-US" sz="2000" dirty="0" smtClean="0">
                <a:cs typeface="Arial Bold" panose="020B0604020202020204" charset="0"/>
              </a:rPr>
              <a:t>Õppe- ja kasvatustegevus</a:t>
            </a:r>
          </a:p>
          <a:p>
            <a:pPr marL="457200" indent="-457200">
              <a:buAutoNum type="arabicParenR"/>
            </a:pPr>
            <a:r>
              <a:rPr lang="et-EE" altLang="en-US" sz="2000" dirty="0" smtClean="0">
                <a:cs typeface="Arial Bold" panose="020B0604020202020204" charset="0"/>
              </a:rPr>
              <a:t>Ressursside juhtimine</a:t>
            </a:r>
          </a:p>
          <a:p>
            <a:pPr marL="0" indent="0">
              <a:buNone/>
            </a:pPr>
            <a:endParaRPr lang="et-EE" altLang="en-US" sz="2000" dirty="0">
              <a:cs typeface="Arial Bold" panose="020B0604020202020204" charset="0"/>
            </a:endParaRPr>
          </a:p>
          <a:p>
            <a:pPr marL="0" indent="0">
              <a:buNone/>
            </a:pPr>
            <a:r>
              <a:rPr lang="et-EE" altLang="en-US" sz="2000" dirty="0" smtClean="0">
                <a:cs typeface="Arial Bold" panose="020B0604020202020204" charset="0"/>
              </a:rPr>
              <a:t>Analüüsi tulemusena kaardisatud arendussuunad, mis on aluseks uue perioodi strateegilistele eesmärkidele ja arendustegevustele.</a:t>
            </a:r>
          </a:p>
          <a:p>
            <a:pPr marL="0" indent="0">
              <a:buNone/>
            </a:pPr>
            <a:endParaRPr lang="et-EE" altLang="en-US" sz="1600" dirty="0" smtClean="0">
              <a:latin typeface="Arial Bold" panose="020B0604020202020204" charset="0"/>
              <a:cs typeface="Arial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200" dirty="0" smtClean="0"/>
              <a:t>Arengukava 2024-2027 (3)</a:t>
            </a:r>
            <a:endParaRPr lang="et-EE" sz="3200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346033"/>
              </p:ext>
            </p:extLst>
          </p:nvPr>
        </p:nvGraphicFramePr>
        <p:xfrm>
          <a:off x="791580" y="1484784"/>
          <a:ext cx="7560840" cy="14352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0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4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2024 põhieesmärk</a:t>
                      </a:r>
                      <a:endParaRPr lang="et-E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Pädev ja motiveeritud meeskond. Lasteaia põhiväärtus - </a:t>
                      </a:r>
                      <a:r>
                        <a:rPr lang="et-EE" sz="1400" b="1" dirty="0">
                          <a:effectLst/>
                        </a:rPr>
                        <a:t>koostöö</a:t>
                      </a:r>
                      <a:r>
                        <a:rPr lang="et-EE" sz="1400" dirty="0">
                          <a:effectLst/>
                        </a:rPr>
                        <a:t> </a:t>
                      </a:r>
                      <a:endParaRPr lang="et-E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2025 põhieesmärk</a:t>
                      </a:r>
                      <a:endParaRPr lang="et-E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Enesearengu aasta.  Lasteaia põhiväärtus - </a:t>
                      </a:r>
                      <a:r>
                        <a:rPr lang="et-EE" sz="1400" b="1" dirty="0">
                          <a:effectLst/>
                        </a:rPr>
                        <a:t>õppimine</a:t>
                      </a:r>
                      <a:endParaRPr lang="et-EE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2026 põhieesmärk</a:t>
                      </a:r>
                      <a:endParaRPr lang="et-E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Meie tugevuste </a:t>
                      </a:r>
                      <a:r>
                        <a:rPr lang="et-EE" sz="1400" dirty="0" err="1">
                          <a:effectLst/>
                        </a:rPr>
                        <a:t>võimestamise</a:t>
                      </a:r>
                      <a:r>
                        <a:rPr lang="et-EE" sz="1400" dirty="0">
                          <a:effectLst/>
                        </a:rPr>
                        <a:t> aasta. Lasteaia põhiväärtus - </a:t>
                      </a:r>
                      <a:r>
                        <a:rPr lang="et-EE" sz="1400" b="1" dirty="0">
                          <a:effectLst/>
                        </a:rPr>
                        <a:t>omanäolisus</a:t>
                      </a:r>
                      <a:endParaRPr lang="et-EE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2027 põhieesmärk</a:t>
                      </a:r>
                      <a:endParaRPr lang="et-E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Tulevikuks tarvilike oskuste aasta. Lasteaia põhiväärtus - </a:t>
                      </a:r>
                      <a:r>
                        <a:rPr lang="et-EE" sz="1400" b="1" dirty="0">
                          <a:effectLst/>
                        </a:rPr>
                        <a:t>mäng</a:t>
                      </a:r>
                      <a:endParaRPr lang="et-EE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istkülik 7"/>
          <p:cNvSpPr/>
          <p:nvPr/>
        </p:nvSpPr>
        <p:spPr>
          <a:xfrm>
            <a:off x="791580" y="3223559"/>
            <a:ext cx="7560840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t-EE" dirty="0">
                <a:ea typeface="Times New Roman" panose="02020603050405020304" pitchFamily="18" charset="0"/>
              </a:rPr>
              <a:t>Eestvedamine ja </a:t>
            </a:r>
            <a:r>
              <a:rPr lang="et-EE" dirty="0" smtClean="0">
                <a:ea typeface="Times New Roman" panose="02020603050405020304" pitchFamily="18" charset="0"/>
              </a:rPr>
              <a:t>juhtimine: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et-EE" sz="1600" dirty="0" smtClean="0"/>
              <a:t>Õpetaja </a:t>
            </a:r>
            <a:r>
              <a:rPr lang="et-EE" sz="1600" dirty="0"/>
              <a:t>kui õppimise ja meeskonna </a:t>
            </a:r>
            <a:r>
              <a:rPr lang="et-EE" sz="1600" dirty="0" smtClean="0"/>
              <a:t>eestvedaja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et-EE" sz="1600" dirty="0"/>
              <a:t>A</a:t>
            </a:r>
            <a:r>
              <a:rPr lang="et-EE" sz="1600" dirty="0" smtClean="0"/>
              <a:t>rengukava </a:t>
            </a:r>
            <a:r>
              <a:rPr lang="et-EE" sz="1600" dirty="0"/>
              <a:t>2028-2031 </a:t>
            </a:r>
            <a:r>
              <a:rPr lang="et-EE" sz="1600" dirty="0" smtClean="0"/>
              <a:t>koostamine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et-EE" sz="1600" dirty="0"/>
              <a:t>J</a:t>
            </a:r>
            <a:r>
              <a:rPr lang="et-EE" sz="1600" dirty="0" smtClean="0"/>
              <a:t>uhtkonna </a:t>
            </a:r>
            <a:r>
              <a:rPr lang="et-EE" sz="1600" dirty="0"/>
              <a:t>professionaalne areng</a:t>
            </a:r>
            <a:endParaRPr lang="et-EE" sz="16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t-EE" sz="1600" dirty="0" smtClean="0"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t-EE" sz="1600" dirty="0" smtClean="0">
                <a:ea typeface="Arial" panose="020B0604020202020204" pitchFamily="34" charset="0"/>
              </a:rPr>
              <a:t>Personalijuhtimine: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et-EE" sz="1600" dirty="0" smtClean="0"/>
              <a:t>Personali </a:t>
            </a:r>
            <a:r>
              <a:rPr lang="et-EE" sz="1600" dirty="0" err="1"/>
              <a:t>digipädevuste</a:t>
            </a:r>
            <a:r>
              <a:rPr lang="et-EE" sz="1600" dirty="0"/>
              <a:t> </a:t>
            </a:r>
            <a:r>
              <a:rPr lang="et-EE" sz="1600" dirty="0" smtClean="0"/>
              <a:t>arendamine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et-EE" sz="1600" dirty="0"/>
              <a:t>U</a:t>
            </a:r>
            <a:r>
              <a:rPr lang="et-EE" sz="1600" dirty="0" smtClean="0"/>
              <a:t>ue </a:t>
            </a:r>
            <a:r>
              <a:rPr lang="et-EE" sz="1600" dirty="0"/>
              <a:t>töötaja värbamise ja kohanemise protsessi </a:t>
            </a:r>
            <a:r>
              <a:rPr lang="et-EE" sz="1600" dirty="0" smtClean="0"/>
              <a:t>juhtimine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et-EE" sz="1600" dirty="0"/>
              <a:t>Õ</a:t>
            </a:r>
            <a:r>
              <a:rPr lang="et-EE" sz="1600" dirty="0" smtClean="0"/>
              <a:t>petajate</a:t>
            </a:r>
            <a:r>
              <a:rPr lang="et-EE" sz="1600" dirty="0"/>
              <a:t>, tugispetsialistide, abiõpetajate jätkusuutlik areng</a:t>
            </a:r>
            <a:endParaRPr lang="et-EE" sz="1600" dirty="0" smtClean="0"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t-EE" sz="1600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200" dirty="0"/>
              <a:t>Arengukava 2024-2027 </a:t>
            </a:r>
            <a:r>
              <a:rPr lang="et-EE" sz="3200" dirty="0" smtClean="0"/>
              <a:t>(4)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1800" dirty="0" smtClean="0"/>
              <a:t>Koostöö huvigruppidega: </a:t>
            </a:r>
          </a:p>
          <a:p>
            <a:pPr>
              <a:buAutoNum type="arabicParenR"/>
            </a:pPr>
            <a:r>
              <a:rPr lang="et-EE" sz="1800" dirty="0" smtClean="0"/>
              <a:t>Koostöö </a:t>
            </a:r>
            <a:r>
              <a:rPr lang="et-EE" sz="1800" dirty="0"/>
              <a:t>ja sidusus Viimsi valla koolide ja </a:t>
            </a:r>
            <a:r>
              <a:rPr lang="et-EE" sz="1800" dirty="0" smtClean="0"/>
              <a:t>huvikoolidega</a:t>
            </a:r>
          </a:p>
          <a:p>
            <a:pPr>
              <a:buAutoNum type="arabicParenR"/>
            </a:pPr>
            <a:r>
              <a:rPr lang="et-EE" sz="1800" dirty="0" smtClean="0"/>
              <a:t>Koostöö lastevanematega</a:t>
            </a:r>
          </a:p>
          <a:p>
            <a:pPr>
              <a:buAutoNum type="arabicParenR"/>
            </a:pPr>
            <a:r>
              <a:rPr lang="et-EE" sz="1800" dirty="0" smtClean="0"/>
              <a:t>Turundustegevus</a:t>
            </a:r>
          </a:p>
          <a:p>
            <a:pPr marL="0" indent="0">
              <a:buNone/>
            </a:pPr>
            <a:endParaRPr lang="et-EE" sz="1800" dirty="0"/>
          </a:p>
          <a:p>
            <a:pPr marL="0" indent="0">
              <a:buNone/>
            </a:pPr>
            <a:r>
              <a:rPr lang="et-EE" sz="1800" dirty="0" smtClean="0"/>
              <a:t>Õppe- ja kasvatustegevus:</a:t>
            </a:r>
          </a:p>
          <a:p>
            <a:pPr>
              <a:buAutoNum type="arabicParenR"/>
            </a:pPr>
            <a:r>
              <a:rPr lang="et-EE" sz="1800" dirty="0" smtClean="0"/>
              <a:t>Õppijast </a:t>
            </a:r>
            <a:r>
              <a:rPr lang="et-EE" sz="1800" dirty="0"/>
              <a:t>lähtuv </a:t>
            </a:r>
            <a:r>
              <a:rPr lang="et-EE" sz="1800" dirty="0" smtClean="0"/>
              <a:t>õpikorraldus</a:t>
            </a:r>
          </a:p>
          <a:p>
            <a:pPr>
              <a:buAutoNum type="arabicParenR"/>
            </a:pPr>
            <a:r>
              <a:rPr lang="et-EE" sz="1800" dirty="0"/>
              <a:t>Õ</a:t>
            </a:r>
            <a:r>
              <a:rPr lang="et-EE" sz="1800" dirty="0" smtClean="0"/>
              <a:t>pivõimaluste mitmekesistamine</a:t>
            </a:r>
          </a:p>
          <a:p>
            <a:pPr>
              <a:buAutoNum type="arabicParenR"/>
            </a:pPr>
            <a:r>
              <a:rPr lang="et-EE" sz="1800" dirty="0"/>
              <a:t>Õ</a:t>
            </a:r>
            <a:r>
              <a:rPr lang="et-EE" sz="1800" dirty="0" smtClean="0"/>
              <a:t>petaja </a:t>
            </a:r>
            <a:r>
              <a:rPr lang="et-EE" sz="1800" dirty="0"/>
              <a:t>kui lapse päeva </a:t>
            </a:r>
            <a:r>
              <a:rPr lang="et-EE" sz="1800" dirty="0" smtClean="0"/>
              <a:t>disainer</a:t>
            </a:r>
          </a:p>
          <a:p>
            <a:pPr>
              <a:buAutoNum type="arabicParenR"/>
            </a:pPr>
            <a:endParaRPr lang="et-EE" sz="1800" dirty="0"/>
          </a:p>
          <a:p>
            <a:pPr marL="0" indent="0">
              <a:buNone/>
            </a:pPr>
            <a:r>
              <a:rPr lang="et-EE" sz="1800" dirty="0" smtClean="0"/>
              <a:t>Ressursside juhtimine:</a:t>
            </a:r>
          </a:p>
          <a:p>
            <a:pPr>
              <a:buAutoNum type="arabicParenR"/>
            </a:pPr>
            <a:r>
              <a:rPr lang="et-EE" sz="1800" dirty="0" smtClean="0"/>
              <a:t>Jätkusuutlik </a:t>
            </a:r>
            <a:r>
              <a:rPr lang="et-EE" sz="1800" dirty="0"/>
              <a:t>majandamine ja </a:t>
            </a:r>
            <a:r>
              <a:rPr lang="et-EE" sz="1800" dirty="0" smtClean="0"/>
              <a:t>elustiil</a:t>
            </a:r>
          </a:p>
          <a:p>
            <a:pPr>
              <a:buAutoNum type="arabicParenR"/>
            </a:pPr>
            <a:r>
              <a:rPr lang="et-EE" sz="1800" dirty="0" smtClean="0"/>
              <a:t>Eelarve juhtimine</a:t>
            </a:r>
          </a:p>
          <a:p>
            <a:pPr>
              <a:buAutoNum type="arabicParenR"/>
            </a:pPr>
            <a:r>
              <a:rPr lang="et-EE" sz="1800" dirty="0" smtClean="0"/>
              <a:t>Projektipõhine tegevus</a:t>
            </a:r>
          </a:p>
          <a:p>
            <a:pPr>
              <a:buAutoNum type="arabicParenR"/>
            </a:pPr>
            <a:endParaRPr lang="et-EE" sz="1800" dirty="0" smtClean="0"/>
          </a:p>
        </p:txBody>
      </p:sp>
    </p:spTree>
    <p:extLst>
      <p:ext uri="{BB962C8B-B14F-4D97-AF65-F5344CB8AC3E}">
        <p14:creationId xmlns:p14="http://schemas.microsoft.com/office/powerpoint/2010/main" val="14304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143852"/>
              </p:ext>
            </p:extLst>
          </p:nvPr>
        </p:nvGraphicFramePr>
        <p:xfrm>
          <a:off x="0" y="836712"/>
          <a:ext cx="9144000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Acrobat Document" r:id="rId3" imgW="10972800" imgH="6172200" progId="AcroExch.Document.DC">
                  <p:embed/>
                </p:oleObj>
              </mc:Choice>
              <mc:Fallback>
                <p:oleObj name="Acrobat Document" r:id="rId3" imgW="10972800" imgH="6172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36712"/>
                        <a:ext cx="9144000" cy="511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2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15223</TotalTime>
  <Words>847</Words>
  <Application>Microsoft Office PowerPoint</Application>
  <PresentationFormat>Ekraaniseanss (4:3)</PresentationFormat>
  <Paragraphs>109</Paragraphs>
  <Slides>21</Slides>
  <Notes>0</Notes>
  <HiddenSlides>0</HiddenSlides>
  <MMClips>0</MMClips>
  <ScaleCrop>false</ScaleCrop>
  <HeadingPairs>
    <vt:vector size="8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21</vt:i4>
      </vt:variant>
    </vt:vector>
  </HeadingPairs>
  <TitlesOfParts>
    <vt:vector size="29" baseType="lpstr">
      <vt:lpstr>Arial</vt:lpstr>
      <vt:lpstr>Arial Bold</vt:lpstr>
      <vt:lpstr>Calibri</vt:lpstr>
      <vt:lpstr>Comic Sans MS</vt:lpstr>
      <vt:lpstr>Times New Roman</vt:lpstr>
      <vt:lpstr>Wingdings</vt:lpstr>
      <vt:lpstr>Office Theme</vt:lpstr>
      <vt:lpstr>Acrobat Document</vt:lpstr>
      <vt:lpstr>MLA Viimsi Lasteaiad õppenõukogu 28. veebruar 2024</vt:lpstr>
      <vt:lpstr>Päevakord:  1) MLA Viimsi Lasteaiad arengukava 2024-2027 2) Rahupesa – Kerli Noormänd-Sinimeri 3) Erasmus+ õpiränne – Kristi Aas 4) Erasmus+ õpiränne – Laura Nõu ja Pille Veisserik 5) Erasmus+ õpiränne – Reet Lepp 6) Küsimused/arvamused/ettepanekud  </vt:lpstr>
      <vt:lpstr>Tere tulemast </vt:lpstr>
      <vt:lpstr>Arengukava 2024-2027 (1)</vt:lpstr>
      <vt:lpstr>Arengukava 2024-2027 (2)</vt:lpstr>
      <vt:lpstr>Arengukava 2024-2027 (3)</vt:lpstr>
      <vt:lpstr>Arengukava 2024-2027 (4)</vt:lpstr>
      <vt:lpstr>PowerPointi esitlus</vt:lpstr>
      <vt:lpstr>PowerPointi esitlus</vt:lpstr>
      <vt:lpstr>Arengukava 2024-2027 (5)</vt:lpstr>
      <vt:lpstr>Töökorralduse kokkulepped (1)</vt:lpstr>
      <vt:lpstr>Töökorralduse kokkulepped (2)</vt:lpstr>
      <vt:lpstr>Töötervishoiuteenus</vt:lpstr>
      <vt:lpstr>SF4C – SchoolFood programm</vt:lpstr>
      <vt:lpstr>Eesti keele lisategevused</vt:lpstr>
      <vt:lpstr>Rahupesa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ESITLUS … 2013</dc:title>
  <dc:creator>Striida</dc:creator>
  <cp:lastModifiedBy>Mirje</cp:lastModifiedBy>
  <cp:revision>972</cp:revision>
  <cp:lastPrinted>2020-10-08T13:40:54Z</cp:lastPrinted>
  <dcterms:created xsi:type="dcterms:W3CDTF">2013-10-29T16:34:57Z</dcterms:created>
  <dcterms:modified xsi:type="dcterms:W3CDTF">2024-03-12T10:39:31Z</dcterms:modified>
</cp:coreProperties>
</file>