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2"/>
  </p:handoutMasterIdLst>
  <p:sldIdLst>
    <p:sldId id="257" r:id="rId2"/>
    <p:sldId id="258" r:id="rId3"/>
    <p:sldId id="357" r:id="rId4"/>
    <p:sldId id="393" r:id="rId5"/>
    <p:sldId id="406" r:id="rId6"/>
    <p:sldId id="407" r:id="rId7"/>
    <p:sldId id="408" r:id="rId8"/>
    <p:sldId id="409" r:id="rId9"/>
    <p:sldId id="410" r:id="rId10"/>
    <p:sldId id="411" r:id="rId11"/>
    <p:sldId id="412" r:id="rId12"/>
    <p:sldId id="413" r:id="rId13"/>
    <p:sldId id="414" r:id="rId14"/>
    <p:sldId id="396" r:id="rId15"/>
    <p:sldId id="415" r:id="rId16"/>
    <p:sldId id="416" r:id="rId17"/>
    <p:sldId id="417" r:id="rId18"/>
    <p:sldId id="418" r:id="rId19"/>
    <p:sldId id="419" r:id="rId20"/>
    <p:sldId id="420" r:id="rId21"/>
    <p:sldId id="421" r:id="rId22"/>
    <p:sldId id="422" r:id="rId23"/>
    <p:sldId id="303" r:id="rId24"/>
    <p:sldId id="281" r:id="rId25"/>
    <p:sldId id="388" r:id="rId26"/>
    <p:sldId id="389" r:id="rId27"/>
    <p:sldId id="390" r:id="rId28"/>
    <p:sldId id="404" r:id="rId29"/>
    <p:sldId id="423" r:id="rId30"/>
    <p:sldId id="405" r:id="rId31"/>
  </p:sldIdLst>
  <p:sldSz cx="9144000" cy="6858000" type="screen4x3"/>
  <p:notesSz cx="6797675" cy="9926638"/>
  <p:photoAlbum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89" d="100"/>
          <a:sy n="89" d="100"/>
        </p:scale>
        <p:origin x="1310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8B11DA-4DF2-4904-8837-EB15A9F65FBE}" type="datetimeFigureOut">
              <a:rPr lang="en-GB" smtClean="0"/>
              <a:t>29/11/2023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F53B6D-0756-4C72-B45A-7E85A295AA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8762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309D3-F91F-4CC1-9A9D-A586C32A0736}" type="datetimeFigureOut">
              <a:rPr lang="et-EE" smtClean="0"/>
              <a:t>29.11.2023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24657-6B79-45A1-AB8A-8C143AA1A35D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866812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309D3-F91F-4CC1-9A9D-A586C32A0736}" type="datetimeFigureOut">
              <a:rPr lang="et-EE" smtClean="0"/>
              <a:t>29.11.2023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24657-6B79-45A1-AB8A-8C143AA1A35D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43442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309D3-F91F-4CC1-9A9D-A586C32A0736}" type="datetimeFigureOut">
              <a:rPr lang="et-EE" smtClean="0"/>
              <a:t>29.11.2023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24657-6B79-45A1-AB8A-8C143AA1A35D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46962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309D3-F91F-4CC1-9A9D-A586C32A0736}" type="datetimeFigureOut">
              <a:rPr lang="et-EE" smtClean="0"/>
              <a:t>29.11.2023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24657-6B79-45A1-AB8A-8C143AA1A35D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32924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309D3-F91F-4CC1-9A9D-A586C32A0736}" type="datetimeFigureOut">
              <a:rPr lang="et-EE" smtClean="0"/>
              <a:t>29.11.2023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24657-6B79-45A1-AB8A-8C143AA1A35D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499111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309D3-F91F-4CC1-9A9D-A586C32A0736}" type="datetimeFigureOut">
              <a:rPr lang="et-EE" smtClean="0"/>
              <a:t>29.11.2023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24657-6B79-45A1-AB8A-8C143AA1A35D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281980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309D3-F91F-4CC1-9A9D-A586C32A0736}" type="datetimeFigureOut">
              <a:rPr lang="et-EE" smtClean="0"/>
              <a:t>29.11.2023</a:t>
            </a:fld>
            <a:endParaRPr lang="et-E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24657-6B79-45A1-AB8A-8C143AA1A35D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567942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309D3-F91F-4CC1-9A9D-A586C32A0736}" type="datetimeFigureOut">
              <a:rPr lang="et-EE" smtClean="0"/>
              <a:t>29.11.2023</a:t>
            </a:fld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24657-6B79-45A1-AB8A-8C143AA1A35D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735259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309D3-F91F-4CC1-9A9D-A586C32A0736}" type="datetimeFigureOut">
              <a:rPr lang="et-EE" smtClean="0"/>
              <a:t>29.11.2023</a:t>
            </a:fld>
            <a:endParaRPr lang="et-E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24657-6B79-45A1-AB8A-8C143AA1A35D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289330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309D3-F91F-4CC1-9A9D-A586C32A0736}" type="datetimeFigureOut">
              <a:rPr lang="et-EE" smtClean="0"/>
              <a:t>29.11.2023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24657-6B79-45A1-AB8A-8C143AA1A35D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566829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309D3-F91F-4CC1-9A9D-A586C32A0736}" type="datetimeFigureOut">
              <a:rPr lang="et-EE" smtClean="0"/>
              <a:t>29.11.2023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24657-6B79-45A1-AB8A-8C143AA1A35D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761918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309D3-F91F-4CC1-9A9D-A586C32A0736}" type="datetimeFigureOut">
              <a:rPr lang="et-EE" smtClean="0"/>
              <a:t>29.11.2023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724657-6B79-45A1-AB8A-8C143AA1A35D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86910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.xml"/><Relationship Id="rId1" Type="http://schemas.openxmlformats.org/officeDocument/2006/relationships/tags" Target="../tags/tag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mailto:mare@viimsilasteaiad.ee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mailto:mare@viimsilasteaiad.ee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723" y="5717974"/>
            <a:ext cx="2952328" cy="767896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11560" y="3429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t-EE" dirty="0" smtClean="0">
                <a:latin typeface="Comic Sans MS" panose="030F0702030302020204" pitchFamily="66" charset="0"/>
              </a:rPr>
              <a:t>MLA Viimsi Lasteaiad</a:t>
            </a:r>
            <a:br>
              <a:rPr lang="et-EE" dirty="0" smtClean="0">
                <a:latin typeface="Comic Sans MS" panose="030F0702030302020204" pitchFamily="66" charset="0"/>
              </a:rPr>
            </a:br>
            <a:r>
              <a:rPr lang="et-EE" dirty="0" smtClean="0">
                <a:latin typeface="Comic Sans MS" panose="030F0702030302020204" pitchFamily="66" charset="0"/>
              </a:rPr>
              <a:t>õppenõukogu</a:t>
            </a:r>
            <a:br>
              <a:rPr lang="et-EE" dirty="0" smtClean="0">
                <a:latin typeface="Comic Sans MS" panose="030F0702030302020204" pitchFamily="66" charset="0"/>
              </a:rPr>
            </a:br>
            <a:r>
              <a:rPr lang="et-EE" dirty="0" smtClean="0">
                <a:latin typeface="Comic Sans MS" panose="030F0702030302020204" pitchFamily="66" charset="0"/>
              </a:rPr>
              <a:t>15/16.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r>
              <a:rPr lang="et-EE" dirty="0" err="1" smtClean="0">
                <a:latin typeface="Comic Sans MS" panose="030F0702030302020204" pitchFamily="66" charset="0"/>
              </a:rPr>
              <a:t>novem</a:t>
            </a:r>
            <a:r>
              <a:rPr lang="en-GB" dirty="0" err="1" smtClean="0">
                <a:latin typeface="Comic Sans MS" panose="030F0702030302020204" pitchFamily="66" charset="0"/>
              </a:rPr>
              <a:t>ber</a:t>
            </a:r>
            <a:r>
              <a:rPr lang="et-EE" dirty="0" smtClean="0">
                <a:latin typeface="Comic Sans MS" panose="030F0702030302020204" pitchFamily="66" charset="0"/>
              </a:rPr>
              <a:t> 20</a:t>
            </a:r>
            <a:r>
              <a:rPr lang="en-GB" dirty="0" smtClean="0">
                <a:latin typeface="Comic Sans MS" panose="030F0702030302020204" pitchFamily="66" charset="0"/>
              </a:rPr>
              <a:t>2</a:t>
            </a:r>
            <a:r>
              <a:rPr lang="et-EE" dirty="0">
                <a:latin typeface="Comic Sans MS" panose="030F0702030302020204" pitchFamily="66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7241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A-矩形 25"/>
          <p:cNvSpPr/>
          <p:nvPr>
            <p:custDataLst>
              <p:tags r:id="rId2"/>
            </p:custDataLst>
          </p:nvPr>
        </p:nvSpPr>
        <p:spPr>
          <a:xfrm>
            <a:off x="1162685" y="1430020"/>
            <a:ext cx="3549650" cy="556260"/>
          </a:xfrm>
          <a:prstGeom prst="rect">
            <a:avLst/>
          </a:prstGeom>
          <a:solidFill>
            <a:srgbClr val="398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 fontScale="90000" lnSpcReduction="10000"/>
          </a:bodyPr>
          <a:lstStyle/>
          <a:p>
            <a:pPr algn="ctr"/>
            <a:r>
              <a:rPr lang="et-EE" altLang="en-US" dirty="0">
                <a:ea typeface="Calibri" panose="020F0502020204030204" charset="0"/>
                <a:cs typeface="Calibri" panose="020F0502020204030204" charset="0"/>
                <a:sym typeface="+mn-lt"/>
              </a:rPr>
              <a:t>KOOLIMÄNG 2023 </a:t>
            </a:r>
          </a:p>
          <a:p>
            <a:pPr algn="ctr"/>
            <a:r>
              <a:rPr lang="et-EE" altLang="en-US" dirty="0">
                <a:ea typeface="Calibri" panose="020F0502020204030204" charset="0"/>
                <a:cs typeface="Calibri" panose="020F0502020204030204" charset="0"/>
                <a:sym typeface="+mn-lt"/>
              </a:rPr>
              <a:t>ÕPETAJATE TAGASISIDE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162686" y="2168525"/>
            <a:ext cx="7045325" cy="798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altLang="en-US" sz="1600" b="1">
                <a:latin typeface="Arial Bold" panose="020B0604020202020204" charset="0"/>
                <a:cs typeface="Arial Bold" panose="020B0604020202020204" charset="0"/>
              </a:rPr>
              <a:t>Millised määral annab koolimäng õpetajale laste koolivalmiduse kohta uudset ja kasulikku infot?</a:t>
            </a:r>
          </a:p>
          <a:p>
            <a:r>
              <a:rPr lang="et-EE" altLang="en-US" sz="1400" b="1">
                <a:solidFill>
                  <a:srgbClr val="BA6A15"/>
                </a:solidFill>
                <a:latin typeface="Arial Bold" panose="020B0604020202020204" charset="0"/>
                <a:cs typeface="Arial Bold" panose="020B0604020202020204" charset="0"/>
              </a:rPr>
              <a:t>.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2269490" y="4117976"/>
            <a:ext cx="609346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altLang="en-US" sz="1400" b="1">
                <a:solidFill>
                  <a:srgbClr val="274EC0"/>
                </a:solidFill>
                <a:latin typeface="Arial Bold" panose="020B0604020202020204" charset="0"/>
                <a:cs typeface="Arial Bold" panose="020B0604020202020204" charset="0"/>
              </a:rPr>
              <a:t>Puudus asjalik tagasisidestamine. Vestlus tugimeeskonnaga kestis 6 minutit ja öeldi, kas laps on kooliks valmis või mitte. </a:t>
            </a:r>
            <a:r>
              <a:rPr lang="et-EE" altLang="en-US" sz="1400" b="1">
                <a:solidFill>
                  <a:srgbClr val="274EC0"/>
                </a:solidFill>
                <a:latin typeface="Arial Bold" panose="020B0604020202020204" charset="0"/>
                <a:cs typeface="Arial Bold" panose="020B0604020202020204" charset="0"/>
                <a:sym typeface="+mn-ea"/>
              </a:rPr>
              <a:t>Lapsevanemale ei saa sellist tagasisidet edastada.</a:t>
            </a:r>
            <a:r>
              <a:rPr lang="et-EE" altLang="en-US" sz="1400" b="1">
                <a:solidFill>
                  <a:srgbClr val="274EC0"/>
                </a:solidFill>
                <a:latin typeface="Arial Bold" panose="020B0604020202020204" charset="0"/>
                <a:cs typeface="Arial Bold" panose="020B0604020202020204" charset="0"/>
              </a:rPr>
              <a:t> Õpetaja jaoks oli tugimeeskond üleoleva suhtumisega (1).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2578100" y="2834006"/>
            <a:ext cx="578485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altLang="en-US" sz="1400" b="1">
                <a:solidFill>
                  <a:srgbClr val="F29D38"/>
                </a:solidFill>
                <a:latin typeface="Arial Bold" panose="020B0604020202020204" charset="0"/>
                <a:cs typeface="Arial Bold" panose="020B0604020202020204" charset="0"/>
              </a:rPr>
              <a:t>Suur väärtus on näha lapsi oma rühmast väljaspool nii akadeemilises kui ka sotsiaalses aspektis. Võõrad vaatlejad olid suured boonuseks (7).</a:t>
            </a:r>
          </a:p>
        </p:txBody>
      </p:sp>
      <p:pic>
        <p:nvPicPr>
          <p:cNvPr id="6" name="Picture 5" descr="Screenshot 2023-10-27 at 13.28.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030" y="2843531"/>
            <a:ext cx="1957070" cy="1750695"/>
          </a:xfrm>
          <a:prstGeom prst="rect">
            <a:avLst/>
          </a:prstGeom>
        </p:spPr>
      </p:pic>
      <p:pic>
        <p:nvPicPr>
          <p:cNvPr id="7" name="Picture 6" descr="Screenshot 2023-10-27 at 13.29.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640" y="4499610"/>
            <a:ext cx="1339850" cy="107823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2578100" y="3571240"/>
            <a:ext cx="6031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altLang="en-US" sz="1400" b="1">
                <a:solidFill>
                  <a:srgbClr val="CC4627"/>
                </a:solidFill>
                <a:latin typeface="Arial Bold" panose="020B0604020202020204" charset="0"/>
                <a:cs typeface="Arial Bold" panose="020B0604020202020204" charset="0"/>
              </a:rPr>
              <a:t>Õpetaja tunneb enda õpilaste võimeid, nende ärevustaset ja KM-st saadud info ei olnud uudne (4).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0078856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A-矩形 25"/>
          <p:cNvSpPr/>
          <p:nvPr>
            <p:custDataLst>
              <p:tags r:id="rId2"/>
            </p:custDataLst>
          </p:nvPr>
        </p:nvSpPr>
        <p:spPr>
          <a:xfrm>
            <a:off x="1162685" y="1430020"/>
            <a:ext cx="3549650" cy="556260"/>
          </a:xfrm>
          <a:prstGeom prst="rect">
            <a:avLst/>
          </a:prstGeom>
          <a:solidFill>
            <a:srgbClr val="398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 fontScale="90000" lnSpcReduction="10000"/>
          </a:bodyPr>
          <a:lstStyle/>
          <a:p>
            <a:pPr algn="ctr"/>
            <a:r>
              <a:rPr lang="et-EE" altLang="en-US" dirty="0">
                <a:ea typeface="Calibri" panose="020F0502020204030204" charset="0"/>
                <a:cs typeface="Calibri" panose="020F0502020204030204" charset="0"/>
                <a:sym typeface="+mn-lt"/>
              </a:rPr>
              <a:t>KOOLIMÄNG 2023 </a:t>
            </a:r>
          </a:p>
          <a:p>
            <a:pPr algn="ctr"/>
            <a:r>
              <a:rPr lang="et-EE" altLang="en-US" dirty="0">
                <a:ea typeface="Calibri" panose="020F0502020204030204" charset="0"/>
                <a:cs typeface="Calibri" panose="020F0502020204030204" charset="0"/>
                <a:sym typeface="+mn-lt"/>
              </a:rPr>
              <a:t>ÕPETAJATE TAGASISIDE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162686" y="2139951"/>
            <a:ext cx="704532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altLang="en-US" sz="1600" b="1">
                <a:latin typeface="Arial Bold" panose="020B0604020202020204" charset="0"/>
                <a:cs typeface="Arial Bold" panose="020B0604020202020204" charset="0"/>
              </a:rPr>
              <a:t>Kuidas õpetaja plaanib koolimängust saadud infot rakendada?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214755" y="2548890"/>
            <a:ext cx="635127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altLang="en-US"/>
              <a:t>Enamus õpetajatest (8/14st) plaanib KM tulemusi kasutada arenguvestlustel ning laste nõrkuste arendamisel.</a:t>
            </a:r>
          </a:p>
          <a:p>
            <a:endParaRPr lang="et-EE" altLang="en-US"/>
          </a:p>
          <a:p>
            <a:r>
              <a:rPr lang="et-EE" altLang="en-US"/>
              <a:t>Paar õpetajat said KM-st ainest õppetegevuse planeerimisel, kasutades laste arendamisel rohkem keskendumis- ja kuulamisoskust nõudvaid joonistamisülesandeid.</a:t>
            </a:r>
          </a:p>
          <a:p>
            <a:endParaRPr lang="et-EE" altLang="en-US"/>
          </a:p>
          <a:p>
            <a:r>
              <a:rPr lang="et-EE" altLang="en-US"/>
              <a:t>Kaks õpetajat ei leia KM tulemustele rakendust, sest neile ei andnud KM uut infot.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5590106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A-矩形 25"/>
          <p:cNvSpPr/>
          <p:nvPr>
            <p:custDataLst>
              <p:tags r:id="rId2"/>
            </p:custDataLst>
          </p:nvPr>
        </p:nvSpPr>
        <p:spPr>
          <a:xfrm>
            <a:off x="1162685" y="1430020"/>
            <a:ext cx="3549650" cy="556260"/>
          </a:xfrm>
          <a:prstGeom prst="rect">
            <a:avLst/>
          </a:prstGeom>
          <a:solidFill>
            <a:srgbClr val="398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 fontScale="90000" lnSpcReduction="10000"/>
          </a:bodyPr>
          <a:lstStyle/>
          <a:p>
            <a:pPr algn="ctr"/>
            <a:r>
              <a:rPr lang="et-EE" altLang="en-US" dirty="0">
                <a:ea typeface="Calibri" panose="020F0502020204030204" charset="0"/>
                <a:cs typeface="Calibri" panose="020F0502020204030204" charset="0"/>
                <a:sym typeface="+mn-lt"/>
              </a:rPr>
              <a:t>KOOLIMÄNG 2023 </a:t>
            </a:r>
          </a:p>
          <a:p>
            <a:pPr algn="ctr"/>
            <a:r>
              <a:rPr lang="et-EE" altLang="en-US" dirty="0">
                <a:ea typeface="Calibri" panose="020F0502020204030204" charset="0"/>
                <a:cs typeface="Calibri" panose="020F0502020204030204" charset="0"/>
                <a:sym typeface="+mn-lt"/>
              </a:rPr>
              <a:t>ÕPETAJATE TAGASISIDE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162686" y="2139951"/>
            <a:ext cx="704532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altLang="en-US" sz="1600" b="1">
                <a:latin typeface="Arial Bold" panose="020B0604020202020204" charset="0"/>
                <a:cs typeface="Arial Bold" panose="020B0604020202020204" charset="0"/>
              </a:rPr>
              <a:t>Kas koolimängu iga-aastane läbiviimine on õpetajatele vajalik?</a:t>
            </a:r>
          </a:p>
        </p:txBody>
      </p:sp>
      <p:sp>
        <p:nvSpPr>
          <p:cNvPr id="2" name="Text Box 1"/>
          <p:cNvSpPr txBox="1"/>
          <p:nvPr/>
        </p:nvSpPr>
        <p:spPr>
          <a:xfrm rot="10800000" flipV="1">
            <a:off x="2886075" y="2605406"/>
            <a:ext cx="5322570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altLang="en-US" sz="1600" b="1">
                <a:solidFill>
                  <a:srgbClr val="F29D38"/>
                </a:solidFill>
                <a:latin typeface="Arial Bold" panose="020B0604020202020204" charset="0"/>
                <a:cs typeface="Arial Bold" panose="020B0604020202020204" charset="0"/>
              </a:rPr>
              <a:t>KM on hea võimalus näha lapsi tegutsemas väljaspool rühma keskkonda (6).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altLang="en-US" sz="1600" b="1">
                <a:solidFill>
                  <a:srgbClr val="F29D38"/>
                </a:solidFill>
                <a:latin typeface="Arial Bold" panose="020B0604020202020204" charset="0"/>
                <a:cs typeface="Arial Bold" panose="020B0604020202020204" charset="0"/>
              </a:rPr>
              <a:t>Uudne situatsioon võib osade laste puhul tuua välja külgi ja oskusi, mis rühmas ei avaldu (2).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t-EE" altLang="en-US" b="1">
              <a:solidFill>
                <a:srgbClr val="F29D38"/>
              </a:solidFill>
              <a:latin typeface="Arial Bold" panose="020B0604020202020204" charset="0"/>
              <a:cs typeface="Arial Bold" panose="020B0604020202020204" charset="0"/>
            </a:endParaRPr>
          </a:p>
          <a:p>
            <a:pPr marL="285750" indent="-285750"/>
            <a:endParaRPr lang="et-EE" altLang="en-US" b="1">
              <a:solidFill>
                <a:srgbClr val="F29D38"/>
              </a:solidFill>
              <a:latin typeface="Arial Bold" panose="020B0604020202020204" charset="0"/>
              <a:cs typeface="Arial Bold" panose="020B0604020202020204" charset="0"/>
            </a:endParaRPr>
          </a:p>
        </p:txBody>
      </p:sp>
      <p:pic>
        <p:nvPicPr>
          <p:cNvPr id="3" name="Picture 2" descr="Screenshot 2023-11-01 at 13.53.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885" y="2630805"/>
            <a:ext cx="2028190" cy="1931670"/>
          </a:xfrm>
          <a:prstGeom prst="rect">
            <a:avLst/>
          </a:prstGeom>
        </p:spPr>
      </p:pic>
      <p:pic>
        <p:nvPicPr>
          <p:cNvPr id="4" name="Picture 3" descr="Screenshot 2023-11-01 at 13.53.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1430" y="4562475"/>
            <a:ext cx="1181100" cy="8763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 rot="10800000" flipV="1">
            <a:off x="2886075" y="3822700"/>
            <a:ext cx="532257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altLang="en-US" sz="1600" b="1">
                <a:solidFill>
                  <a:srgbClr val="CC4627"/>
                </a:solidFill>
                <a:latin typeface="Arial Bold" panose="020B0604020202020204" charset="0"/>
                <a:cs typeface="Arial Bold" panose="020B0604020202020204" charset="0"/>
              </a:rPr>
              <a:t>Kui see koolimäng on selline nagu sellel õppeaastal, siis pole tõesti sellel koolimängul mõtet.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altLang="en-US" sz="1600" b="1">
                <a:solidFill>
                  <a:srgbClr val="CC4627"/>
                </a:solidFill>
                <a:latin typeface="Arial Bold" panose="020B0604020202020204" charset="0"/>
                <a:cs typeface="Arial Bold" panose="020B0604020202020204" charset="0"/>
              </a:rPr>
              <a:t>Kui seda on vaja tugimeeskonnal, siis vôib teha, õpetajale see tekitab kohati vaid lisapinget.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0741774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A-矩形 25"/>
          <p:cNvSpPr/>
          <p:nvPr>
            <p:custDataLst>
              <p:tags r:id="rId2"/>
            </p:custDataLst>
          </p:nvPr>
        </p:nvSpPr>
        <p:spPr>
          <a:xfrm>
            <a:off x="1162685" y="1430020"/>
            <a:ext cx="3549650" cy="556260"/>
          </a:xfrm>
          <a:prstGeom prst="rect">
            <a:avLst/>
          </a:prstGeom>
          <a:solidFill>
            <a:srgbClr val="398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 fontScale="90000" lnSpcReduction="10000"/>
          </a:bodyPr>
          <a:lstStyle/>
          <a:p>
            <a:pPr algn="ctr"/>
            <a:r>
              <a:rPr lang="et-EE" altLang="en-US" dirty="0">
                <a:ea typeface="Calibri" panose="020F0502020204030204" charset="0"/>
                <a:cs typeface="Calibri" panose="020F0502020204030204" charset="0"/>
                <a:sym typeface="+mn-lt"/>
              </a:rPr>
              <a:t>KOOLIMÄNG 2023 </a:t>
            </a:r>
          </a:p>
          <a:p>
            <a:pPr algn="ctr"/>
            <a:r>
              <a:rPr lang="et-EE" altLang="en-US" dirty="0">
                <a:ea typeface="Calibri" panose="020F0502020204030204" charset="0"/>
                <a:cs typeface="Calibri" panose="020F0502020204030204" charset="0"/>
                <a:sym typeface="+mn-lt"/>
              </a:rPr>
              <a:t>ÕPETAJATE TAGASISIDE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917575" y="2127250"/>
            <a:ext cx="63588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altLang="en-US" b="1">
                <a:latin typeface="Arial Bold" panose="020B0604020202020204" charset="0"/>
                <a:cs typeface="Arial Bold" panose="020B0604020202020204" charset="0"/>
              </a:rPr>
              <a:t>Milliseid muutusi sooviksid õpetajad koolimängu puhul tulevikus näha?</a:t>
            </a:r>
          </a:p>
        </p:txBody>
      </p:sp>
      <p:sp>
        <p:nvSpPr>
          <p:cNvPr id="2" name="Text Box 1"/>
          <p:cNvSpPr txBox="1"/>
          <p:nvPr/>
        </p:nvSpPr>
        <p:spPr>
          <a:xfrm rot="10800000" flipV="1">
            <a:off x="917576" y="2845436"/>
            <a:ext cx="758126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altLang="en-US" sz="1600">
                <a:latin typeface="Arial" panose="020B0604020202020204" pitchFamily="34" charset="0"/>
                <a:cs typeface="Arial" panose="020B0604020202020204" pitchFamily="34" charset="0"/>
              </a:rPr>
              <a:t>Arutlus/jutustusülesanne ei peaks olema esimene, sest lapsed on alguses krampis ja hirmul (2).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altLang="en-US" sz="1600">
                <a:latin typeface="Arial" panose="020B0604020202020204" pitchFamily="34" charset="0"/>
                <a:cs typeface="Arial" panose="020B0604020202020204" pitchFamily="34" charset="0"/>
              </a:rPr>
              <a:t>Taldrikutemängu eesmärk tekitas segadust, sest läbi selle tegevuse oli raske hinnata lapse meeskonnatöö oskusi, rolli võtmist, rühmitamisoskust (3).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altLang="en-US" sz="1600">
                <a:latin typeface="Arial" panose="020B0604020202020204" pitchFamily="34" charset="0"/>
                <a:cs typeface="Arial" panose="020B0604020202020204" pitchFamily="34" charset="0"/>
              </a:rPr>
              <a:t>KM võiks olla mängulisem, suurem rõhk sotsiaalsetel oskustel (3).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altLang="en-US" sz="1600">
                <a:latin typeface="Arial" panose="020B0604020202020204" pitchFamily="34" charset="0"/>
                <a:cs typeface="Arial" panose="020B0604020202020204" pitchFamily="34" charset="0"/>
              </a:rPr>
              <a:t>Igale lapsele laud ja tool (2).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altLang="en-US" sz="1600">
                <a:latin typeface="Arial" panose="020B0604020202020204" pitchFamily="34" charset="0"/>
                <a:cs typeface="Arial" panose="020B0604020202020204" pitchFamily="34" charset="0"/>
              </a:rPr>
              <a:t>Mäng on väga hästi üles ehitatud. Seal on väljatoodud nii koostöö, tähelepanu kui ka kuulamisoskus. Asjalik tagasiside, kus oli arutelud ja soovitused (2).</a:t>
            </a:r>
          </a:p>
          <a:p>
            <a:pPr marL="285750" indent="-285750"/>
            <a:endParaRPr lang="et-EE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9536032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t-EE" dirty="0" smtClean="0"/>
              <a:t>Koostöö tugimeeskonnaga (1)</a:t>
            </a:r>
            <a:endParaRPr lang="et-EE" dirty="0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t-EE" sz="2400" b="1" dirty="0" smtClean="0"/>
              <a:t>Õpetajate/abiõpetajate </a:t>
            </a:r>
            <a:r>
              <a:rPr lang="et-EE" sz="2400" b="1" dirty="0"/>
              <a:t>ja lastevanemate </a:t>
            </a:r>
            <a:r>
              <a:rPr lang="et-EE" sz="2400" b="1" dirty="0" smtClean="0"/>
              <a:t>nõustamine ja toetamine</a:t>
            </a:r>
            <a:r>
              <a:rPr lang="et-EE" sz="2400" dirty="0" smtClean="0"/>
              <a:t>. </a:t>
            </a:r>
          </a:p>
          <a:p>
            <a:r>
              <a:rPr lang="et-EE" sz="2400" dirty="0" smtClean="0"/>
              <a:t>Märkamine </a:t>
            </a:r>
            <a:r>
              <a:rPr lang="et-EE" sz="2400" dirty="0"/>
              <a:t>– õpetaja/abiõpetaja kirjalik kaardistamine ELIIS keskkonnas </a:t>
            </a:r>
            <a:r>
              <a:rPr lang="et-EE" sz="2400" dirty="0" smtClean="0"/>
              <a:t>(</a:t>
            </a:r>
            <a:r>
              <a:rPr lang="et-EE" sz="2400" i="1" dirty="0" err="1" smtClean="0"/>
              <a:t>rühmapäevaik</a:t>
            </a:r>
            <a:r>
              <a:rPr lang="et-EE" sz="2400" i="1" dirty="0"/>
              <a:t> </a:t>
            </a:r>
            <a:r>
              <a:rPr lang="et-EE" sz="2400" i="1" dirty="0" smtClean="0"/>
              <a:t>    tagasiside lapse arengu kohta    ei ole lapsevanemale nähtav</a:t>
            </a:r>
            <a:r>
              <a:rPr lang="et-EE" sz="2400" dirty="0" smtClean="0"/>
              <a:t>) </a:t>
            </a:r>
            <a:r>
              <a:rPr lang="et-EE" sz="2400" dirty="0"/>
              <a:t>rühmas lapsega seotud eriolukordade, </a:t>
            </a:r>
            <a:r>
              <a:rPr lang="et-EE" sz="2400" dirty="0" err="1"/>
              <a:t>käitumuslike</a:t>
            </a:r>
            <a:r>
              <a:rPr lang="et-EE" sz="2400" dirty="0"/>
              <a:t> eripärade või juhtumite kohta </a:t>
            </a:r>
            <a:r>
              <a:rPr lang="et-EE" sz="2400" u="sng" dirty="0"/>
              <a:t>ühe kuu </a:t>
            </a:r>
            <a:r>
              <a:rPr lang="et-EE" sz="2400" u="sng" dirty="0" smtClean="0"/>
              <a:t>jooksul</a:t>
            </a:r>
            <a:r>
              <a:rPr lang="et-EE" sz="2400" dirty="0" smtClean="0"/>
              <a:t>. Täpsemad juhised </a:t>
            </a:r>
            <a:r>
              <a:rPr lang="et-EE" sz="2400" dirty="0"/>
              <a:t>m</a:t>
            </a:r>
            <a:r>
              <a:rPr lang="et-EE" sz="2400" dirty="0" smtClean="0"/>
              <a:t>aja infotunnis. </a:t>
            </a:r>
            <a:r>
              <a:rPr lang="et-EE" sz="2400" u="sng" dirty="0"/>
              <a:t>Märgatud eriolukordadest on info jagatud õppejuhtidele</a:t>
            </a:r>
            <a:r>
              <a:rPr lang="et-EE" sz="2400" u="sng" dirty="0" smtClean="0"/>
              <a:t>.</a:t>
            </a:r>
          </a:p>
          <a:p>
            <a:r>
              <a:rPr lang="et-EE" sz="2400" dirty="0" smtClean="0"/>
              <a:t>Tugimeeskonna märkmed ELIIS (rühmapäevikus) keskkonnas.</a:t>
            </a:r>
          </a:p>
          <a:p>
            <a:r>
              <a:rPr lang="et-EE" sz="2400" dirty="0" smtClean="0"/>
              <a:t>Lapse arengut puudutav info märgitakse ELIIS keskkonda lapse </a:t>
            </a:r>
            <a:r>
              <a:rPr lang="et-EE" sz="2400" u="sng" dirty="0" smtClean="0"/>
              <a:t>arengukaarti</a:t>
            </a:r>
            <a:r>
              <a:rPr lang="et-EE" sz="2400" dirty="0" smtClean="0"/>
              <a:t> (sh arengumängu tulemused jne). Arengukaardi alusel toimub arenguvestlus.</a:t>
            </a:r>
          </a:p>
          <a:p>
            <a:r>
              <a:rPr lang="et-EE" sz="2400" dirty="0"/>
              <a:t>Koolivalmiduskaardid ELIIS keskkonnas.</a:t>
            </a:r>
          </a:p>
          <a:p>
            <a:r>
              <a:rPr lang="et-EE" sz="2400" dirty="0" smtClean="0"/>
              <a:t>IAK kaardid </a:t>
            </a:r>
            <a:r>
              <a:rPr lang="et-EE" sz="2400" dirty="0"/>
              <a:t>G</a:t>
            </a:r>
            <a:r>
              <a:rPr lang="et-EE" sz="2400" dirty="0" smtClean="0"/>
              <a:t>oogle </a:t>
            </a:r>
            <a:r>
              <a:rPr lang="et-EE" sz="2400" dirty="0" err="1"/>
              <a:t>D</a:t>
            </a:r>
            <a:r>
              <a:rPr lang="et-EE" sz="2400" dirty="0" err="1" smtClean="0"/>
              <a:t>rive</a:t>
            </a:r>
            <a:r>
              <a:rPr lang="et-EE" sz="2400" dirty="0" smtClean="0"/>
              <a:t> keskkonnas.</a:t>
            </a:r>
          </a:p>
          <a:p>
            <a:endParaRPr lang="et-EE" sz="2400" u="sng" dirty="0" smtClean="0"/>
          </a:p>
          <a:p>
            <a:endParaRPr lang="et-EE" dirty="0"/>
          </a:p>
          <a:p>
            <a:endParaRPr lang="et-EE" dirty="0"/>
          </a:p>
        </p:txBody>
      </p:sp>
      <p:cxnSp>
        <p:nvCxnSpPr>
          <p:cNvPr id="5" name="Sirge noolkonnektor 4"/>
          <p:cNvCxnSpPr/>
          <p:nvPr/>
        </p:nvCxnSpPr>
        <p:spPr>
          <a:xfrm>
            <a:off x="7668344" y="2636912"/>
            <a:ext cx="1440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irge noolkonnektor 8"/>
          <p:cNvCxnSpPr/>
          <p:nvPr/>
        </p:nvCxnSpPr>
        <p:spPr>
          <a:xfrm>
            <a:off x="3995936" y="2636912"/>
            <a:ext cx="21602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131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t-EE" dirty="0"/>
              <a:t>Koostöö tugimeeskonnaga </a:t>
            </a:r>
            <a:r>
              <a:rPr lang="et-EE" dirty="0" smtClean="0"/>
              <a:t>(2)</a:t>
            </a:r>
            <a:endParaRPr lang="et-EE" dirty="0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t-EE" sz="3000" dirty="0" smtClean="0"/>
              <a:t>Tugispetsialisti soovitus rühmale edastatakse kirjalikult päevikusse (päeva kokkuvõte, lapsevanemale mittenähtav).</a:t>
            </a:r>
          </a:p>
          <a:p>
            <a:r>
              <a:rPr lang="et-EE" sz="3000" dirty="0" smtClean="0"/>
              <a:t>Konkreetse lapse tagasiside lapse vaatesse (lapsevanemale mittenähtav).</a:t>
            </a:r>
          </a:p>
          <a:p>
            <a:r>
              <a:rPr lang="et-EE" sz="3000" dirty="0" smtClean="0"/>
              <a:t>Tugimeeskond julgustab õpetajat ise tugispetsialisti poole pöörduma (Henri, Kerli, Krista). Parim viis kirjalikult.</a:t>
            </a:r>
          </a:p>
          <a:p>
            <a:r>
              <a:rPr lang="et-EE" sz="3000" dirty="0" smtClean="0"/>
              <a:t>Tugispetsialisti abi ELIIS märkmete kirjutamisel (probleemi sõnastamine).</a:t>
            </a:r>
          </a:p>
          <a:p>
            <a:pPr marL="0" indent="0">
              <a:buNone/>
            </a:pP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54197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t-EE" dirty="0"/>
              <a:t>Koostöö tugimeeskonnaga </a:t>
            </a:r>
            <a:r>
              <a:rPr lang="et-EE" dirty="0" smtClean="0"/>
              <a:t>(3)</a:t>
            </a:r>
            <a:endParaRPr lang="et-EE" dirty="0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t-EE" dirty="0" smtClean="0"/>
              <a:t>„Muukeelsete laste toetamine lasteaias“, </a:t>
            </a:r>
            <a:r>
              <a:rPr lang="et-EE" sz="2000" dirty="0" smtClean="0"/>
              <a:t>koostaja: MLA Viimsi Lasteaiad sotsiaalpedagoog Kerli Noormänd-</a:t>
            </a:r>
            <a:r>
              <a:rPr lang="et-EE" sz="2000" dirty="0" err="1" smtClean="0"/>
              <a:t>Sinimeri</a:t>
            </a:r>
            <a:r>
              <a:rPr lang="et-EE" sz="2000" dirty="0" smtClean="0"/>
              <a:t>. Muukeelse lapse toetamise abimaterjalid lisatakse õppenõukogu esitlusele (muukeelne laps ja nipid õpetajale).</a:t>
            </a:r>
          </a:p>
          <a:p>
            <a:pPr marL="0" indent="0">
              <a:buNone/>
            </a:pPr>
            <a:endParaRPr lang="et-EE" sz="2000" dirty="0"/>
          </a:p>
          <a:p>
            <a:pPr marL="0" indent="0">
              <a:buNone/>
            </a:pPr>
            <a:r>
              <a:rPr lang="et-EE" sz="2000" dirty="0" smtClean="0"/>
              <a:t>Majade infotundides temaatilised aruteluringid – millised on vajadused, ootused ning võimalused, et ühiste arutelude tulemusena jõuda toimivate lahendusteni. </a:t>
            </a:r>
          </a:p>
          <a:p>
            <a:pPr marL="0" indent="0">
              <a:buNone/>
            </a:pPr>
            <a:r>
              <a:rPr lang="et-EE" sz="2000" dirty="0" smtClean="0"/>
              <a:t>Koostatud kaust Google </a:t>
            </a:r>
            <a:r>
              <a:rPr lang="et-EE" sz="2000" dirty="0" err="1"/>
              <a:t>D</a:t>
            </a:r>
            <a:r>
              <a:rPr lang="et-EE" sz="2000" dirty="0" err="1" smtClean="0"/>
              <a:t>rive</a:t>
            </a:r>
            <a:r>
              <a:rPr lang="et-EE" sz="2000" dirty="0" smtClean="0"/>
              <a:t> keskkonnas „MLA Viimsi Lasteaiad eesti keele õpetajad“.</a:t>
            </a:r>
          </a:p>
          <a:p>
            <a:pPr marL="0" indent="0">
              <a:buNone/>
            </a:pPr>
            <a:r>
              <a:rPr lang="et-EE" sz="2000" dirty="0" smtClean="0"/>
              <a:t>Eesti </a:t>
            </a:r>
            <a:r>
              <a:rPr lang="et-EE" sz="2000" dirty="0"/>
              <a:t>keele kui teise keele arengu hindamise juhend õpetajatele. V</a:t>
            </a:r>
            <a:r>
              <a:rPr lang="et-EE" sz="2000" dirty="0" smtClean="0"/>
              <a:t>õiks arengumapi </a:t>
            </a:r>
            <a:r>
              <a:rPr lang="et-EE" sz="2000" dirty="0"/>
              <a:t>vahele </a:t>
            </a:r>
            <a:r>
              <a:rPr lang="et-EE" sz="2000" dirty="0" smtClean="0"/>
              <a:t>minna (</a:t>
            </a:r>
            <a:r>
              <a:rPr lang="fi-FI" sz="2000" dirty="0" err="1"/>
              <a:t>hindamist</a:t>
            </a:r>
            <a:r>
              <a:rPr lang="fi-FI" sz="2000" dirty="0"/>
              <a:t> </a:t>
            </a:r>
            <a:r>
              <a:rPr lang="fi-FI" sz="2000" dirty="0" err="1"/>
              <a:t>viiakse</a:t>
            </a:r>
            <a:r>
              <a:rPr lang="fi-FI" sz="2000" dirty="0"/>
              <a:t> </a:t>
            </a:r>
            <a:r>
              <a:rPr lang="fi-FI" sz="2000" dirty="0" err="1"/>
              <a:t>läbi</a:t>
            </a:r>
            <a:r>
              <a:rPr lang="fi-FI" sz="2000" dirty="0"/>
              <a:t> nii </a:t>
            </a:r>
            <a:r>
              <a:rPr lang="fi-FI" sz="2000" dirty="0" err="1"/>
              <a:t>sügise</a:t>
            </a:r>
            <a:r>
              <a:rPr lang="fi-FI" sz="2000" dirty="0"/>
              <a:t> </a:t>
            </a:r>
            <a:r>
              <a:rPr lang="fi-FI" sz="2000" dirty="0" err="1"/>
              <a:t>kui</a:t>
            </a:r>
            <a:r>
              <a:rPr lang="fi-FI" sz="2000" dirty="0"/>
              <a:t> </a:t>
            </a:r>
            <a:r>
              <a:rPr lang="fi-FI" sz="2000" dirty="0" err="1" smtClean="0"/>
              <a:t>kevadel</a:t>
            </a:r>
            <a:r>
              <a:rPr lang="et-EE" sz="2000" dirty="0" smtClean="0"/>
              <a:t>).</a:t>
            </a:r>
            <a:r>
              <a:rPr lang="et-EE" sz="2000" dirty="0"/>
              <a:t> </a:t>
            </a:r>
          </a:p>
          <a:p>
            <a:pPr marL="0" indent="0">
              <a:buNone/>
            </a:pPr>
            <a:endParaRPr lang="et-EE" sz="2000" dirty="0"/>
          </a:p>
        </p:txBody>
      </p:sp>
    </p:spTree>
    <p:extLst>
      <p:ext uri="{BB962C8B-B14F-4D97-AF65-F5344CB8AC3E}">
        <p14:creationId xmlns:p14="http://schemas.microsoft.com/office/powerpoint/2010/main" val="261247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t-EE" dirty="0" smtClean="0"/>
              <a:t>Hädaolukorra lahendamise plaan</a:t>
            </a:r>
            <a:endParaRPr lang="et-EE" dirty="0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t-EE" sz="2000" dirty="0" smtClean="0"/>
              <a:t>Täiendatud vastavalt kriisidele.</a:t>
            </a:r>
          </a:p>
          <a:p>
            <a:r>
              <a:rPr lang="et-EE" sz="2000" dirty="0" smtClean="0"/>
              <a:t>Aruteluks ja täiendamiseks arengumeeskonnas eelmisel õppeaastal.</a:t>
            </a:r>
          </a:p>
          <a:p>
            <a:r>
              <a:rPr lang="et-EE" sz="2000" dirty="0" smtClean="0"/>
              <a:t>Esitatakse MLA Viimsi Lasteaiad </a:t>
            </a:r>
            <a:r>
              <a:rPr lang="et-EE" sz="2000" dirty="0" err="1" smtClean="0"/>
              <a:t>üldhoolekogule</a:t>
            </a:r>
            <a:r>
              <a:rPr lang="et-EE" sz="2000" dirty="0" smtClean="0"/>
              <a:t> tutvumiseks/teadmiseks.</a:t>
            </a:r>
          </a:p>
          <a:p>
            <a:r>
              <a:rPr lang="et-EE" sz="2000" dirty="0" smtClean="0"/>
              <a:t>Asutuse sisene dokument (tulevikus kättesaadav ELIIS keskkonnas). Töötaja kinnitab allkirjaga, et on dokumendiga tutvunud.</a:t>
            </a:r>
          </a:p>
          <a:p>
            <a:r>
              <a:rPr lang="et-EE" sz="2000" dirty="0" smtClean="0"/>
              <a:t>Asukoht paberkandjal majades kokkuleppeline.</a:t>
            </a:r>
          </a:p>
          <a:p>
            <a:r>
              <a:rPr lang="et-EE" sz="2000" dirty="0" smtClean="0"/>
              <a:t>Koostöös piirkonnapolitseiga: koolitus: „Toimetulek </a:t>
            </a:r>
            <a:r>
              <a:rPr lang="et-EE" sz="2000" dirty="0" err="1" smtClean="0"/>
              <a:t>äkkrünnaku</a:t>
            </a:r>
            <a:r>
              <a:rPr lang="et-EE" sz="2000" dirty="0" smtClean="0"/>
              <a:t> olukorras“ (jaanuar-märts 2024). Lasteaiamajade varjumiskohtade kaardistamine.</a:t>
            </a:r>
          </a:p>
          <a:p>
            <a:r>
              <a:rPr lang="et-EE" sz="2000" dirty="0" smtClean="0"/>
              <a:t>MLA Viimsi Lasteaiad tugimeeskond on koostanud juhendi toimetulekuks ootamatute kriisiolukordadega. </a:t>
            </a:r>
          </a:p>
          <a:p>
            <a:pPr marL="0" indent="0">
              <a:buNone/>
            </a:pP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88893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t-EE" dirty="0" smtClean="0"/>
              <a:t>Tulekahju korral käitumise plaan</a:t>
            </a:r>
            <a:endParaRPr lang="et-EE" dirty="0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t-EE" sz="1800" dirty="0" smtClean="0"/>
              <a:t>Tulekahju korral käitumise plaan maja põhine, ehk et igale majale on koostatud tulekahju korral käitumise plaan.</a:t>
            </a:r>
          </a:p>
          <a:p>
            <a:r>
              <a:rPr lang="et-EE" sz="1800" dirty="0" smtClean="0"/>
              <a:t>Töötaja kinnitab allkirjaga, et on plaaniga tutvunud ja teadlik ülesannetest tulekahju korral.</a:t>
            </a:r>
          </a:p>
          <a:p>
            <a:r>
              <a:rPr lang="et-EE" sz="1800" dirty="0" smtClean="0"/>
              <a:t>Kohustuslikud iga-aastased õppused/koolitused.</a:t>
            </a:r>
          </a:p>
          <a:p>
            <a:r>
              <a:rPr lang="et-EE" sz="1800" dirty="0" smtClean="0"/>
              <a:t>Kontrollib – Päästeameti inspektor (viimased kontrollreidid Pargi, Päikeseratta ja Karulaugu majades 7. ja 8.11.2023).</a:t>
            </a:r>
          </a:p>
          <a:p>
            <a:r>
              <a:rPr lang="et-EE" sz="1800" dirty="0" smtClean="0"/>
              <a:t>Plaan sätestab: maja aadress ja lühikirjeldus, maja kriisimeeskond, maja tuleohtlikkuse kirjeldus, tuleohtude ennetamine, tegevusjuhend, evakuatsiooni läbiviimise juhend, tulekustutite kasutamine, koostöö päästemeeskonnaga, tuleohutuse plaani toitmise kord.</a:t>
            </a:r>
          </a:p>
          <a:p>
            <a:pPr marL="0" indent="0">
              <a:buNone/>
            </a:pPr>
            <a:r>
              <a:rPr lang="et-EE" dirty="0" smtClean="0"/>
              <a:t> 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54803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t-EE" sz="3200" dirty="0" smtClean="0"/>
              <a:t>Arengukava 2024-2027 (1)</a:t>
            </a:r>
            <a:endParaRPr lang="et-EE" sz="3200" dirty="0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61662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t-EE" sz="2400" u="sng" dirty="0" smtClean="0"/>
              <a:t>Majade hoolekogude tagasiside:</a:t>
            </a:r>
          </a:p>
          <a:p>
            <a:pPr marL="0" indent="0">
              <a:buNone/>
            </a:pPr>
            <a:r>
              <a:rPr lang="et-EE" sz="1800" b="1" i="1" dirty="0"/>
              <a:t>MLA Viimsi Lasteaiad tugevused</a:t>
            </a:r>
            <a:r>
              <a:rPr lang="et-EE" sz="1800" i="1" dirty="0" smtClean="0"/>
              <a:t>: </a:t>
            </a:r>
          </a:p>
          <a:p>
            <a:pPr>
              <a:buFontTx/>
              <a:buChar char="-"/>
            </a:pPr>
            <a:r>
              <a:rPr lang="et-EE" sz="1800" dirty="0" smtClean="0"/>
              <a:t>Väga </a:t>
            </a:r>
            <a:r>
              <a:rPr lang="et-EE" sz="1800" dirty="0"/>
              <a:t>head õpetajad ja head õuealad</a:t>
            </a:r>
            <a:r>
              <a:rPr lang="et-EE" sz="1800" i="1" dirty="0" smtClean="0"/>
              <a:t>. </a:t>
            </a:r>
          </a:p>
          <a:p>
            <a:pPr>
              <a:buFontTx/>
              <a:buChar char="-"/>
            </a:pPr>
            <a:r>
              <a:rPr lang="et-EE" sz="1800" dirty="0" smtClean="0"/>
              <a:t>Hoiab </a:t>
            </a:r>
            <a:r>
              <a:rPr lang="et-EE" sz="1800" dirty="0"/>
              <a:t>kogukonda koos, aitab Viimsi identiteeti hoida. Integreerib väljastpoolt inimesi (kes siia kolinud, teised rahvused). </a:t>
            </a:r>
            <a:endParaRPr lang="et-EE" sz="1800" dirty="0" smtClean="0"/>
          </a:p>
          <a:p>
            <a:pPr>
              <a:buFontTx/>
              <a:buChar char="-"/>
            </a:pPr>
            <a:r>
              <a:rPr lang="et-EE" sz="1800" dirty="0" smtClean="0"/>
              <a:t>Funktsionaalsed majad -  </a:t>
            </a:r>
            <a:r>
              <a:rPr lang="et-EE" sz="1800" dirty="0"/>
              <a:t>st lastel hea liikuda nii hoone sees söögiruumi, aulasse </a:t>
            </a:r>
            <a:r>
              <a:rPr lang="et-EE" sz="1800" dirty="0" smtClean="0"/>
              <a:t>jne. Nutikas </a:t>
            </a:r>
            <a:r>
              <a:rPr lang="et-EE" sz="1800" dirty="0"/>
              <a:t>ja võimaluste rohke </a:t>
            </a:r>
            <a:r>
              <a:rPr lang="et-EE" sz="1800" dirty="0" smtClean="0"/>
              <a:t>mänguala. Rühmaruumid </a:t>
            </a:r>
            <a:r>
              <a:rPr lang="et-EE" sz="1800" dirty="0"/>
              <a:t>on kujundatud ja </a:t>
            </a:r>
            <a:r>
              <a:rPr lang="et-EE" sz="1800" dirty="0" smtClean="0"/>
              <a:t>paigutatud lapsest lähtuvalt. </a:t>
            </a:r>
          </a:p>
          <a:p>
            <a:pPr>
              <a:buFontTx/>
              <a:buChar char="-"/>
            </a:pPr>
            <a:r>
              <a:rPr lang="et-EE" sz="1800" dirty="0" smtClean="0"/>
              <a:t>Õpetajad</a:t>
            </a:r>
            <a:r>
              <a:rPr lang="et-EE" sz="1800" dirty="0"/>
              <a:t>, abiõpetajad ja nende heatahtlik käitumine </a:t>
            </a:r>
            <a:r>
              <a:rPr lang="et-EE" sz="1800" dirty="0" smtClean="0"/>
              <a:t>lastega. </a:t>
            </a:r>
          </a:p>
          <a:p>
            <a:pPr>
              <a:buFontTx/>
              <a:buChar char="-"/>
            </a:pPr>
            <a:r>
              <a:rPr lang="et-EE" sz="1800" dirty="0" err="1" smtClean="0"/>
              <a:t>Eliisi</a:t>
            </a:r>
            <a:r>
              <a:rPr lang="et-EE" sz="1800" dirty="0" smtClean="0"/>
              <a:t> kasutamine. </a:t>
            </a:r>
          </a:p>
          <a:p>
            <a:pPr>
              <a:buFontTx/>
              <a:buChar char="-"/>
            </a:pPr>
            <a:r>
              <a:rPr lang="et-EE" sz="1800" dirty="0" smtClean="0"/>
              <a:t>Majades </a:t>
            </a:r>
            <a:r>
              <a:rPr lang="et-EE" sz="1800" dirty="0"/>
              <a:t>on hea </a:t>
            </a:r>
            <a:r>
              <a:rPr lang="et-EE" sz="1800" dirty="0" smtClean="0"/>
              <a:t>sünergia. </a:t>
            </a:r>
          </a:p>
          <a:p>
            <a:pPr>
              <a:buFontTx/>
              <a:buChar char="-"/>
            </a:pPr>
            <a:r>
              <a:rPr lang="et-EE" sz="1800" dirty="0" smtClean="0"/>
              <a:t>Hea </a:t>
            </a:r>
            <a:r>
              <a:rPr lang="et-EE" sz="1800" dirty="0"/>
              <a:t>valik erinevaid </a:t>
            </a:r>
            <a:r>
              <a:rPr lang="et-EE" sz="1800" dirty="0" smtClean="0"/>
              <a:t>huviringe. </a:t>
            </a:r>
          </a:p>
          <a:p>
            <a:pPr>
              <a:buFontTx/>
              <a:buChar char="-"/>
            </a:pPr>
            <a:r>
              <a:rPr lang="et-EE" sz="1800" dirty="0" smtClean="0"/>
              <a:t>Viimsi </a:t>
            </a:r>
            <a:r>
              <a:rPr lang="et-EE" sz="1800" dirty="0"/>
              <a:t>MLA tugevus on hea koostöö ja pedagoog + 2 abiõpetajat süsteem. </a:t>
            </a:r>
            <a:endParaRPr lang="et-EE" sz="1800" dirty="0" smtClean="0"/>
          </a:p>
          <a:p>
            <a:pPr>
              <a:buFontTx/>
              <a:buChar char="-"/>
            </a:pPr>
            <a:r>
              <a:rPr lang="et-EE" sz="1800" dirty="0" smtClean="0"/>
              <a:t>Lapsevanema </a:t>
            </a:r>
            <a:r>
              <a:rPr lang="et-EE" sz="1800" dirty="0"/>
              <a:t>seisukohast tundub</a:t>
            </a:r>
            <a:r>
              <a:rPr lang="et-EE" sz="1800" dirty="0" smtClean="0"/>
              <a:t>, et </a:t>
            </a:r>
            <a:r>
              <a:rPr lang="et-EE" sz="1800" dirty="0"/>
              <a:t>juhtimine on hea ja on leitud oma tööd hästi tegevad inimesed, lapsi armastavad inimesed</a:t>
            </a:r>
            <a:r>
              <a:rPr lang="et-EE" sz="1800" dirty="0" smtClean="0"/>
              <a:t>. </a:t>
            </a:r>
          </a:p>
          <a:p>
            <a:pPr>
              <a:buFontTx/>
              <a:buChar char="-"/>
            </a:pPr>
            <a:r>
              <a:rPr lang="et-EE" sz="1800" dirty="0" smtClean="0"/>
              <a:t>Hoolekogu on piisavalt kaasatud. </a:t>
            </a:r>
          </a:p>
          <a:p>
            <a:pPr>
              <a:buFontTx/>
              <a:buChar char="-"/>
            </a:pPr>
            <a:r>
              <a:rPr lang="et-EE" sz="1800" dirty="0" smtClean="0"/>
              <a:t>Täidetud lapsevanemale kõige olulisem – lapsed on hoitud ja õnnelikud. </a:t>
            </a:r>
          </a:p>
          <a:p>
            <a:pPr>
              <a:buFontTx/>
              <a:buChar char="-"/>
            </a:pPr>
            <a:r>
              <a:rPr lang="et-EE" sz="1800" dirty="0" smtClean="0"/>
              <a:t>Meeldib, et rühmas on koos erivanuselised lapsed (</a:t>
            </a:r>
            <a:r>
              <a:rPr lang="et-EE" sz="1800" i="1" dirty="0"/>
              <a:t>a</a:t>
            </a:r>
            <a:r>
              <a:rPr lang="et-EE" sz="1800" i="1" dirty="0" smtClean="0"/>
              <a:t>lguses </a:t>
            </a:r>
            <a:r>
              <a:rPr lang="et-EE" sz="1800" i="1" dirty="0"/>
              <a:t>rühma tulles on suuremad lapsed nende iidolid ja abistajad, nüüdseks on rollid vahetunud ja meie omad kui kõige suuremad naudivad abistaja ja õpetaja </a:t>
            </a:r>
            <a:r>
              <a:rPr lang="et-EE" sz="1800" i="1" dirty="0" smtClean="0"/>
              <a:t>rolli</a:t>
            </a:r>
            <a:r>
              <a:rPr lang="et-EE" sz="1800" dirty="0" smtClean="0"/>
              <a:t>).</a:t>
            </a:r>
            <a:r>
              <a:rPr lang="et-EE" sz="1800" dirty="0"/>
              <a:t> </a:t>
            </a:r>
          </a:p>
          <a:p>
            <a:pPr marL="0" indent="0">
              <a:buNone/>
            </a:pPr>
            <a:r>
              <a:rPr lang="et-EE" sz="1800" dirty="0" smtClean="0"/>
              <a:t> </a:t>
            </a:r>
            <a:r>
              <a:rPr lang="et-EE" sz="1800" dirty="0"/>
              <a:t/>
            </a:r>
            <a:br>
              <a:rPr lang="et-EE" sz="1800" dirty="0"/>
            </a:br>
            <a:endParaRPr lang="et-EE" sz="1800" dirty="0"/>
          </a:p>
          <a:p>
            <a:pPr marL="0" indent="0">
              <a:buNone/>
            </a:pPr>
            <a:endParaRPr lang="et-EE" sz="1800" dirty="0"/>
          </a:p>
          <a:p>
            <a:pPr marL="0" indent="0">
              <a:buNone/>
            </a:pPr>
            <a:endParaRPr lang="et-EE" u="sng" dirty="0"/>
          </a:p>
        </p:txBody>
      </p:sp>
    </p:spTree>
    <p:extLst>
      <p:ext uri="{BB962C8B-B14F-4D97-AF65-F5344CB8AC3E}">
        <p14:creationId xmlns:p14="http://schemas.microsoft.com/office/powerpoint/2010/main" val="86912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õhi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9144000" cy="647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t-EE" sz="2700" u="sng" dirty="0" smtClean="0"/>
              <a:t>Päevakord:</a:t>
            </a:r>
            <a:r>
              <a:rPr lang="et-EE" sz="2700" dirty="0" smtClean="0"/>
              <a:t/>
            </a:r>
            <a:br>
              <a:rPr lang="et-EE" sz="2700" dirty="0" smtClean="0"/>
            </a:br>
            <a:r>
              <a:rPr lang="et-EE" sz="2700" dirty="0" smtClean="0"/>
              <a:t/>
            </a:r>
            <a:br>
              <a:rPr lang="et-EE" sz="2700" dirty="0" smtClean="0"/>
            </a:br>
            <a:r>
              <a:rPr lang="en-GB" sz="2700" dirty="0" smtClean="0"/>
              <a:t>1</a:t>
            </a:r>
            <a:r>
              <a:rPr lang="et-EE" sz="2700" dirty="0" smtClean="0"/>
              <a:t>) Streigi kokkuvõte</a:t>
            </a:r>
            <a:br>
              <a:rPr lang="et-EE" sz="2700" dirty="0" smtClean="0"/>
            </a:br>
            <a:r>
              <a:rPr lang="et-EE" sz="2700" dirty="0" smtClean="0"/>
              <a:t>2) Koolimängu kokkuvõte</a:t>
            </a:r>
            <a:br>
              <a:rPr lang="et-EE" sz="2700" dirty="0" smtClean="0"/>
            </a:br>
            <a:r>
              <a:rPr lang="et-EE" sz="2700" dirty="0" smtClean="0"/>
              <a:t>3) Koostöö tugimeeskonnaga</a:t>
            </a:r>
            <a:br>
              <a:rPr lang="et-EE" sz="2700" dirty="0" smtClean="0"/>
            </a:br>
            <a:r>
              <a:rPr lang="et-EE" sz="2700" dirty="0" smtClean="0"/>
              <a:t>4) Hädaolukorra lahendamise plaan</a:t>
            </a:r>
            <a:br>
              <a:rPr lang="et-EE" sz="2700" dirty="0" smtClean="0"/>
            </a:br>
            <a:r>
              <a:rPr lang="et-EE" sz="2700" dirty="0" smtClean="0"/>
              <a:t>5) Tulekahju korral käitumise plaan</a:t>
            </a:r>
            <a:br>
              <a:rPr lang="et-EE" sz="2700" dirty="0" smtClean="0"/>
            </a:br>
            <a:r>
              <a:rPr lang="et-EE" sz="2700" dirty="0" smtClean="0"/>
              <a:t>6) Ülevaade arengukava koostamise protsessist</a:t>
            </a:r>
            <a:br>
              <a:rPr lang="et-EE" sz="2700" dirty="0" smtClean="0"/>
            </a:br>
            <a:r>
              <a:rPr lang="et-EE" sz="2700" dirty="0" smtClean="0"/>
              <a:t>7) Küsimused/arvamused/ettepanekud</a:t>
            </a:r>
            <a:r>
              <a:rPr lang="et-EE" sz="2700" dirty="0"/>
              <a:t/>
            </a:r>
            <a:br>
              <a:rPr lang="et-EE" sz="2700" dirty="0"/>
            </a:br>
            <a:endParaRPr lang="et-EE" sz="2700" dirty="0"/>
          </a:p>
        </p:txBody>
      </p:sp>
    </p:spTree>
    <p:extLst>
      <p:ext uri="{BB962C8B-B14F-4D97-AF65-F5344CB8AC3E}">
        <p14:creationId xmlns:p14="http://schemas.microsoft.com/office/powerpoint/2010/main" val="139684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t-EE" sz="3200" dirty="0"/>
              <a:t>Arengukava 2024-2027 </a:t>
            </a:r>
            <a:r>
              <a:rPr lang="et-EE" sz="3200" dirty="0" smtClean="0"/>
              <a:t>(2)</a:t>
            </a:r>
            <a:endParaRPr lang="et-EE" sz="3200" dirty="0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et-EE" sz="1800" dirty="0" smtClean="0"/>
              <a:t>Kiusamisvaba </a:t>
            </a:r>
            <a:r>
              <a:rPr lang="et-EE" sz="1800" dirty="0"/>
              <a:t>keskkonna soodustamine ja </a:t>
            </a:r>
            <a:r>
              <a:rPr lang="et-EE" sz="1800" dirty="0" smtClean="0"/>
              <a:t>hoidmine.</a:t>
            </a:r>
          </a:p>
          <a:p>
            <a:pPr>
              <a:buFontTx/>
              <a:buChar char="-"/>
            </a:pPr>
            <a:r>
              <a:rPr lang="et-EE" sz="1800" dirty="0" smtClean="0"/>
              <a:t>Arvestatakse lapse individuaalsusega.</a:t>
            </a:r>
          </a:p>
          <a:p>
            <a:pPr>
              <a:buFontTx/>
              <a:buChar char="-"/>
            </a:pPr>
            <a:r>
              <a:rPr lang="et-EE" sz="1800" dirty="0" smtClean="0"/>
              <a:t>Erisuste märkamine ja toetamine.</a:t>
            </a:r>
          </a:p>
          <a:p>
            <a:pPr>
              <a:buFontTx/>
              <a:buChar char="-"/>
            </a:pPr>
            <a:r>
              <a:rPr lang="et-EE" sz="1800" dirty="0" err="1" smtClean="0"/>
              <a:t>Õuesõppe</a:t>
            </a:r>
            <a:r>
              <a:rPr lang="et-EE" sz="1800" dirty="0" smtClean="0"/>
              <a:t> erinevad võimalused.</a:t>
            </a:r>
          </a:p>
          <a:p>
            <a:pPr marL="0" indent="0">
              <a:buNone/>
            </a:pPr>
            <a:endParaRPr lang="et-EE" sz="1800" dirty="0" smtClean="0"/>
          </a:p>
          <a:p>
            <a:pPr marL="0" indent="0">
              <a:buNone/>
            </a:pPr>
            <a:r>
              <a:rPr lang="et-EE" sz="1800" b="1" i="1" dirty="0"/>
              <a:t>Millised on parendustegevused järgmiseks kolmeks </a:t>
            </a:r>
            <a:r>
              <a:rPr lang="et-EE" sz="1800" b="1" i="1" dirty="0" smtClean="0"/>
              <a:t>aastaks:</a:t>
            </a:r>
          </a:p>
          <a:p>
            <a:pPr>
              <a:buFontTx/>
              <a:buChar char="-"/>
            </a:pPr>
            <a:r>
              <a:rPr lang="et-EE" sz="1800" dirty="0" smtClean="0"/>
              <a:t>Jätkusuutlikkus - </a:t>
            </a:r>
            <a:r>
              <a:rPr lang="et-EE" sz="1800" dirty="0"/>
              <a:t>kuidas muuta lasteaedade hooneid </a:t>
            </a:r>
            <a:r>
              <a:rPr lang="et-EE" sz="1800" dirty="0" smtClean="0"/>
              <a:t>ressursitõhusamaks. Prügi sorteerimine. Mahetoit ja kohalik tooraine menüüs. Keskkonnahariduse osakaal õppekavas, kuidas kaasata lapsi ja töötajaid rohepöördesse (vt ka „Roheline Kool“).</a:t>
            </a:r>
          </a:p>
          <a:p>
            <a:pPr>
              <a:buFontTx/>
              <a:buChar char="-"/>
            </a:pPr>
            <a:r>
              <a:rPr lang="et-EE" sz="1800" dirty="0" smtClean="0"/>
              <a:t>Pakkuda rohkem huviringe. Teha koostööd erakliinikutega (logopeed). </a:t>
            </a:r>
          </a:p>
          <a:p>
            <a:pPr>
              <a:buFontTx/>
              <a:buChar char="-"/>
            </a:pPr>
            <a:r>
              <a:rPr lang="et-EE" sz="1800" dirty="0" smtClean="0"/>
              <a:t>Kaasata rohkem vanemaid vabatahtlikkuse alusel – korrastustööd, abiõpetajate asendamine jne.</a:t>
            </a:r>
          </a:p>
          <a:p>
            <a:pPr>
              <a:buFontTx/>
              <a:buChar char="-"/>
            </a:pPr>
            <a:r>
              <a:rPr lang="et-EE" sz="1800" dirty="0" smtClean="0"/>
              <a:t>ELIIS keskkonna laiem kasutamine (</a:t>
            </a:r>
            <a:r>
              <a:rPr lang="et-EE" sz="1800" dirty="0" err="1"/>
              <a:t>üld</a:t>
            </a:r>
            <a:r>
              <a:rPr lang="et-EE" sz="1800" dirty="0"/>
              <a:t>-, hoolekogu ja rühma koosolekute kuvamises kui ka jooksvalt murede ja rõõmude jagamiseks nii rühmasiseselt kui ka </a:t>
            </a:r>
            <a:r>
              <a:rPr lang="et-EE" sz="1800" dirty="0" smtClean="0"/>
              <a:t>väliselt. </a:t>
            </a:r>
            <a:r>
              <a:rPr lang="et-EE" sz="1800" dirty="0"/>
              <a:t>Perioodiline </a:t>
            </a:r>
            <a:r>
              <a:rPr lang="et-EE" sz="1800" dirty="0" err="1"/>
              <a:t>online</a:t>
            </a:r>
            <a:r>
              <a:rPr lang="et-EE" sz="1800" dirty="0"/>
              <a:t> väljaanne olulisematest tegemistest ja </a:t>
            </a:r>
            <a:r>
              <a:rPr lang="et-EE" sz="1800" dirty="0" smtClean="0"/>
              <a:t>plaanidest).</a:t>
            </a:r>
          </a:p>
          <a:p>
            <a:pPr>
              <a:buFontTx/>
              <a:buChar char="-"/>
            </a:pPr>
            <a:r>
              <a:rPr lang="et-EE" sz="1800" dirty="0"/>
              <a:t>Erinevaid asutusi ja huvialaringe lasteaeda </a:t>
            </a:r>
            <a:r>
              <a:rPr lang="et-EE" sz="1800" dirty="0" smtClean="0"/>
              <a:t>tutvustama.</a:t>
            </a:r>
          </a:p>
          <a:p>
            <a:pPr>
              <a:buFontTx/>
              <a:buChar char="-"/>
            </a:pPr>
            <a:r>
              <a:rPr lang="et-EE" sz="1800" dirty="0"/>
              <a:t>Lasteaed-lapsevanem tasandil rohkem </a:t>
            </a:r>
            <a:r>
              <a:rPr lang="et-EE" sz="1800" dirty="0" smtClean="0"/>
              <a:t>kommunikatsiooni.</a:t>
            </a:r>
          </a:p>
          <a:p>
            <a:pPr>
              <a:buFontTx/>
              <a:buChar char="-"/>
            </a:pPr>
            <a:endParaRPr lang="et-EE" sz="1800" dirty="0"/>
          </a:p>
        </p:txBody>
      </p:sp>
    </p:spTree>
    <p:extLst>
      <p:ext uri="{BB962C8B-B14F-4D97-AF65-F5344CB8AC3E}">
        <p14:creationId xmlns:p14="http://schemas.microsoft.com/office/powerpoint/2010/main" val="326364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t-EE" sz="3200" dirty="0"/>
              <a:t>Arengukava 2024-2027 </a:t>
            </a:r>
            <a:r>
              <a:rPr lang="et-EE" sz="3200" dirty="0" smtClean="0"/>
              <a:t>(3)</a:t>
            </a:r>
            <a:endParaRPr lang="et-EE" sz="3200" dirty="0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t-EE" sz="1800" dirty="0" smtClean="0"/>
              <a:t>Info</a:t>
            </a:r>
            <a:r>
              <a:rPr lang="et-EE" sz="1800" dirty="0"/>
              <a:t>, mida HTM lasteaialt üldse </a:t>
            </a:r>
            <a:r>
              <a:rPr lang="et-EE" sz="1800" dirty="0" smtClean="0"/>
              <a:t>ootab, </a:t>
            </a:r>
            <a:r>
              <a:rPr lang="et-EE" sz="1800" dirty="0"/>
              <a:t>mida lapsevanemad ootavad ja juhtkonna nägemust </a:t>
            </a:r>
            <a:r>
              <a:rPr lang="et-EE" sz="1800" dirty="0" smtClean="0"/>
              <a:t>rohkem.</a:t>
            </a:r>
          </a:p>
          <a:p>
            <a:pPr>
              <a:buFontTx/>
              <a:buChar char="-"/>
            </a:pPr>
            <a:r>
              <a:rPr lang="et-EE" sz="1800" dirty="0"/>
              <a:t>Turvalisus ja ohutus, koodilukusüsteem lasteaeda pääsemiseks, käitumisjuhised kasvatajatele jne </a:t>
            </a:r>
            <a:r>
              <a:rPr lang="et-EE" sz="1800" dirty="0" err="1"/>
              <a:t>äkkrünnaku</a:t>
            </a:r>
            <a:r>
              <a:rPr lang="et-EE" sz="1800" dirty="0"/>
              <a:t> korral? Õppevideod aitamisest, kaasamisest </a:t>
            </a:r>
            <a:r>
              <a:rPr lang="et-EE" sz="1800" dirty="0" smtClean="0"/>
              <a:t>ohuolukorras</a:t>
            </a:r>
            <a:r>
              <a:rPr lang="et-EE" sz="1800" dirty="0"/>
              <a:t>.</a:t>
            </a:r>
            <a:endParaRPr lang="et-EE" sz="1800" dirty="0" smtClean="0"/>
          </a:p>
          <a:p>
            <a:pPr>
              <a:buFontTx/>
              <a:buChar char="-"/>
            </a:pPr>
            <a:r>
              <a:rPr lang="et-EE" sz="1800" dirty="0"/>
              <a:t>Õpetajate, abiõpetajate meeskonnakoolitused ja kogemuse vahetamised </a:t>
            </a:r>
            <a:r>
              <a:rPr lang="et-EE" sz="1800" dirty="0" smtClean="0"/>
              <a:t>MLA </a:t>
            </a:r>
            <a:r>
              <a:rPr lang="et-EE" sz="1800" dirty="0"/>
              <a:t>piirides ja piiridest välja</a:t>
            </a:r>
            <a:r>
              <a:rPr lang="et-EE" sz="1800" dirty="0" smtClean="0"/>
              <a:t>.</a:t>
            </a:r>
          </a:p>
          <a:p>
            <a:pPr>
              <a:buFontTx/>
              <a:buChar char="-"/>
            </a:pPr>
            <a:r>
              <a:rPr lang="et-EE" sz="1800" dirty="0"/>
              <a:t>Lastevanemate ja õpetajate koostöö lastele huvi teadmiste vastu tekitamisel (õpetajad jagavad kogemusi või tegevusi/nippe lapsevanematele õpihimu tekitamisel</a:t>
            </a:r>
            <a:r>
              <a:rPr lang="et-EE" sz="1800" dirty="0" smtClean="0"/>
              <a:t>).</a:t>
            </a:r>
          </a:p>
          <a:p>
            <a:pPr>
              <a:buFontTx/>
              <a:buChar char="-"/>
            </a:pPr>
            <a:r>
              <a:rPr lang="et-EE" sz="1800" dirty="0"/>
              <a:t>Hooned vastaksid nõuetele ning lastel ja töötajatel oleks turvaline keskkond.</a:t>
            </a:r>
          </a:p>
          <a:p>
            <a:pPr>
              <a:buFontTx/>
              <a:buChar char="-"/>
            </a:pPr>
            <a:r>
              <a:rPr lang="et-EE" sz="1800" dirty="0"/>
              <a:t>Lasteaia ajaloo tutvustamine, Viimsi ajaloo </a:t>
            </a:r>
            <a:r>
              <a:rPr lang="et-EE" sz="1800" dirty="0" smtClean="0"/>
              <a:t>tutvustamine</a:t>
            </a:r>
            <a:r>
              <a:rPr lang="et-EE" sz="1800" dirty="0"/>
              <a:t>.</a:t>
            </a:r>
            <a:endParaRPr lang="et-EE" sz="1800" dirty="0" smtClean="0"/>
          </a:p>
          <a:p>
            <a:pPr>
              <a:buFontTx/>
              <a:buChar char="-"/>
            </a:pPr>
            <a:r>
              <a:rPr lang="et-EE" sz="1800" dirty="0"/>
              <a:t>Lastega erinevatel konkursitel, võistlustel </a:t>
            </a:r>
            <a:r>
              <a:rPr lang="et-EE" sz="1800" dirty="0" smtClean="0"/>
              <a:t>osalemine</a:t>
            </a:r>
            <a:r>
              <a:rPr lang="et-EE" sz="1800" dirty="0"/>
              <a:t>.</a:t>
            </a:r>
            <a:endParaRPr lang="et-EE" sz="1800" dirty="0" smtClean="0"/>
          </a:p>
          <a:p>
            <a:pPr>
              <a:buFontTx/>
              <a:buChar char="-"/>
            </a:pPr>
            <a:r>
              <a:rPr lang="et-EE" sz="1800" dirty="0"/>
              <a:t>Viimsi vald mõtleb parkimiskorralduse peale (lamavad politseinikud, piirdepostid vms, et ei pargitaks seal, kus ei saa (nt talvel jäetaks peatu/sõida kohtadele ka kõnnitee nähtavaks kui lund nii kiiresti eest ei suudeta koristada</a:t>
            </a:r>
            <a:r>
              <a:rPr lang="et-EE" sz="1800" dirty="0" smtClean="0"/>
              <a:t>).</a:t>
            </a:r>
            <a:endParaRPr lang="et-EE" sz="1800" dirty="0"/>
          </a:p>
          <a:p>
            <a:pPr>
              <a:buFontTx/>
              <a:buChar char="-"/>
            </a:pPr>
            <a:endParaRPr lang="et-EE" sz="1800" dirty="0"/>
          </a:p>
        </p:txBody>
      </p:sp>
    </p:spTree>
    <p:extLst>
      <p:ext uri="{BB962C8B-B14F-4D97-AF65-F5344CB8AC3E}">
        <p14:creationId xmlns:p14="http://schemas.microsoft.com/office/powerpoint/2010/main" val="373830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t-EE" sz="3200" dirty="0"/>
              <a:t>Arengukava 2024-2027 </a:t>
            </a:r>
            <a:r>
              <a:rPr lang="et-EE" sz="3200" dirty="0" smtClean="0"/>
              <a:t>(4</a:t>
            </a:r>
            <a:r>
              <a:rPr lang="et-EE" dirty="0" smtClean="0"/>
              <a:t>)</a:t>
            </a:r>
            <a:endParaRPr lang="et-EE" dirty="0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et-EE" sz="1800" dirty="0" err="1" smtClean="0"/>
              <a:t>Talgupäevad</a:t>
            </a:r>
            <a:r>
              <a:rPr lang="et-EE" sz="1800" dirty="0" smtClean="0"/>
              <a:t>.</a:t>
            </a:r>
          </a:p>
          <a:p>
            <a:pPr>
              <a:buFontTx/>
              <a:buChar char="-"/>
            </a:pPr>
            <a:r>
              <a:rPr lang="et-EE" sz="1800" dirty="0" smtClean="0"/>
              <a:t>Koolitus hoolekogule.</a:t>
            </a:r>
          </a:p>
          <a:p>
            <a:pPr>
              <a:buFontTx/>
              <a:buChar char="-"/>
            </a:pPr>
            <a:r>
              <a:rPr lang="et-EE" sz="1800" dirty="0" smtClean="0"/>
              <a:t>Lapsed rohkem õues.</a:t>
            </a:r>
          </a:p>
          <a:p>
            <a:pPr>
              <a:buFontTx/>
              <a:buChar char="-"/>
            </a:pPr>
            <a:r>
              <a:rPr lang="et-EE" sz="1800" dirty="0"/>
              <a:t>Lasteaias võiks olla lasteaiale kuuluvad varuriided mida saab vajadusel laenata.</a:t>
            </a:r>
          </a:p>
          <a:p>
            <a:pPr>
              <a:buFontTx/>
              <a:buChar char="-"/>
            </a:pPr>
            <a:r>
              <a:rPr lang="et-EE" sz="1800" dirty="0"/>
              <a:t>Õppetöös võiks </a:t>
            </a:r>
            <a:r>
              <a:rPr lang="et-EE" sz="1800" dirty="0" smtClean="0"/>
              <a:t>läbivalt </a:t>
            </a:r>
            <a:r>
              <a:rPr lang="et-EE" sz="1800" dirty="0"/>
              <a:t>sees olla kriitilised </a:t>
            </a:r>
            <a:r>
              <a:rPr lang="et-EE" sz="1800" dirty="0" smtClean="0"/>
              <a:t>keskkonnateemad </a:t>
            </a:r>
            <a:r>
              <a:rPr lang="et-EE" sz="1800" dirty="0"/>
              <a:t>nagu elurikkus ja mulla tervise </a:t>
            </a:r>
            <a:r>
              <a:rPr lang="et-EE" sz="1800" dirty="0" smtClean="0"/>
              <a:t>hoidmine, kuidas teha komposti.</a:t>
            </a:r>
          </a:p>
          <a:p>
            <a:pPr>
              <a:buFontTx/>
              <a:buChar char="-"/>
            </a:pPr>
            <a:r>
              <a:rPr lang="et-EE" sz="1800" dirty="0"/>
              <a:t>Pärastlõunane magamine tekitab osadel suurematel lastel pigem stressi, sellele võiks paindlikumalt läheneda</a:t>
            </a:r>
            <a:r>
              <a:rPr lang="et-EE" sz="1800" dirty="0" smtClean="0"/>
              <a:t>.</a:t>
            </a:r>
          </a:p>
          <a:p>
            <a:pPr>
              <a:buFontTx/>
              <a:buChar char="-"/>
            </a:pPr>
            <a:r>
              <a:rPr lang="et-EE" sz="1800" dirty="0" smtClean="0"/>
              <a:t>Lasteaia töökorraldus suvekuudel (koondrühmad juuni lõpus ja augusti alguses).</a:t>
            </a:r>
          </a:p>
          <a:p>
            <a:pPr>
              <a:buFontTx/>
              <a:buChar char="-"/>
            </a:pPr>
            <a:r>
              <a:rPr lang="et-EE" sz="1800" dirty="0" smtClean="0"/>
              <a:t>Robootika (robootika vahendite integreerimine õppesse).</a:t>
            </a:r>
          </a:p>
          <a:p>
            <a:pPr marL="0" indent="0">
              <a:buNone/>
            </a:pPr>
            <a:r>
              <a:rPr lang="et-EE" sz="1800" dirty="0" smtClean="0"/>
              <a:t>-------------------------------------------------------------------------------------------------------------------</a:t>
            </a:r>
            <a:endParaRPr lang="et-EE" sz="1800" dirty="0"/>
          </a:p>
          <a:p>
            <a:pPr marL="0" indent="0">
              <a:buNone/>
            </a:pPr>
            <a:r>
              <a:rPr lang="et-EE" sz="1800" dirty="0" smtClean="0"/>
              <a:t>Kogutud arengumeeskonna tagasiside 16.10.2023 – lasteaia missioon, visioon, moto </a:t>
            </a:r>
          </a:p>
          <a:p>
            <a:pPr marL="0" indent="0">
              <a:buNone/>
            </a:pPr>
            <a:r>
              <a:rPr lang="et-EE" sz="1800" dirty="0" smtClean="0"/>
              <a:t>Hetkeolukorra kirjeldused, parendustegevused </a:t>
            </a:r>
            <a:r>
              <a:rPr lang="et-EE" sz="1800" dirty="0" err="1" smtClean="0"/>
              <a:t>valdkonniti</a:t>
            </a:r>
            <a:r>
              <a:rPr lang="et-EE" sz="1800" dirty="0" smtClean="0"/>
              <a:t>, </a:t>
            </a:r>
            <a:r>
              <a:rPr lang="et-EE" sz="1800" dirty="0" err="1" smtClean="0"/>
              <a:t>juhtokonna</a:t>
            </a:r>
            <a:r>
              <a:rPr lang="et-EE" sz="1800" dirty="0" smtClean="0"/>
              <a:t> arengukava arutelud ja analüüsid, õppeaasta kokkuvõtted õppejuhtidelt, iga-aastased lastevanemate rahulolu küsitlused ning töötajate rahulolu küsitlus</a:t>
            </a:r>
          </a:p>
          <a:p>
            <a:pPr>
              <a:buFontTx/>
              <a:buChar char="-"/>
            </a:pPr>
            <a:endParaRPr lang="et-EE" sz="1800" dirty="0"/>
          </a:p>
        </p:txBody>
      </p:sp>
    </p:spTree>
    <p:extLst>
      <p:ext uri="{BB962C8B-B14F-4D97-AF65-F5344CB8AC3E}">
        <p14:creationId xmlns:p14="http://schemas.microsoft.com/office/powerpoint/2010/main" val="13031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pPr algn="l"/>
            <a:r>
              <a:rPr lang="et-EE" u="sng" dirty="0" smtClean="0"/>
              <a:t>Lapse arengu hindamine</a:t>
            </a:r>
            <a:r>
              <a:rPr lang="en-GB" u="sng" dirty="0" smtClean="0"/>
              <a:t/>
            </a:r>
            <a:br>
              <a:rPr lang="en-GB" u="sng" dirty="0" smtClean="0"/>
            </a:br>
            <a:endParaRPr lang="et-EE" sz="1600" dirty="0"/>
          </a:p>
        </p:txBody>
      </p:sp>
      <p:graphicFrame>
        <p:nvGraphicFramePr>
          <p:cNvPr id="5" name="Sisu kohatäide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9555909"/>
              </p:ext>
            </p:extLst>
          </p:nvPr>
        </p:nvGraphicFramePr>
        <p:xfrm>
          <a:off x="395536" y="1124743"/>
          <a:ext cx="8208912" cy="4615577"/>
        </p:xfrm>
        <a:graphic>
          <a:graphicData uri="http://schemas.openxmlformats.org/drawingml/2006/table">
            <a:tbl>
              <a:tblPr/>
              <a:tblGrid>
                <a:gridCol w="1512168"/>
                <a:gridCol w="6696744"/>
              </a:tblGrid>
              <a:tr h="57090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t-E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SEPTEMBER</a:t>
                      </a:r>
                      <a:endParaRPr lang="et-EE" sz="160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t-EE" sz="16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Arengumäng ja selle tulemused arengukaarti (ELIIS keskkonnas</a:t>
                      </a:r>
                      <a:r>
                        <a:rPr lang="et-EE" sz="16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). </a:t>
                      </a:r>
                      <a:r>
                        <a:rPr lang="et-EE" sz="16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Mängu dokumenteeritud vaatlus (pildid). </a:t>
                      </a:r>
                      <a:endParaRPr lang="et-EE" sz="1600" noProof="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6"/>
                    </a:solidFill>
                  </a:tcPr>
                </a:tc>
              </a:tr>
              <a:tr h="79926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OKTOOBER</a:t>
                      </a:r>
                      <a:endParaRPr lang="et-EE" sz="160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t-EE" sz="16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“MINA” lapse joonistus endast, kuhu on juurde kirjutatud lapse arvamus/jutt endast.</a:t>
                      </a:r>
                      <a:endParaRPr lang="et-EE" sz="1600" noProof="0" dirty="0">
                        <a:effectLst/>
                        <a:latin typeface="+mn-lt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t-EE" sz="16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Koolimäng 2022 a. Uute lastega arenguvestlused.</a:t>
                      </a:r>
                      <a:endParaRPr lang="et-EE" sz="1600" noProof="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254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NOVEMBER</a:t>
                      </a:r>
                      <a:endParaRPr lang="et-EE" sz="160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t-EE" sz="16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Intervjuu lapsega. Koolieelikute arenguvestlused.</a:t>
                      </a:r>
                      <a:endParaRPr lang="et-EE" sz="1600" noProof="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6"/>
                    </a:solidFill>
                  </a:tcPr>
                </a:tc>
              </a:tr>
              <a:tr h="34254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JAANUAR</a:t>
                      </a:r>
                      <a:endParaRPr lang="et-EE" sz="160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t-EE" sz="16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Perekond, pere pilt, kuhu on lisatud juurde lapse jutt oma perest.</a:t>
                      </a:r>
                      <a:endParaRPr lang="et-EE" sz="1600" noProof="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090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VEEBRUAR</a:t>
                      </a:r>
                      <a:endParaRPr lang="et-EE" sz="160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t-EE" sz="16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MINU SÕBER (milline on hea sõber, joonistus + lapse arvamus, tegevused).</a:t>
                      </a:r>
                      <a:endParaRPr lang="et-EE" sz="1600" noProof="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6"/>
                    </a:solidFill>
                  </a:tcPr>
                </a:tc>
              </a:tr>
              <a:tr h="79926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MÄRTS</a:t>
                      </a:r>
                      <a:endParaRPr lang="et-EE" sz="160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t-EE" sz="16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Lapse </a:t>
                      </a:r>
                      <a:r>
                        <a:rPr lang="et-EE" sz="16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rahulolu küsitlus (tugispetsialistide koostatud küsimustik arvestades lapse vanust).</a:t>
                      </a:r>
                      <a:endParaRPr lang="et-EE" sz="1600" noProof="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7090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APRILL</a:t>
                      </a:r>
                      <a:endParaRPr lang="et-EE" sz="160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t-EE" sz="16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Arenguvestlused arengumapi ja arengukaardi (ELIIS) kokkuvõte (valminud aasta jooksul). </a:t>
                      </a:r>
                      <a:endParaRPr lang="et-EE" sz="1600" noProof="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6"/>
                    </a:solidFill>
                  </a:tcPr>
                </a:tc>
              </a:tr>
              <a:tr h="57090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t-EE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MAI</a:t>
                      </a:r>
                      <a:endParaRPr lang="et-EE" sz="160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t-EE" sz="16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Koolivalmiduskaart. Laps valitud kolm kunstitööd arengumappi, </a:t>
                      </a:r>
                      <a:r>
                        <a:rPr lang="et-EE" sz="16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kuhu on lisatud lapse arvamus.</a:t>
                      </a:r>
                      <a:endParaRPr lang="et-EE" sz="1600" noProof="0" dirty="0"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858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t-EE" sz="2000" u="sng" dirty="0"/>
              <a:t>Kogemuste vahetamise </a:t>
            </a:r>
            <a:r>
              <a:rPr lang="et-EE" sz="2000" u="sng" dirty="0" smtClean="0"/>
              <a:t>päevad 2023/2024</a:t>
            </a:r>
            <a:endParaRPr lang="et-EE" sz="2000" dirty="0"/>
          </a:p>
          <a:p>
            <a:pPr marL="0" indent="0">
              <a:buNone/>
            </a:pPr>
            <a:r>
              <a:rPr lang="et-EE" sz="2000" dirty="0"/>
              <a:t>Kogemuste vahetamise päeval on maja </a:t>
            </a:r>
            <a:r>
              <a:rPr lang="et-EE" sz="2000" b="1" dirty="0"/>
              <a:t>avatud terve päeva jooksul </a:t>
            </a:r>
            <a:r>
              <a:rPr lang="et-EE" sz="2000" dirty="0"/>
              <a:t>(ei ole konkreetset </a:t>
            </a:r>
            <a:r>
              <a:rPr lang="et-EE" sz="2000" dirty="0" smtClean="0"/>
              <a:t>üritust/tegevust) - päevakava </a:t>
            </a:r>
            <a:r>
              <a:rPr lang="et-EE" sz="2000" dirty="0"/>
              <a:t>saadetakse </a:t>
            </a:r>
            <a:r>
              <a:rPr lang="et-EE" sz="2000" dirty="0" smtClean="0"/>
              <a:t>kutsega</a:t>
            </a:r>
            <a:r>
              <a:rPr lang="et-EE" sz="2000" dirty="0"/>
              <a:t>. Kogemuste vahetamise päeval toimub ka nö „kappide tuulutamine“ (mängud, raamatud, õppe- ja kasvatustöö </a:t>
            </a:r>
            <a:r>
              <a:rPr lang="et-EE" sz="2000" dirty="0" smtClean="0"/>
              <a:t>tegevustega </a:t>
            </a:r>
            <a:r>
              <a:rPr lang="et-EE" sz="2000" dirty="0"/>
              <a:t>seonduvad vahendid jne).</a:t>
            </a:r>
          </a:p>
          <a:p>
            <a:pPr marL="0" indent="0">
              <a:buNone/>
            </a:pPr>
            <a:r>
              <a:rPr lang="et-EE" sz="2000" b="1" dirty="0" smtClean="0"/>
              <a:t>Aeg: loos </a:t>
            </a:r>
            <a:r>
              <a:rPr lang="et-EE" sz="2000" b="1" dirty="0"/>
              <a:t>õppenõukogus (õpetajate esindaja võtab loosi).</a:t>
            </a:r>
          </a:p>
          <a:p>
            <a:pPr marL="0" indent="0">
              <a:buNone/>
            </a:pPr>
            <a:endParaRPr lang="et-EE" u="sng" dirty="0" smtClean="0"/>
          </a:p>
        </p:txBody>
      </p:sp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9944434"/>
              </p:ext>
            </p:extLst>
          </p:nvPr>
        </p:nvGraphicFramePr>
        <p:xfrm>
          <a:off x="1524000" y="2996952"/>
          <a:ext cx="6096000" cy="296672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et-EE" b="0" dirty="0" smtClean="0"/>
                        <a:t>Astri maja</a:t>
                      </a:r>
                      <a:endParaRPr lang="et-E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b="0" dirty="0" smtClean="0"/>
                        <a:t>veebruar</a:t>
                      </a:r>
                      <a:endParaRPr lang="et-EE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t-EE" dirty="0" smtClean="0"/>
                        <a:t>Karulaugu maja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 smtClean="0"/>
                        <a:t>jaanuar</a:t>
                      </a:r>
                      <a:endParaRPr lang="et-E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t-EE" dirty="0" smtClean="0"/>
                        <a:t>Laanelinnu maja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 smtClean="0"/>
                        <a:t>detsember</a:t>
                      </a:r>
                      <a:endParaRPr lang="et-E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t-EE" dirty="0" smtClean="0"/>
                        <a:t>Leppneeme maja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 smtClean="0"/>
                        <a:t>aprill</a:t>
                      </a:r>
                      <a:endParaRPr lang="et-E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t-EE" dirty="0" smtClean="0"/>
                        <a:t>Pargi maja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 smtClean="0"/>
                        <a:t>oktoober</a:t>
                      </a:r>
                      <a:endParaRPr lang="et-E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t-EE" dirty="0" smtClean="0"/>
                        <a:t>Päikeseratta</a:t>
                      </a:r>
                      <a:r>
                        <a:rPr lang="et-EE" baseline="0" dirty="0" smtClean="0"/>
                        <a:t> maja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 smtClean="0"/>
                        <a:t>mai</a:t>
                      </a:r>
                      <a:endParaRPr lang="et-E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t-EE" dirty="0" smtClean="0"/>
                        <a:t>Randvere maja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 smtClean="0"/>
                        <a:t>november</a:t>
                      </a:r>
                      <a:endParaRPr lang="et-E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t-EE" dirty="0" smtClean="0"/>
                        <a:t>Uus-</a:t>
                      </a:r>
                      <a:r>
                        <a:rPr lang="et-EE" dirty="0" err="1" smtClean="0"/>
                        <a:t>Pärtle</a:t>
                      </a:r>
                      <a:r>
                        <a:rPr lang="et-EE" baseline="0" dirty="0" smtClean="0"/>
                        <a:t> maja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 smtClean="0"/>
                        <a:t>märts</a:t>
                      </a:r>
                      <a:endParaRPr lang="et-EE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563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t-EE" sz="3600" dirty="0" smtClean="0"/>
              <a:t>Töökorralduse kokkulepped (1)</a:t>
            </a:r>
            <a:endParaRPr lang="et-EE" sz="3600" dirty="0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t-EE" sz="2000" dirty="0">
                <a:solidFill>
                  <a:srgbClr val="00B050"/>
                </a:solidFill>
              </a:rPr>
              <a:t>Koolitusel olevat töötajat asendavad rühma </a:t>
            </a:r>
            <a:r>
              <a:rPr lang="et-EE" sz="2000" dirty="0" smtClean="0">
                <a:solidFill>
                  <a:srgbClr val="00B050"/>
                </a:solidFill>
              </a:rPr>
              <a:t>meeskonnaliikmed. Koolitussoov </a:t>
            </a:r>
            <a:r>
              <a:rPr lang="et-EE" sz="2000" dirty="0">
                <a:solidFill>
                  <a:srgbClr val="00B050"/>
                </a:solidFill>
              </a:rPr>
              <a:t>vormistatakse (</a:t>
            </a:r>
            <a:r>
              <a:rPr lang="et-EE" sz="2000" dirty="0" smtClean="0">
                <a:solidFill>
                  <a:srgbClr val="00B050"/>
                </a:solidFill>
              </a:rPr>
              <a:t>eelnevalt kokkulepe rühmameeskonna ja õppejuhiga) allkirjastatud </a:t>
            </a:r>
            <a:r>
              <a:rPr lang="et-EE" sz="2000" dirty="0">
                <a:solidFill>
                  <a:srgbClr val="00B050"/>
                </a:solidFill>
              </a:rPr>
              <a:t>avaldusega ja esitatakse e-posti aadressile: </a:t>
            </a:r>
            <a:r>
              <a:rPr lang="et-EE" sz="2000" dirty="0" smtClean="0">
                <a:solidFill>
                  <a:srgbClr val="00B050"/>
                </a:solidFill>
                <a:hlinkClick r:id="rId2"/>
              </a:rPr>
              <a:t>mare@viimsilasteaiad.ee</a:t>
            </a:r>
            <a:r>
              <a:rPr lang="et-EE" sz="2000" dirty="0" smtClean="0">
                <a:solidFill>
                  <a:srgbClr val="00B050"/>
                </a:solidFill>
              </a:rPr>
              <a:t>  Avalduses märgitakse järgmised andmed: </a:t>
            </a:r>
            <a:r>
              <a:rPr lang="et-EE" sz="2000" b="1" dirty="0" smtClean="0">
                <a:solidFill>
                  <a:srgbClr val="00B050"/>
                </a:solidFill>
              </a:rPr>
              <a:t>koolituse teema, aeg, koht, maksumus (ka tasuta).</a:t>
            </a:r>
          </a:p>
          <a:p>
            <a:r>
              <a:rPr lang="et-EE" sz="2000" dirty="0" smtClean="0"/>
              <a:t>MLA Viimsi Lasteaiad sisestel koolitustel osalemiseks avaldust esitada ei ole vaja!</a:t>
            </a:r>
          </a:p>
          <a:p>
            <a:r>
              <a:rPr lang="et-EE" sz="2000" dirty="0" smtClean="0">
                <a:solidFill>
                  <a:srgbClr val="00B050"/>
                </a:solidFill>
              </a:rPr>
              <a:t>Erinevat liiki puhkuste (põhi-, õppe-, lapse-, palgata puhkus jne) avaldused esitatakse </a:t>
            </a:r>
            <a:r>
              <a:rPr lang="et-EE" sz="2000" b="1" dirty="0" smtClean="0">
                <a:solidFill>
                  <a:srgbClr val="00B050"/>
                </a:solidFill>
              </a:rPr>
              <a:t>kirjalikult allkirjastatuna e-posti aadressile: </a:t>
            </a:r>
            <a:r>
              <a:rPr lang="et-EE" sz="2000" dirty="0" smtClean="0">
                <a:solidFill>
                  <a:srgbClr val="00B050"/>
                </a:solidFill>
                <a:hlinkClick r:id="rId2"/>
              </a:rPr>
              <a:t>mare@viimsilasteaiad.ee</a:t>
            </a:r>
            <a:r>
              <a:rPr lang="et-EE" sz="2000" dirty="0" smtClean="0">
                <a:solidFill>
                  <a:srgbClr val="00B050"/>
                </a:solidFill>
              </a:rPr>
              <a:t> vähemalt 14 päeva enne soovitud puhkusepäevi. </a:t>
            </a:r>
            <a:r>
              <a:rPr lang="et-EE" sz="2000" b="1" dirty="0" smtClean="0">
                <a:solidFill>
                  <a:srgbClr val="00B050"/>
                </a:solidFill>
              </a:rPr>
              <a:t>TÄHELEPANU - Puhkuse avalduses märgitakse asendaja (kokkulepe ühe töötajaga)</a:t>
            </a:r>
          </a:p>
          <a:p>
            <a:r>
              <a:rPr lang="et-EE" sz="2000" dirty="0" err="1" smtClean="0"/>
              <a:t>E-kiri</a:t>
            </a:r>
            <a:r>
              <a:rPr lang="et-EE" sz="2000" dirty="0" smtClean="0"/>
              <a:t> ei asenda allkirjastatud avaldust!</a:t>
            </a:r>
          </a:p>
          <a:p>
            <a:r>
              <a:rPr lang="et-EE" sz="2000" dirty="0" smtClean="0">
                <a:solidFill>
                  <a:srgbClr val="00B050"/>
                </a:solidFill>
              </a:rPr>
              <a:t>Soovitus – kasutada MLA Viimsi Lasteaiad puhkuse avalduse vormi (kättesaadav </a:t>
            </a:r>
            <a:r>
              <a:rPr lang="et-EE" sz="2000" dirty="0" err="1" smtClean="0">
                <a:solidFill>
                  <a:srgbClr val="00B050"/>
                </a:solidFill>
              </a:rPr>
              <a:t>dropboxist</a:t>
            </a:r>
            <a:r>
              <a:rPr lang="et-EE" sz="2000" dirty="0" smtClean="0">
                <a:solidFill>
                  <a:srgbClr val="00B050"/>
                </a:solidFill>
              </a:rPr>
              <a:t>)</a:t>
            </a:r>
          </a:p>
          <a:p>
            <a:r>
              <a:rPr lang="et-EE" sz="2000" dirty="0" smtClean="0"/>
              <a:t>Õppepuhkuse avaldusele lisada õppeasutuse teatis (</a:t>
            </a:r>
            <a:r>
              <a:rPr lang="et-EE" sz="1500" i="1" dirty="0" smtClean="0"/>
              <a:t>Täiskasvanute koolituse seadus § 13)</a:t>
            </a:r>
          </a:p>
          <a:p>
            <a:endParaRPr lang="et-EE" sz="2000" dirty="0" smtClean="0"/>
          </a:p>
        </p:txBody>
      </p:sp>
    </p:spTree>
    <p:extLst>
      <p:ext uri="{BB962C8B-B14F-4D97-AF65-F5344CB8AC3E}">
        <p14:creationId xmlns:p14="http://schemas.microsoft.com/office/powerpoint/2010/main" val="261089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t-EE" sz="3600" dirty="0"/>
              <a:t>Töökorralduse kokkulepped </a:t>
            </a:r>
            <a:r>
              <a:rPr lang="et-EE" sz="3600" dirty="0" smtClean="0"/>
              <a:t>(2)</a:t>
            </a:r>
            <a:endParaRPr lang="et-EE" sz="3600" dirty="0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t-EE" sz="2000" dirty="0" smtClean="0">
                <a:solidFill>
                  <a:srgbClr val="00B050"/>
                </a:solidFill>
              </a:rPr>
              <a:t>Asendustöötajad asendavad eelistatult haiguslehel olevaid töötajaid.</a:t>
            </a:r>
          </a:p>
          <a:p>
            <a:r>
              <a:rPr lang="et-EE" sz="2000" b="1" dirty="0">
                <a:solidFill>
                  <a:srgbClr val="00B050"/>
                </a:solidFill>
              </a:rPr>
              <a:t>Töögraafik peab olema </a:t>
            </a:r>
            <a:r>
              <a:rPr lang="et-EE" sz="2000" b="1" dirty="0" smtClean="0">
                <a:solidFill>
                  <a:srgbClr val="00B050"/>
                </a:solidFill>
              </a:rPr>
              <a:t>ELIIS keskkonnas valmis </a:t>
            </a:r>
            <a:r>
              <a:rPr lang="et-EE" sz="2000" b="1" dirty="0">
                <a:solidFill>
                  <a:srgbClr val="00B050"/>
                </a:solidFill>
              </a:rPr>
              <a:t>eelneva kuu  </a:t>
            </a:r>
            <a:r>
              <a:rPr lang="et-EE" sz="2000" b="1" dirty="0" smtClean="0">
                <a:solidFill>
                  <a:srgbClr val="00B050"/>
                </a:solidFill>
              </a:rPr>
              <a:t>                            25</a:t>
            </a:r>
            <a:r>
              <a:rPr lang="et-EE" sz="2000" b="1" dirty="0">
                <a:solidFill>
                  <a:srgbClr val="00B050"/>
                </a:solidFill>
              </a:rPr>
              <a:t>. kuupäevaks.  </a:t>
            </a:r>
            <a:r>
              <a:rPr lang="et-EE" sz="2000" dirty="0">
                <a:solidFill>
                  <a:srgbClr val="00B050"/>
                </a:solidFill>
              </a:rPr>
              <a:t>Kõik kuu jooksul toimuvad/toimunud muudatused peavad kajastuma töögraafikus</a:t>
            </a:r>
            <a:r>
              <a:rPr lang="et-EE" sz="2000" dirty="0" smtClean="0">
                <a:solidFill>
                  <a:srgbClr val="00B050"/>
                </a:solidFill>
              </a:rPr>
              <a:t>. Töögraafiku vorm on kinnitatud käskkirjaga.</a:t>
            </a:r>
          </a:p>
          <a:p>
            <a:r>
              <a:rPr lang="et-EE" sz="2000" dirty="0">
                <a:solidFill>
                  <a:srgbClr val="00B050"/>
                </a:solidFill>
              </a:rPr>
              <a:t>Kõik kuu jooksul toimuvad/toimunud muudatused peavad kajastuma </a:t>
            </a:r>
            <a:r>
              <a:rPr lang="et-EE" sz="2000" dirty="0" smtClean="0">
                <a:solidFill>
                  <a:srgbClr val="00B050"/>
                </a:solidFill>
              </a:rPr>
              <a:t>töögraafikus.</a:t>
            </a:r>
          </a:p>
          <a:p>
            <a:r>
              <a:rPr lang="et-EE" sz="2000" dirty="0"/>
              <a:t>Töötaja vastutab enda töökorraldust puudutavate andmete õigsuse eest </a:t>
            </a:r>
            <a:r>
              <a:rPr lang="et-EE" sz="2000" dirty="0" smtClean="0"/>
              <a:t>töögraafikus.</a:t>
            </a:r>
            <a:endParaRPr lang="et-EE" sz="2000" dirty="0"/>
          </a:p>
          <a:p>
            <a:r>
              <a:rPr lang="et-EE" sz="2000" dirty="0" smtClean="0"/>
              <a:t>Kõigil töötajatel on võimalus 1x kuus võtta tervisepäev (vaba päev). </a:t>
            </a:r>
            <a:r>
              <a:rPr lang="et-EE" sz="2000" b="1" dirty="0" smtClean="0"/>
              <a:t>Eeldus - igakülgne koostöö ja meeskonnatöö ning ei ole takistusi lasteaiatöös!</a:t>
            </a:r>
          </a:p>
          <a:p>
            <a:r>
              <a:rPr lang="et-EE" sz="2000" u="sng" dirty="0" err="1" smtClean="0"/>
              <a:t>Ületundide</a:t>
            </a:r>
            <a:r>
              <a:rPr lang="et-EE" sz="2000" u="sng" dirty="0" smtClean="0"/>
              <a:t> tasustamine 1,5 kordselt alates teisest asenduspäevast.</a:t>
            </a:r>
          </a:p>
          <a:p>
            <a:r>
              <a:rPr lang="et-EE" sz="2000" dirty="0"/>
              <a:t>Haiguslehele jäämisest, selle  eeldavast kestvusest ning </a:t>
            </a:r>
            <a:r>
              <a:rPr lang="et-EE" sz="2000" u="sng" dirty="0"/>
              <a:t>haiguslehe lõppemisest</a:t>
            </a:r>
            <a:r>
              <a:rPr lang="et-EE" sz="2000" dirty="0"/>
              <a:t> tuleb teavitada maja õppejuhti ja personalijuhti.  </a:t>
            </a:r>
            <a:endParaRPr lang="et-EE" sz="2000" dirty="0" smtClean="0"/>
          </a:p>
          <a:p>
            <a:r>
              <a:rPr lang="et-EE" sz="2000" dirty="0" smtClean="0"/>
              <a:t>Töökorraldus õhtuses valverühmas – 17.30-18.00 tööl </a:t>
            </a:r>
            <a:r>
              <a:rPr lang="et-EE" sz="2000" u="sng" dirty="0" smtClean="0"/>
              <a:t>kaks inimest</a:t>
            </a:r>
            <a:r>
              <a:rPr lang="et-EE" sz="2000" dirty="0" smtClean="0"/>
              <a:t>!</a:t>
            </a:r>
          </a:p>
          <a:p>
            <a:r>
              <a:rPr lang="et-EE" sz="2000" dirty="0" smtClean="0"/>
              <a:t>Asenduse korraldamisel lähtutakse laste ja täiskasvanute suhtarvust rühmas.</a:t>
            </a:r>
          </a:p>
          <a:p>
            <a:endParaRPr lang="et-EE" sz="2000" dirty="0"/>
          </a:p>
        </p:txBody>
      </p:sp>
    </p:spTree>
    <p:extLst>
      <p:ext uri="{BB962C8B-B14F-4D97-AF65-F5344CB8AC3E}">
        <p14:creationId xmlns:p14="http://schemas.microsoft.com/office/powerpoint/2010/main" val="31634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t-EE" sz="3600" dirty="0"/>
              <a:t>Töökorralduse kokkulepped </a:t>
            </a:r>
            <a:r>
              <a:rPr lang="et-EE" sz="3600" dirty="0" smtClean="0"/>
              <a:t>(3)</a:t>
            </a:r>
            <a:endParaRPr lang="et-EE" sz="3600" dirty="0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t-EE" sz="2000" dirty="0" smtClean="0">
                <a:solidFill>
                  <a:srgbClr val="00B050"/>
                </a:solidFill>
              </a:rPr>
              <a:t>Lapsepuhkuse sooviavaldus esmalt lasteaiale (</a:t>
            </a:r>
            <a:r>
              <a:rPr lang="et-EE" sz="2000" dirty="0" smtClean="0">
                <a:solidFill>
                  <a:srgbClr val="00B050"/>
                </a:solidFill>
                <a:hlinkClick r:id="rId2"/>
              </a:rPr>
              <a:t>mare@viimsilasteaiad.ee</a:t>
            </a:r>
            <a:r>
              <a:rPr lang="et-EE" sz="2000" dirty="0" smtClean="0">
                <a:solidFill>
                  <a:srgbClr val="00B050"/>
                </a:solidFill>
              </a:rPr>
              <a:t>)  ja siis sotsiaalkindlustusametile</a:t>
            </a:r>
            <a:r>
              <a:rPr lang="et-EE" sz="2000" dirty="0" smtClean="0"/>
              <a:t> </a:t>
            </a:r>
          </a:p>
          <a:p>
            <a:r>
              <a:rPr lang="et-EE" sz="2000" dirty="0" smtClean="0"/>
              <a:t>Soovitus – puhkusesoov palun mõelda hoolikalt läbi – puhkuste tühistamine on keeruline protsess</a:t>
            </a:r>
          </a:p>
          <a:p>
            <a:r>
              <a:rPr lang="et-EE" sz="2000" dirty="0"/>
              <a:t>Rühmapersonalile pole tööpäeva jooksul töö eripära tõttu võimalik anda vaheaega puhkepausiks lasteaia territooriumilt väljaspool. </a:t>
            </a:r>
            <a:r>
              <a:rPr lang="et-EE" sz="2000" u="sng" dirty="0"/>
              <a:t>Töökohalt lahkumine ei ole lubatud</a:t>
            </a:r>
            <a:r>
              <a:rPr lang="et-EE" sz="2000" dirty="0"/>
              <a:t>.  Töötajal on võimalus tööaja sees töökohal pidada puhkepause rühmasisesel kokkuleppel 2 korda päevas (pausi pikkus </a:t>
            </a:r>
            <a:r>
              <a:rPr lang="et-EE" sz="2000" dirty="0" err="1"/>
              <a:t>max</a:t>
            </a:r>
            <a:r>
              <a:rPr lang="et-EE" sz="2000" dirty="0"/>
              <a:t> 15 min). </a:t>
            </a:r>
            <a:r>
              <a:rPr lang="et-EE" sz="2000" b="1" dirty="0"/>
              <a:t>Puhkepauside pidamine ei ole lubatud õppetegevuse ja laste </a:t>
            </a:r>
            <a:r>
              <a:rPr lang="et-EE" sz="2000" b="1" dirty="0" err="1"/>
              <a:t>õuesoleku</a:t>
            </a:r>
            <a:r>
              <a:rPr lang="et-EE" sz="2000" b="1" dirty="0"/>
              <a:t> ajal. </a:t>
            </a:r>
            <a:endParaRPr lang="et-EE" sz="2000" dirty="0"/>
          </a:p>
          <a:p>
            <a:r>
              <a:rPr lang="et-EE" sz="2000" dirty="0"/>
              <a:t>Töökohalt </a:t>
            </a:r>
            <a:r>
              <a:rPr lang="et-EE" sz="2000" dirty="0" err="1"/>
              <a:t>äraoldud</a:t>
            </a:r>
            <a:r>
              <a:rPr lang="et-EE" sz="2000" dirty="0"/>
              <a:t> aeg (lõunapaus) ei arvestata tööaja hulka. Tööaeg pikeneb samal päeval </a:t>
            </a:r>
            <a:r>
              <a:rPr lang="et-EE" sz="2000" dirty="0" err="1"/>
              <a:t>äraoldud</a:t>
            </a:r>
            <a:r>
              <a:rPr lang="et-EE" sz="2000" dirty="0"/>
              <a:t> aja võrra. Lõunapaus saab toimuda ainult laste lõunaune ajal. Käesolev nõue kehtib ainult 8 tunnise tööpäeva puhul.</a:t>
            </a:r>
          </a:p>
          <a:p>
            <a:pPr marL="0" indent="0">
              <a:buNone/>
            </a:pPr>
            <a:endParaRPr lang="et-EE" sz="2000" dirty="0"/>
          </a:p>
        </p:txBody>
      </p:sp>
    </p:spTree>
    <p:extLst>
      <p:ext uri="{BB962C8B-B14F-4D97-AF65-F5344CB8AC3E}">
        <p14:creationId xmlns:p14="http://schemas.microsoft.com/office/powerpoint/2010/main" val="391179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t-EE" sz="3600" dirty="0"/>
              <a:t>SchoolFood4Change </a:t>
            </a:r>
            <a:r>
              <a:rPr lang="et-EE" sz="3600" dirty="0" smtClean="0"/>
              <a:t>projekt tegevuskava</a:t>
            </a:r>
            <a:endParaRPr lang="et-EE" sz="3600" dirty="0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t-EE" sz="2000" dirty="0" smtClean="0"/>
              <a:t>Läbiviidud tegevused</a:t>
            </a:r>
          </a:p>
          <a:p>
            <a:pPr marL="0" indent="0">
              <a:buNone/>
            </a:pPr>
            <a:endParaRPr lang="et-EE" sz="2000" dirty="0" smtClean="0"/>
          </a:p>
          <a:p>
            <a:pPr marL="0" indent="0">
              <a:buNone/>
            </a:pPr>
            <a:r>
              <a:rPr lang="et-EE" sz="2000" dirty="0" smtClean="0"/>
              <a:t>Aasia toitude nädal (oktoober).</a:t>
            </a:r>
          </a:p>
          <a:p>
            <a:pPr marL="0" indent="0">
              <a:buNone/>
            </a:pPr>
            <a:r>
              <a:rPr lang="et-EE" sz="2000" dirty="0" smtClean="0"/>
              <a:t>Võileivapäev (20.10).</a:t>
            </a:r>
            <a:endParaRPr lang="et-EE" sz="2000" dirty="0"/>
          </a:p>
          <a:p>
            <a:pPr marL="0" indent="0">
              <a:buNone/>
            </a:pPr>
            <a:r>
              <a:rPr lang="et-EE" sz="2000" dirty="0" smtClean="0"/>
              <a:t>Keskkonnakuu (toidujäätmete kaalumine) 13.11-17.11</a:t>
            </a:r>
          </a:p>
          <a:p>
            <a:pPr marL="0" indent="0">
              <a:buNone/>
            </a:pPr>
            <a:endParaRPr lang="et-EE" sz="2000" dirty="0" smtClean="0"/>
          </a:p>
          <a:p>
            <a:pPr marL="0" indent="0">
              <a:buNone/>
            </a:pPr>
            <a:r>
              <a:rPr lang="et-EE" sz="2000" dirty="0" smtClean="0"/>
              <a:t>Tervisemeeskonnas koostamisel edasine tegevuskava.</a:t>
            </a:r>
          </a:p>
          <a:p>
            <a:pPr marL="0" indent="0">
              <a:buNone/>
            </a:pPr>
            <a:r>
              <a:rPr lang="et-EE" sz="2000" dirty="0" smtClean="0">
                <a:solidFill>
                  <a:srgbClr val="FF0000"/>
                </a:solidFill>
              </a:rPr>
              <a:t>TÄHELEPANU - Järgmine tervisemeeskond 20.11 kell 13.30 Leppneeme majas!</a:t>
            </a:r>
          </a:p>
          <a:p>
            <a:pPr marL="0" indent="0">
              <a:buNone/>
            </a:pPr>
            <a:r>
              <a:rPr lang="et-EE" sz="2000" dirty="0" smtClean="0"/>
              <a:t>SC4C koosolek 23.11 kell 15.00 Viimsi Raamatukogus.</a:t>
            </a:r>
            <a:endParaRPr lang="et-EE" sz="2000" dirty="0"/>
          </a:p>
        </p:txBody>
      </p:sp>
    </p:spTree>
    <p:extLst>
      <p:ext uri="{BB962C8B-B14F-4D97-AF65-F5344CB8AC3E}">
        <p14:creationId xmlns:p14="http://schemas.microsoft.com/office/powerpoint/2010/main" val="311010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t-EE" sz="3600" dirty="0"/>
              <a:t>SchoolFood4Change projekt tegevuskava</a:t>
            </a:r>
          </a:p>
        </p:txBody>
      </p:sp>
      <p:pic>
        <p:nvPicPr>
          <p:cNvPr id="4" name="Sisu kohatäid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127" y="3429000"/>
            <a:ext cx="4358613" cy="3268960"/>
          </a:xfrm>
          <a:prstGeom prst="rect">
            <a:avLst/>
          </a:prstGeom>
        </p:spPr>
      </p:pic>
      <p:pic>
        <p:nvPicPr>
          <p:cNvPr id="5" name="Pilt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3427959"/>
            <a:ext cx="4307465" cy="3230599"/>
          </a:xfrm>
          <a:prstGeom prst="rect">
            <a:avLst/>
          </a:prstGeom>
        </p:spPr>
      </p:pic>
      <p:sp>
        <p:nvSpPr>
          <p:cNvPr id="6" name="Ristkülik 5"/>
          <p:cNvSpPr/>
          <p:nvPr/>
        </p:nvSpPr>
        <p:spPr>
          <a:xfrm>
            <a:off x="126119" y="1556792"/>
            <a:ext cx="85423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dirty="0"/>
              <a:t>Laste lemmiktoitude valimine (tähtaeg 4.12):</a:t>
            </a:r>
          </a:p>
          <a:p>
            <a:r>
              <a:rPr lang="et-EE" dirty="0"/>
              <a:t>1. nädalal hommikusöök (toimuvad arutelud, kaasatakse </a:t>
            </a:r>
            <a:r>
              <a:rPr lang="et-EE" dirty="0" err="1"/>
              <a:t>lastekogu</a:t>
            </a:r>
            <a:r>
              <a:rPr lang="et-EE" dirty="0"/>
              <a:t>).</a:t>
            </a:r>
          </a:p>
          <a:p>
            <a:r>
              <a:rPr lang="et-EE" dirty="0"/>
              <a:t>2. nädalal lõunasöök (toimuvad arutelud, kaasatakse </a:t>
            </a:r>
            <a:r>
              <a:rPr lang="et-EE" dirty="0" err="1"/>
              <a:t>lastekogu</a:t>
            </a:r>
            <a:r>
              <a:rPr lang="et-EE" dirty="0"/>
              <a:t>).</a:t>
            </a:r>
          </a:p>
          <a:p>
            <a:r>
              <a:rPr lang="et-EE" dirty="0"/>
              <a:t>3. nädalal oode (toimuvad arutelud, kaasatakse </a:t>
            </a:r>
            <a:r>
              <a:rPr lang="et-EE" dirty="0" err="1"/>
              <a:t>lastekogu</a:t>
            </a:r>
            <a:r>
              <a:rPr lang="et-EE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95199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t-EE" sz="3200" dirty="0" smtClean="0"/>
              <a:t>Õnnitleme </a:t>
            </a:r>
            <a:r>
              <a:rPr lang="en-GB" sz="3200" dirty="0" smtClean="0">
                <a:sym typeface="Wingdings" panose="05000000000000000000" pitchFamily="2" charset="2"/>
              </a:rPr>
              <a:t>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/>
          </a:bodyPr>
          <a:lstStyle/>
          <a:p>
            <a:r>
              <a:rPr lang="et-EE" sz="2400" dirty="0" smtClean="0"/>
              <a:t>Kristi </a:t>
            </a:r>
            <a:r>
              <a:rPr lang="et-EE" sz="2400" dirty="0" err="1" smtClean="0"/>
              <a:t>Kirbits</a:t>
            </a:r>
            <a:r>
              <a:rPr lang="et-EE" sz="2400" dirty="0" smtClean="0"/>
              <a:t> – Astri maja õpetaja, 28 aastat</a:t>
            </a:r>
          </a:p>
          <a:p>
            <a:r>
              <a:rPr lang="et-EE" sz="2400" dirty="0" smtClean="0"/>
              <a:t>Katri Kuusk – Pargi maja õpetaja, 20 aastat</a:t>
            </a:r>
          </a:p>
          <a:p>
            <a:r>
              <a:rPr lang="et-EE" sz="2400" dirty="0" smtClean="0"/>
              <a:t>Reet Lepp – Laanelinnu maja õpetaja, 20 aastat</a:t>
            </a:r>
          </a:p>
          <a:p>
            <a:r>
              <a:rPr lang="et-EE" sz="2400" dirty="0" smtClean="0"/>
              <a:t>Merike </a:t>
            </a:r>
            <a:r>
              <a:rPr lang="et-EE" sz="2400" dirty="0" err="1" smtClean="0"/>
              <a:t>Varandi</a:t>
            </a:r>
            <a:r>
              <a:rPr lang="et-EE" sz="2400" dirty="0" smtClean="0"/>
              <a:t> – Laanelinnu maja logopeed, 15 aastat</a:t>
            </a:r>
          </a:p>
          <a:p>
            <a:pPr marL="0" indent="0">
              <a:buNone/>
            </a:pPr>
            <a:endParaRPr lang="et-EE" sz="2000" dirty="0" smtClean="0"/>
          </a:p>
        </p:txBody>
      </p:sp>
    </p:spTree>
    <p:extLst>
      <p:ext uri="{BB962C8B-B14F-4D97-AF65-F5344CB8AC3E}">
        <p14:creationId xmlns:p14="http://schemas.microsoft.com/office/powerpoint/2010/main" val="381075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t-EE" dirty="0" smtClean="0"/>
          </a:p>
          <a:p>
            <a:pPr marL="0" indent="0">
              <a:buNone/>
            </a:pPr>
            <a:endParaRPr lang="et-EE" dirty="0"/>
          </a:p>
          <a:p>
            <a:pPr marL="0" indent="0">
              <a:buNone/>
            </a:pPr>
            <a:endParaRPr lang="et-EE" dirty="0" smtClean="0"/>
          </a:p>
          <a:p>
            <a:pPr marL="0" indent="0" algn="ctr">
              <a:buNone/>
            </a:pPr>
            <a:r>
              <a:rPr lang="et-EE" dirty="0" smtClean="0"/>
              <a:t>HEAD  KOOSTÖÖD!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38081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t-EE" sz="3200" dirty="0" smtClean="0"/>
              <a:t>Tere tulemast </a:t>
            </a:r>
            <a:r>
              <a:rPr lang="en-GB" sz="3200" dirty="0" smtClean="0">
                <a:sym typeface="Wingdings" panose="05000000000000000000" pitchFamily="2" charset="2"/>
              </a:rPr>
              <a:t></a:t>
            </a:r>
            <a:endParaRPr lang="en-GB" sz="3200" dirty="0"/>
          </a:p>
        </p:txBody>
      </p:sp>
      <p:sp>
        <p:nvSpPr>
          <p:cNvPr id="5" name="Sisu kohatäide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sz="2400" dirty="0" err="1" smtClean="0"/>
              <a:t>Kadrin</a:t>
            </a:r>
            <a:r>
              <a:rPr lang="et-EE" sz="2400" dirty="0" smtClean="0"/>
              <a:t> Hallimäe – Randvere maja abiõpetaja</a:t>
            </a:r>
          </a:p>
          <a:p>
            <a:r>
              <a:rPr lang="et-EE" sz="2400" dirty="0" smtClean="0"/>
              <a:t>Merike Liivak -  Leppneeme maja abiõpetaja</a:t>
            </a:r>
          </a:p>
          <a:p>
            <a:r>
              <a:rPr lang="et-EE" sz="2400" dirty="0" err="1" smtClean="0"/>
              <a:t>Sanna-Betty</a:t>
            </a:r>
            <a:r>
              <a:rPr lang="et-EE" sz="2400" dirty="0" smtClean="0"/>
              <a:t> Jaanimaa – Randvere maja abiõpetaja</a:t>
            </a:r>
          </a:p>
          <a:p>
            <a:pPr marL="0" indent="0">
              <a:buNone/>
            </a:pPr>
            <a:endParaRPr lang="et-EE" sz="2400" dirty="0" smtClean="0"/>
          </a:p>
          <a:p>
            <a:pPr marL="0" indent="0">
              <a:buNone/>
            </a:pPr>
            <a:r>
              <a:rPr lang="et-EE" dirty="0" smtClean="0"/>
              <a:t> Õnnitleme </a:t>
            </a:r>
            <a:r>
              <a:rPr lang="et-EE" dirty="0" smtClean="0">
                <a:sym typeface="Wingdings" panose="05000000000000000000" pitchFamily="2" charset="2"/>
              </a:rPr>
              <a:t></a:t>
            </a:r>
          </a:p>
          <a:p>
            <a:r>
              <a:rPr lang="et-EE" sz="2400" dirty="0"/>
              <a:t>Annika Paat – Leppneeme maja abiõpetaja, 15 aastat </a:t>
            </a:r>
          </a:p>
          <a:p>
            <a:pPr marL="0" indent="0">
              <a:buNone/>
            </a:pP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44496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t-EE" sz="3200" dirty="0" smtClean="0"/>
              <a:t>Streigi kokkuvõte</a:t>
            </a:r>
            <a:endParaRPr lang="et-EE" sz="3200" dirty="0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t-EE" dirty="0" smtClean="0"/>
              <a:t>MLA Viimsi Lasteaiad töötajad osalesid üle-eestilises õpetajate hoiatusstreigis (10.11).</a:t>
            </a:r>
          </a:p>
          <a:p>
            <a:r>
              <a:rPr lang="et-EE" dirty="0" smtClean="0"/>
              <a:t>Streigis osales 108 MLA Viimsi Lasteaiad töötajat.</a:t>
            </a:r>
          </a:p>
          <a:p>
            <a:r>
              <a:rPr lang="et-EE" dirty="0" smtClean="0"/>
              <a:t>Lasteaiamajad olid streigi ajal avatud. </a:t>
            </a:r>
          </a:p>
          <a:p>
            <a:r>
              <a:rPr lang="et-EE" dirty="0" smtClean="0"/>
              <a:t>Streigi ajal võtsid lapsi vastu streigis mitteosalevad lasteaia töötajad, lasteaia juhtkond ja Viimsi vallavalitsuse töötajad.</a:t>
            </a:r>
          </a:p>
          <a:p>
            <a:r>
              <a:rPr lang="et-EE" dirty="0" smtClean="0"/>
              <a:t>Viimsi vald säilitas streigi ajal töötasu.</a:t>
            </a:r>
          </a:p>
          <a:p>
            <a:r>
              <a:rPr lang="et-EE" dirty="0" smtClean="0"/>
              <a:t>Postimees </a:t>
            </a:r>
            <a:r>
              <a:rPr lang="et-EE" dirty="0"/>
              <a:t>kajastas streiki MLA Viimsi Lasteaiad Laanelinnu maja näitel</a:t>
            </a:r>
            <a:r>
              <a:rPr lang="et-EE" dirty="0" smtClean="0"/>
              <a:t>.</a:t>
            </a:r>
          </a:p>
          <a:p>
            <a:r>
              <a:rPr lang="et-EE" dirty="0" smtClean="0"/>
              <a:t>Vallavanem </a:t>
            </a:r>
            <a:r>
              <a:rPr lang="et-EE" dirty="0"/>
              <a:t>kutsus </a:t>
            </a:r>
            <a:r>
              <a:rPr lang="et-EE" dirty="0" smtClean="0"/>
              <a:t>Viimsi valla haridusasutuste </a:t>
            </a:r>
            <a:r>
              <a:rPr lang="et-EE" dirty="0" err="1" smtClean="0"/>
              <a:t>EHL-i</a:t>
            </a:r>
            <a:r>
              <a:rPr lang="et-EE" dirty="0" smtClean="0"/>
              <a:t> </a:t>
            </a:r>
            <a:r>
              <a:rPr lang="et-EE" dirty="0"/>
              <a:t>esindajad arutelule, et rääkida haridusega </a:t>
            </a:r>
            <a:r>
              <a:rPr lang="et-EE" dirty="0" smtClean="0"/>
              <a:t>seonduvaid küsimusi. Lasteaeda esindasid Katri Kuusk ja Piret Lilleorg.</a:t>
            </a:r>
            <a:endParaRPr lang="et-EE" dirty="0"/>
          </a:p>
          <a:p>
            <a:r>
              <a:rPr lang="et-EE" dirty="0" smtClean="0"/>
              <a:t>Lasteaedniku </a:t>
            </a:r>
            <a:r>
              <a:rPr lang="et-EE" dirty="0"/>
              <a:t>töötasu 90% kooliõpetaja töötasu </a:t>
            </a:r>
            <a:r>
              <a:rPr lang="et-EE" dirty="0" smtClean="0"/>
              <a:t>alammäärast.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37397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t-EE" sz="3200" dirty="0" smtClean="0"/>
              <a:t>MLA Viimsi Lasteaiad õpetaja töötasumudel</a:t>
            </a:r>
            <a:br>
              <a:rPr lang="et-EE" sz="3200" dirty="0" smtClean="0"/>
            </a:br>
            <a:r>
              <a:rPr lang="et-EE" sz="1600" u="sng" dirty="0" smtClean="0"/>
              <a:t>Töötasujuhendi või –mudeli koostab haridusasutus</a:t>
            </a:r>
            <a:endParaRPr lang="et-EE" sz="1600" u="sng" dirty="0"/>
          </a:p>
        </p:txBody>
      </p:sp>
      <p:graphicFrame>
        <p:nvGraphicFramePr>
          <p:cNvPr id="6" name="Sisu kohatäide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1342858"/>
              </p:ext>
            </p:extLst>
          </p:nvPr>
        </p:nvGraphicFramePr>
        <p:xfrm>
          <a:off x="971600" y="1700808"/>
          <a:ext cx="6995120" cy="4353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6568"/>
                <a:gridCol w="1260012"/>
                <a:gridCol w="1836332"/>
                <a:gridCol w="1872208"/>
              </a:tblGrid>
              <a:tr h="370840">
                <a:tc>
                  <a:txBody>
                    <a:bodyPr/>
                    <a:lstStyle/>
                    <a:p>
                      <a:r>
                        <a:rPr lang="et-EE" sz="1400" dirty="0" smtClean="0"/>
                        <a:t>Haridus</a:t>
                      </a:r>
                      <a:endParaRPr lang="et-E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400" dirty="0" smtClean="0"/>
                        <a:t>Kutse tase</a:t>
                      </a:r>
                      <a:endParaRPr lang="et-E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400" dirty="0" smtClean="0"/>
                        <a:t>Rühma</a:t>
                      </a:r>
                      <a:r>
                        <a:rPr lang="et-EE" sz="1400" baseline="0" dirty="0" smtClean="0"/>
                        <a:t> töökorraldus</a:t>
                      </a:r>
                      <a:endParaRPr lang="et-E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400" dirty="0" smtClean="0"/>
                        <a:t>Töötasu</a:t>
                      </a:r>
                      <a:endParaRPr lang="et-EE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t-EE" sz="1400" dirty="0" smtClean="0"/>
                        <a:t>Bakalaureus</a:t>
                      </a:r>
                      <a:endParaRPr lang="et-E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400" dirty="0" smtClean="0"/>
                        <a:t>tase 6</a:t>
                      </a:r>
                      <a:endParaRPr lang="et-E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400" dirty="0" smtClean="0"/>
                        <a:t>Kahe õp. süsteem</a:t>
                      </a:r>
                      <a:endParaRPr lang="et-E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400" dirty="0" smtClean="0"/>
                        <a:t>1575 (90%</a:t>
                      </a:r>
                      <a:r>
                        <a:rPr lang="et-EE" sz="1400" baseline="0" dirty="0" smtClean="0"/>
                        <a:t> </a:t>
                      </a:r>
                      <a:r>
                        <a:rPr lang="et-EE" sz="1400" baseline="0" dirty="0" err="1" smtClean="0"/>
                        <a:t>kooliõp</a:t>
                      </a:r>
                      <a:r>
                        <a:rPr lang="et-EE" sz="1400" baseline="0" dirty="0" smtClean="0"/>
                        <a:t>. töötasust)</a:t>
                      </a:r>
                      <a:endParaRPr lang="et-EE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t-EE" sz="1400" dirty="0" smtClean="0"/>
                        <a:t>Bakalaureus</a:t>
                      </a:r>
                      <a:endParaRPr lang="et-E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400" dirty="0" smtClean="0"/>
                        <a:t>tase 6</a:t>
                      </a:r>
                      <a:endParaRPr lang="et-E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400" dirty="0" smtClean="0"/>
                        <a:t>Ühe õp. süsteem</a:t>
                      </a:r>
                      <a:endParaRPr lang="et-E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400" dirty="0" smtClean="0"/>
                        <a:t>1749 (100 %</a:t>
                      </a:r>
                      <a:r>
                        <a:rPr lang="et-EE" sz="1400" baseline="0" dirty="0" smtClean="0"/>
                        <a:t> </a:t>
                      </a:r>
                      <a:r>
                        <a:rPr lang="et-EE" sz="1400" baseline="0" dirty="0" err="1" smtClean="0"/>
                        <a:t>kooliõp</a:t>
                      </a:r>
                      <a:r>
                        <a:rPr lang="et-EE" sz="1400" baseline="0" dirty="0" smtClean="0"/>
                        <a:t>. Töötaust)</a:t>
                      </a:r>
                      <a:endParaRPr lang="et-EE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t-EE" sz="1400" dirty="0" smtClean="0"/>
                        <a:t>Magister</a:t>
                      </a:r>
                      <a:endParaRPr lang="et-E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400" dirty="0" smtClean="0"/>
                        <a:t>tase 6 või 7</a:t>
                      </a:r>
                      <a:endParaRPr lang="et-E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400" dirty="0" smtClean="0"/>
                        <a:t>Kahe õp. süsteem</a:t>
                      </a:r>
                      <a:endParaRPr lang="et-E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400" dirty="0" smtClean="0"/>
                        <a:t>1749</a:t>
                      </a:r>
                      <a:endParaRPr lang="et-EE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t-EE" sz="1400" dirty="0" smtClean="0"/>
                        <a:t>Magister</a:t>
                      </a:r>
                      <a:endParaRPr lang="et-E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400" dirty="0" smtClean="0"/>
                        <a:t>tase</a:t>
                      </a:r>
                      <a:r>
                        <a:rPr lang="et-EE" sz="1400" baseline="0" dirty="0" smtClean="0"/>
                        <a:t> 6 või 7</a:t>
                      </a:r>
                      <a:endParaRPr lang="et-E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400" dirty="0" smtClean="0"/>
                        <a:t>Ühe</a:t>
                      </a:r>
                      <a:r>
                        <a:rPr lang="et-EE" sz="1400" baseline="0" dirty="0" smtClean="0"/>
                        <a:t> õp. süsteem</a:t>
                      </a:r>
                      <a:endParaRPr lang="et-E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400" dirty="0" smtClean="0"/>
                        <a:t>1835</a:t>
                      </a:r>
                      <a:endParaRPr lang="et-EE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t-EE" sz="1400" dirty="0" smtClean="0"/>
                        <a:t>Magister või doktor</a:t>
                      </a:r>
                      <a:endParaRPr lang="et-E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400" dirty="0" smtClean="0"/>
                        <a:t>tase 8</a:t>
                      </a:r>
                      <a:endParaRPr lang="et-E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400" dirty="0" smtClean="0"/>
                        <a:t>Kahe õp. süsteem</a:t>
                      </a:r>
                      <a:endParaRPr lang="et-E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400" dirty="0" smtClean="0"/>
                        <a:t>1835</a:t>
                      </a:r>
                      <a:endParaRPr lang="et-EE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t-EE" sz="1400" dirty="0" smtClean="0"/>
                        <a:t>Magister või doktor</a:t>
                      </a:r>
                      <a:endParaRPr lang="et-E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400" dirty="0" smtClean="0"/>
                        <a:t>tase 8</a:t>
                      </a:r>
                      <a:endParaRPr lang="et-E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400" dirty="0" smtClean="0"/>
                        <a:t>Ühe õp. süsteem</a:t>
                      </a:r>
                      <a:endParaRPr lang="et-E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400" dirty="0" smtClean="0"/>
                        <a:t>1920</a:t>
                      </a:r>
                      <a:endParaRPr lang="et-EE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t-EE" sz="1400" dirty="0" err="1" smtClean="0"/>
                        <a:t>Kesk-eri</a:t>
                      </a:r>
                      <a:r>
                        <a:rPr lang="et-EE" sz="1400" dirty="0" smtClean="0"/>
                        <a:t> või kvalifikatsiooninõuetele mittevastav õp.</a:t>
                      </a:r>
                      <a:endParaRPr lang="et-E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400" dirty="0" smtClean="0"/>
                        <a:t>Kahe õp. süsteem</a:t>
                      </a:r>
                      <a:endParaRPr lang="et-E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400" dirty="0" smtClean="0"/>
                        <a:t>1470</a:t>
                      </a:r>
                      <a:endParaRPr lang="et-EE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t-EE" sz="1400" dirty="0" err="1" smtClean="0"/>
                        <a:t>Kesk-eri</a:t>
                      </a:r>
                      <a:r>
                        <a:rPr lang="et-EE" sz="1400" dirty="0" smtClean="0"/>
                        <a:t> või kvalifikatsiooninõuetele mittevastav õp.</a:t>
                      </a:r>
                      <a:endParaRPr lang="et-E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400" dirty="0" smtClean="0"/>
                        <a:t>Ühe õp. süsteem</a:t>
                      </a:r>
                      <a:endParaRPr lang="et-E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1400" dirty="0" smtClean="0"/>
                        <a:t>1575</a:t>
                      </a:r>
                      <a:endParaRPr lang="et-EE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666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t-EE" sz="3200" dirty="0" smtClean="0"/>
              <a:t>Koolimängu 2023 kokkuvõte</a:t>
            </a:r>
            <a:endParaRPr lang="et-EE" sz="3200" dirty="0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t-EE" altLang="en-US" sz="1600" dirty="0">
                <a:latin typeface="Arial Bold" panose="020B0604020202020204" charset="0"/>
                <a:cs typeface="Arial Bold" panose="020B0604020202020204" charset="0"/>
              </a:rPr>
              <a:t>Koolimängud toimusid 09.10 - 19.10</a:t>
            </a:r>
          </a:p>
          <a:p>
            <a:pPr marL="0" indent="0">
              <a:buNone/>
            </a:pPr>
            <a:r>
              <a:rPr lang="et-EE" altLang="en-US" sz="1600" dirty="0">
                <a:latin typeface="Arial Bold" panose="020B0604020202020204" charset="0"/>
                <a:cs typeface="Arial Bold" panose="020B0604020202020204" charset="0"/>
              </a:rPr>
              <a:t>2023/24 õppeaastal 208 koolieelikut + 7 varem kooliminejat, kokku osales mängudes 186 </a:t>
            </a:r>
            <a:r>
              <a:rPr lang="et-EE" altLang="en-US" sz="1600" dirty="0" smtClean="0">
                <a:latin typeface="Arial Bold" panose="020B0604020202020204" charset="0"/>
                <a:cs typeface="Arial Bold" panose="020B0604020202020204" charset="0"/>
              </a:rPr>
              <a:t>last.</a:t>
            </a:r>
          </a:p>
          <a:p>
            <a:pPr marL="0" indent="0">
              <a:buNone/>
            </a:pPr>
            <a:r>
              <a:rPr lang="et-EE" altLang="en-US" sz="1600" dirty="0"/>
              <a:t>09.10 LEPPNEEME MAJA osales 3/6</a:t>
            </a:r>
          </a:p>
          <a:p>
            <a:pPr marL="0" indent="0">
              <a:buNone/>
            </a:pPr>
            <a:r>
              <a:rPr lang="et-EE" altLang="en-US" sz="1600" dirty="0"/>
              <a:t>10.10 ja 12.10 LAANELINNU MAJA osales 44/50 </a:t>
            </a:r>
          </a:p>
          <a:p>
            <a:pPr marL="0" indent="0">
              <a:buNone/>
            </a:pPr>
            <a:r>
              <a:rPr lang="et-EE" altLang="en-US" sz="1600" dirty="0"/>
              <a:t>11.10 PÄIKESERATTA MAJA osales 30/38</a:t>
            </a:r>
          </a:p>
          <a:p>
            <a:pPr marL="0" indent="0">
              <a:buNone/>
            </a:pPr>
            <a:r>
              <a:rPr lang="et-EE" altLang="en-US" sz="1600" dirty="0"/>
              <a:t>13.10 UUS-PÄRTLE MAJA osales 21/22 (+3 </a:t>
            </a:r>
            <a:r>
              <a:rPr lang="et-EE" altLang="en-US" sz="1600" dirty="0" err="1"/>
              <a:t>AEV-last</a:t>
            </a:r>
            <a:r>
              <a:rPr lang="et-EE" altLang="en-US" sz="1600" dirty="0"/>
              <a:t>, kes ei ole võimelised tavaõppekavaga koolis toime tulema)</a:t>
            </a:r>
          </a:p>
          <a:p>
            <a:pPr marL="0" indent="0">
              <a:buNone/>
            </a:pPr>
            <a:r>
              <a:rPr lang="et-EE" altLang="en-US" sz="1600" dirty="0"/>
              <a:t>16.10 ASTRI MAJA osales </a:t>
            </a:r>
            <a:r>
              <a:rPr lang="et-EE" altLang="en-US" sz="1600" dirty="0" smtClean="0"/>
              <a:t>5/5</a:t>
            </a:r>
            <a:endParaRPr lang="et-EE" altLang="en-US" sz="1600" dirty="0"/>
          </a:p>
          <a:p>
            <a:pPr marL="0" indent="0">
              <a:buNone/>
            </a:pPr>
            <a:r>
              <a:rPr lang="et-EE" altLang="en-US" sz="1600" dirty="0"/>
              <a:t>17.10 PARGI MAJA osales 17/18</a:t>
            </a:r>
          </a:p>
          <a:p>
            <a:pPr marL="0" indent="0">
              <a:buNone/>
            </a:pPr>
            <a:r>
              <a:rPr lang="et-EE" altLang="en-US" sz="1600" dirty="0"/>
              <a:t>18.10 KARULAUGU MAJA osales 30/36</a:t>
            </a:r>
          </a:p>
          <a:p>
            <a:pPr marL="0" indent="0">
              <a:buNone/>
            </a:pPr>
            <a:r>
              <a:rPr lang="et-EE" altLang="en-US" sz="1600" dirty="0"/>
              <a:t>19.10 RANDVERE MAJA osales 36/39</a:t>
            </a:r>
          </a:p>
          <a:p>
            <a:pPr marL="0" indent="0">
              <a:buNone/>
            </a:pPr>
            <a:endParaRPr lang="et-EE" altLang="en-US" sz="1600" dirty="0" smtClean="0">
              <a:latin typeface="Arial Bold" panose="020B0604020202020204" charset="0"/>
              <a:cs typeface="Arial Bold" panose="020B0604020202020204" charset="0"/>
            </a:endParaRPr>
          </a:p>
          <a:p>
            <a:pPr marL="0" indent="0">
              <a:buNone/>
            </a:pPr>
            <a:endParaRPr lang="et-EE" altLang="en-US" sz="1600" dirty="0" smtClean="0">
              <a:latin typeface="Arial Bold" panose="020B0604020202020204" charset="0"/>
              <a:cs typeface="Arial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39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A-矩形 25"/>
          <p:cNvSpPr/>
          <p:nvPr>
            <p:custDataLst>
              <p:tags r:id="rId2"/>
            </p:custDataLst>
          </p:nvPr>
        </p:nvSpPr>
        <p:spPr>
          <a:xfrm>
            <a:off x="1162685" y="1430020"/>
            <a:ext cx="3815080" cy="604520"/>
          </a:xfrm>
          <a:prstGeom prst="rect">
            <a:avLst/>
          </a:prstGeom>
          <a:solidFill>
            <a:srgbClr val="398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 fontScale="97500" lnSpcReduction="10000"/>
          </a:bodyPr>
          <a:lstStyle/>
          <a:p>
            <a:pPr algn="ctr"/>
            <a:r>
              <a:rPr lang="et-EE" altLang="en-US" dirty="0">
                <a:ea typeface="Calibri" panose="020F0502020204030204" charset="0"/>
                <a:cs typeface="Calibri" panose="020F0502020204030204" charset="0"/>
                <a:sym typeface="+mn-lt"/>
              </a:rPr>
              <a:t>KOOLIMÄNG 2023 </a:t>
            </a:r>
          </a:p>
          <a:p>
            <a:pPr algn="ctr"/>
            <a:r>
              <a:rPr lang="et-EE" altLang="en-US" dirty="0">
                <a:ea typeface="Calibri" panose="020F0502020204030204" charset="0"/>
                <a:cs typeface="Calibri" panose="020F0502020204030204" charset="0"/>
                <a:sym typeface="+mn-lt"/>
              </a:rPr>
              <a:t>ÕPETAJATE TAGASISIDE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162686" y="2260601"/>
            <a:ext cx="5913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altLang="en-US" sz="1600" b="1" dirty="0">
                <a:latin typeface="Arial Bold" panose="020B0604020202020204" charset="0"/>
                <a:cs typeface="Arial Bold" panose="020B0604020202020204" charset="0"/>
              </a:rPr>
              <a:t>Kas koolimängu korraldamise aeg oli rühmadele sobilik?</a:t>
            </a:r>
          </a:p>
        </p:txBody>
      </p:sp>
      <p:pic>
        <p:nvPicPr>
          <p:cNvPr id="2" name="Picture 1" descr="Screenshot 2023-10-27 at 12.08.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160" y="2823846"/>
            <a:ext cx="2047240" cy="1772285"/>
          </a:xfrm>
          <a:prstGeom prst="rect">
            <a:avLst/>
          </a:prstGeom>
        </p:spPr>
      </p:pic>
      <p:pic>
        <p:nvPicPr>
          <p:cNvPr id="3" name="Picture 2" descr="Screenshot 2023-10-27 at 12.09.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606" y="4509771"/>
            <a:ext cx="1529715" cy="113728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693036" y="2522220"/>
            <a:ext cx="546290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t-EE" altLang="en-US" sz="1600" b="1" dirty="0">
              <a:solidFill>
                <a:srgbClr val="CC4627"/>
              </a:solidFill>
              <a:latin typeface="Arial Bold" panose="020B0604020202020204" charset="0"/>
              <a:cs typeface="Arial Bold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altLang="en-US" sz="1600" b="1" dirty="0">
                <a:solidFill>
                  <a:srgbClr val="CC4627"/>
                </a:solidFill>
                <a:latin typeface="Arial Bold" panose="020B0604020202020204" charset="0"/>
                <a:cs typeface="Arial Bold" panose="020B0604020202020204" charset="0"/>
                <a:sym typeface="+mn-ea"/>
              </a:rPr>
              <a:t>Kirjalik osa nõudis oskusi, mida koolieelikud veel sel aastal palju õpivad-kordavad ja seega ei saa selle järgi öelda, kas laps on koolivalmis või mitte.</a:t>
            </a:r>
            <a:endParaRPr lang="et-EE" altLang="en-US" sz="1600" b="1" dirty="0">
              <a:solidFill>
                <a:srgbClr val="CC4627"/>
              </a:solidFill>
              <a:latin typeface="Arial Bold" panose="020B0604020202020204" charset="0"/>
              <a:cs typeface="Arial Bold" panose="020B0604020202020204" charset="0"/>
            </a:endParaRPr>
          </a:p>
          <a:p>
            <a:pPr marL="285750" indent="-285750"/>
            <a:endParaRPr lang="et-EE" altLang="en-US" sz="1600" b="1" dirty="0">
              <a:solidFill>
                <a:srgbClr val="CC4627"/>
              </a:solidFill>
              <a:latin typeface="Arial Bold" panose="020B0604020202020204" charset="0"/>
              <a:cs typeface="Arial Bold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t-EE" altLang="en-US" sz="1600" b="1" dirty="0">
              <a:solidFill>
                <a:srgbClr val="CC4627"/>
              </a:solidFill>
              <a:latin typeface="Arial Bold" panose="020B0604020202020204" charset="0"/>
              <a:cs typeface="Arial Bold" panose="020B0604020202020204" charset="0"/>
              <a:sym typeface="+mn-ea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2692400" y="3866516"/>
            <a:ext cx="5463540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altLang="en-US" sz="1600" b="1" dirty="0">
                <a:solidFill>
                  <a:srgbClr val="F29D38"/>
                </a:solidFill>
                <a:latin typeface="Arial Bold" panose="020B0604020202020204" charset="0"/>
                <a:cs typeface="Arial Bold" panose="020B0604020202020204" charset="0"/>
                <a:sym typeface="+mn-ea"/>
              </a:rPr>
              <a:t>Oktoober on hea kuu, sest septembris lapsed veel kohanevad lasteaiaeluga (2).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altLang="en-US" sz="1600" b="1" dirty="0">
                <a:solidFill>
                  <a:srgbClr val="F29D38"/>
                </a:solidFill>
                <a:latin typeface="Arial Bold" panose="020B0604020202020204" charset="0"/>
                <a:cs typeface="Arial Bold" panose="020B0604020202020204" charset="0"/>
                <a:sym typeface="+mn-ea"/>
              </a:rPr>
              <a:t>Jääb piisavalt aega, et lapsi arendada (3).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altLang="en-US" sz="1600" b="1" dirty="0">
                <a:solidFill>
                  <a:srgbClr val="F29D38"/>
                </a:solidFill>
                <a:latin typeface="Arial Bold" panose="020B0604020202020204" charset="0"/>
                <a:cs typeface="Arial Bold" panose="020B0604020202020204" charset="0"/>
                <a:sym typeface="+mn-ea"/>
              </a:rPr>
              <a:t>Näitab hetke arengutaset ja suunda arendamisel (2).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7649692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A-矩形 25"/>
          <p:cNvSpPr/>
          <p:nvPr>
            <p:custDataLst>
              <p:tags r:id="rId2"/>
            </p:custDataLst>
          </p:nvPr>
        </p:nvSpPr>
        <p:spPr>
          <a:xfrm>
            <a:off x="1162685" y="1430020"/>
            <a:ext cx="3634740" cy="516890"/>
          </a:xfrm>
          <a:prstGeom prst="rect">
            <a:avLst/>
          </a:prstGeom>
          <a:solidFill>
            <a:srgbClr val="398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rmAutofit fontScale="90000" lnSpcReduction="20000"/>
          </a:bodyPr>
          <a:lstStyle/>
          <a:p>
            <a:pPr algn="ctr"/>
            <a:r>
              <a:rPr lang="et-EE" altLang="en-US" dirty="0">
                <a:ea typeface="Calibri" panose="020F0502020204030204" charset="0"/>
                <a:cs typeface="Calibri" panose="020F0502020204030204" charset="0"/>
                <a:sym typeface="+mn-lt"/>
              </a:rPr>
              <a:t>KOOLIMÄNG 2023 </a:t>
            </a:r>
          </a:p>
          <a:p>
            <a:pPr algn="ctr"/>
            <a:r>
              <a:rPr lang="et-EE" altLang="en-US" dirty="0">
                <a:ea typeface="Calibri" panose="020F0502020204030204" charset="0"/>
                <a:cs typeface="Calibri" panose="020F0502020204030204" charset="0"/>
                <a:sym typeface="+mn-lt"/>
              </a:rPr>
              <a:t>ÕPETAJATE TAGASISIDE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162686" y="2120900"/>
            <a:ext cx="59137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altLang="en-US" sz="2000" b="1">
                <a:latin typeface="Arial Bold" panose="020B0604020202020204" charset="0"/>
                <a:cs typeface="Arial Bold" panose="020B0604020202020204" charset="0"/>
              </a:rPr>
              <a:t>Õpetajate hinnang koolimängu keerukusele: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t-EE" altLang="en-US" sz="2000" b="1">
              <a:latin typeface="Arial Bold" panose="020B0604020202020204" charset="0"/>
              <a:cs typeface="Arial Bold" panose="020B0604020202020204" charset="0"/>
            </a:endParaRPr>
          </a:p>
          <a:p>
            <a:r>
              <a:rPr lang="et-EE" altLang="en-US" sz="1400" b="1">
                <a:solidFill>
                  <a:srgbClr val="BA6A15"/>
                </a:solidFill>
                <a:latin typeface="Arial Bold" panose="020B0604020202020204" charset="0"/>
                <a:cs typeface="Arial Bold" panose="020B0604020202020204" charset="0"/>
              </a:rPr>
              <a:t>.</a:t>
            </a:r>
          </a:p>
        </p:txBody>
      </p:sp>
      <p:pic>
        <p:nvPicPr>
          <p:cNvPr id="2" name="Picture 1" descr="Screenshot 2023-10-27 at 12.28.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455" y="2723516"/>
            <a:ext cx="1858010" cy="1680845"/>
          </a:xfrm>
          <a:prstGeom prst="rect">
            <a:avLst/>
          </a:prstGeom>
        </p:spPr>
      </p:pic>
      <p:pic>
        <p:nvPicPr>
          <p:cNvPr id="3" name="Picture 2" descr="Screenshot 2023-10-27 at 12.28.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455" y="4404361"/>
            <a:ext cx="2085340" cy="127952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577465" y="2723516"/>
            <a:ext cx="520192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altLang="en-US" sz="1600" b="1">
                <a:solidFill>
                  <a:srgbClr val="F29D38"/>
                </a:solidFill>
                <a:latin typeface="Arial Bold" panose="020B0604020202020204" charset="0"/>
                <a:cs typeface="Arial Bold" panose="020B0604020202020204" charset="0"/>
              </a:rPr>
              <a:t>Kirjalik osa liiga tempokas, ka koolivalmis lapsed jäid ajahätta (2).</a:t>
            </a:r>
          </a:p>
          <a:p>
            <a:pPr marL="285750" indent="-285750"/>
            <a:endParaRPr lang="et-EE" altLang="en-US" b="1">
              <a:solidFill>
                <a:srgbClr val="BA6A15"/>
              </a:solidFill>
              <a:latin typeface="Arial Bold" panose="020B0604020202020204" charset="0"/>
              <a:cs typeface="Arial Bold" panose="020B060402020202020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578101" y="3474720"/>
            <a:ext cx="520128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altLang="en-US" sz="1600" b="1">
                <a:solidFill>
                  <a:srgbClr val="CC4627"/>
                </a:solidFill>
                <a:latin typeface="Arial Bold" panose="020B0604020202020204" charset="0"/>
                <a:cs typeface="Arial Bold" panose="020B0604020202020204" charset="0"/>
              </a:rPr>
              <a:t>Ülesanded tasakaalus - oli mängulisust ja pingutustnõudvaid ÜL-d (6).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altLang="en-US" sz="1600" b="1">
                <a:solidFill>
                  <a:srgbClr val="CC4627"/>
                </a:solidFill>
                <a:latin typeface="Arial Bold" panose="020B0604020202020204" charset="0"/>
                <a:cs typeface="Arial Bold" panose="020B0604020202020204" charset="0"/>
              </a:rPr>
              <a:t>Joonistustestis osad mõisted lastele keerukad (öökapp, tugitool).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altLang="en-US" sz="1600" b="1">
                <a:solidFill>
                  <a:srgbClr val="CC4627"/>
                </a:solidFill>
                <a:latin typeface="Arial Bold" panose="020B0604020202020204" charset="0"/>
                <a:cs typeface="Arial Bold" panose="020B0604020202020204" charset="0"/>
              </a:rPr>
              <a:t>Taldrikute mäng ei andnud selget pilti ei rollide jaotusest ega rühmitamisoskusest (2).</a:t>
            </a:r>
          </a:p>
          <a:p>
            <a:pPr marL="285750" indent="-285750"/>
            <a:endParaRPr lang="et-EE" altLang="en-US" sz="1600" b="1">
              <a:solidFill>
                <a:srgbClr val="CC4627"/>
              </a:solidFill>
              <a:latin typeface="Arial Bold" panose="020B0604020202020204" charset="0"/>
              <a:cs typeface="Arial Bold" panose="020B060402020202020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4816118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15027</TotalTime>
  <Words>2289</Words>
  <Application>Microsoft Office PowerPoint</Application>
  <PresentationFormat>On-screen Show (4:3)</PresentationFormat>
  <Paragraphs>278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Arial Bold</vt:lpstr>
      <vt:lpstr>Calibri</vt:lpstr>
      <vt:lpstr>Comic Sans MS</vt:lpstr>
      <vt:lpstr>Wingdings</vt:lpstr>
      <vt:lpstr>Office Theme</vt:lpstr>
      <vt:lpstr>MLA Viimsi Lasteaiad õppenõukogu 15/16. november 2023</vt:lpstr>
      <vt:lpstr>Päevakord:  1) Streigi kokkuvõte 2) Koolimängu kokkuvõte 3) Koostöö tugimeeskonnaga 4) Hädaolukorra lahendamise plaan 5) Tulekahju korral käitumise plaan 6) Ülevaade arengukava koostamise protsessist 7) Küsimused/arvamused/ettepanekud </vt:lpstr>
      <vt:lpstr>Õnnitleme </vt:lpstr>
      <vt:lpstr>Tere tulemast </vt:lpstr>
      <vt:lpstr>Streigi kokkuvõte</vt:lpstr>
      <vt:lpstr>MLA Viimsi Lasteaiad õpetaja töötasumudel Töötasujuhendi või –mudeli koostab haridusasutus</vt:lpstr>
      <vt:lpstr>Koolimängu 2023 kokkuvõte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Koostöö tugimeeskonnaga (1)</vt:lpstr>
      <vt:lpstr>Koostöö tugimeeskonnaga (2)</vt:lpstr>
      <vt:lpstr>Koostöö tugimeeskonnaga (3)</vt:lpstr>
      <vt:lpstr>Hädaolukorra lahendamise plaan</vt:lpstr>
      <vt:lpstr>Tulekahju korral käitumise plaan</vt:lpstr>
      <vt:lpstr>Arengukava 2024-2027 (1)</vt:lpstr>
      <vt:lpstr>Arengukava 2024-2027 (2)</vt:lpstr>
      <vt:lpstr>Arengukava 2024-2027 (3)</vt:lpstr>
      <vt:lpstr>Arengukava 2024-2027 (4)</vt:lpstr>
      <vt:lpstr>Lapse arengu hindamine </vt:lpstr>
      <vt:lpstr>PowerPoint Presentation</vt:lpstr>
      <vt:lpstr>Töökorralduse kokkulepped (1)</vt:lpstr>
      <vt:lpstr>Töökorralduse kokkulepped (2)</vt:lpstr>
      <vt:lpstr>Töökorralduse kokkulepped (3)</vt:lpstr>
      <vt:lpstr>SchoolFood4Change projekt tegevuskava</vt:lpstr>
      <vt:lpstr>SchoolFood4Change projekt tegevuskava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ESITLUS … 2013</dc:title>
  <dc:creator>Striida</dc:creator>
  <cp:lastModifiedBy>Windows User</cp:lastModifiedBy>
  <cp:revision>940</cp:revision>
  <cp:lastPrinted>2020-10-08T13:40:54Z</cp:lastPrinted>
  <dcterms:created xsi:type="dcterms:W3CDTF">2013-10-29T16:34:57Z</dcterms:created>
  <dcterms:modified xsi:type="dcterms:W3CDTF">2023-11-29T11:35:47Z</dcterms:modified>
</cp:coreProperties>
</file>