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146846617" r:id="rId7"/>
    <p:sldId id="262" r:id="rId8"/>
    <p:sldId id="2146846616"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90" r:id="rId24"/>
    <p:sldId id="279" r:id="rId25"/>
    <p:sldId id="267" r:id="rId26"/>
    <p:sldId id="2146846614" r:id="rId27"/>
    <p:sldId id="281" r:id="rId28"/>
    <p:sldId id="282" r:id="rId29"/>
    <p:sldId id="283" r:id="rId30"/>
    <p:sldId id="284" r:id="rId31"/>
    <p:sldId id="285" r:id="rId32"/>
    <p:sldId id="286" r:id="rId33"/>
    <p:sldId id="287" r:id="rId34"/>
    <p:sldId id="2146846619" r:id="rId35"/>
    <p:sldId id="2146846618" r:id="rId36"/>
  </p:sldIdLst>
  <p:sldSz cx="12192000" cy="6858000"/>
  <p:notesSz cx="6797675" cy="9928225"/>
  <p:embeddedFontLst>
    <p:embeddedFont>
      <p:font typeface="PT Serif" panose="020A0603040505020204" pitchFamily="18"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Tahoma" panose="020B0604030504040204" pitchFamily="34" charset="0"/>
      <p:regular r:id="rId46"/>
      <p:bold r:id="rId47"/>
    </p:embeddedFont>
    <p:embeddedFont>
      <p:font typeface="Work Sans" pitchFamily="2" charset="0"/>
      <p:regular r:id="rId48"/>
      <p:bold r:id="rId49"/>
      <p:italic r:id="rId50"/>
      <p:boldItalic r:id="rId51"/>
    </p:embeddedFont>
    <p:embeddedFont>
      <p:font typeface="Work Sans Light"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atVeLSZY9LCAr0jDIIOHeKEVMa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47C547-C342-A99C-A4FD-66BAE970555F}" name="Mari-Liis Jääger" initials="MLJ" userId="S::Attas@fspa.myntet.se::e9e8c6d2-637a-4655-9e10-b9b5dcb078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E83"/>
    <a:srgbClr val="ABC1B0"/>
    <a:srgbClr val="8891D2"/>
    <a:srgbClr val="FFBDBF"/>
    <a:srgbClr val="D3A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98" autoAdjust="0"/>
  </p:normalViewPr>
  <p:slideViewPr>
    <p:cSldViewPr snapToGrid="0">
      <p:cViewPr varScale="1">
        <p:scale>
          <a:sx n="81" d="100"/>
          <a:sy n="81" d="100"/>
        </p:scale>
        <p:origin x="202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66" Type="http://schemas.microsoft.com/office/2016/11/relationships/changesInfo" Target="changesInfos/changesInfo1.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n Riisalu" userId="d81a564d-52ff-409b-8e98-d20060d74f5a" providerId="ADAL" clId="{16425106-B334-44A4-9F55-97B0034D05D8}"/>
    <pc:docChg chg="custSel modSld">
      <pc:chgData name="Enn Riisalu" userId="d81a564d-52ff-409b-8e98-d20060d74f5a" providerId="ADAL" clId="{16425106-B334-44A4-9F55-97B0034D05D8}" dt="2026-02-18T08:50:24.507" v="1" actId="20577"/>
      <pc:docMkLst>
        <pc:docMk/>
      </pc:docMkLst>
      <pc:sldChg chg="modSp mod">
        <pc:chgData name="Enn Riisalu" userId="d81a564d-52ff-409b-8e98-d20060d74f5a" providerId="ADAL" clId="{16425106-B334-44A4-9F55-97B0034D05D8}" dt="2026-02-18T08:50:24.507" v="1" actId="20577"/>
        <pc:sldMkLst>
          <pc:docMk/>
          <pc:sldMk cId="0" sldId="256"/>
        </pc:sldMkLst>
        <pc:spChg chg="mod">
          <ac:chgData name="Enn Riisalu" userId="d81a564d-52ff-409b-8e98-d20060d74f5a" providerId="ADAL" clId="{16425106-B334-44A4-9F55-97B0034D05D8}" dt="2026-02-18T08:50:24.507" v="1" actId="20577"/>
          <ac:spMkLst>
            <pc:docMk/>
            <pc:sldMk cId="0" sldId="256"/>
            <ac:spMk id="27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t-E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t.wikipedia.org/w/index.php?title=Dividendim%C3%A4%C3%A4r&amp;action=edit&amp;redlink=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vestopedia.com/terms/e/etf.as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reate.kahoot.it/share/kuidas-alustada-investeerimisega/d58a6dc7-cdc6-4c78-8324-0603ed7bb41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t.wikipedia.org/wiki/Albert_Einste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vestopedia.com/terms/s/sp500.as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t.wikipedia.org/w/index.php?title=Finantseerimine&amp;action=edit&amp;redlink=1"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t.wikipedia.org/w/index.php?title=Alginvesteering&amp;action=edit&amp;redlink=1" TargetMode="External"/><Relationship Id="rId4" Type="http://schemas.openxmlformats.org/officeDocument/2006/relationships/hyperlink" Target="https://et.wikipedia.org/wiki/%C3%84r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sz="1800" b="0" i="0" u="none" strike="noStrike" dirty="0">
                <a:solidFill>
                  <a:srgbClr val="000000"/>
                </a:solidFill>
                <a:latin typeface="Calibri"/>
                <a:ea typeface="Calibri"/>
                <a:cs typeface="Calibri"/>
                <a:sym typeface="Calibri"/>
              </a:rPr>
              <a:t>Nipid:</a:t>
            </a:r>
            <a:endParaRPr b="0" dirty="0"/>
          </a:p>
          <a:p>
            <a:pPr marL="0" lvl="0" indent="0" algn="l" rtl="0">
              <a:spcBef>
                <a:spcPts val="0"/>
              </a:spcBef>
              <a:spcAft>
                <a:spcPts val="0"/>
              </a:spcAft>
              <a:buNone/>
            </a:pPr>
            <a:r>
              <a:rPr lang="et-EE" sz="1800" b="0" i="0" u="none" strike="noStrike" dirty="0">
                <a:solidFill>
                  <a:srgbClr val="000000"/>
                </a:solidFill>
                <a:latin typeface="Calibri"/>
                <a:ea typeface="Calibri"/>
                <a:cs typeface="Calibri"/>
                <a:sym typeface="Calibri"/>
              </a:rPr>
              <a:t>Arvesta sihtrühmaga – kõnekeele ja näidete valimisel</a:t>
            </a:r>
            <a:endParaRPr b="0" dirty="0"/>
          </a:p>
          <a:p>
            <a:pPr marL="0" lvl="0" indent="0" algn="l" rtl="0">
              <a:spcBef>
                <a:spcPts val="0"/>
              </a:spcBef>
              <a:spcAft>
                <a:spcPts val="0"/>
              </a:spcAft>
              <a:buNone/>
            </a:pPr>
            <a:r>
              <a:rPr lang="et-EE" sz="1800" b="0" i="0" u="none" strike="noStrike" dirty="0">
                <a:solidFill>
                  <a:srgbClr val="000000"/>
                </a:solidFill>
                <a:latin typeface="Calibri"/>
                <a:ea typeface="Calibri"/>
                <a:cs typeface="Calibri"/>
                <a:sym typeface="Calibri"/>
              </a:rPr>
              <a:t>Tutvusta end</a:t>
            </a:r>
            <a:endParaRPr b="0" dirty="0"/>
          </a:p>
          <a:p>
            <a:pPr marL="0" lvl="0" indent="0" algn="l" rtl="0">
              <a:spcBef>
                <a:spcPts val="0"/>
              </a:spcBef>
              <a:spcAft>
                <a:spcPts val="0"/>
              </a:spcAft>
              <a:buNone/>
            </a:pPr>
            <a:r>
              <a:rPr lang="et-EE" sz="1800" b="0" i="0" u="none" strike="noStrike" dirty="0">
                <a:solidFill>
                  <a:srgbClr val="000000"/>
                </a:solidFill>
                <a:latin typeface="Calibri"/>
                <a:ea typeface="Calibri"/>
                <a:cs typeface="Calibri"/>
                <a:sym typeface="Calibri"/>
              </a:rPr>
              <a:t>Räägi enda tööst</a:t>
            </a:r>
            <a:endParaRPr b="0" dirty="0"/>
          </a:p>
          <a:p>
            <a:pPr marL="0" lvl="0" indent="0" algn="l" rtl="0">
              <a:spcBef>
                <a:spcPts val="0"/>
              </a:spcBef>
              <a:spcAft>
                <a:spcPts val="0"/>
              </a:spcAft>
              <a:buNone/>
            </a:pPr>
            <a:r>
              <a:rPr lang="et-EE" sz="1800" b="0" i="0" u="none" strike="noStrike" dirty="0">
                <a:solidFill>
                  <a:srgbClr val="000000"/>
                </a:solidFill>
                <a:latin typeface="Calibri"/>
                <a:ea typeface="Calibri"/>
                <a:cs typeface="Calibri"/>
                <a:sym typeface="Calibri"/>
              </a:rPr>
              <a:t>Hoia põnevust</a:t>
            </a:r>
            <a:br>
              <a:rPr lang="et-EE" sz="1800" b="0" i="0" u="none" strike="noStrike" dirty="0">
                <a:solidFill>
                  <a:srgbClr val="000000"/>
                </a:solidFill>
                <a:latin typeface="Calibri"/>
                <a:ea typeface="Calibri"/>
                <a:cs typeface="Calibri"/>
                <a:sym typeface="Calibri"/>
              </a:rPr>
            </a:br>
            <a:r>
              <a:rPr lang="et-EE" sz="1800" b="0" i="0" u="none" strike="noStrike" dirty="0">
                <a:solidFill>
                  <a:srgbClr val="000000"/>
                </a:solidFill>
                <a:latin typeface="Calibri"/>
                <a:ea typeface="Calibri"/>
                <a:cs typeface="Calibri"/>
                <a:sym typeface="Calibri"/>
              </a:rPr>
              <a:t>Praktilised näited enda elust</a:t>
            </a:r>
            <a:endParaRPr b="0" dirty="0"/>
          </a:p>
          <a:p>
            <a:pPr marL="0" lvl="0" indent="0" algn="l" rtl="0">
              <a:spcBef>
                <a:spcPts val="0"/>
              </a:spcBef>
              <a:spcAft>
                <a:spcPts val="0"/>
              </a:spcAft>
              <a:buNone/>
            </a:pPr>
            <a:r>
              <a:rPr lang="et-EE" sz="1800" b="0" i="0" u="none" strike="noStrike" dirty="0">
                <a:solidFill>
                  <a:srgbClr val="000000"/>
                </a:solidFill>
                <a:latin typeface="Calibri"/>
                <a:ea typeface="Calibri"/>
                <a:cs typeface="Calibri"/>
                <a:sym typeface="Calibri"/>
              </a:rPr>
              <a:t>Kaasa õpilasi (slaididel üleskutse)</a:t>
            </a:r>
            <a:endParaRPr b="0" dirty="0"/>
          </a:p>
          <a:p>
            <a:pPr marL="0" lvl="0" indent="0" algn="l" rtl="0">
              <a:spcBef>
                <a:spcPts val="0"/>
              </a:spcBef>
              <a:spcAft>
                <a:spcPts val="0"/>
              </a:spcAft>
              <a:buNone/>
            </a:pPr>
            <a:r>
              <a:rPr lang="et-EE" sz="1800" b="0" i="0" u="none" strike="noStrike" dirty="0">
                <a:solidFill>
                  <a:srgbClr val="000000"/>
                </a:solidFill>
                <a:latin typeface="Calibri"/>
                <a:ea typeface="Calibri"/>
                <a:cs typeface="Calibri"/>
                <a:sym typeface="Calibri"/>
              </a:rPr>
              <a:t>Notes (märkmed) sektsioonis on kirjeldatud, millest slaidi juures võiks rääkida.</a:t>
            </a:r>
            <a:endParaRPr b="0" dirty="0"/>
          </a:p>
          <a:p>
            <a:pPr marL="0" lvl="0" indent="0" algn="l" rtl="0">
              <a:spcBef>
                <a:spcPts val="0"/>
              </a:spcBef>
              <a:spcAft>
                <a:spcPts val="0"/>
              </a:spcAft>
              <a:buNone/>
            </a:pPr>
            <a:br>
              <a:rPr lang="et-EE" b="0" dirty="0"/>
            </a:br>
            <a:r>
              <a:rPr lang="et-EE" sz="1800" b="0" i="0" u="none" strike="noStrike" dirty="0">
                <a:solidFill>
                  <a:srgbClr val="000000"/>
                </a:solidFill>
                <a:latin typeface="Calibri"/>
                <a:ea typeface="Calibri"/>
                <a:cs typeface="Calibri"/>
                <a:sym typeface="Calibri"/>
              </a:rPr>
              <a:t>Tutvustuseks räägi:</a:t>
            </a:r>
            <a:endParaRPr b="0" dirty="0"/>
          </a:p>
          <a:p>
            <a:pPr marL="0" lvl="0" indent="0" algn="l" rtl="0">
              <a:spcBef>
                <a:spcPts val="0"/>
              </a:spcBef>
              <a:spcAft>
                <a:spcPts val="0"/>
              </a:spcAft>
              <a:buNone/>
            </a:pPr>
            <a:r>
              <a:rPr lang="et-EE" sz="1800" b="0" i="0" u="none" strike="noStrike" dirty="0">
                <a:solidFill>
                  <a:srgbClr val="000000"/>
                </a:solidFill>
                <a:latin typeface="Calibri"/>
                <a:ea typeface="Calibri"/>
                <a:cs typeface="Calibri"/>
                <a:sym typeface="Calibri"/>
              </a:rPr>
              <a:t>Enesetutvustus. Positsioon ja millega tegelen. (Huvipakkuvamad on isiklikud lood. Võid meenutada, millised on sinu esimesed kokkupuuted rahaga/eredamad seigad)</a:t>
            </a:r>
            <a:endParaRPr b="0" dirty="0"/>
          </a:p>
          <a:p>
            <a:pPr marL="0" lvl="0" indent="0" algn="l" rtl="0">
              <a:spcBef>
                <a:spcPts val="0"/>
              </a:spcBef>
              <a:spcAft>
                <a:spcPts val="0"/>
              </a:spcAft>
              <a:buNone/>
            </a:pPr>
            <a:r>
              <a:rPr lang="et-EE" sz="1800" b="0" i="0" u="none" strike="noStrike" dirty="0">
                <a:solidFill>
                  <a:srgbClr val="000000"/>
                </a:solidFill>
                <a:latin typeface="Calibri"/>
                <a:ea typeface="Calibri"/>
                <a:cs typeface="Calibri"/>
                <a:sym typeface="Calibri"/>
              </a:rPr>
              <a:t>Üleskutse: Tänases tunnis saame kõik koos mõelda ja arutleda – seega rääkige julgelt kaasa.</a:t>
            </a:r>
            <a:endParaRPr b="0" dirty="0"/>
          </a:p>
          <a:p>
            <a:pPr marL="0" lvl="0" indent="0" algn="l" rtl="0">
              <a:spcBef>
                <a:spcPts val="0"/>
              </a:spcBef>
              <a:spcAft>
                <a:spcPts val="0"/>
              </a:spcAft>
              <a:buNone/>
            </a:pPr>
            <a:br>
              <a:rPr lang="et-EE" dirty="0"/>
            </a:br>
            <a:endParaRPr dirty="0"/>
          </a:p>
        </p:txBody>
      </p:sp>
      <p:sp>
        <p:nvSpPr>
          <p:cNvPr id="274" name="Google Shape;274;p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1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Risk ja oodatav tootluse on omavahel seotud. Mida suurem on oodatav tootlus, seda suuremad on tavaliselt ka riskid ja vastupidi. Ehk kui keegi lubab sulle 20% tootlust, siis küsi alati, kus on riskid – tasuta lõunaid pole. Väga oluline on </a:t>
            </a:r>
            <a:r>
              <a:rPr lang="et-EE" dirty="0" err="1"/>
              <a:t>arusaada</a:t>
            </a:r>
            <a:r>
              <a:rPr lang="et-EE" dirty="0"/>
              <a:t>, millised riskid kaasnevad ja kas soovid sellist riski võtta.  Tähtajaline hoius on üldiselt ilma riskita, aga tootlus on viimastel aastatel olematu ning jääb alla ka inflatsioonile.</a:t>
            </a:r>
            <a:endParaRPr dirty="0"/>
          </a:p>
        </p:txBody>
      </p:sp>
      <p:sp>
        <p:nvSpPr>
          <p:cNvPr id="418" name="Google Shape;418;p1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Calibri"/>
              <a:buNone/>
            </a:pPr>
            <a:r>
              <a:rPr lang="et-EE" dirty="0">
                <a:solidFill>
                  <a:schemeClr val="accent3"/>
                </a:solidFill>
              </a:rPr>
              <a:t>KÜSI kas te teate mõnda aktsiat? Apple? Eestist midagi?</a:t>
            </a:r>
            <a:endParaRPr dirty="0"/>
          </a:p>
          <a:p>
            <a:pPr marL="0" marR="0" lvl="0" indent="0" algn="l" rtl="0">
              <a:lnSpc>
                <a:spcPct val="100000"/>
              </a:lnSpc>
              <a:spcBef>
                <a:spcPts val="0"/>
              </a:spcBef>
              <a:spcAft>
                <a:spcPts val="0"/>
              </a:spcAft>
              <a:buClr>
                <a:schemeClr val="dk1"/>
              </a:buClr>
              <a:buSzPts val="1200"/>
              <a:buFont typeface="Calibri"/>
              <a:buNone/>
            </a:pPr>
            <a:endParaRPr dirty="0">
              <a:solidFill>
                <a:schemeClr val="accent3"/>
              </a:solidFill>
            </a:endParaRPr>
          </a:p>
          <a:p>
            <a:pPr marL="0" marR="0" lvl="0" indent="0" algn="l" rtl="0">
              <a:lnSpc>
                <a:spcPct val="100000"/>
              </a:lnSpc>
              <a:spcBef>
                <a:spcPts val="0"/>
              </a:spcBef>
              <a:spcAft>
                <a:spcPts val="0"/>
              </a:spcAft>
              <a:buClr>
                <a:schemeClr val="accent3"/>
              </a:buClr>
              <a:buSzPts val="1200"/>
              <a:buFont typeface="Calibri"/>
              <a:buNone/>
            </a:pPr>
            <a:r>
              <a:rPr lang="et-EE" dirty="0">
                <a:solidFill>
                  <a:schemeClr val="accent3"/>
                </a:solidFill>
              </a:rPr>
              <a:t>Ettevõtte aktsionärina on omanikul firma heade tulemuste korral õigus saada osa ettevõtte kasumist dividendide näol.</a:t>
            </a:r>
            <a:endParaRPr dirty="0"/>
          </a:p>
          <a:p>
            <a:pPr marL="0" marR="0" lvl="0" indent="0" algn="l" rtl="0">
              <a:lnSpc>
                <a:spcPct val="100000"/>
              </a:lnSpc>
              <a:spcBef>
                <a:spcPts val="0"/>
              </a:spcBef>
              <a:spcAft>
                <a:spcPts val="0"/>
              </a:spcAft>
              <a:buClr>
                <a:schemeClr val="accent3"/>
              </a:buClr>
              <a:buSzPts val="1200"/>
              <a:buFont typeface="Calibri"/>
              <a:buNone/>
            </a:pPr>
            <a:r>
              <a:rPr lang="et-EE" dirty="0">
                <a:solidFill>
                  <a:schemeClr val="accent3"/>
                </a:solidFill>
              </a:rPr>
              <a:t>Kasvuettevõtted tavaliselt investeerivad oma kasumi ning ei maksa neid dividendidena välja, aga siis saab osa aktsiahinna tõusust ja kui halvasti läheb ettevõttel, siis aktsiahind langeb. </a:t>
            </a:r>
            <a:endParaRPr dirty="0"/>
          </a:p>
          <a:p>
            <a:pPr marL="0" marR="0" lvl="0" indent="0" algn="l" rtl="0">
              <a:lnSpc>
                <a:spcPct val="100000"/>
              </a:lnSpc>
              <a:spcBef>
                <a:spcPts val="0"/>
              </a:spcBef>
              <a:spcAft>
                <a:spcPts val="0"/>
              </a:spcAft>
              <a:buClr>
                <a:schemeClr val="accent1"/>
              </a:buClr>
              <a:buSzPts val="1200"/>
              <a:buFont typeface="Calibri"/>
              <a:buNone/>
            </a:pPr>
            <a:r>
              <a:rPr lang="et-EE" dirty="0">
                <a:solidFill>
                  <a:schemeClr val="accent1"/>
                </a:solidFill>
              </a:rPr>
              <a:t>Ettevõtted, kes on turul monopolid või teenivad palju kasumit ning pole vaja enam nii palju kasvu investeerida nt. telekomi ettevõtted, maksavad oma investoritele osa kasumist välja. </a:t>
            </a:r>
            <a:endParaRPr dirty="0"/>
          </a:p>
          <a:p>
            <a:pPr marL="0" lvl="0" indent="0" algn="l" rtl="0">
              <a:spcBef>
                <a:spcPts val="0"/>
              </a:spcBef>
              <a:spcAft>
                <a:spcPts val="0"/>
              </a:spcAft>
              <a:buNone/>
            </a:pPr>
            <a:r>
              <a:rPr lang="et-EE" b="0" i="0" dirty="0">
                <a:solidFill>
                  <a:srgbClr val="202122"/>
                </a:solidFill>
                <a:latin typeface="Arial"/>
                <a:ea typeface="Arial"/>
                <a:cs typeface="Arial"/>
                <a:sym typeface="Arial"/>
              </a:rPr>
              <a:t>Dividende maksab ettevõte igas kvartalis, poolaasta tagant või siis kord aastas. Samuti on võimalikud erakorralised dividendimaksed ja olukord, kus ettevõte pikemat aega dividende ei maksa.</a:t>
            </a:r>
            <a:endParaRPr dirty="0"/>
          </a:p>
          <a:p>
            <a:pPr marL="0" lvl="0" indent="0" algn="l" rtl="0">
              <a:spcBef>
                <a:spcPts val="0"/>
              </a:spcBef>
              <a:spcAft>
                <a:spcPts val="0"/>
              </a:spcAft>
              <a:buNone/>
            </a:pPr>
            <a:r>
              <a:rPr lang="et-EE" b="0" i="0" dirty="0">
                <a:solidFill>
                  <a:srgbClr val="202122"/>
                </a:solidFill>
                <a:latin typeface="Arial"/>
                <a:ea typeface="Arial"/>
                <a:cs typeface="Arial"/>
                <a:sym typeface="Arial"/>
              </a:rPr>
              <a:t>Dividendi suuruse arvestus käib järgmiselt:</a:t>
            </a:r>
            <a:endParaRPr dirty="0"/>
          </a:p>
          <a:p>
            <a:pPr marL="0" lvl="0" indent="0" algn="l" rtl="0">
              <a:spcBef>
                <a:spcPts val="0"/>
              </a:spcBef>
              <a:spcAft>
                <a:spcPts val="0"/>
              </a:spcAft>
              <a:buNone/>
            </a:pPr>
            <a:r>
              <a:rPr lang="et-EE" dirty="0"/>
              <a:t>dividendimakseteks mineva ettevõtte puhaskasumi osa / aktsiate arv.</a:t>
            </a:r>
            <a:endParaRPr dirty="0">
              <a:solidFill>
                <a:schemeClr val="accent1"/>
              </a:solidFill>
            </a:endParaRPr>
          </a:p>
          <a:p>
            <a:pPr marL="0" lvl="0" indent="0" algn="l" rtl="0">
              <a:spcBef>
                <a:spcPts val="0"/>
              </a:spcBef>
              <a:spcAft>
                <a:spcPts val="0"/>
              </a:spcAft>
              <a:buNone/>
            </a:pPr>
            <a:r>
              <a:rPr lang="et-EE" b="0" i="0" dirty="0">
                <a:solidFill>
                  <a:srgbClr val="202122"/>
                </a:solidFill>
                <a:latin typeface="Arial"/>
                <a:ea typeface="Arial"/>
                <a:cs typeface="Arial"/>
                <a:sym typeface="Arial"/>
              </a:rPr>
              <a:t>Ettevõtte dividendide puhul vaadatakse ka </a:t>
            </a:r>
            <a:r>
              <a:rPr lang="et-EE" b="0" i="0" u="sng" strike="noStrike" dirty="0">
                <a:solidFill>
                  <a:srgbClr val="BA0000"/>
                </a:solidFill>
                <a:latin typeface="Arial"/>
                <a:ea typeface="Arial"/>
                <a:cs typeface="Arial"/>
                <a:sym typeface="Arial"/>
                <a:hlinkClick r:id="rId3">
                  <a:extLst>
                    <a:ext uri="{A12FA001-AC4F-418D-AE19-62706E023703}">
                      <ahyp:hlinkClr xmlns:ahyp="http://schemas.microsoft.com/office/drawing/2018/hyperlinkcolor" val="tx"/>
                    </a:ext>
                  </a:extLst>
                </a:hlinkClick>
              </a:rPr>
              <a:t>dividendimäära</a:t>
            </a:r>
            <a:r>
              <a:rPr lang="et-EE" b="0" i="0" dirty="0">
                <a:solidFill>
                  <a:srgbClr val="202122"/>
                </a:solidFill>
                <a:latin typeface="Arial"/>
                <a:ea typeface="Arial"/>
                <a:cs typeface="Arial"/>
                <a:sym typeface="Arial"/>
              </a:rPr>
              <a:t>. See on protsent, kui suure osa dividend aktsiahinnast moodustab.</a:t>
            </a:r>
            <a:endParaRPr dirty="0">
              <a:solidFill>
                <a:schemeClr val="accent1"/>
              </a:solidFill>
            </a:endParaRPr>
          </a:p>
          <a:p>
            <a:pPr marL="0" lvl="0" indent="0" algn="l" rtl="0">
              <a:spcBef>
                <a:spcPts val="0"/>
              </a:spcBef>
              <a:spcAft>
                <a:spcPts val="0"/>
              </a:spcAft>
              <a:buNone/>
            </a:pPr>
            <a:r>
              <a:rPr lang="et-EE" b="0" i="0" dirty="0">
                <a:solidFill>
                  <a:srgbClr val="202122"/>
                </a:solidFill>
                <a:latin typeface="Arial"/>
                <a:ea typeface="Arial"/>
                <a:cs typeface="Arial"/>
                <a:sym typeface="Arial"/>
              </a:rPr>
              <a:t>Dividendimäära arvutatakse järgmiselt:</a:t>
            </a:r>
            <a:endParaRPr dirty="0"/>
          </a:p>
          <a:p>
            <a:pPr marL="0" lvl="0" indent="0" algn="l" rtl="0">
              <a:spcBef>
                <a:spcPts val="0"/>
              </a:spcBef>
              <a:spcAft>
                <a:spcPts val="0"/>
              </a:spcAft>
              <a:buNone/>
            </a:pPr>
            <a:r>
              <a:rPr lang="et-EE" dirty="0"/>
              <a:t>(dividendi suurus/aktsiahind)*100%.</a:t>
            </a:r>
            <a:endParaRPr dirty="0">
              <a:solidFill>
                <a:schemeClr val="accent1"/>
              </a:solidFill>
            </a:endParaRPr>
          </a:p>
          <a:p>
            <a:pPr marL="0" lvl="0" indent="0" algn="l" rtl="0">
              <a:spcBef>
                <a:spcPts val="0"/>
              </a:spcBef>
              <a:spcAft>
                <a:spcPts val="0"/>
              </a:spcAft>
              <a:buNone/>
            </a:pPr>
            <a:endParaRPr dirty="0">
              <a:solidFill>
                <a:schemeClr val="accent1"/>
              </a:solidFill>
            </a:endParaRPr>
          </a:p>
          <a:p>
            <a:pPr marL="0" marR="0" lvl="0" indent="0" algn="l" rtl="0">
              <a:lnSpc>
                <a:spcPct val="100000"/>
              </a:lnSpc>
              <a:spcBef>
                <a:spcPts val="0"/>
              </a:spcBef>
              <a:spcAft>
                <a:spcPts val="0"/>
              </a:spcAft>
              <a:buClr>
                <a:schemeClr val="accent1"/>
              </a:buClr>
              <a:buSzPts val="1200"/>
              <a:buFont typeface="Calibri"/>
              <a:buNone/>
            </a:pPr>
            <a:r>
              <a:rPr lang="et-EE" dirty="0">
                <a:solidFill>
                  <a:schemeClr val="accent1"/>
                </a:solidFill>
              </a:rPr>
              <a:t>Aktsia ei ole fikseeritud tuluga instrument ning ettevõtte pankroti korral võib investor kaotada kogu oma investeeringu.</a:t>
            </a:r>
            <a:endParaRPr dirty="0"/>
          </a:p>
          <a:p>
            <a:pPr marL="0" lvl="0" indent="0" algn="l" rtl="0">
              <a:spcBef>
                <a:spcPts val="0"/>
              </a:spcBef>
              <a:spcAft>
                <a:spcPts val="0"/>
              </a:spcAft>
              <a:buNone/>
            </a:pPr>
            <a:r>
              <a:rPr lang="et-EE" dirty="0"/>
              <a:t>Aktsia puhul on tegemist ka mõtteviisiga ehk kui ostad nt Tallinna Kaubamaja aktsiad, siis võid minna Selverisse (kuulub Tallinna Kaubamajale) ja mõelda, et ma olen siin osanik ja teenin endale kasumit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24" name="Google Shape;424;p1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13db3b86cd_2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13db3b86cd_2_0: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t-EE" dirty="0"/>
              <a:t>Seda ülesannet võib teha ka nii, et nad peavad ise otsima selle aktsia hinna Tallinna Börsi lehelt https://nasdaqbaltic.com/et/</a:t>
            </a:r>
          </a:p>
          <a:p>
            <a:pPr marL="0" lvl="0" indent="0" algn="l" rtl="0">
              <a:lnSpc>
                <a:spcPct val="115000"/>
              </a:lnSpc>
              <a:spcBef>
                <a:spcPts val="0"/>
              </a:spcBef>
              <a:spcAft>
                <a:spcPts val="0"/>
              </a:spcAft>
              <a:buClr>
                <a:schemeClr val="dk1"/>
              </a:buClr>
              <a:buSzPts val="1100"/>
              <a:buFont typeface="Arial"/>
              <a:buNone/>
            </a:pPr>
            <a:endParaRPr lang="et-EE" dirty="0"/>
          </a:p>
          <a:p>
            <a:pPr marL="0" lvl="0" indent="0" algn="l" rtl="0">
              <a:lnSpc>
                <a:spcPct val="115000"/>
              </a:lnSpc>
              <a:spcBef>
                <a:spcPts val="0"/>
              </a:spcBef>
              <a:spcAft>
                <a:spcPts val="0"/>
              </a:spcAft>
              <a:buClr>
                <a:schemeClr val="dk1"/>
              </a:buClr>
              <a:buSzPts val="1100"/>
              <a:buFont typeface="Arial"/>
              <a:buNone/>
            </a:pPr>
            <a:r>
              <a:rPr lang="et-EE" dirty="0"/>
              <a:t>10*3,72=37,2</a:t>
            </a:r>
            <a:endParaRPr dirty="0"/>
          </a:p>
          <a:p>
            <a:pPr marL="0" lvl="0" indent="0" algn="l" rtl="0">
              <a:lnSpc>
                <a:spcPct val="115000"/>
              </a:lnSpc>
              <a:spcBef>
                <a:spcPts val="0"/>
              </a:spcBef>
              <a:spcAft>
                <a:spcPts val="0"/>
              </a:spcAft>
              <a:buClr>
                <a:schemeClr val="dk1"/>
              </a:buClr>
              <a:buSzPts val="1100"/>
              <a:buFont typeface="Arial"/>
              <a:buNone/>
            </a:pPr>
            <a:r>
              <a:rPr lang="et-EE" dirty="0"/>
              <a:t>10*3,8=38</a:t>
            </a:r>
            <a:endParaRPr dirty="0"/>
          </a:p>
          <a:p>
            <a:pPr marL="0" lvl="0" indent="0" algn="l" rtl="0">
              <a:lnSpc>
                <a:spcPct val="115000"/>
              </a:lnSpc>
              <a:spcBef>
                <a:spcPts val="0"/>
              </a:spcBef>
              <a:spcAft>
                <a:spcPts val="0"/>
              </a:spcAft>
              <a:buClr>
                <a:schemeClr val="dk1"/>
              </a:buClr>
              <a:buSzPts val="1100"/>
              <a:buFont typeface="Arial"/>
              <a:buNone/>
            </a:pPr>
            <a:r>
              <a:rPr lang="et-EE" dirty="0"/>
              <a:t>Võid juurde rääkida, et mõlemal korral sai 10 aktsiat, aga summad olid erinevad</a:t>
            </a:r>
            <a:endParaRPr dirty="0"/>
          </a:p>
          <a:p>
            <a:pPr marL="0" lvl="0" indent="0" algn="l" rtl="0">
              <a:lnSpc>
                <a:spcPct val="115000"/>
              </a:lnSpc>
              <a:spcBef>
                <a:spcPts val="0"/>
              </a:spcBef>
              <a:spcAft>
                <a:spcPts val="0"/>
              </a:spcAft>
              <a:buClr>
                <a:schemeClr val="dk1"/>
              </a:buClr>
              <a:buSzPts val="1100"/>
              <a:buFont typeface="Arial"/>
              <a:buNone/>
            </a:pPr>
            <a:r>
              <a:rPr lang="et-EE" dirty="0"/>
              <a:t>Ostmiseks kulus 75,2</a:t>
            </a:r>
            <a:endParaRPr dirty="0"/>
          </a:p>
          <a:p>
            <a:pPr marL="0" lvl="0" indent="0" algn="l" rtl="0">
              <a:lnSpc>
                <a:spcPct val="115000"/>
              </a:lnSpc>
              <a:spcBef>
                <a:spcPts val="0"/>
              </a:spcBef>
              <a:spcAft>
                <a:spcPts val="0"/>
              </a:spcAft>
              <a:buClr>
                <a:schemeClr val="dk1"/>
              </a:buClr>
              <a:buSzPts val="1100"/>
              <a:buFont typeface="Arial"/>
              <a:buNone/>
            </a:pPr>
            <a:r>
              <a:rPr lang="et-EE" dirty="0"/>
              <a:t>Müük 20*4,376=87,52</a:t>
            </a:r>
            <a:endParaRPr dirty="0"/>
          </a:p>
          <a:p>
            <a:pPr marL="0" lvl="0" indent="0" algn="l" rtl="0">
              <a:lnSpc>
                <a:spcPct val="115000"/>
              </a:lnSpc>
              <a:spcBef>
                <a:spcPts val="0"/>
              </a:spcBef>
              <a:spcAft>
                <a:spcPts val="0"/>
              </a:spcAft>
              <a:buClr>
                <a:schemeClr val="dk1"/>
              </a:buClr>
              <a:buSzPts val="1100"/>
              <a:buFont typeface="Arial"/>
              <a:buNone/>
            </a:pPr>
            <a:r>
              <a:rPr lang="et-EE" dirty="0"/>
              <a:t>Kasum 87,52-75,2=12,32</a:t>
            </a:r>
            <a:endParaRPr dirty="0"/>
          </a:p>
          <a:p>
            <a:pPr marL="0" lvl="0" indent="0" algn="l" rtl="0">
              <a:lnSpc>
                <a:spcPct val="115000"/>
              </a:lnSpc>
              <a:spcBef>
                <a:spcPts val="0"/>
              </a:spcBef>
              <a:spcAft>
                <a:spcPts val="0"/>
              </a:spcAft>
              <a:buClr>
                <a:schemeClr val="dk1"/>
              </a:buClr>
              <a:buSzPts val="1100"/>
              <a:buFont typeface="Arial"/>
              <a:buNone/>
            </a:pPr>
            <a:r>
              <a:rPr lang="et-EE" dirty="0"/>
              <a:t>Kasum % 12,32/75,2=0,1638 ehk 16,38%</a:t>
            </a:r>
            <a:endParaRPr dirty="0"/>
          </a:p>
          <a:p>
            <a:pPr marL="0" lvl="0" indent="0" algn="l" rtl="0">
              <a:spcBef>
                <a:spcPts val="0"/>
              </a:spcBef>
              <a:spcAft>
                <a:spcPts val="0"/>
              </a:spcAft>
              <a:buNone/>
            </a:pPr>
            <a:r>
              <a:rPr lang="et-EE" dirty="0"/>
              <a:t>Võid rääkida ka tulumaksust, et kasumilt tuleb maksta 20% ehk 2,46€ ehk puhaskasum 9,86€ ehk 13,11%</a:t>
            </a:r>
            <a:endParaRPr dirty="0"/>
          </a:p>
        </p:txBody>
      </p:sp>
      <p:sp>
        <p:nvSpPr>
          <p:cNvPr id="441" name="Google Shape;441;g113db3b86cd_2_0: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t-E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Calibri"/>
              <a:buNone/>
            </a:pPr>
            <a:r>
              <a:rPr lang="et-EE" dirty="0">
                <a:solidFill>
                  <a:schemeClr val="accent3"/>
                </a:solidFill>
              </a:rPr>
              <a:t>Riskid on hästi hajutatud ning investeerida saab väikeste summadega. </a:t>
            </a:r>
            <a:endParaRPr dirty="0"/>
          </a:p>
          <a:p>
            <a:pPr marL="0" marR="0" lvl="0" indent="0" algn="l" rtl="0">
              <a:lnSpc>
                <a:spcPct val="100000"/>
              </a:lnSpc>
              <a:spcBef>
                <a:spcPts val="0"/>
              </a:spcBef>
              <a:spcAft>
                <a:spcPts val="0"/>
              </a:spcAft>
              <a:buClr>
                <a:srgbClr val="212529"/>
              </a:buClr>
              <a:buSzPts val="1200"/>
              <a:buFont typeface="Arial"/>
              <a:buNone/>
            </a:pPr>
            <a:r>
              <a:rPr lang="et-EE" b="0" i="0" dirty="0">
                <a:solidFill>
                  <a:srgbClr val="212529"/>
                </a:solidFill>
                <a:latin typeface="Arial"/>
                <a:ea typeface="Arial"/>
                <a:cs typeface="Arial"/>
                <a:sym typeface="Arial"/>
              </a:rPr>
              <a:t>Aktiivse fondi juht peab pidevalt turge analüüsima ja otsustama, kas, kui palju ja kuhu investeerida, mis tähendab suuremaid töötasusid ja tehingukulusid. </a:t>
            </a:r>
            <a:r>
              <a:rPr lang="et-EE" dirty="0">
                <a:solidFill>
                  <a:schemeClr val="accent1"/>
                </a:solidFill>
              </a:rPr>
              <a:t>Professionaalsete teadmiste kasutamise eest tuleb maksta haldustasu. </a:t>
            </a:r>
            <a:endParaRPr dirty="0"/>
          </a:p>
          <a:p>
            <a:pPr marL="0" marR="0" lvl="0" indent="0" algn="l" rtl="0">
              <a:lnSpc>
                <a:spcPct val="100000"/>
              </a:lnSpc>
              <a:spcBef>
                <a:spcPts val="0"/>
              </a:spcBef>
              <a:spcAft>
                <a:spcPts val="0"/>
              </a:spcAft>
              <a:buClr>
                <a:schemeClr val="dk1"/>
              </a:buClr>
              <a:buSzPts val="1200"/>
              <a:buFont typeface="Calibri"/>
              <a:buNone/>
            </a:pPr>
            <a:endParaRPr dirty="0">
              <a:solidFill>
                <a:schemeClr val="accent1"/>
              </a:solidFill>
            </a:endParaRPr>
          </a:p>
          <a:p>
            <a:pPr marL="0" marR="0" lvl="0" indent="0" algn="l" rtl="0">
              <a:lnSpc>
                <a:spcPct val="100000"/>
              </a:lnSpc>
              <a:spcBef>
                <a:spcPts val="0"/>
              </a:spcBef>
              <a:spcAft>
                <a:spcPts val="0"/>
              </a:spcAft>
              <a:buClr>
                <a:schemeClr val="accent1"/>
              </a:buClr>
              <a:buSzPts val="1200"/>
              <a:buFont typeface="Calibri"/>
              <a:buNone/>
            </a:pPr>
            <a:r>
              <a:rPr lang="et-EE" dirty="0">
                <a:solidFill>
                  <a:schemeClr val="accent1"/>
                </a:solidFill>
              </a:rPr>
              <a:t>Viimasel ajal on populaarsed passiivsed ehk indeksfondid börsil kaubeldavad fondid ehk ETF-id </a:t>
            </a:r>
            <a:r>
              <a:rPr lang="et-EE" b="0" i="0" u="sng" dirty="0">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rPr>
              <a:t>Exchange-</a:t>
            </a:r>
            <a:r>
              <a:rPr lang="et-EE" b="0" i="0" u="sng" dirty="0" err="1">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rPr>
              <a:t>Traded</a:t>
            </a:r>
            <a:r>
              <a:rPr lang="et-EE" b="0" i="0" u="sng" dirty="0">
                <a:solidFill>
                  <a:srgbClr val="1A0DAB"/>
                </a:solidFill>
                <a:latin typeface="arial"/>
                <a:ea typeface="arial"/>
                <a:cs typeface="arial"/>
                <a:sym typeface="arial"/>
                <a:hlinkClick r:id="rId3">
                  <a:extLst>
                    <a:ext uri="{A12FA001-AC4F-418D-AE19-62706E023703}">
                      <ahyp:hlinkClr xmlns:ahyp="http://schemas.microsoft.com/office/drawing/2018/hyperlinkcolor" val="tx"/>
                    </a:ext>
                  </a:extLst>
                </a:hlinkClick>
              </a:rPr>
              <a:t> Fund </a:t>
            </a:r>
            <a:r>
              <a:rPr lang="et-EE" dirty="0">
                <a:solidFill>
                  <a:schemeClr val="accent1"/>
                </a:solidFill>
              </a:rPr>
              <a:t>. ETF-id järgivad teatud indeksit näiteks SP500 või mingit sektoriindeksit (tehnoloogiat) või regiooni (arenenud turud, arenevad turud) jne.</a:t>
            </a:r>
            <a:endParaRPr dirty="0"/>
          </a:p>
          <a:p>
            <a:pPr marL="0" marR="0" lvl="0" indent="0" algn="l" rtl="0">
              <a:lnSpc>
                <a:spcPct val="100000"/>
              </a:lnSpc>
              <a:spcBef>
                <a:spcPts val="0"/>
              </a:spcBef>
              <a:spcAft>
                <a:spcPts val="0"/>
              </a:spcAft>
              <a:buClr>
                <a:schemeClr val="dk1"/>
              </a:buClr>
              <a:buSzPts val="1200"/>
              <a:buFont typeface="Calibri"/>
              <a:buNone/>
            </a:pPr>
            <a:endParaRPr dirty="0">
              <a:solidFill>
                <a:schemeClr val="accent1"/>
              </a:solidFill>
            </a:endParaRPr>
          </a:p>
          <a:p>
            <a:pPr marL="0" marR="0" lvl="0" indent="0" algn="l" rtl="0">
              <a:lnSpc>
                <a:spcPct val="100000"/>
              </a:lnSpc>
              <a:spcBef>
                <a:spcPts val="0"/>
              </a:spcBef>
              <a:spcAft>
                <a:spcPts val="0"/>
              </a:spcAft>
              <a:buClr>
                <a:schemeClr val="dk1"/>
              </a:buClr>
              <a:buSzPts val="1200"/>
              <a:buFont typeface="Calibri"/>
              <a:buNone/>
            </a:pPr>
            <a:endParaRPr dirty="0">
              <a:solidFill>
                <a:schemeClr val="accent1"/>
              </a:solidFill>
            </a:endParaRPr>
          </a:p>
          <a:p>
            <a:pPr marL="0" marR="0" lvl="0" indent="0" algn="l" rtl="0">
              <a:lnSpc>
                <a:spcPct val="100000"/>
              </a:lnSpc>
              <a:spcBef>
                <a:spcPts val="0"/>
              </a:spcBef>
              <a:spcAft>
                <a:spcPts val="0"/>
              </a:spcAft>
              <a:buClr>
                <a:schemeClr val="dk1"/>
              </a:buClr>
              <a:buSzPts val="1200"/>
              <a:buFont typeface="Calibri"/>
              <a:buNone/>
            </a:pPr>
            <a:endParaRPr dirty="0">
              <a:solidFill>
                <a:schemeClr val="accent3"/>
              </a:solidFill>
            </a:endParaRPr>
          </a:p>
        </p:txBody>
      </p:sp>
      <p:sp>
        <p:nvSpPr>
          <p:cNvPr id="448" name="Google Shape;448;p1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Kui sul teadmisi ja kogemusi pole ning ei taha ka väga palju aega kulutada, siis pigem alusta fondidesse investeerimisest.</a:t>
            </a:r>
            <a:endParaRPr dirty="0"/>
          </a:p>
          <a:p>
            <a:pPr marL="0" lvl="0" indent="0" algn="l" rtl="0">
              <a:spcBef>
                <a:spcPts val="0"/>
              </a:spcBef>
              <a:spcAft>
                <a:spcPts val="0"/>
              </a:spcAft>
              <a:buNone/>
            </a:pPr>
            <a:r>
              <a:rPr lang="et-EE" dirty="0"/>
              <a:t>Kui sul on huvi aktsiatesse investeerimise vastu, siis on mõistlik alustada Tallinna börsist, sest neid ettevõtteid tead sa paremini ning ka informatsioon on eesti keelne. Samuti puuduvad teenustasud või on väga väikesed võrreldes </a:t>
            </a:r>
            <a:r>
              <a:rPr lang="et-EE" dirty="0" err="1"/>
              <a:t>välisaktsiatega</a:t>
            </a:r>
            <a:r>
              <a:rPr lang="et-EE"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Ära osta seda, millest sa aru ei saa. Kui sa ei saa riskidest aru, siis mingi hetk võid kogu rahast ilma olla.</a:t>
            </a:r>
            <a:endParaRPr dirty="0"/>
          </a:p>
          <a:p>
            <a:pPr marL="0" lvl="0" indent="0" algn="l" rtl="0">
              <a:spcBef>
                <a:spcPts val="0"/>
              </a:spcBef>
              <a:spcAft>
                <a:spcPts val="0"/>
              </a:spcAft>
              <a:buNone/>
            </a:pPr>
            <a:r>
              <a:rPr lang="et-EE" dirty="0"/>
              <a:t>Mõtle oma peaga, sest kui järgid kellegi ostu soovitust, siis ikkagi pead ise otsustama, millal müüa jms.</a:t>
            </a:r>
            <a:endParaRPr dirty="0"/>
          </a:p>
        </p:txBody>
      </p:sp>
      <p:sp>
        <p:nvSpPr>
          <p:cNvPr id="456" name="Google Shape;456;p1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1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AEG – mida lühem investeering seda olulisemad on tehingukulude suhe tehingusummasse</a:t>
            </a:r>
            <a:endParaRPr dirty="0"/>
          </a:p>
          <a:p>
            <a:pPr marL="0" lvl="0" indent="0" algn="l" rtl="0">
              <a:spcBef>
                <a:spcPts val="0"/>
              </a:spcBef>
              <a:spcAft>
                <a:spcPts val="0"/>
              </a:spcAft>
              <a:buNone/>
            </a:pPr>
            <a:r>
              <a:rPr lang="et-EE" dirty="0"/>
              <a:t>Teine oluline aspekt on </a:t>
            </a:r>
            <a:r>
              <a:rPr lang="et-EE" b="1" dirty="0"/>
              <a:t>kulud</a:t>
            </a:r>
            <a:r>
              <a:rPr lang="et-EE" b="0" dirty="0"/>
              <a:t>. </a:t>
            </a:r>
            <a:endParaRPr dirty="0"/>
          </a:p>
          <a:p>
            <a:pPr marL="0" lvl="0" indent="0" algn="l" rtl="0">
              <a:spcBef>
                <a:spcPts val="0"/>
              </a:spcBef>
              <a:spcAft>
                <a:spcPts val="0"/>
              </a:spcAft>
              <a:buNone/>
            </a:pPr>
            <a:r>
              <a:rPr lang="et-EE" b="0" dirty="0"/>
              <a:t>Uuri, milline on maksustamine (erinevates riikides on see erinev). Maksud vähendavad saadavat tulu.</a:t>
            </a:r>
            <a:endParaRPr dirty="0"/>
          </a:p>
          <a:p>
            <a:pPr marL="0" lvl="0" indent="0" algn="l" rtl="0">
              <a:spcBef>
                <a:spcPts val="0"/>
              </a:spcBef>
              <a:spcAft>
                <a:spcPts val="0"/>
              </a:spcAft>
              <a:buNone/>
            </a:pPr>
            <a:r>
              <a:rPr lang="et-EE" b="0" dirty="0"/>
              <a:t>Kui kallid on tehingutasud (</a:t>
            </a:r>
            <a:r>
              <a:rPr lang="et-EE" b="0" dirty="0" err="1"/>
              <a:t>välisbörsidel</a:t>
            </a:r>
            <a:r>
              <a:rPr lang="et-EE" b="0" dirty="0"/>
              <a:t> kallimad kulud, mõistlik osta suurema summaga, et hoida kulusid madalamal)</a:t>
            </a:r>
            <a:endParaRPr dirty="0"/>
          </a:p>
          <a:p>
            <a:pPr marL="0" lvl="0" indent="0" algn="l" rtl="0">
              <a:spcBef>
                <a:spcPts val="0"/>
              </a:spcBef>
              <a:spcAft>
                <a:spcPts val="0"/>
              </a:spcAft>
              <a:buNone/>
            </a:pPr>
            <a:r>
              <a:rPr lang="et-EE" b="0" dirty="0"/>
              <a:t>Millised on väärtpaberite hoidmistasud (LHV-s ja Swedbankis kuni 30 tuh portfelli puhul tasuta)</a:t>
            </a:r>
            <a:endParaRPr dirty="0"/>
          </a:p>
          <a:p>
            <a:pPr marL="0" lvl="0" indent="0" algn="l" rtl="0">
              <a:spcBef>
                <a:spcPts val="0"/>
              </a:spcBef>
              <a:spcAft>
                <a:spcPts val="0"/>
              </a:spcAft>
              <a:buNone/>
            </a:pPr>
            <a:r>
              <a:rPr lang="et-EE" b="0" dirty="0"/>
              <a:t>Fondide puhul vaata, millised on jooksvad tasud (</a:t>
            </a:r>
            <a:r>
              <a:rPr lang="et-EE" b="0" dirty="0" err="1"/>
              <a:t>ongoing</a:t>
            </a:r>
            <a:r>
              <a:rPr lang="et-EE" b="0" dirty="0"/>
              <a:t> fees)</a:t>
            </a:r>
            <a:endParaRPr dirty="0"/>
          </a:p>
          <a:p>
            <a:pPr marL="0" lvl="0" indent="0" algn="l" rtl="0">
              <a:spcBef>
                <a:spcPts val="0"/>
              </a:spcBef>
              <a:spcAft>
                <a:spcPts val="0"/>
              </a:spcAft>
              <a:buNone/>
            </a:pPr>
            <a:r>
              <a:rPr lang="et-EE" b="0" dirty="0"/>
              <a:t>Ja tuleb ka otsustada, kas investeerid kasutades investeerimiskontot maksude edasi lükkamiseks või mitte.</a:t>
            </a:r>
            <a:endParaRPr dirty="0"/>
          </a:p>
          <a:p>
            <a:pPr marL="0" lvl="0" indent="0" algn="l" rtl="0">
              <a:spcBef>
                <a:spcPts val="0"/>
              </a:spcBef>
              <a:spcAft>
                <a:spcPts val="0"/>
              </a:spcAft>
              <a:buNone/>
            </a:pPr>
            <a:r>
              <a:rPr lang="et-EE" sz="1800" b="1" dirty="0"/>
              <a:t>Tehingukulu</a:t>
            </a:r>
            <a:endParaRPr dirty="0"/>
          </a:p>
          <a:p>
            <a:pPr marL="457200" lvl="1" indent="0" algn="l" rtl="0">
              <a:spcBef>
                <a:spcPts val="0"/>
              </a:spcBef>
              <a:spcAft>
                <a:spcPts val="0"/>
              </a:spcAft>
              <a:buNone/>
            </a:pPr>
            <a:r>
              <a:rPr lang="et-EE" dirty="0"/>
              <a:t>Tavaliselt % tehingusummast fikseeritud miinimumtasuga</a:t>
            </a:r>
            <a:endParaRPr dirty="0"/>
          </a:p>
          <a:p>
            <a:pPr marL="457200" lvl="1" indent="0" algn="l" rtl="0">
              <a:spcBef>
                <a:spcPts val="0"/>
              </a:spcBef>
              <a:spcAft>
                <a:spcPts val="0"/>
              </a:spcAft>
              <a:buNone/>
            </a:pPr>
            <a:r>
              <a:rPr lang="et-EE" dirty="0"/>
              <a:t>Nt. 0-0.3%, minimaalselt 15-25€ </a:t>
            </a:r>
            <a:endParaRPr dirty="0"/>
          </a:p>
          <a:p>
            <a:pPr marL="0" lvl="0" indent="0" algn="l" rtl="0">
              <a:spcBef>
                <a:spcPts val="0"/>
              </a:spcBef>
              <a:spcAft>
                <a:spcPts val="0"/>
              </a:spcAft>
              <a:buNone/>
            </a:pPr>
            <a:r>
              <a:rPr lang="et-EE" sz="1800" b="1" dirty="0"/>
              <a:t>Haldustasu</a:t>
            </a:r>
            <a:endParaRPr dirty="0"/>
          </a:p>
          <a:p>
            <a:pPr marL="457200" lvl="1" indent="0" algn="l" rtl="0">
              <a:spcBef>
                <a:spcPts val="0"/>
              </a:spcBef>
              <a:spcAft>
                <a:spcPts val="0"/>
              </a:spcAft>
              <a:buNone/>
            </a:pPr>
            <a:r>
              <a:rPr lang="et-EE" dirty="0"/>
              <a:t>Makstakse portfellis olevate aktsiate väärtuse pealt igakuiselt</a:t>
            </a:r>
            <a:endParaRPr dirty="0"/>
          </a:p>
          <a:p>
            <a:pPr marL="457200" lvl="1" indent="0" algn="l" rtl="0">
              <a:spcBef>
                <a:spcPts val="0"/>
              </a:spcBef>
              <a:spcAft>
                <a:spcPts val="0"/>
              </a:spcAft>
              <a:buNone/>
            </a:pPr>
            <a:r>
              <a:rPr lang="et-EE" dirty="0"/>
              <a:t>0-0.01%, minimaalselt 1€ kuus</a:t>
            </a:r>
            <a:endParaRPr dirty="0"/>
          </a:p>
          <a:p>
            <a:pPr marL="0" lvl="0" indent="0" algn="l" rtl="0">
              <a:spcBef>
                <a:spcPts val="0"/>
              </a:spcBef>
              <a:spcAft>
                <a:spcPts val="0"/>
              </a:spcAft>
              <a:buNone/>
            </a:pPr>
            <a:r>
              <a:rPr lang="et-EE" sz="1800" b="1" dirty="0"/>
              <a:t>Jooksvad kulud </a:t>
            </a:r>
            <a:r>
              <a:rPr lang="et-EE" sz="1800" dirty="0"/>
              <a:t>fondide ja ETFide puhul 0-2%</a:t>
            </a:r>
            <a:endParaRPr dirty="0"/>
          </a:p>
          <a:p>
            <a:pPr marL="0" lvl="0" indent="0" algn="l" rtl="0">
              <a:spcBef>
                <a:spcPts val="0"/>
              </a:spcBef>
              <a:spcAft>
                <a:spcPts val="0"/>
              </a:spcAft>
              <a:buNone/>
            </a:pPr>
            <a:r>
              <a:rPr lang="et-EE" sz="1800" b="1" dirty="0"/>
              <a:t>Maksukulu</a:t>
            </a:r>
            <a:endParaRPr sz="1800" b="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68" name="Google Shape;468;p1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1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br>
              <a:rPr lang="et-EE" dirty="0"/>
            </a:br>
            <a:r>
              <a:rPr lang="et-EE" dirty="0"/>
              <a:t>Ava arvelduskonto ja nimeta see investeerimiskontoks, seejärel väärtpaberikonto</a:t>
            </a:r>
            <a:endParaRPr dirty="0"/>
          </a:p>
          <a:p>
            <a:pPr marL="0" marR="0" lvl="0" indent="0" algn="l" rtl="0">
              <a:lnSpc>
                <a:spcPct val="100000"/>
              </a:lnSpc>
              <a:spcBef>
                <a:spcPts val="0"/>
              </a:spcBef>
              <a:spcAft>
                <a:spcPts val="0"/>
              </a:spcAft>
              <a:buClr>
                <a:schemeClr val="dk1"/>
              </a:buClr>
              <a:buSzPts val="1200"/>
              <a:buFont typeface="Calibri"/>
              <a:buNone/>
            </a:pPr>
            <a:r>
              <a:rPr lang="et-EE" dirty="0"/>
              <a:t>Investeerimiskonto on arvelduskonto. Võimaldab teenitud kasumi vahepeal tulumaksu maksmata uuesti investeerida – liitintress!</a:t>
            </a:r>
            <a:endParaRPr dirty="0"/>
          </a:p>
          <a:p>
            <a:pPr marL="0" marR="0" lvl="0" indent="0" algn="l" rtl="0">
              <a:lnSpc>
                <a:spcPct val="100000"/>
              </a:lnSpc>
              <a:spcBef>
                <a:spcPts val="0"/>
              </a:spcBef>
              <a:spcAft>
                <a:spcPts val="0"/>
              </a:spcAft>
              <a:buClr>
                <a:schemeClr val="dk1"/>
              </a:buClr>
              <a:buSzPts val="1200"/>
              <a:buFont typeface="Calibri"/>
              <a:buNone/>
            </a:pPr>
            <a:r>
              <a:rPr lang="et-EE" dirty="0"/>
              <a:t>Saad hoida oma igapäeva- ja investeerimistehingud üksteisest eraldi. Kogu investeerimistegevust on hiljem lihtsam deklareerida.</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t-EE" dirty="0"/>
              <a:t>Investeerimiskontol hoitakse raha ja väärtpaberikontol väärtpabereid (aktsiaid, fondiosakuid).</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83" name="Google Shape;483;p1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16</a:t>
            </a:fld>
            <a:endParaRPr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1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Kriisis on oluline jääda oma strateegiale kindlaks. Võid endalt küsida, mis on vahepeal muutunud? Kui on pikaajaline investeering ja ettevõte on endiselt edukas, siis ei ole põhjust müüa. Mõtle oma peaga!</a:t>
            </a:r>
            <a:endParaRPr dirty="0"/>
          </a:p>
          <a:p>
            <a:pPr marL="0" lvl="0" indent="0" algn="l" rtl="0">
              <a:spcBef>
                <a:spcPts val="0"/>
              </a:spcBef>
              <a:spcAft>
                <a:spcPts val="0"/>
              </a:spcAft>
              <a:buNone/>
            </a:pPr>
            <a:r>
              <a:rPr lang="et-EE" dirty="0"/>
              <a:t>Kui ajakirjanduses on pealkirjad, et kõik müüvad, siis võiks küsida, et kes siis ostab, ei saa nii, et kõik müüvad ja keegi ei osta.</a:t>
            </a:r>
            <a:endParaRPr dirty="0"/>
          </a:p>
          <a:p>
            <a:pPr marL="0" lvl="0" indent="0" algn="l" rtl="0">
              <a:spcBef>
                <a:spcPts val="0"/>
              </a:spcBef>
              <a:spcAft>
                <a:spcPts val="0"/>
              </a:spcAft>
              <a:buNone/>
            </a:pPr>
            <a:r>
              <a:rPr lang="et-EE" dirty="0"/>
              <a:t>Kahjumite puhul ei soovita investeeringut enne müüa kui on vähemalt nulli jõudnud, samas võib-olla see konkreetne investeering ei jõuagi kasumisse, sest oled kalli hinna pealt ostnud ja kasvuga võib aastaid minna. Samas võiks müüa maha ja panna see raha mõnda teise kasvu- või dividendi aktsiasse, kus teenid kahjumi kiiremini tagasi.</a:t>
            </a:r>
            <a:endParaRPr dirty="0"/>
          </a:p>
        </p:txBody>
      </p:sp>
      <p:sp>
        <p:nvSpPr>
          <p:cNvPr id="505" name="Google Shape;505;p1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1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b="1" i="0" dirty="0">
                <a:solidFill>
                  <a:srgbClr val="512B2B"/>
                </a:solidFill>
              </a:rPr>
              <a:t>2. Investeerimispettus</a:t>
            </a:r>
            <a:endParaRPr dirty="0"/>
          </a:p>
          <a:p>
            <a:pPr marL="0" lvl="0" indent="0" algn="l" rtl="0">
              <a:spcBef>
                <a:spcPts val="0"/>
              </a:spcBef>
              <a:spcAft>
                <a:spcPts val="0"/>
              </a:spcAft>
              <a:buNone/>
            </a:pPr>
            <a:r>
              <a:rPr lang="et-EE" b="1" i="0" dirty="0">
                <a:solidFill>
                  <a:srgbClr val="512B2B"/>
                </a:solidFill>
                <a:latin typeface="Roboto"/>
                <a:ea typeface="Roboto"/>
                <a:cs typeface="Roboto"/>
                <a:sym typeface="Roboto"/>
              </a:rPr>
              <a:t>Milles see seisneb?</a:t>
            </a:r>
            <a:endParaRPr b="0" i="0" dirty="0">
              <a:solidFill>
                <a:srgbClr val="512B2B"/>
              </a:solidFill>
              <a:latin typeface="Roboto"/>
              <a:ea typeface="Roboto"/>
              <a:cs typeface="Roboto"/>
              <a:sym typeface="Roboto"/>
            </a:endParaRPr>
          </a:p>
          <a:p>
            <a:pPr marL="0" lvl="0" indent="-76200" algn="l" rtl="0">
              <a:spcBef>
                <a:spcPts val="0"/>
              </a:spcBef>
              <a:spcAft>
                <a:spcPts val="0"/>
              </a:spcAft>
              <a:buClr>
                <a:srgbClr val="512B2B"/>
              </a:buClr>
              <a:buSzPts val="1200"/>
              <a:buFont typeface="Arial"/>
              <a:buChar char="•"/>
            </a:pPr>
            <a:r>
              <a:rPr lang="et-EE" b="0" i="0" dirty="0">
                <a:solidFill>
                  <a:srgbClr val="512B2B"/>
                </a:solidFill>
                <a:latin typeface="Roboto"/>
                <a:ea typeface="Roboto"/>
                <a:cs typeface="Roboto"/>
                <a:sym typeface="Roboto"/>
              </a:rPr>
              <a:t>Näed reklaami kõrge tootlusega riskivabast investeerimisvõimalusest.</a:t>
            </a:r>
            <a:endParaRPr dirty="0"/>
          </a:p>
          <a:p>
            <a:pPr marL="0" lvl="0" indent="-76200" algn="l" rtl="0">
              <a:spcBef>
                <a:spcPts val="0"/>
              </a:spcBef>
              <a:spcAft>
                <a:spcPts val="0"/>
              </a:spcAft>
              <a:buClr>
                <a:srgbClr val="512B2B"/>
              </a:buClr>
              <a:buSzPts val="1200"/>
              <a:buFont typeface="Arial"/>
              <a:buChar char="•"/>
            </a:pPr>
            <a:r>
              <a:rPr lang="et-EE" b="0" i="0" dirty="0">
                <a:solidFill>
                  <a:srgbClr val="512B2B"/>
                </a:solidFill>
                <a:latin typeface="Roboto"/>
                <a:ea typeface="Roboto"/>
                <a:cs typeface="Roboto"/>
                <a:sym typeface="Roboto"/>
              </a:rPr>
              <a:t>Sellele reklaamile vajutades suunatakse Sind veebilehele, kus näib olevat igati ehtne või hästi kirjutatud investeerimisartikkel.</a:t>
            </a:r>
            <a:endParaRPr dirty="0"/>
          </a:p>
          <a:p>
            <a:pPr marL="0" lvl="0" indent="-76200" algn="l" rtl="0">
              <a:spcBef>
                <a:spcPts val="0"/>
              </a:spcBef>
              <a:spcAft>
                <a:spcPts val="0"/>
              </a:spcAft>
              <a:buClr>
                <a:srgbClr val="512B2B"/>
              </a:buClr>
              <a:buSzPts val="1200"/>
              <a:buFont typeface="Arial"/>
              <a:buChar char="•"/>
            </a:pPr>
            <a:r>
              <a:rPr lang="et-EE" b="0" i="0" dirty="0">
                <a:solidFill>
                  <a:srgbClr val="512B2B"/>
                </a:solidFill>
                <a:latin typeface="Roboto"/>
                <a:ea typeface="Roboto"/>
                <a:cs typeface="Roboto"/>
                <a:sym typeface="Roboto"/>
              </a:rPr>
              <a:t>Edasi liikudes saad sisse logida investeerimisplatvormile, mille kaudu antakse Sulle võimalus investeerida väike summa (100, 250 või 500 eurot). Pärast sissemakse tegemist kuvatakse Sulle tulusaid, ent võltsitud kasvunumbreid, mis meelitavad Sind suuremaid summasid investeerima.</a:t>
            </a:r>
            <a:endParaRPr dirty="0"/>
          </a:p>
          <a:p>
            <a:pPr marL="0" lvl="0" indent="-76200" algn="l" rtl="0">
              <a:spcBef>
                <a:spcPts val="0"/>
              </a:spcBef>
              <a:spcAft>
                <a:spcPts val="0"/>
              </a:spcAft>
              <a:buClr>
                <a:srgbClr val="512B2B"/>
              </a:buClr>
              <a:buSzPts val="1200"/>
              <a:buFont typeface="Arial"/>
              <a:buChar char="•"/>
            </a:pPr>
            <a:r>
              <a:rPr lang="et-EE" b="0" i="0" dirty="0">
                <a:solidFill>
                  <a:srgbClr val="512B2B"/>
                </a:solidFill>
                <a:latin typeface="Roboto"/>
                <a:ea typeface="Roboto"/>
                <a:cs typeface="Roboto"/>
                <a:sym typeface="Roboto"/>
              </a:rPr>
              <a:t>Sulle võidakse isegi helistada ja pakkuda võimalust investeerida suuremas mahus. Telefonikõnes võivad nad Sinuga rääkida hiljutistest uudistest, mis on loonud hea võimaluse investeerimiseks nüüd ja praegu.</a:t>
            </a:r>
            <a:endParaRPr dirty="0"/>
          </a:p>
          <a:p>
            <a:pPr marL="0" lvl="0" indent="-76200" algn="l" rtl="0">
              <a:spcBef>
                <a:spcPts val="0"/>
              </a:spcBef>
              <a:spcAft>
                <a:spcPts val="0"/>
              </a:spcAft>
              <a:buClr>
                <a:srgbClr val="512B2B"/>
              </a:buClr>
              <a:buSzPts val="1200"/>
              <a:buFont typeface="Arial"/>
              <a:buChar char="•"/>
            </a:pPr>
            <a:r>
              <a:rPr lang="et-EE" b="0" i="0" dirty="0">
                <a:solidFill>
                  <a:srgbClr val="512B2B"/>
                </a:solidFill>
                <a:latin typeface="Roboto"/>
                <a:ea typeface="Roboto"/>
                <a:cs typeface="Roboto"/>
                <a:sym typeface="Roboto"/>
              </a:rPr>
              <a:t>Probleemid tekivad aga siis, kui soovid oma raha pärast investeerimist välja võtta. Raha väljavõtmise eest tuleb Sul maksta lisatasusid, ent isegi lisatasude maksmisel ei õnnestu Sul oma raha tagasi saada.</a:t>
            </a:r>
            <a:endParaRPr dirty="0"/>
          </a:p>
          <a:p>
            <a:pPr marL="0" lvl="0" indent="-76200" algn="l" rtl="0">
              <a:spcBef>
                <a:spcPts val="0"/>
              </a:spcBef>
              <a:spcAft>
                <a:spcPts val="0"/>
              </a:spcAft>
              <a:buClr>
                <a:srgbClr val="512B2B"/>
              </a:buClr>
              <a:buSzPts val="1200"/>
              <a:buFont typeface="Arial"/>
              <a:buChar char="•"/>
            </a:pPr>
            <a:r>
              <a:rPr lang="et-EE" b="0" i="0" dirty="0">
                <a:solidFill>
                  <a:srgbClr val="512B2B"/>
                </a:solidFill>
                <a:latin typeface="Roboto"/>
                <a:ea typeface="Roboto"/>
                <a:cs typeface="Roboto"/>
                <a:sym typeface="Roboto"/>
              </a:rPr>
              <a:t>Pea meeles, et hiljem võtavad kelmid Sinuga veel aastaid ühendust ja pakuvad viise, kuidas oma raha intressidega tagasi saada, aga tegelikult maksad siis veel rohkem lisatasusid.</a:t>
            </a:r>
            <a:endParaRPr dirty="0"/>
          </a:p>
          <a:p>
            <a:pPr marL="0" lvl="0" indent="0" algn="l" rtl="0">
              <a:spcBef>
                <a:spcPts val="0"/>
              </a:spcBef>
              <a:spcAft>
                <a:spcPts val="0"/>
              </a:spcAft>
              <a:buNone/>
            </a:pPr>
            <a:r>
              <a:rPr lang="et-EE" b="1" i="0" dirty="0">
                <a:solidFill>
                  <a:srgbClr val="512B2B"/>
                </a:solidFill>
                <a:latin typeface="Roboto"/>
                <a:ea typeface="Roboto"/>
                <a:cs typeface="Roboto"/>
                <a:sym typeface="Roboto"/>
              </a:rPr>
              <a:t>Kuidas seda vältida?</a:t>
            </a:r>
            <a:endParaRPr b="0" i="0" dirty="0">
              <a:solidFill>
                <a:srgbClr val="512B2B"/>
              </a:solidFill>
              <a:latin typeface="Roboto"/>
              <a:ea typeface="Roboto"/>
              <a:cs typeface="Roboto"/>
              <a:sym typeface="Roboto"/>
            </a:endParaRPr>
          </a:p>
          <a:p>
            <a:pPr marL="0" lvl="0" indent="-76200" algn="l" rtl="0">
              <a:spcBef>
                <a:spcPts val="0"/>
              </a:spcBef>
              <a:spcAft>
                <a:spcPts val="0"/>
              </a:spcAft>
              <a:buClr>
                <a:srgbClr val="512B2B"/>
              </a:buClr>
              <a:buSzPts val="1200"/>
              <a:buFont typeface="Arial"/>
              <a:buChar char="•"/>
            </a:pPr>
            <a:r>
              <a:rPr lang="et-EE" b="0" i="0" dirty="0">
                <a:solidFill>
                  <a:srgbClr val="512B2B"/>
                </a:solidFill>
                <a:latin typeface="Roboto"/>
                <a:ea typeface="Roboto"/>
                <a:cs typeface="Roboto"/>
                <a:sym typeface="Roboto"/>
              </a:rPr>
              <a:t>Kui Sul on kahtlusi, siis ära kanna oma raha mitte kuhugi!</a:t>
            </a:r>
            <a:endParaRPr dirty="0"/>
          </a:p>
          <a:p>
            <a:pPr marL="0" lvl="0" indent="-76200" algn="l" rtl="0">
              <a:spcBef>
                <a:spcPts val="0"/>
              </a:spcBef>
              <a:spcAft>
                <a:spcPts val="0"/>
              </a:spcAft>
              <a:buClr>
                <a:srgbClr val="512B2B"/>
              </a:buClr>
              <a:buSzPts val="1200"/>
              <a:buFont typeface="Arial"/>
              <a:buChar char="•"/>
            </a:pPr>
            <a:r>
              <a:rPr lang="et-EE" b="0" i="0" dirty="0">
                <a:solidFill>
                  <a:srgbClr val="512B2B"/>
                </a:solidFill>
                <a:latin typeface="Roboto"/>
                <a:ea typeface="Roboto"/>
                <a:cs typeface="Roboto"/>
                <a:sym typeface="Roboto"/>
              </a:rPr>
              <a:t>Kui investeerimisvõimalus on riskivaba ja Sulle pakutakse kiiret ja kõrget tootlust tingimusel, et tegutsed kiiresti, siis võid olla üsna kindel, et tegemist on pettusega.</a:t>
            </a:r>
            <a:endParaRPr dirty="0"/>
          </a:p>
          <a:p>
            <a:pPr marL="0" lvl="0" indent="-76200" algn="l" rtl="0">
              <a:spcBef>
                <a:spcPts val="0"/>
              </a:spcBef>
              <a:spcAft>
                <a:spcPts val="0"/>
              </a:spcAft>
              <a:buClr>
                <a:srgbClr val="512B2B"/>
              </a:buClr>
              <a:buSzPts val="1200"/>
              <a:buFont typeface="Arial"/>
              <a:buChar char="•"/>
            </a:pPr>
            <a:r>
              <a:rPr lang="et-EE" b="0" i="0" dirty="0">
                <a:solidFill>
                  <a:srgbClr val="512B2B"/>
                </a:solidFill>
                <a:latin typeface="Roboto"/>
                <a:ea typeface="Roboto"/>
                <a:cs typeface="Roboto"/>
                <a:sym typeface="Roboto"/>
              </a:rPr>
              <a:t>Siin ei toimi tõenäoliselt ka taustauuringu tegemine, sest kelmid jäljendavad tegelikke ettevõtteid.</a:t>
            </a:r>
            <a:endParaRPr dirty="0"/>
          </a:p>
          <a:p>
            <a:pPr marL="0" lvl="0" indent="-76200" algn="l" rtl="0">
              <a:spcBef>
                <a:spcPts val="0"/>
              </a:spcBef>
              <a:spcAft>
                <a:spcPts val="0"/>
              </a:spcAft>
              <a:buClr>
                <a:srgbClr val="512B2B"/>
              </a:buClr>
              <a:buSzPts val="1200"/>
              <a:buFont typeface="Arial"/>
              <a:buChar char="•"/>
            </a:pPr>
            <a:r>
              <a:rPr lang="et-EE" b="0" i="0" dirty="0">
                <a:solidFill>
                  <a:srgbClr val="512B2B"/>
                </a:solidFill>
                <a:latin typeface="Roboto"/>
                <a:ea typeface="Roboto"/>
                <a:cs typeface="Roboto"/>
                <a:sym typeface="Roboto"/>
              </a:rPr>
              <a:t>Ära anna kellelegi juurdepääsu oma arvutile. Samuti ära luba neil alla laadida ühtegi programmi (nt </a:t>
            </a:r>
            <a:r>
              <a:rPr lang="et-EE" b="0" i="0" dirty="0" err="1">
                <a:solidFill>
                  <a:srgbClr val="512B2B"/>
                </a:solidFill>
                <a:latin typeface="Roboto"/>
                <a:ea typeface="Roboto"/>
                <a:cs typeface="Roboto"/>
                <a:sym typeface="Roboto"/>
              </a:rPr>
              <a:t>AnyDesk</a:t>
            </a:r>
            <a:r>
              <a:rPr lang="et-EE" b="0" i="0" dirty="0">
                <a:solidFill>
                  <a:srgbClr val="512B2B"/>
                </a:solidFill>
                <a:latin typeface="Roboto"/>
                <a:ea typeface="Roboto"/>
                <a:cs typeface="Roboto"/>
                <a:sym typeface="Roboto"/>
              </a:rPr>
              <a:t> või </a:t>
            </a:r>
            <a:r>
              <a:rPr lang="et-EE" b="0" i="0" dirty="0" err="1">
                <a:solidFill>
                  <a:srgbClr val="512B2B"/>
                </a:solidFill>
                <a:latin typeface="Roboto"/>
                <a:ea typeface="Roboto"/>
                <a:cs typeface="Roboto"/>
                <a:sym typeface="Roboto"/>
              </a:rPr>
              <a:t>TeamViewer</a:t>
            </a:r>
            <a:r>
              <a:rPr lang="et-EE" b="0" i="0" dirty="0">
                <a:solidFill>
                  <a:srgbClr val="512B2B"/>
                </a:solidFill>
                <a:latin typeface="Roboto"/>
                <a:ea typeface="Roboto"/>
                <a:cs typeface="Roboto"/>
                <a:sym typeface="Roboto"/>
              </a:rPr>
              <a:t>), mis võimaldaks kelmidel Sinu arvutit eemalt üle võtta.</a:t>
            </a:r>
            <a:endParaRPr dirty="0"/>
          </a:p>
        </p:txBody>
      </p:sp>
      <p:sp>
        <p:nvSpPr>
          <p:cNvPr id="519" name="Google Shape;519;p18: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18</a:t>
            </a:fld>
            <a:endParaRPr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9: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2" name="Google Shape;532;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sz="1800" b="0" i="0" u="none" strike="noStrike" dirty="0">
                <a:solidFill>
                  <a:srgbClr val="000000"/>
                </a:solidFill>
                <a:latin typeface="Calibri"/>
                <a:ea typeface="Calibri"/>
                <a:cs typeface="Calibri"/>
                <a:sym typeface="Calibri"/>
              </a:rPr>
              <a:t>Tutvusta kuulajatele, milliseid teemasid/küsimusi käsitlema hakkad.</a:t>
            </a:r>
            <a:endParaRPr dirty="0"/>
          </a:p>
        </p:txBody>
      </p:sp>
      <p:sp>
        <p:nvSpPr>
          <p:cNvPr id="285" name="Google Shape;285;p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2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Võite vabalt täiendada vastavalt sellele, keda ise jälgite</a:t>
            </a:r>
            <a:endParaRPr dirty="0"/>
          </a:p>
        </p:txBody>
      </p:sp>
      <p:sp>
        <p:nvSpPr>
          <p:cNvPr id="544" name="Google Shape;544;p2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1: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2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dirty="0"/>
              <a:t>Uuri enne tundi õpetajalt, kas õpilastel on võimalik </a:t>
            </a:r>
            <a:r>
              <a:rPr lang="et-EE" dirty="0" err="1"/>
              <a:t>Kahooti</a:t>
            </a:r>
            <a:r>
              <a:rPr lang="et-EE" dirty="0"/>
              <a:t> mängida oma telefonides või paari peale.</a:t>
            </a:r>
          </a:p>
          <a:p>
            <a:pPr marL="0" marR="0" lvl="0" indent="0" algn="l" rtl="0">
              <a:lnSpc>
                <a:spcPct val="100000"/>
              </a:lnSpc>
              <a:spcBef>
                <a:spcPts val="0"/>
              </a:spcBef>
              <a:spcAft>
                <a:spcPts val="0"/>
              </a:spcAft>
              <a:buClr>
                <a:schemeClr val="dk1"/>
              </a:buClr>
              <a:buSzPts val="1200"/>
              <a:buFont typeface="Calibri"/>
              <a:buNone/>
            </a:pPr>
            <a:endParaRPr lang="et-EE" dirty="0"/>
          </a:p>
          <a:p>
            <a:pPr marL="0" marR="0" lvl="0" indent="0" algn="l" rtl="0">
              <a:lnSpc>
                <a:spcPct val="100000"/>
              </a:lnSpc>
              <a:spcBef>
                <a:spcPts val="0"/>
              </a:spcBef>
              <a:spcAft>
                <a:spcPts val="0"/>
              </a:spcAft>
              <a:buClr>
                <a:schemeClr val="dk1"/>
              </a:buClr>
              <a:buSzPts val="1200"/>
              <a:buFont typeface="Calibri"/>
              <a:buNone/>
            </a:pPr>
            <a:r>
              <a:rPr lang="et-EE" dirty="0"/>
              <a:t>IGA PANK TEEB OMA KAHOOTI KONTO JA LISAB SIIA INFO.</a:t>
            </a:r>
            <a:endParaRPr lang="et-EE" sz="1000" dirty="0">
              <a:effectLst/>
              <a:latin typeface="Calibri"/>
            </a:endParaRPr>
          </a:p>
          <a:p>
            <a:pPr marL="0" marR="0" lvl="0" indent="0" algn="l" rtl="0">
              <a:lnSpc>
                <a:spcPct val="100000"/>
              </a:lnSpc>
              <a:spcBef>
                <a:spcPts val="0"/>
              </a:spcBef>
              <a:spcAft>
                <a:spcPts val="0"/>
              </a:spcAft>
              <a:buClr>
                <a:schemeClr val="dk1"/>
              </a:buClr>
              <a:buSzPts val="1200"/>
              <a:buFont typeface="Calibri"/>
              <a:buNone/>
            </a:pPr>
            <a:endParaRPr lang="et-EE" sz="1000" dirty="0">
              <a:effectLst/>
              <a:latin typeface="Calibri"/>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sz="1000" dirty="0" err="1">
                <a:effectLst/>
                <a:latin typeface="Calibri"/>
                <a:ea typeface="Calibri" panose="020F0502020204030204" pitchFamily="34" charset="0"/>
              </a:rPr>
              <a:t>Kahoot</a:t>
            </a:r>
            <a:r>
              <a:rPr lang="et-EE" sz="1000" dirty="0">
                <a:effectLst/>
                <a:latin typeface="Calibri"/>
                <a:ea typeface="Calibri" panose="020F0502020204030204" pitchFamily="34" charset="0"/>
              </a:rPr>
              <a:t> on ettevalmistatud Pangaliidu kontole:</a:t>
            </a:r>
          </a:p>
          <a:p>
            <a:pPr marL="0" marR="0" lvl="0" indent="0" algn="l" rtl="0">
              <a:lnSpc>
                <a:spcPct val="100000"/>
              </a:lnSpc>
              <a:spcBef>
                <a:spcPts val="0"/>
              </a:spcBef>
              <a:spcAft>
                <a:spcPts val="0"/>
              </a:spcAft>
              <a:buClr>
                <a:schemeClr val="dk1"/>
              </a:buClr>
              <a:buSzPts val="1200"/>
              <a:buFont typeface="Calibri"/>
              <a:buNone/>
            </a:pPr>
            <a:r>
              <a:rPr lang="et-EE" sz="1200" dirty="0">
                <a:effectLst/>
                <a:latin typeface="Calibri" panose="020F0502020204030204" pitchFamily="34" charset="0"/>
                <a:ea typeface="Calibri" panose="020F0502020204030204" pitchFamily="34" charset="0"/>
              </a:rPr>
              <a:t>Kuidas ümber tõsta? Vajutad lingile, palub </a:t>
            </a:r>
            <a:r>
              <a:rPr lang="et-EE" sz="1200" dirty="0" err="1">
                <a:effectLst/>
                <a:latin typeface="Calibri" panose="020F0502020204030204" pitchFamily="34" charset="0"/>
                <a:ea typeface="Calibri" panose="020F0502020204030204" pitchFamily="34" charset="0"/>
              </a:rPr>
              <a:t>Kahooti</a:t>
            </a:r>
            <a:r>
              <a:rPr lang="et-EE" sz="1200" dirty="0">
                <a:effectLst/>
                <a:latin typeface="Calibri" panose="020F0502020204030204" pitchFamily="34" charset="0"/>
                <a:ea typeface="Calibri" panose="020F0502020204030204" pitchFamily="34" charset="0"/>
              </a:rPr>
              <a:t> sisse logida. Logid enda paroolidega ja siis kui avaneb, siis vajutad </a:t>
            </a:r>
            <a:r>
              <a:rPr lang="et-EE" sz="1200" dirty="0" err="1">
                <a:effectLst/>
                <a:latin typeface="Calibri" panose="020F0502020204030204" pitchFamily="34" charset="0"/>
                <a:ea typeface="Calibri" panose="020F0502020204030204" pitchFamily="34" charset="0"/>
              </a:rPr>
              <a:t>duplicate</a:t>
            </a:r>
            <a:r>
              <a:rPr lang="et-EE" sz="1200" dirty="0">
                <a:effectLst/>
                <a:latin typeface="Calibri" panose="020F0502020204030204" pitchFamily="34" charset="0"/>
                <a:ea typeface="Calibri" panose="020F0502020204030204" pitchFamily="34" charset="0"/>
              </a:rPr>
              <a:t> ja ongi olemas. </a:t>
            </a:r>
          </a:p>
          <a:p>
            <a:pPr marL="0" marR="0" lvl="0" indent="0" algn="l" rtl="0">
              <a:lnSpc>
                <a:spcPct val="100000"/>
              </a:lnSpc>
              <a:spcBef>
                <a:spcPts val="0"/>
              </a:spcBef>
              <a:spcAft>
                <a:spcPts val="0"/>
              </a:spcAft>
              <a:buClr>
                <a:schemeClr val="dk1"/>
              </a:buClr>
              <a:buSzPts val="1200"/>
              <a:buFont typeface="Calibri"/>
              <a:buNone/>
            </a:pPr>
            <a:endParaRPr lang="et-EE"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sz="1200" dirty="0" err="1">
                <a:effectLst/>
                <a:latin typeface="Calibri" panose="020F0502020204030204" pitchFamily="34" charset="0"/>
                <a:ea typeface="Calibri" panose="020F0502020204030204" pitchFamily="34" charset="0"/>
              </a:rPr>
              <a:t>Kahoot</a:t>
            </a:r>
            <a:r>
              <a:rPr lang="et-EE" sz="1200" dirty="0">
                <a:effectLst/>
                <a:latin typeface="Calibri" panose="020F0502020204030204" pitchFamily="34" charset="0"/>
                <a:ea typeface="Calibri" panose="020F0502020204030204" pitchFamily="34" charset="0"/>
              </a:rPr>
              <a:t>: </a:t>
            </a:r>
            <a:r>
              <a:rPr lang="et-EE" dirty="0"/>
              <a:t>„Kuidas alustada investeerimisega? Eesti Pangaliit“ </a:t>
            </a:r>
            <a:r>
              <a:rPr lang="et-EE" dirty="0" err="1"/>
              <a:t>Kahoot</a:t>
            </a:r>
            <a:r>
              <a:rPr lang="et-EE" dirty="0"/>
              <a:t>. Võitjale võid anda mingi auhinna.</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800" u="sng" dirty="0">
              <a:solidFill>
                <a:srgbClr val="333333"/>
              </a:solidFill>
              <a:effectLst/>
              <a:latin typeface="Calibri" panose="020F0502020204030204" pitchFamily="34" charset="0"/>
              <a:ea typeface="Times New Roman" panose="02020603050405020304" pitchFamily="18" charset="0"/>
              <a:hlinkClick r:id="rId3"/>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t-EE" sz="1800" u="sng" dirty="0">
                <a:solidFill>
                  <a:srgbClr val="333333"/>
                </a:solidFill>
                <a:effectLst/>
                <a:latin typeface="Calibri" panose="020F0502020204030204" pitchFamily="34" charset="0"/>
                <a:ea typeface="Times New Roman" panose="02020603050405020304" pitchFamily="18" charset="0"/>
                <a:hlinkClick r:id="rId3"/>
              </a:rPr>
              <a:t>KUIDAS ALUSTADA INVESTEERIMISEGA?</a:t>
            </a:r>
            <a:endParaRPr lang="et-EE" sz="1800" dirty="0">
              <a:solidFill>
                <a:srgbClr val="333333"/>
              </a:solidFill>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dirty="0"/>
              <a:t>https://create.kahoot.it/share/kuidas-alustada-investeerimisega/d58a6dc7-cdc6-4c78-8324-0603ed7bb415</a:t>
            </a:r>
            <a:endParaRPr dirty="0"/>
          </a:p>
        </p:txBody>
      </p:sp>
      <p:sp>
        <p:nvSpPr>
          <p:cNvPr id="557" name="Google Shape;557;p2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3: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sz="1200"/>
              <a:t>Ettevõtte eesmärgiks on maksimeerida kasumit (uued tooted ja teenused, uutele turgudele laienemine, innovatsioon, efektiivsuse parandamine, konkurentide hoidmine selja taga või nende ülevõtmine). </a:t>
            </a:r>
            <a:endParaRPr/>
          </a:p>
          <a:p>
            <a:pPr marL="0" marR="0" lvl="0" indent="0" algn="l" rtl="0">
              <a:lnSpc>
                <a:spcPct val="100000"/>
              </a:lnSpc>
              <a:spcBef>
                <a:spcPts val="0"/>
              </a:spcBef>
              <a:spcAft>
                <a:spcPts val="0"/>
              </a:spcAft>
              <a:buClr>
                <a:schemeClr val="dk1"/>
              </a:buClr>
              <a:buSzPts val="1200"/>
              <a:buFont typeface="Calibri"/>
              <a:buNone/>
            </a:pPr>
            <a:r>
              <a:rPr lang="et-EE" sz="1200"/>
              <a:t>Aktsia liikumine sõltub ettevõtte plaanidest, arengust, kasvust jms.</a:t>
            </a:r>
            <a:endParaRPr/>
          </a:p>
          <a:p>
            <a:pPr marL="0" lvl="0" indent="0" algn="l" rtl="0">
              <a:spcBef>
                <a:spcPts val="0"/>
              </a:spcBef>
              <a:spcAft>
                <a:spcPts val="0"/>
              </a:spcAft>
              <a:buNone/>
            </a:pPr>
            <a:endParaRPr/>
          </a:p>
          <a:p>
            <a:pPr marL="0" lvl="0" indent="0" algn="l" rtl="0">
              <a:spcBef>
                <a:spcPts val="0"/>
              </a:spcBef>
              <a:spcAft>
                <a:spcPts val="0"/>
              </a:spcAft>
              <a:buNone/>
            </a:pPr>
            <a:r>
              <a:rPr lang="et-EE"/>
              <a:t>Aktsiatesse investeerimine nõuab veidi rohkem süvenemist ning analüüsi. Sa peaksid arusaama, millega see ettevõte tegeleb, kuidas sellel sektoril üldiselt läheb ehk vajab veidi rohkem panustamist, kui fondi investeerimisel. Samas on võimalik teenida rohkem, aga ka riskid on suuremad.</a:t>
            </a:r>
            <a:endParaRPr/>
          </a:p>
        </p:txBody>
      </p:sp>
      <p:sp>
        <p:nvSpPr>
          <p:cNvPr id="433" name="Google Shape;433;p1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25</a:t>
            </a:fld>
            <a:endParaRPr/>
          </a:p>
        </p:txBody>
      </p:sp>
    </p:spTree>
    <p:extLst>
      <p:ext uri="{BB962C8B-B14F-4D97-AF65-F5344CB8AC3E}">
        <p14:creationId xmlns:p14="http://schemas.microsoft.com/office/powerpoint/2010/main" val="346528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dirty="0"/>
              <a:t>Aktsiaturg langeb. Iga korraga saab investor osakuid ostes sama summa eest rohkem osakuid.</a:t>
            </a:r>
            <a:br>
              <a:rPr lang="et-EE" dirty="0"/>
            </a:br>
            <a:r>
              <a:rPr lang="et-EE" dirty="0"/>
              <a:t>Aktsiaturg tõuseb. Investor jätkab osakute ostmist.</a:t>
            </a:r>
          </a:p>
          <a:p>
            <a:endParaRPr lang="et-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t-EE" sz="1200" b="0" i="0" u="none" strike="noStrike" cap="none" smtClean="0">
                <a:solidFill>
                  <a:schemeClr val="dk1"/>
                </a:solidFill>
                <a:latin typeface="Calibri"/>
                <a:ea typeface="Calibri"/>
                <a:cs typeface="Calibri"/>
                <a:sym typeface="Calibri"/>
              </a:rPr>
              <a:t>26</a:t>
            </a:fld>
            <a:endParaRPr lang="et-E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139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5: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6: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7: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8: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Küsi noortelt, miks üldse võiks investeerida?</a:t>
            </a:r>
            <a:endParaRPr dirty="0"/>
          </a:p>
        </p:txBody>
      </p:sp>
      <p:sp>
        <p:nvSpPr>
          <p:cNvPr id="293" name="Google Shape;293;p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2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sz="1200" b="0" i="0">
                <a:solidFill>
                  <a:schemeClr val="dk1"/>
                </a:solidFill>
                <a:latin typeface="Calibri"/>
                <a:ea typeface="Calibri"/>
                <a:cs typeface="Calibri"/>
                <a:sym typeface="Calibri"/>
              </a:rPr>
              <a:t>Noortele on kogumispensioniga liitumine kohustuslik. Kohustuslikuks liitumiskuupäevaks on 18-aastaseks saamise aastale järgneva aasta 1. jaanuar.</a:t>
            </a:r>
            <a:endParaRPr/>
          </a:p>
          <a:p>
            <a:pPr marL="0" lvl="0" indent="0" algn="l" rtl="0">
              <a:spcBef>
                <a:spcPts val="0"/>
              </a:spcBef>
              <a:spcAft>
                <a:spcPts val="0"/>
              </a:spcAft>
              <a:buNone/>
            </a:pPr>
            <a:r>
              <a:rPr lang="et-EE" sz="1200" b="0" i="0">
                <a:solidFill>
                  <a:schemeClr val="dk1"/>
                </a:solidFill>
                <a:latin typeface="Calibri"/>
                <a:ea typeface="Calibri"/>
                <a:cs typeface="Calibri"/>
                <a:sym typeface="Calibri"/>
              </a:rPr>
              <a:t>Valikuavalduse pensionikonto avamiseks võid esitada igal ajal. Sellega valid omale sobiva pensionifondi, kuhu sinu kogumispensioni maksed suunatakse.</a:t>
            </a:r>
            <a:endParaRPr/>
          </a:p>
          <a:p>
            <a:pPr marL="0" lvl="0" indent="0" algn="l" rtl="0">
              <a:spcBef>
                <a:spcPts val="0"/>
              </a:spcBef>
              <a:spcAft>
                <a:spcPts val="0"/>
              </a:spcAft>
              <a:buNone/>
            </a:pPr>
            <a:r>
              <a:rPr lang="et-EE" sz="1200" b="0" i="0">
                <a:solidFill>
                  <a:schemeClr val="dk1"/>
                </a:solidFill>
                <a:latin typeface="Calibri"/>
                <a:ea typeface="Calibri"/>
                <a:cs typeface="Calibri"/>
                <a:sym typeface="Calibri"/>
              </a:rPr>
              <a:t>Mis kuupäevast hakkad kogumispensioni makseid tasuma, saad teada Pensionikeskuse avalehelt liitumispäringust oma isikukoodiga.</a:t>
            </a:r>
            <a:endParaRPr/>
          </a:p>
          <a:p>
            <a:pPr marL="0" lvl="0" indent="0" algn="l" rtl="0">
              <a:spcBef>
                <a:spcPts val="0"/>
              </a:spcBef>
              <a:spcAft>
                <a:spcPts val="0"/>
              </a:spcAft>
              <a:buNone/>
            </a:pPr>
            <a:r>
              <a:rPr lang="et-EE" sz="1200" b="0" i="0">
                <a:solidFill>
                  <a:schemeClr val="dk1"/>
                </a:solidFill>
                <a:latin typeface="Calibri"/>
                <a:ea typeface="Calibri"/>
                <a:cs typeface="Calibri"/>
                <a:sym typeface="Calibri"/>
              </a:rPr>
              <a:t>Kui sa ei soovi kogumispensioni makseid tegema ja II sambasse raha koguma hakata, saad alates 01.01.2021 esitada makse tasumisest vabastamise avalduse. Kui esitad avalduse oma 18-aastaseks saamise aastal hiljemalt 31. juuliks, ei teki sul pärast 1. jaanuari tööle asudes kogumispensioni makse tasumise kohustust.</a:t>
            </a:r>
            <a:endParaRPr/>
          </a:p>
          <a:p>
            <a:pPr marL="0" lvl="0" indent="0" algn="l" rtl="0">
              <a:spcBef>
                <a:spcPts val="0"/>
              </a:spcBef>
              <a:spcAft>
                <a:spcPts val="0"/>
              </a:spcAft>
              <a:buNone/>
            </a:pPr>
            <a:r>
              <a:rPr lang="et-EE" sz="1200" b="0" i="0">
                <a:solidFill>
                  <a:schemeClr val="dk1"/>
                </a:solidFill>
                <a:latin typeface="Calibri"/>
                <a:ea typeface="Calibri"/>
                <a:cs typeface="Calibri"/>
                <a:sym typeface="Calibri"/>
              </a:rPr>
              <a:t>Uuesti II sambaga liituda saad siis alles 10 aasta pärast, mil tuleb esitada makse tasumise avaldus.</a:t>
            </a:r>
            <a:endParaRPr/>
          </a:p>
          <a:p>
            <a:pPr marL="0" lvl="0" indent="0" algn="l" rtl="0">
              <a:spcBef>
                <a:spcPts val="0"/>
              </a:spcBef>
              <a:spcAft>
                <a:spcPts val="0"/>
              </a:spcAft>
              <a:buNone/>
            </a:pPr>
            <a:r>
              <a:rPr lang="et-EE" sz="1200" b="0" i="0">
                <a:solidFill>
                  <a:schemeClr val="dk1"/>
                </a:solidFill>
                <a:latin typeface="Calibri"/>
                <a:ea typeface="Calibri"/>
                <a:cs typeface="Calibri"/>
                <a:sym typeface="Calibri"/>
              </a:rPr>
              <a:t>Kui makse tasumisest vabastamise avaldus oli sinu esimene II samba avaldus, mille esitasid ja kogumispensioni makse tasumise kohustust sul ei tekkinudki, tuleb nüüd esitada ka valikuavaldus, et raha liiguks sinu valitud pensionifondi või pensioni investeerimiskontole (alatest 2021. aasta septembrist).</a:t>
            </a:r>
            <a:endParaRPr/>
          </a:p>
          <a:p>
            <a:pPr marL="0" lvl="0" indent="0" algn="l" rtl="0">
              <a:spcBef>
                <a:spcPts val="0"/>
              </a:spcBef>
              <a:spcAft>
                <a:spcPts val="0"/>
              </a:spcAft>
              <a:buNone/>
            </a:pPr>
            <a:br>
              <a:rPr lang="et-EE"/>
            </a:br>
            <a:endParaRPr/>
          </a:p>
        </p:txBody>
      </p:sp>
      <p:sp>
        <p:nvSpPr>
          <p:cNvPr id="634" name="Google Shape;634;p29: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31</a:t>
            </a:fld>
            <a:endParaRPr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0: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1: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1: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93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t-EE" dirty="0"/>
              <a:t>Alustada võiks sellest, et kuhu sa üldse liikuda soovid, mis on su</a:t>
            </a:r>
            <a:r>
              <a:rPr lang="et-EE" b="1" dirty="0"/>
              <a:t> eesmärk</a:t>
            </a:r>
            <a:r>
              <a:rPr lang="et-EE" dirty="0"/>
              <a:t>. Eesmärgi seadmisel võiks kasutada SMART eesmärgi meetodit. </a:t>
            </a:r>
            <a:endParaRPr dirty="0"/>
          </a:p>
          <a:p>
            <a:pPr marL="0" lvl="0" indent="0" algn="l" rtl="0">
              <a:spcBef>
                <a:spcPts val="0"/>
              </a:spcBef>
              <a:spcAft>
                <a:spcPts val="0"/>
              </a:spcAft>
              <a:buNone/>
            </a:pPr>
            <a:r>
              <a:rPr lang="et-EE" b="1" i="0" dirty="0">
                <a:solidFill>
                  <a:srgbClr val="333333"/>
                </a:solidFill>
                <a:latin typeface="Arial"/>
                <a:ea typeface="Arial"/>
                <a:cs typeface="Arial"/>
                <a:sym typeface="Arial"/>
              </a:rPr>
              <a:t>S.M.A.R.T. põhimõtted:</a:t>
            </a:r>
            <a:endParaRPr b="0" i="0" dirty="0">
              <a:solidFill>
                <a:srgbClr val="333333"/>
              </a:solidFill>
              <a:latin typeface="Tahoma"/>
              <a:ea typeface="Tahoma"/>
              <a:cs typeface="Tahoma"/>
              <a:sym typeface="Tahoma"/>
            </a:endParaRPr>
          </a:p>
          <a:p>
            <a:pPr marL="0" lvl="0" indent="0" algn="l" rtl="0">
              <a:spcBef>
                <a:spcPts val="0"/>
              </a:spcBef>
              <a:spcAft>
                <a:spcPts val="0"/>
              </a:spcAft>
              <a:buNone/>
            </a:pPr>
            <a:r>
              <a:rPr lang="et-EE" b="1" i="0" dirty="0">
                <a:solidFill>
                  <a:srgbClr val="333333"/>
                </a:solidFill>
                <a:latin typeface="Arial"/>
                <a:ea typeface="Arial"/>
                <a:cs typeface="Arial"/>
                <a:sym typeface="Arial"/>
              </a:rPr>
              <a:t>S (</a:t>
            </a:r>
            <a:r>
              <a:rPr lang="et-EE" b="1" i="0" dirty="0" err="1">
                <a:solidFill>
                  <a:srgbClr val="333333"/>
                </a:solidFill>
                <a:latin typeface="Arial"/>
                <a:ea typeface="Arial"/>
                <a:cs typeface="Arial"/>
                <a:sym typeface="Arial"/>
              </a:rPr>
              <a:t>specific</a:t>
            </a:r>
            <a:r>
              <a:rPr lang="et-EE" b="1" i="0" dirty="0">
                <a:solidFill>
                  <a:srgbClr val="333333"/>
                </a:solidFill>
                <a:latin typeface="Arial"/>
                <a:ea typeface="Arial"/>
                <a:cs typeface="Arial"/>
                <a:sym typeface="Arial"/>
              </a:rPr>
              <a:t>) – spetsiifiline.</a:t>
            </a:r>
            <a:r>
              <a:rPr lang="et-EE" b="0" i="0" dirty="0">
                <a:solidFill>
                  <a:srgbClr val="333333"/>
                </a:solidFill>
                <a:latin typeface="Tahoma"/>
                <a:ea typeface="Tahoma"/>
                <a:cs typeface="Tahoma"/>
                <a:sym typeface="Tahoma"/>
              </a:rPr>
              <a:t> Püstitatud konkreetse planeerimistasandi sisulise ulatuse piires ning väljendab selgelt taotletavat mõju, oodatavat tulemust või väljundit;</a:t>
            </a:r>
            <a:endParaRPr dirty="0"/>
          </a:p>
          <a:p>
            <a:pPr marL="0" lvl="0" indent="0" algn="l" rtl="0">
              <a:spcBef>
                <a:spcPts val="0"/>
              </a:spcBef>
              <a:spcAft>
                <a:spcPts val="0"/>
              </a:spcAft>
              <a:buNone/>
            </a:pPr>
            <a:r>
              <a:rPr lang="et-EE" b="1" i="0" dirty="0">
                <a:solidFill>
                  <a:srgbClr val="333333"/>
                </a:solidFill>
                <a:latin typeface="Arial"/>
                <a:ea typeface="Arial"/>
                <a:cs typeface="Arial"/>
                <a:sym typeface="Arial"/>
              </a:rPr>
              <a:t>M (</a:t>
            </a:r>
            <a:r>
              <a:rPr lang="et-EE" b="1" i="0" dirty="0" err="1">
                <a:solidFill>
                  <a:srgbClr val="333333"/>
                </a:solidFill>
                <a:latin typeface="Arial"/>
                <a:ea typeface="Arial"/>
                <a:cs typeface="Arial"/>
                <a:sym typeface="Arial"/>
              </a:rPr>
              <a:t>measurable</a:t>
            </a:r>
            <a:r>
              <a:rPr lang="et-EE" b="1" i="0" dirty="0">
                <a:solidFill>
                  <a:srgbClr val="333333"/>
                </a:solidFill>
                <a:latin typeface="Arial"/>
                <a:ea typeface="Arial"/>
                <a:cs typeface="Arial"/>
                <a:sym typeface="Arial"/>
              </a:rPr>
              <a:t>) – mõõdetav.</a:t>
            </a:r>
            <a:r>
              <a:rPr lang="et-EE" b="0" i="0" dirty="0">
                <a:solidFill>
                  <a:srgbClr val="333333"/>
                </a:solidFill>
                <a:latin typeface="Tahoma"/>
                <a:ea typeface="Tahoma"/>
                <a:cs typeface="Tahoma"/>
                <a:sym typeface="Tahoma"/>
              </a:rPr>
              <a:t> Eesmärgi sõnastus on selline, et saavutamise edenemise mõõdetavus või võimalus edenemist hinnata on tajutav;</a:t>
            </a:r>
            <a:endParaRPr dirty="0"/>
          </a:p>
          <a:p>
            <a:pPr marL="0" lvl="0" indent="0" algn="l" rtl="0">
              <a:spcBef>
                <a:spcPts val="0"/>
              </a:spcBef>
              <a:spcAft>
                <a:spcPts val="0"/>
              </a:spcAft>
              <a:buNone/>
            </a:pPr>
            <a:r>
              <a:rPr lang="et-EE" b="1" i="0" dirty="0">
                <a:solidFill>
                  <a:srgbClr val="333333"/>
                </a:solidFill>
                <a:latin typeface="Arial"/>
                <a:ea typeface="Arial"/>
                <a:cs typeface="Arial"/>
                <a:sym typeface="Arial"/>
              </a:rPr>
              <a:t>A (</a:t>
            </a:r>
            <a:r>
              <a:rPr lang="et-EE" b="1" i="0" dirty="0" err="1">
                <a:solidFill>
                  <a:srgbClr val="333333"/>
                </a:solidFill>
                <a:latin typeface="Arial"/>
                <a:ea typeface="Arial"/>
                <a:cs typeface="Arial"/>
                <a:sym typeface="Arial"/>
              </a:rPr>
              <a:t>achievable</a:t>
            </a:r>
            <a:r>
              <a:rPr lang="et-EE" b="1" i="0" dirty="0">
                <a:solidFill>
                  <a:srgbClr val="333333"/>
                </a:solidFill>
                <a:latin typeface="Arial"/>
                <a:ea typeface="Arial"/>
                <a:cs typeface="Arial"/>
                <a:sym typeface="Arial"/>
              </a:rPr>
              <a:t>) – saavutatav.</a:t>
            </a:r>
            <a:r>
              <a:rPr lang="et-EE" b="0" i="0" dirty="0">
                <a:solidFill>
                  <a:srgbClr val="333333"/>
                </a:solidFill>
                <a:latin typeface="Tahoma"/>
                <a:ea typeface="Tahoma"/>
                <a:cs typeface="Tahoma"/>
                <a:sym typeface="Tahoma"/>
              </a:rPr>
              <a:t> Piisavalt kõrged, et need paneks tulemuste nimel maksimaalselt pingutama, jäädes sealjuures kokkulepitud perioodil reaalselt saavutatavateks. NB! Ambitsioonikas eesmärk ei ole utoopiline.</a:t>
            </a:r>
            <a:endParaRPr dirty="0"/>
          </a:p>
          <a:p>
            <a:pPr marL="0" lvl="0" indent="0" algn="l" rtl="0">
              <a:spcBef>
                <a:spcPts val="0"/>
              </a:spcBef>
              <a:spcAft>
                <a:spcPts val="0"/>
              </a:spcAft>
              <a:buNone/>
            </a:pPr>
            <a:r>
              <a:rPr lang="et-EE" b="1" i="0" dirty="0">
                <a:solidFill>
                  <a:srgbClr val="333333"/>
                </a:solidFill>
                <a:latin typeface="Arial"/>
                <a:ea typeface="Arial"/>
                <a:cs typeface="Arial"/>
                <a:sym typeface="Arial"/>
              </a:rPr>
              <a:t>R (relevant) – asjakohane.</a:t>
            </a:r>
            <a:r>
              <a:rPr lang="et-EE" b="0" i="0" dirty="0">
                <a:solidFill>
                  <a:srgbClr val="333333"/>
                </a:solidFill>
                <a:latin typeface="Tahoma"/>
                <a:ea typeface="Tahoma"/>
                <a:cs typeface="Tahoma"/>
                <a:sym typeface="Tahoma"/>
              </a:rPr>
              <a:t> Eesmärgid peavad vastama planeerimistasandile ja tulenema kõrgemal tasandil seatud eesmärkidest. Tuleb arvesse võtta, mida konkreetsel planeerimistasandil on võimalik reaalselt  mõjutada või saavutada.</a:t>
            </a:r>
            <a:endParaRPr dirty="0"/>
          </a:p>
          <a:p>
            <a:pPr marL="0" lvl="0" indent="0" algn="l" rtl="0">
              <a:spcBef>
                <a:spcPts val="0"/>
              </a:spcBef>
              <a:spcAft>
                <a:spcPts val="0"/>
              </a:spcAft>
              <a:buNone/>
            </a:pPr>
            <a:r>
              <a:rPr lang="et-EE" b="1" i="0" dirty="0">
                <a:solidFill>
                  <a:srgbClr val="333333"/>
                </a:solidFill>
                <a:latin typeface="Arial"/>
                <a:ea typeface="Arial"/>
                <a:cs typeface="Arial"/>
                <a:sym typeface="Arial"/>
              </a:rPr>
              <a:t>T (</a:t>
            </a:r>
            <a:r>
              <a:rPr lang="et-EE" b="1" i="0" dirty="0" err="1">
                <a:solidFill>
                  <a:srgbClr val="333333"/>
                </a:solidFill>
                <a:latin typeface="Arial"/>
                <a:ea typeface="Arial"/>
                <a:cs typeface="Arial"/>
                <a:sym typeface="Arial"/>
              </a:rPr>
              <a:t>timed</a:t>
            </a:r>
            <a:r>
              <a:rPr lang="et-EE" b="1" i="0" dirty="0">
                <a:solidFill>
                  <a:srgbClr val="333333"/>
                </a:solidFill>
                <a:latin typeface="Arial"/>
                <a:ea typeface="Arial"/>
                <a:cs typeface="Arial"/>
                <a:sym typeface="Arial"/>
              </a:rPr>
              <a:t>) –</a:t>
            </a:r>
            <a:r>
              <a:rPr lang="et-EE" b="0" i="0" dirty="0">
                <a:solidFill>
                  <a:srgbClr val="333333"/>
                </a:solidFill>
                <a:latin typeface="Tahoma"/>
                <a:ea typeface="Tahoma"/>
                <a:cs typeface="Tahoma"/>
                <a:sym typeface="Tahoma"/>
              </a:rPr>
              <a:t> ajastatud ehk </a:t>
            </a:r>
            <a:r>
              <a:rPr lang="et-EE" b="1" i="0" dirty="0">
                <a:solidFill>
                  <a:srgbClr val="333333"/>
                </a:solidFill>
                <a:latin typeface="Arial"/>
                <a:ea typeface="Arial"/>
                <a:cs typeface="Arial"/>
                <a:sym typeface="Arial"/>
              </a:rPr>
              <a:t>planeerimistasandi ajaraamiga seotud.</a:t>
            </a:r>
            <a:endParaRPr b="0" i="0" dirty="0">
              <a:solidFill>
                <a:srgbClr val="333333"/>
              </a:solidFill>
              <a:latin typeface="Tahoma"/>
              <a:ea typeface="Tahoma"/>
              <a:cs typeface="Tahoma"/>
              <a:sym typeface="Tahoma"/>
            </a:endParaRPr>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t-EE" dirty="0"/>
              <a:t>Kui eesmärk paigas, siis tuleb aru saada, kus ma täna oma rahaasjadega olen. See annab ülevaate rahalisest seisust. Millised on minu sissetulekud ja väljaminekud. Kui eesmärk silme ees, siis saab teha juba eelarve, et kui palju sul on kuised kulutused ning kui palju pead säästma või siis juurde teenima, et oma eesmärgini jõuda.. Kui tulud on suuremad kui kulud teki vaba raha säästmiseks ja hiljem investeerimiseks. Mida rohkem seda on seda vabam oled oma otsustes.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Enne kui hakata investeerima, võiks olla väike rahatagavara – säästupuhver/meelerahufond. See on selleks, et kui midagi juhtub ning sul on kiiresti raha vaja. Näiteks kukub telefon katki ja sul on vaja seda remontida või uus osta. Üldiselt soovitatakse, et oleks 3-6kuu kulutuste osas tagavara raha.</a:t>
            </a:r>
            <a:endParaRPr dirty="0"/>
          </a:p>
          <a:p>
            <a:pPr marL="0" lvl="0" indent="0" algn="l" rtl="0">
              <a:spcBef>
                <a:spcPts val="0"/>
              </a:spcBef>
              <a:spcAft>
                <a:spcPts val="0"/>
              </a:spcAft>
              <a:buNone/>
            </a:pPr>
            <a:r>
              <a:rPr lang="et-EE" dirty="0"/>
              <a:t>Investeerida võiks seda raha, mille oled nõus ka kaotama ehk söögiraha ei tohi investeerida, sest investeerimisel võib nii raha teenida kui ka kaotada. Investeerimisega saab täna alustada juba väikeste summadega, et õppida ja saada kogemusi. Isegi 1 eurost, kuna teenus- ja hoidmistasud on Tallinna börsile investeerimisel 0 eurot.</a:t>
            </a:r>
            <a:endParaRPr dirty="0"/>
          </a:p>
          <a:p>
            <a:pPr marL="0" lvl="0" indent="0" algn="l" rtl="0">
              <a:spcBef>
                <a:spcPts val="0"/>
              </a:spcBef>
              <a:spcAft>
                <a:spcPts val="0"/>
              </a:spcAft>
              <a:buNone/>
            </a:pPr>
            <a:endParaRPr dirty="0"/>
          </a:p>
        </p:txBody>
      </p:sp>
      <p:sp>
        <p:nvSpPr>
          <p:cNvPr id="301" name="Google Shape;301;p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200"/>
              <a:buFont typeface="Arial"/>
              <a:buChar char="•"/>
            </a:pPr>
            <a:r>
              <a:rPr lang="et-EE" sz="1200" dirty="0"/>
              <a:t>Raha ajaväärtus: üks euro täna on väärt rohkem </a:t>
            </a:r>
            <a:br>
              <a:rPr lang="et-EE" sz="1200" dirty="0"/>
            </a:br>
            <a:r>
              <a:rPr lang="et-EE" sz="1200" dirty="0"/>
              <a:t>kui üks euro homme</a:t>
            </a:r>
            <a:endParaRPr dirty="0"/>
          </a:p>
          <a:p>
            <a:pPr marL="342900" lvl="0" indent="-342900" algn="l" rtl="0">
              <a:spcBef>
                <a:spcPts val="600"/>
              </a:spcBef>
              <a:spcAft>
                <a:spcPts val="0"/>
              </a:spcAft>
              <a:buClr>
                <a:schemeClr val="dk1"/>
              </a:buClr>
              <a:buSzPts val="1200"/>
              <a:buFont typeface="Arial"/>
              <a:buChar char="•"/>
            </a:pPr>
            <a:r>
              <a:rPr lang="et-EE" sz="1200" dirty="0"/>
              <a:t>Kuna raha ostujõud aja jooksul väheneb, </a:t>
            </a:r>
            <a:br>
              <a:rPr lang="et-EE" sz="1200" dirty="0"/>
            </a:br>
            <a:r>
              <a:rPr lang="et-EE" sz="1200" dirty="0"/>
              <a:t>kaotab säästetud raha aja jooksul väärtust</a:t>
            </a:r>
            <a:endParaRPr dirty="0"/>
          </a:p>
          <a:p>
            <a:pPr marL="0" lvl="0" indent="0" algn="l" rtl="0">
              <a:spcBef>
                <a:spcPts val="600"/>
              </a:spcBef>
              <a:spcAft>
                <a:spcPts val="0"/>
              </a:spcAft>
              <a:buNone/>
            </a:pPr>
            <a:r>
              <a:rPr lang="et-EE" sz="1200" b="1" dirty="0"/>
              <a:t>Näide:</a:t>
            </a:r>
            <a:r>
              <a:rPr lang="et-EE" sz="1200" dirty="0"/>
              <a:t> </a:t>
            </a:r>
            <a:endParaRPr dirty="0"/>
          </a:p>
          <a:p>
            <a:pPr marL="0" lvl="0" indent="0" algn="l" rtl="0">
              <a:spcBef>
                <a:spcPts val="1200"/>
              </a:spcBef>
              <a:spcAft>
                <a:spcPts val="0"/>
              </a:spcAft>
              <a:buNone/>
            </a:pPr>
            <a:r>
              <a:rPr lang="et-EE" sz="1200" dirty="0"/>
              <a:t>2012. aastal ununes pintsaku taskusse 100 eurot</a:t>
            </a:r>
            <a:br>
              <a:rPr lang="et-EE" sz="1200" dirty="0"/>
            </a:br>
            <a:r>
              <a:rPr lang="et-EE" sz="1200" dirty="0"/>
              <a:t>2022. aastal (10 aastat hiljem) on pintsaku taskus endiselt see sama 100 eurot. Samaväärne ostujõud oleks aga 122 eurol</a:t>
            </a:r>
            <a:endParaRPr dirty="0"/>
          </a:p>
          <a:p>
            <a:pPr marL="0" lvl="0" indent="0" algn="l" rtl="0">
              <a:spcBef>
                <a:spcPts val="1200"/>
              </a:spcBef>
              <a:spcAft>
                <a:spcPts val="0"/>
              </a:spcAft>
              <a:buNone/>
            </a:pPr>
            <a:endParaRPr sz="1200" b="1" dirty="0"/>
          </a:p>
          <a:p>
            <a:pPr marL="0" lvl="0" indent="0" algn="l" rtl="0">
              <a:spcBef>
                <a:spcPts val="1200"/>
              </a:spcBef>
              <a:spcAft>
                <a:spcPts val="0"/>
              </a:spcAft>
              <a:buNone/>
            </a:pPr>
            <a:r>
              <a:rPr lang="et-EE" sz="1200" b="1" dirty="0"/>
              <a:t>Inflatsioon</a:t>
            </a:r>
            <a:r>
              <a:rPr lang="et-EE" sz="1200" b="1" i="0" dirty="0">
                <a:solidFill>
                  <a:srgbClr val="5F6368"/>
                </a:solidFill>
                <a:latin typeface="arial"/>
                <a:ea typeface="arial"/>
                <a:cs typeface="arial"/>
                <a:sym typeface="arial"/>
              </a:rPr>
              <a:t> </a:t>
            </a:r>
            <a:r>
              <a:rPr lang="et-EE" b="0" i="0" dirty="0">
                <a:solidFill>
                  <a:srgbClr val="4D5156"/>
                </a:solidFill>
                <a:latin typeface="arial"/>
                <a:ea typeface="arial"/>
                <a:cs typeface="arial"/>
                <a:sym typeface="arial"/>
              </a:rPr>
              <a:t>on raha väärtuse langemine, millest tulenevalt tõuseb kaupade või teenuste hinnatase. Hinnataseme tõus näitab raha reaalse ostujõu vähenemist.</a:t>
            </a:r>
            <a:endParaRPr dirty="0"/>
          </a:p>
          <a:p>
            <a:pPr marL="0" lvl="0" indent="0" algn="l" rtl="0">
              <a:spcBef>
                <a:spcPts val="1200"/>
              </a:spcBef>
              <a:spcAft>
                <a:spcPts val="0"/>
              </a:spcAft>
              <a:buNone/>
            </a:pPr>
            <a:r>
              <a:rPr lang="et-EE" sz="1200" b="0" i="0" dirty="0">
                <a:solidFill>
                  <a:srgbClr val="4D5156"/>
                </a:solidFill>
                <a:latin typeface="arial"/>
                <a:ea typeface="arial"/>
                <a:cs typeface="arial"/>
                <a:sym typeface="arial"/>
              </a:rPr>
              <a:t>Liitintress – lihtne näide – paned kartuli kevadel maha ja sügisel on ühest kartulist saanud 5 kartulit ☺ ehk siis investeeritud raha hakkab omakorda tulu teenima, kui sa seda tulu vahepeal välja ei võta.</a:t>
            </a:r>
            <a:endParaRPr sz="1200" dirty="0"/>
          </a:p>
          <a:p>
            <a:pPr marL="0" lvl="0" indent="0" algn="l" rtl="0">
              <a:spcBef>
                <a:spcPts val="1200"/>
              </a:spcBef>
              <a:spcAft>
                <a:spcPts val="0"/>
              </a:spcAft>
              <a:buNone/>
            </a:pPr>
            <a:endParaRPr dirty="0"/>
          </a:p>
        </p:txBody>
      </p:sp>
      <p:sp>
        <p:nvSpPr>
          <p:cNvPr id="333" name="Google Shape;333;p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b="1" i="0" dirty="0">
                <a:solidFill>
                  <a:srgbClr val="333333"/>
                </a:solidFill>
                <a:effectLst/>
                <a:latin typeface="PT Serif" panose="020B0604020202020204" pitchFamily="18" charset="-70"/>
              </a:rPr>
              <a:t>Liitintress</a:t>
            </a:r>
            <a:r>
              <a:rPr lang="et-EE" b="0" i="0" dirty="0">
                <a:solidFill>
                  <a:srgbClr val="333333"/>
                </a:solidFill>
                <a:effectLst/>
                <a:latin typeface="PT Serif" panose="020B0604020202020204" pitchFamily="18" charset="-70"/>
              </a:rPr>
              <a:t> (</a:t>
            </a:r>
            <a:r>
              <a:rPr lang="et-EE" b="0" i="0" dirty="0" err="1">
                <a:solidFill>
                  <a:srgbClr val="333333"/>
                </a:solidFill>
                <a:effectLst/>
                <a:latin typeface="PT Serif" panose="020B0604020202020204" pitchFamily="18" charset="-70"/>
              </a:rPr>
              <a:t>compund</a:t>
            </a:r>
            <a:r>
              <a:rPr lang="et-EE" b="0" i="0" dirty="0">
                <a:solidFill>
                  <a:srgbClr val="333333"/>
                </a:solidFill>
                <a:effectLst/>
                <a:latin typeface="PT Serif" panose="020B0604020202020204" pitchFamily="18" charset="-70"/>
              </a:rPr>
              <a:t> </a:t>
            </a:r>
            <a:r>
              <a:rPr lang="et-EE" b="0" i="0" dirty="0" err="1">
                <a:solidFill>
                  <a:srgbClr val="333333"/>
                </a:solidFill>
                <a:effectLst/>
                <a:latin typeface="PT Serif" panose="020B0604020202020204" pitchFamily="18" charset="-70"/>
              </a:rPr>
              <a:t>interest</a:t>
            </a:r>
            <a:r>
              <a:rPr lang="et-EE" b="0" i="0" dirty="0">
                <a:solidFill>
                  <a:srgbClr val="333333"/>
                </a:solidFill>
                <a:effectLst/>
                <a:latin typeface="PT Serif" panose="020B0604020202020204" pitchFamily="18" charset="-70"/>
              </a:rPr>
              <a:t>) on intress, mis on arvestatud laenu, hoiuse, deposiidi ja akumuleerunud intresside summalt, mis arvutatakse põhisummalt ja sellele lisandunud eelmiste perioodide kogunenud intressidelt. Seega liitintressi arvutamisel investeeritakse pidevalt edasi ka tekkinud kasum, mitte ainult põhiosa.</a:t>
            </a:r>
            <a:endParaRPr lang="et-EE" dirty="0">
              <a:solidFill>
                <a:srgbClr val="0A0A0A"/>
              </a:solidFill>
              <a:latin typeface="Arial"/>
              <a:ea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dirty="0">
                <a:solidFill>
                  <a:srgbClr val="0A0A0A"/>
                </a:solidFill>
                <a:latin typeface="Arial"/>
                <a:ea typeface="Arial"/>
                <a:cs typeface="Arial"/>
                <a:sym typeface="Arial"/>
              </a:rPr>
              <a:t>Näites on toodud 3 inimest, kes kõik investeerivad kuus 50 eurot; eeldusel, et aastas teenib 7% tulu (aktsiate pikaajaline keskmine tootlus, see muidugi ei tähenda, et iga aasta saab 7%,  võib kukkuda ka 30% või tõusta hoopis 20%), siis mida pikem on periood, seda suurem summa koguneb 65 eluaastaks.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dirty="0">
                <a:solidFill>
                  <a:srgbClr val="0A0A0A"/>
                </a:solidFill>
                <a:latin typeface="Arial"/>
                <a:ea typeface="Arial"/>
                <a:cs typeface="Arial"/>
                <a:sym typeface="Arial"/>
              </a:rPr>
              <a:t>Mida pikem on aeg, seda rohkem pääseb mõjule teenitav liitintress. Alguses ei olegi summadel suurt vahet sõltumata teenitavast tootlusest, aga pikema ajaliselt on see väga oluline. </a:t>
            </a:r>
            <a:endParaRPr lang="et-EE" b="0" i="0" u="none" strike="noStrike" dirty="0">
              <a:solidFill>
                <a:srgbClr val="0645AD"/>
              </a:solidFill>
              <a:effectLst/>
              <a:latin typeface="Arial" panose="020B0604020202020204" pitchFamily="34" charset="0"/>
              <a:hlinkClick r:id="rId3" tooltip="Albert Einstein"/>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b="0" i="0" u="none" strike="noStrike" dirty="0">
                <a:solidFill>
                  <a:srgbClr val="0645AD"/>
                </a:solidFill>
                <a:effectLst/>
                <a:latin typeface="Arial" panose="020B0604020202020204" pitchFamily="34" charset="0"/>
                <a:hlinkClick r:id="rId3" tooltip="Albert Einstein"/>
              </a:rPr>
              <a:t>Albert Einsteinile</a:t>
            </a:r>
            <a:r>
              <a:rPr lang="et-EE" b="0" i="0" dirty="0">
                <a:solidFill>
                  <a:srgbClr val="202122"/>
                </a:solidFill>
                <a:effectLst/>
                <a:latin typeface="Arial" panose="020B0604020202020204" pitchFamily="34" charset="0"/>
              </a:rPr>
              <a:t> omistatakse sageli ütlust "Liitintress on kaheksas maailmaime. Kes sellest aru saab, teenib seda. Kes ei saa, maksab seda". Ei ole mingit viidet või tõendusmaterjali, et Einstein seda päriselt öelnud oleks, aga tähenduslik on see tsitaat sellegipoolest.</a:t>
            </a:r>
            <a:endParaRPr lang="et-EE" dirty="0"/>
          </a:p>
          <a:p>
            <a:endParaRPr lang="et-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t-EE" sz="1200" b="0" i="0" u="none" strike="noStrike" cap="none" smtClean="0">
                <a:solidFill>
                  <a:schemeClr val="dk1"/>
                </a:solidFill>
                <a:latin typeface="Calibri"/>
                <a:ea typeface="Calibri"/>
                <a:cs typeface="Calibri"/>
                <a:sym typeface="Calibri"/>
              </a:rPr>
              <a:t>6</a:t>
            </a:fld>
            <a:endParaRPr lang="et-E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769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Paljud inimesed mõtlevad, et võiks alustada investeerimisega, aga siiski seda ei tee. Põhiline,  mida mõeldakse on, et investeerimiseks on vaja palju raha. Kunagi olid teenustasud päris suured ning väikeste summadega ei olnud mõistlik investeerida. Tänaseks on teenustasud ja hoidmistasud väga väikesed või lausa olematud ning investeerida saab ka näiteks 1 või 10 euroga.</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t-EE" dirty="0"/>
              <a:t>Teiseks takistuseks on see, et investeerimine tundub keerulisena, et selleks peab väga palju lugema, õppima. Tegelikult on mõistlik nt. läbi lugeda algatuseks mõni järgnevatest raamatutest </a:t>
            </a:r>
            <a:r>
              <a:rPr lang="et-EE" sz="1200" dirty="0" err="1"/>
              <a:t>Seppo</a:t>
            </a:r>
            <a:r>
              <a:rPr lang="et-EE" sz="1200" dirty="0"/>
              <a:t> </a:t>
            </a:r>
            <a:r>
              <a:rPr lang="et-EE" sz="1200" dirty="0" err="1"/>
              <a:t>Saario</a:t>
            </a:r>
            <a:r>
              <a:rPr lang="et-EE" sz="1200" dirty="0"/>
              <a:t> </a:t>
            </a:r>
            <a:r>
              <a:rPr lang="et-EE" sz="1200" b="1" dirty="0"/>
              <a:t>„Nõnda ma investeerin börsiaktsiatesse: Teejuht noortele.“ </a:t>
            </a:r>
            <a:r>
              <a:rPr lang="et-EE" sz="1200" dirty="0"/>
              <a:t>Jaak Roosaare „</a:t>
            </a:r>
            <a:r>
              <a:rPr lang="et-EE" sz="1200" b="1" dirty="0"/>
              <a:t>Rikkaks saamise õpik</a:t>
            </a:r>
            <a:r>
              <a:rPr lang="et-EE" sz="1200" dirty="0"/>
              <a:t>” Kristi Saare „</a:t>
            </a:r>
            <a:r>
              <a:rPr lang="et-EE" sz="1200" b="1" dirty="0"/>
              <a:t>Kuidas alustada investeerimisega</a:t>
            </a:r>
            <a:r>
              <a:rPr lang="et-EE" sz="1200" dirty="0"/>
              <a:t>“</a:t>
            </a:r>
            <a:endParaRPr dirty="0"/>
          </a:p>
          <a:p>
            <a:pPr marL="0" lvl="0" indent="0" algn="l" rtl="0">
              <a:spcBef>
                <a:spcPts val="0"/>
              </a:spcBef>
              <a:spcAft>
                <a:spcPts val="0"/>
              </a:spcAft>
              <a:buNone/>
            </a:pPr>
            <a:r>
              <a:rPr lang="et-EE" dirty="0"/>
              <a:t>või vaadata mõni video (nt. investeerimisest, lihtsalt https://www.youtube.com/watch?v=jxncAnSjXCM), kus selgitatakse algtõdesid ning oluline on teha esimene ost ja siis vaikselt läbi selle õppida. Kuulata mõni õpetlik </a:t>
            </a:r>
            <a:r>
              <a:rPr lang="et-EE" dirty="0" err="1"/>
              <a:t>podcast</a:t>
            </a:r>
            <a:r>
              <a:rPr lang="et-EE" dirty="0"/>
              <a: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t-EE" dirty="0"/>
              <a:t>Kolmandaks takistuseks on hirm, hirm kaotada raha. Selleks on vaja endale selgeks teha, mis on kõige jubedam asi, mis juhtuda saab? Kui ostad üksik aktsia, siis võib see pankrotti minna ja oled kogu rahast ilma.  Samas teenimise pool ei ole piiratud, seal ei ole mingit piiri ees. Samas fondi investeerides, kui üks ettevõte läheb pankrotti, siis osaku väärtus veidi langeb, aga see väga palju ei mõjuta, kuna seal on ka teised ettevõtted. Aeg aitab riske vähendada. Nt. Kui vaadata S&amp;P 500 indeksi ajalooline tootlus erinevatel hoidmisperioodidel, siis selgub, et polnud ühtegi 10 aastast perioodi, kui oleks jäänud miinusesse ehk languse ajal ei tasu müüa, vaid oodata, millal ta taas tõuseb või siis madala hinnaga ka veel juurde osta. keskmine tootlus oli 11,1% .</a:t>
            </a:r>
            <a:endParaRPr dirty="0"/>
          </a:p>
          <a:p>
            <a:pPr marL="0" lvl="0" indent="0" algn="l" rtl="0">
              <a:spcBef>
                <a:spcPts val="0"/>
              </a:spcBef>
              <a:spcAft>
                <a:spcPts val="0"/>
              </a:spcAft>
              <a:buNone/>
            </a:pPr>
            <a:endParaRPr dirty="0"/>
          </a:p>
        </p:txBody>
      </p:sp>
      <p:sp>
        <p:nvSpPr>
          <p:cNvPr id="361" name="Google Shape;361;p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t-EE" dirty="0"/>
              <a:t>Teave põhineb indeksi SP500 ajaloolisel tootlusel 1970–2019. </a:t>
            </a:r>
          </a:p>
          <a:p>
            <a:pPr marL="0" lvl="0" indent="0" algn="l" rtl="0">
              <a:spcBef>
                <a:spcPts val="0"/>
              </a:spcBef>
              <a:spcAft>
                <a:spcPts val="0"/>
              </a:spcAft>
              <a:buNone/>
            </a:pPr>
            <a:r>
              <a:rPr lang="et-EE" dirty="0"/>
              <a:t>Põhjus, miks kasutati indeksit </a:t>
            </a:r>
            <a:r>
              <a:rPr lang="et-EE" u="sng" dirty="0">
                <a:solidFill>
                  <a:schemeClr val="hlink"/>
                </a:solidFill>
                <a:hlinkClick r:id="rId3"/>
              </a:rPr>
              <a:t>Standard &amp; </a:t>
            </a:r>
            <a:r>
              <a:rPr lang="et-EE" u="sng" dirty="0" err="1">
                <a:solidFill>
                  <a:schemeClr val="hlink"/>
                </a:solidFill>
                <a:hlinkClick r:id="rId3"/>
              </a:rPr>
              <a:t>Poor’s</a:t>
            </a:r>
            <a:r>
              <a:rPr lang="et-EE" u="sng" dirty="0">
                <a:solidFill>
                  <a:schemeClr val="hlink"/>
                </a:solidFill>
                <a:hlinkClick r:id="rId3"/>
              </a:rPr>
              <a:t> 500</a:t>
            </a:r>
            <a:r>
              <a:rPr lang="et-EE" dirty="0"/>
              <a:t> (</a:t>
            </a:r>
            <a:r>
              <a:rPr lang="et-EE" b="1" dirty="0"/>
              <a:t>S&amp;P 500)</a:t>
            </a:r>
            <a:r>
              <a:rPr lang="et-EE" dirty="0"/>
              <a:t>. </a:t>
            </a:r>
          </a:p>
          <a:p>
            <a:pPr marL="0" lvl="0" indent="0" algn="l" rtl="0">
              <a:spcBef>
                <a:spcPts val="0"/>
              </a:spcBef>
              <a:spcAft>
                <a:spcPts val="0"/>
              </a:spcAft>
              <a:buNone/>
            </a:pPr>
            <a:r>
              <a:rPr lang="et-EE" dirty="0"/>
              <a:t>Tegemist on väärtpaberituru indeksiga, millega jälgitakse </a:t>
            </a:r>
            <a:r>
              <a:rPr lang="et-EE" b="1" dirty="0"/>
              <a:t>500</a:t>
            </a:r>
            <a:r>
              <a:rPr lang="et-EE" dirty="0"/>
              <a:t> suure turukapitalisatsiooniga USA ettevõtte aktsiaid. See kujutab väärtpaberituru toimimist, tuues välja suurimate ettevõtete riskid ja tootluse. </a:t>
            </a:r>
          </a:p>
          <a:p>
            <a:pPr marL="0" lvl="0" indent="0" algn="l" rtl="0">
              <a:spcBef>
                <a:spcPts val="0"/>
              </a:spcBef>
              <a:spcAft>
                <a:spcPts val="0"/>
              </a:spcAft>
              <a:buNone/>
            </a:pPr>
            <a:r>
              <a:rPr lang="et-EE" dirty="0"/>
              <a:t>Indeksit kasutatakse peamiselt mõõdupuuna üldise majandusliku olukorra kindlaks tegemisel. Paljud investorid kasutavad S&amp;P 500 ka isiklike portfellide võrdlusalusena.</a:t>
            </a:r>
          </a:p>
          <a:p>
            <a:pPr marL="0" lvl="0" indent="0" algn="l" rtl="0">
              <a:spcBef>
                <a:spcPts val="0"/>
              </a:spcBef>
              <a:spcAft>
                <a:spcPts val="0"/>
              </a:spcAft>
              <a:buNone/>
            </a:pPr>
            <a:r>
              <a:rPr lang="et-EE" dirty="0"/>
              <a:t>Üldiselt on tõused pikemajalisemad ja laugemad </a:t>
            </a:r>
          </a:p>
          <a:p>
            <a:pPr marL="0" lvl="0" indent="0" algn="l" rtl="0">
              <a:spcBef>
                <a:spcPts val="0"/>
              </a:spcBef>
              <a:spcAft>
                <a:spcPts val="0"/>
              </a:spcAft>
              <a:buNone/>
            </a:pPr>
            <a:r>
              <a:rPr lang="et-EE" dirty="0"/>
              <a:t>***</a:t>
            </a:r>
          </a:p>
          <a:p>
            <a:pPr marL="0" lvl="0" indent="0" algn="l" rtl="0">
              <a:spcBef>
                <a:spcPts val="0"/>
              </a:spcBef>
              <a:spcAft>
                <a:spcPts val="0"/>
              </a:spcAft>
              <a:buNone/>
            </a:pPr>
            <a:r>
              <a:rPr lang="et-EE" dirty="0"/>
              <a:t>Suurim langus leidis aset perioodil 10.2007 kuni 02.2009, ligikaudu –50% (10.2007 1555 USD </a:t>
            </a:r>
            <a:r>
              <a:rPr lang="et-EE" i="1" dirty="0"/>
              <a:t>vs.</a:t>
            </a:r>
            <a:r>
              <a:rPr lang="et-EE" dirty="0"/>
              <a:t> 02.2009 734,25 USD)</a:t>
            </a:r>
          </a:p>
          <a:p>
            <a:pPr marL="0" lvl="0" indent="0" algn="l" rtl="0">
              <a:spcBef>
                <a:spcPts val="0"/>
              </a:spcBef>
              <a:spcAft>
                <a:spcPts val="0"/>
              </a:spcAft>
              <a:buNone/>
            </a:pPr>
            <a:r>
              <a:rPr lang="et-EE" dirty="0"/>
              <a:t>Langus algas mõningate parandustega 2007. aasta lõpus. Pikim langus toimus ajavahemikus 08.2008–02.2009 (perioodi jooksul –43%) Pärast seda algas tõus.</a:t>
            </a:r>
          </a:p>
          <a:p>
            <a:pPr marL="0" lvl="0" indent="0" algn="l" rtl="0">
              <a:spcBef>
                <a:spcPts val="0"/>
              </a:spcBef>
              <a:spcAft>
                <a:spcPts val="0"/>
              </a:spcAft>
              <a:buNone/>
            </a:pPr>
            <a:endParaRPr lang="et-EE" dirty="0"/>
          </a:p>
          <a:p>
            <a:pPr marL="0" marR="0" lvl="0" indent="0" algn="l" rtl="0">
              <a:lnSpc>
                <a:spcPct val="100000"/>
              </a:lnSpc>
              <a:spcBef>
                <a:spcPts val="0"/>
              </a:spcBef>
              <a:spcAft>
                <a:spcPts val="0"/>
              </a:spcAft>
              <a:buClr>
                <a:schemeClr val="dk1"/>
              </a:buClr>
              <a:buSzPts val="1200"/>
              <a:buFont typeface="Calibri"/>
              <a:buNone/>
            </a:pPr>
            <a:r>
              <a:rPr lang="et-EE" dirty="0"/>
              <a:t>Tuleb arvesse võtta, et investeeringute tegelikku tootlust mõjutavad valuutakursid (kuna tegemist on USA indeksiga), komisjonitasud, teenustasud ja muud tasud. Samuti ei saa mitte ühegi käesolevas dokumendis nimetatud finantsinstrumendi ja/või valuutade tulevase hinna, väärtuse ega kasumi kohta anda ühtki garantiid.</a:t>
            </a:r>
          </a:p>
          <a:p>
            <a:endParaRPr lang="et-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t-EE" sz="1200" b="0" i="0" u="none" strike="noStrike" cap="none" smtClean="0">
                <a:solidFill>
                  <a:schemeClr val="dk1"/>
                </a:solidFill>
                <a:latin typeface="Calibri"/>
                <a:ea typeface="Calibri"/>
                <a:cs typeface="Calibri"/>
                <a:sym typeface="Calibri"/>
              </a:rPr>
              <a:t>8</a:t>
            </a:fld>
            <a:endParaRPr lang="et-E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334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t-EE" dirty="0"/>
              <a:t>Investeerida saab erinevatesse varaklassidesse:</a:t>
            </a:r>
            <a:endParaRPr dirty="0"/>
          </a:p>
          <a:p>
            <a:pPr marL="0" lvl="0" indent="0" algn="l" rtl="0">
              <a:spcBef>
                <a:spcPts val="0"/>
              </a:spcBef>
              <a:spcAft>
                <a:spcPts val="0"/>
              </a:spcAft>
              <a:buClr>
                <a:schemeClr val="dk1"/>
              </a:buClr>
              <a:buSzPts val="1200"/>
              <a:buFont typeface="Calibri"/>
              <a:buNone/>
            </a:pPr>
            <a:r>
              <a:rPr lang="et-EE" dirty="0"/>
              <a:t>Meie keskendume eelkõige aktsiatele ja fondidele, sest sinna on võimalik investeerida väikeste summadega.</a:t>
            </a:r>
            <a:br>
              <a:rPr lang="et-EE" dirty="0"/>
            </a:br>
            <a:r>
              <a:rPr lang="et-EE" dirty="0"/>
              <a:t>Aktsia – Aktsia esindab väikest osa ettevõttest ning on omandiõigust tõendav väärtpaber </a:t>
            </a:r>
            <a:r>
              <a:rPr lang="et-EE" b="1" dirty="0"/>
              <a:t>(hiljem slaidil täpsemalt)</a:t>
            </a:r>
            <a:endParaRPr b="1" dirty="0"/>
          </a:p>
          <a:p>
            <a:pPr marL="0" marR="0" lvl="0" indent="0" algn="l" rtl="0">
              <a:lnSpc>
                <a:spcPct val="100000"/>
              </a:lnSpc>
              <a:spcBef>
                <a:spcPts val="0"/>
              </a:spcBef>
              <a:spcAft>
                <a:spcPts val="0"/>
              </a:spcAft>
              <a:buClr>
                <a:schemeClr val="dk1"/>
              </a:buClr>
              <a:buSzPts val="1200"/>
              <a:buFont typeface="Calibri"/>
              <a:buNone/>
            </a:pPr>
            <a:r>
              <a:rPr lang="et-EE" dirty="0"/>
              <a:t>Võlakiri - Võlakirju ostes annab investor laenu ning võlakirja müüjal tekib kohustus maksta võlakirja ostjale laenusumma peale laenutähtaja möödumist koos intressidega tagasi</a:t>
            </a:r>
            <a:endParaRPr dirty="0"/>
          </a:p>
          <a:p>
            <a:pPr marL="0" marR="0" lvl="0" indent="0" algn="l" rtl="0">
              <a:lnSpc>
                <a:spcPct val="100000"/>
              </a:lnSpc>
              <a:spcBef>
                <a:spcPts val="0"/>
              </a:spcBef>
              <a:spcAft>
                <a:spcPts val="0"/>
              </a:spcAft>
              <a:buClr>
                <a:schemeClr val="dk1"/>
              </a:buClr>
              <a:buSzPts val="1200"/>
              <a:buFont typeface="Calibri"/>
              <a:buNone/>
            </a:pPr>
            <a:r>
              <a:rPr lang="et-EE" dirty="0"/>
              <a:t>Fond - Investeerimisfond kujutab endast investorite raha kogumit, mida haldab selleks palgatud fondijuht </a:t>
            </a:r>
            <a:r>
              <a:rPr lang="et-EE" b="1" dirty="0"/>
              <a:t>(hiljem slaidil täpsemalt)</a:t>
            </a:r>
            <a:endParaRPr dirty="0"/>
          </a:p>
          <a:p>
            <a:pPr marL="0" marR="0" lvl="0" indent="0" algn="l" rtl="0">
              <a:lnSpc>
                <a:spcPct val="100000"/>
              </a:lnSpc>
              <a:spcBef>
                <a:spcPts val="0"/>
              </a:spcBef>
              <a:spcAft>
                <a:spcPts val="0"/>
              </a:spcAft>
              <a:buClr>
                <a:schemeClr val="dk1"/>
              </a:buClr>
              <a:buSzPts val="1200"/>
              <a:buFont typeface="Calibri"/>
              <a:buNone/>
            </a:pPr>
            <a:r>
              <a:rPr lang="et-EE" b="0" dirty="0"/>
              <a:t>Kinnisvara- inimesed väga armastavad, seda, sest see on käegakatsutav ning arusaadavam. Kinnisvara ostmiseks vajalikud summad üsna suured. Laenuga ostmisel vaja omafinantseeringut ca 20%.</a:t>
            </a:r>
            <a:endParaRPr dirty="0"/>
          </a:p>
          <a:p>
            <a:pPr marL="0" marR="0" lvl="0" indent="0" algn="l" rtl="0">
              <a:lnSpc>
                <a:spcPct val="100000"/>
              </a:lnSpc>
              <a:spcBef>
                <a:spcPts val="0"/>
              </a:spcBef>
              <a:spcAft>
                <a:spcPts val="0"/>
              </a:spcAft>
              <a:buClr>
                <a:schemeClr val="dk1"/>
              </a:buClr>
              <a:buSzPts val="1200"/>
              <a:buFont typeface="Calibri"/>
              <a:buNone/>
            </a:pPr>
            <a:r>
              <a:rPr lang="et-EE" b="0" dirty="0"/>
              <a:t>Kunst, metsa investeerimine nõuab häid eriala teadmisi ja suuremaid summasid</a:t>
            </a:r>
            <a:endParaRPr dirty="0"/>
          </a:p>
          <a:p>
            <a:pPr marL="0" marR="0" lvl="0" indent="0" algn="l" rtl="0">
              <a:lnSpc>
                <a:spcPct val="100000"/>
              </a:lnSpc>
              <a:spcBef>
                <a:spcPts val="0"/>
              </a:spcBef>
              <a:spcAft>
                <a:spcPts val="0"/>
              </a:spcAft>
              <a:buClr>
                <a:schemeClr val="dk1"/>
              </a:buClr>
              <a:buSzPts val="1200"/>
              <a:buFont typeface="Calibri"/>
              <a:buNone/>
            </a:pPr>
            <a:r>
              <a:rPr lang="et-EE" b="0" dirty="0"/>
              <a:t>Kuld saab investeerida nii füüsilisse kulda (kus sa seda hoiad?) või siis investeerimiskulda läbi fondide jms. </a:t>
            </a:r>
            <a:endParaRPr dirty="0"/>
          </a:p>
          <a:p>
            <a:pPr marL="0" marR="0" lvl="0" indent="0" algn="l" rtl="0">
              <a:lnSpc>
                <a:spcPct val="100000"/>
              </a:lnSpc>
              <a:spcBef>
                <a:spcPts val="0"/>
              </a:spcBef>
              <a:spcAft>
                <a:spcPts val="0"/>
              </a:spcAft>
              <a:buClr>
                <a:schemeClr val="dk1"/>
              </a:buClr>
              <a:buSzPts val="1200"/>
              <a:buFont typeface="Calibri"/>
              <a:buNone/>
            </a:pPr>
            <a:r>
              <a:rPr lang="et-EE" b="0" dirty="0"/>
              <a:t>Toorained – pead olema teadlikum investor, tihti kasutakse tuletisinstrumente</a:t>
            </a:r>
            <a:endParaRPr dirty="0"/>
          </a:p>
          <a:p>
            <a:pPr marL="0" marR="0" lvl="0" indent="0" algn="l" rtl="0">
              <a:lnSpc>
                <a:spcPct val="100000"/>
              </a:lnSpc>
              <a:spcBef>
                <a:spcPts val="0"/>
              </a:spcBef>
              <a:spcAft>
                <a:spcPts val="0"/>
              </a:spcAft>
              <a:buClr>
                <a:schemeClr val="dk1"/>
              </a:buClr>
              <a:buSzPts val="1200"/>
              <a:buFont typeface="Calibri"/>
              <a:buNone/>
            </a:pPr>
            <a:r>
              <a:rPr lang="et-EE" b="0" dirty="0" err="1"/>
              <a:t>Ühisrahastus</a:t>
            </a:r>
            <a:r>
              <a:rPr lang="et-EE" b="0" dirty="0"/>
              <a:t> - </a:t>
            </a:r>
            <a:r>
              <a:rPr lang="et-EE" b="0" i="0" dirty="0">
                <a:solidFill>
                  <a:srgbClr val="202122"/>
                </a:solidFill>
                <a:latin typeface="Arial"/>
                <a:ea typeface="Arial"/>
                <a:cs typeface="Arial"/>
                <a:sym typeface="Arial"/>
              </a:rPr>
              <a:t>on </a:t>
            </a:r>
            <a:r>
              <a:rPr lang="et-EE" b="0" i="0" u="sng" strike="noStrike" dirty="0">
                <a:solidFill>
                  <a:srgbClr val="BA0000"/>
                </a:solidFill>
                <a:latin typeface="Arial"/>
                <a:ea typeface="Arial"/>
                <a:cs typeface="Arial"/>
                <a:sym typeface="Arial"/>
                <a:hlinkClick r:id="rId3">
                  <a:extLst>
                    <a:ext uri="{A12FA001-AC4F-418D-AE19-62706E023703}">
                      <ahyp:hlinkClr xmlns:ahyp="http://schemas.microsoft.com/office/drawing/2018/hyperlinkcolor" val="tx"/>
                    </a:ext>
                  </a:extLst>
                </a:hlinkClick>
              </a:rPr>
              <a:t>finantseerimismeetod</a:t>
            </a:r>
            <a:r>
              <a:rPr lang="et-EE" b="0" i="0" dirty="0">
                <a:solidFill>
                  <a:srgbClr val="202122"/>
                </a:solidFill>
                <a:latin typeface="Arial"/>
                <a:ea typeface="Arial"/>
                <a:cs typeface="Arial"/>
                <a:sym typeface="Arial"/>
              </a:rPr>
              <a:t>, mille korral saadakse </a:t>
            </a:r>
            <a:r>
              <a:rPr lang="et-EE" b="0" i="0" u="sng" strike="noStrike" dirty="0">
                <a:solidFill>
                  <a:srgbClr val="0645AD"/>
                </a:solidFill>
                <a:latin typeface="Arial"/>
                <a:ea typeface="Arial"/>
                <a:cs typeface="Arial"/>
                <a:sym typeface="Arial"/>
                <a:hlinkClick r:id="rId4">
                  <a:extLst>
                    <a:ext uri="{A12FA001-AC4F-418D-AE19-62706E023703}">
                      <ahyp:hlinkClr xmlns:ahyp="http://schemas.microsoft.com/office/drawing/2018/hyperlinkcolor" val="tx"/>
                    </a:ext>
                  </a:extLst>
                </a:hlinkClick>
              </a:rPr>
              <a:t>äri</a:t>
            </a:r>
            <a:r>
              <a:rPr lang="et-EE" b="0" i="0" dirty="0">
                <a:solidFill>
                  <a:srgbClr val="202122"/>
                </a:solidFill>
                <a:latin typeface="Arial"/>
                <a:ea typeface="Arial"/>
                <a:cs typeface="Arial"/>
                <a:sym typeface="Arial"/>
              </a:rPr>
              <a:t> alustamiseks vajalik </a:t>
            </a:r>
            <a:r>
              <a:rPr lang="et-EE" b="0" i="0" u="sng" strike="noStrike" dirty="0">
                <a:solidFill>
                  <a:srgbClr val="BA0000"/>
                </a:solidFill>
                <a:latin typeface="Arial"/>
                <a:ea typeface="Arial"/>
                <a:cs typeface="Arial"/>
                <a:sym typeface="Arial"/>
                <a:hlinkClick r:id="rId5">
                  <a:extLst>
                    <a:ext uri="{A12FA001-AC4F-418D-AE19-62706E023703}">
                      <ahyp:hlinkClr xmlns:ahyp="http://schemas.microsoft.com/office/drawing/2018/hyperlinkcolor" val="tx"/>
                    </a:ext>
                  </a:extLst>
                </a:hlinkClick>
              </a:rPr>
              <a:t>alginvesteering</a:t>
            </a:r>
            <a:r>
              <a:rPr lang="et-EE" b="0" i="0" dirty="0">
                <a:solidFill>
                  <a:srgbClr val="202122"/>
                </a:solidFill>
                <a:latin typeface="Arial"/>
                <a:ea typeface="Arial"/>
                <a:cs typeface="Arial"/>
                <a:sym typeface="Arial"/>
              </a:rPr>
              <a:t> paljudelt inimestelt väikseid summasid kogudes. Ei ole väga likviidne.</a:t>
            </a:r>
            <a:endParaRPr b="0" dirty="0"/>
          </a:p>
          <a:p>
            <a:pPr marL="0" marR="0" lvl="0" indent="0" algn="l" rtl="0">
              <a:lnSpc>
                <a:spcPct val="100000"/>
              </a:lnSpc>
              <a:spcBef>
                <a:spcPts val="0"/>
              </a:spcBef>
              <a:spcAft>
                <a:spcPts val="0"/>
              </a:spcAft>
              <a:buClr>
                <a:schemeClr val="dk1"/>
              </a:buClr>
              <a:buSzPts val="1200"/>
              <a:buFont typeface="Calibri"/>
              <a:buNone/>
            </a:pPr>
            <a:r>
              <a:rPr lang="et-EE" b="0" dirty="0" err="1"/>
              <a:t>Krüpto</a:t>
            </a:r>
            <a:r>
              <a:rPr lang="et-EE" b="0" dirty="0"/>
              <a:t> – see pole investeerimine vaid spekuleerimine, väga suured kõikumised, pead omama põhjalikemaid teadmisi. Peagi tuleb selle kohta eraldi e-tund, mida saate siis vaadata.</a:t>
            </a:r>
            <a:endParaRPr b="0"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402" name="Google Shape;402;p9: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212963"/>
        </a:solidFill>
        <a:effectLst/>
      </p:bgPr>
    </p:bg>
    <p:spTree>
      <p:nvGrpSpPr>
        <p:cNvPr id="1" name="Shape 12"/>
        <p:cNvGrpSpPr/>
        <p:nvPr/>
      </p:nvGrpSpPr>
      <p:grpSpPr>
        <a:xfrm>
          <a:off x="0" y="0"/>
          <a:ext cx="0" cy="0"/>
          <a:chOff x="0" y="0"/>
          <a:chExt cx="0" cy="0"/>
        </a:xfrm>
      </p:grpSpPr>
      <p:sp>
        <p:nvSpPr>
          <p:cNvPr id="13" name="Google Shape;13;p33"/>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3"/>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33"/>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u="none" strike="noStrike" cap="none">
                <a:solidFill>
                  <a:schemeClr val="lt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6" name="Google Shape;16;p33"/>
          <p:cNvGrpSpPr/>
          <p:nvPr/>
        </p:nvGrpSpPr>
        <p:grpSpPr>
          <a:xfrm>
            <a:off x="3605213" y="0"/>
            <a:ext cx="8588374" cy="6859588"/>
            <a:chOff x="2271" y="0"/>
            <a:chExt cx="5410" cy="4321"/>
          </a:xfrm>
        </p:grpSpPr>
        <p:sp>
          <p:nvSpPr>
            <p:cNvPr id="17" name="Google Shape;17;p33"/>
            <p:cNvSpPr/>
            <p:nvPr/>
          </p:nvSpPr>
          <p:spPr>
            <a:xfrm>
              <a:off x="2271" y="0"/>
              <a:ext cx="5409"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 name="Google Shape;18;p33"/>
            <p:cNvSpPr/>
            <p:nvPr/>
          </p:nvSpPr>
          <p:spPr>
            <a:xfrm>
              <a:off x="2271" y="1"/>
              <a:ext cx="5410" cy="4320"/>
            </a:xfrm>
            <a:custGeom>
              <a:avLst/>
              <a:gdLst/>
              <a:ahLst/>
              <a:cxnLst/>
              <a:rect l="l" t="t" r="r" b="b"/>
              <a:pathLst>
                <a:path w="5410" h="4320" extrusionOk="0">
                  <a:moveTo>
                    <a:pt x="3176" y="1988"/>
                  </a:moveTo>
                  <a:lnTo>
                    <a:pt x="851" y="4320"/>
                  </a:lnTo>
                  <a:lnTo>
                    <a:pt x="1024" y="4320"/>
                  </a:lnTo>
                  <a:lnTo>
                    <a:pt x="3176" y="2162"/>
                  </a:lnTo>
                  <a:lnTo>
                    <a:pt x="3176" y="1988"/>
                  </a:lnTo>
                  <a:close/>
                  <a:moveTo>
                    <a:pt x="3176" y="1564"/>
                  </a:moveTo>
                  <a:lnTo>
                    <a:pt x="427" y="4320"/>
                  </a:lnTo>
                  <a:lnTo>
                    <a:pt x="600" y="4320"/>
                  </a:lnTo>
                  <a:lnTo>
                    <a:pt x="3176" y="1738"/>
                  </a:lnTo>
                  <a:lnTo>
                    <a:pt x="3176" y="1564"/>
                  </a:lnTo>
                  <a:close/>
                  <a:moveTo>
                    <a:pt x="3176" y="2413"/>
                  </a:moveTo>
                  <a:lnTo>
                    <a:pt x="1273" y="4320"/>
                  </a:lnTo>
                  <a:lnTo>
                    <a:pt x="1447" y="4320"/>
                  </a:lnTo>
                  <a:lnTo>
                    <a:pt x="3176" y="2587"/>
                  </a:lnTo>
                  <a:lnTo>
                    <a:pt x="3176" y="2413"/>
                  </a:lnTo>
                  <a:close/>
                  <a:moveTo>
                    <a:pt x="3429" y="1482"/>
                  </a:moveTo>
                  <a:lnTo>
                    <a:pt x="4905" y="0"/>
                  </a:lnTo>
                  <a:lnTo>
                    <a:pt x="4732" y="0"/>
                  </a:lnTo>
                  <a:lnTo>
                    <a:pt x="3255" y="1482"/>
                  </a:lnTo>
                  <a:lnTo>
                    <a:pt x="3429" y="1482"/>
                  </a:lnTo>
                  <a:close/>
                  <a:moveTo>
                    <a:pt x="4308" y="0"/>
                  </a:moveTo>
                  <a:lnTo>
                    <a:pt x="0" y="4320"/>
                  </a:lnTo>
                  <a:lnTo>
                    <a:pt x="174" y="4320"/>
                  </a:lnTo>
                  <a:lnTo>
                    <a:pt x="4482" y="0"/>
                  </a:lnTo>
                  <a:lnTo>
                    <a:pt x="4308" y="0"/>
                  </a:lnTo>
                  <a:close/>
                  <a:moveTo>
                    <a:pt x="3852" y="1482"/>
                  </a:moveTo>
                  <a:lnTo>
                    <a:pt x="5330" y="0"/>
                  </a:lnTo>
                  <a:lnTo>
                    <a:pt x="5157" y="0"/>
                  </a:lnTo>
                  <a:lnTo>
                    <a:pt x="3679" y="1482"/>
                  </a:lnTo>
                  <a:lnTo>
                    <a:pt x="3852" y="1482"/>
                  </a:lnTo>
                  <a:close/>
                  <a:moveTo>
                    <a:pt x="3176" y="2837"/>
                  </a:moveTo>
                  <a:lnTo>
                    <a:pt x="1697" y="4320"/>
                  </a:lnTo>
                  <a:lnTo>
                    <a:pt x="1871" y="4320"/>
                  </a:lnTo>
                  <a:lnTo>
                    <a:pt x="3176" y="3011"/>
                  </a:lnTo>
                  <a:lnTo>
                    <a:pt x="3176" y="2837"/>
                  </a:lnTo>
                  <a:close/>
                  <a:moveTo>
                    <a:pt x="3432" y="3178"/>
                  </a:moveTo>
                  <a:lnTo>
                    <a:pt x="5410" y="1195"/>
                  </a:lnTo>
                  <a:lnTo>
                    <a:pt x="5410" y="1022"/>
                  </a:lnTo>
                  <a:lnTo>
                    <a:pt x="3259" y="3178"/>
                  </a:lnTo>
                  <a:lnTo>
                    <a:pt x="3432" y="3178"/>
                  </a:lnTo>
                  <a:close/>
                  <a:moveTo>
                    <a:pt x="3859" y="3175"/>
                  </a:moveTo>
                  <a:lnTo>
                    <a:pt x="5410" y="1620"/>
                  </a:lnTo>
                  <a:lnTo>
                    <a:pt x="5410" y="1446"/>
                  </a:lnTo>
                  <a:lnTo>
                    <a:pt x="3686" y="3175"/>
                  </a:lnTo>
                  <a:lnTo>
                    <a:pt x="3859" y="3175"/>
                  </a:lnTo>
                  <a:close/>
                  <a:moveTo>
                    <a:pt x="3259" y="2329"/>
                  </a:moveTo>
                  <a:lnTo>
                    <a:pt x="3432" y="2329"/>
                  </a:lnTo>
                  <a:lnTo>
                    <a:pt x="5410" y="347"/>
                  </a:lnTo>
                  <a:lnTo>
                    <a:pt x="5410" y="173"/>
                  </a:lnTo>
                  <a:lnTo>
                    <a:pt x="3259" y="2329"/>
                  </a:lnTo>
                  <a:close/>
                  <a:moveTo>
                    <a:pt x="3176" y="3262"/>
                  </a:moveTo>
                  <a:lnTo>
                    <a:pt x="2120" y="4320"/>
                  </a:lnTo>
                  <a:lnTo>
                    <a:pt x="2294" y="4320"/>
                  </a:lnTo>
                  <a:lnTo>
                    <a:pt x="3176" y="3436"/>
                  </a:lnTo>
                  <a:lnTo>
                    <a:pt x="3176" y="3262"/>
                  </a:lnTo>
                  <a:close/>
                  <a:moveTo>
                    <a:pt x="3856" y="2329"/>
                  </a:moveTo>
                  <a:lnTo>
                    <a:pt x="5410" y="771"/>
                  </a:lnTo>
                  <a:lnTo>
                    <a:pt x="5410" y="597"/>
                  </a:lnTo>
                  <a:lnTo>
                    <a:pt x="3683" y="2329"/>
                  </a:lnTo>
                  <a:lnTo>
                    <a:pt x="3856" y="2329"/>
                  </a:lnTo>
                  <a:close/>
                  <a:moveTo>
                    <a:pt x="3140" y="4320"/>
                  </a:moveTo>
                  <a:lnTo>
                    <a:pt x="5410" y="2044"/>
                  </a:lnTo>
                  <a:lnTo>
                    <a:pt x="5410" y="1870"/>
                  </a:lnTo>
                  <a:lnTo>
                    <a:pt x="2967" y="4320"/>
                  </a:lnTo>
                  <a:lnTo>
                    <a:pt x="3140" y="4320"/>
                  </a:lnTo>
                  <a:close/>
                  <a:moveTo>
                    <a:pt x="3176" y="3686"/>
                  </a:moveTo>
                  <a:lnTo>
                    <a:pt x="2543" y="4320"/>
                  </a:lnTo>
                  <a:lnTo>
                    <a:pt x="2716" y="4320"/>
                  </a:lnTo>
                  <a:lnTo>
                    <a:pt x="3176" y="3860"/>
                  </a:lnTo>
                  <a:lnTo>
                    <a:pt x="3176" y="3686"/>
                  </a:lnTo>
                  <a:close/>
                </a:path>
              </a:pathLst>
            </a:custGeom>
            <a:solidFill>
              <a:srgbClr val="E3BE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grpSp>
        <p:nvGrpSpPr>
          <p:cNvPr id="19" name="Google Shape;19;p33"/>
          <p:cNvGrpSpPr/>
          <p:nvPr/>
        </p:nvGrpSpPr>
        <p:grpSpPr>
          <a:xfrm>
            <a:off x="623888" y="5827713"/>
            <a:ext cx="2312987" cy="677862"/>
            <a:chOff x="393" y="3671"/>
            <a:chExt cx="1457" cy="427"/>
          </a:xfrm>
        </p:grpSpPr>
        <p:sp>
          <p:nvSpPr>
            <p:cNvPr id="20" name="Google Shape;20;p33"/>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 name="Google Shape;21;p33"/>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 name="Google Shape;22;p33"/>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 name="Google Shape;23;p33"/>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 name="Google Shape;24;p33"/>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 name="Google Shape;25;p33"/>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6" name="Google Shape;26;p33"/>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7" name="Google Shape;27;p33"/>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8" name="Google Shape;28;p33"/>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9" name="Google Shape;29;p33"/>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0" name="Google Shape;30;p33"/>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1" name="Google Shape;31;p33"/>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2" name="Google Shape;32;p33"/>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3" name="Google Shape;33;p33"/>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4" name="Google Shape;34;p33"/>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lt2"/>
        </a:solidFill>
        <a:effectLst/>
      </p:bgPr>
    </p:bg>
    <p:spTree>
      <p:nvGrpSpPr>
        <p:cNvPr id="1" name="Shape 152"/>
        <p:cNvGrpSpPr/>
        <p:nvPr/>
      </p:nvGrpSpPr>
      <p:grpSpPr>
        <a:xfrm>
          <a:off x="0" y="0"/>
          <a:ext cx="0" cy="0"/>
          <a:chOff x="0" y="0"/>
          <a:chExt cx="0" cy="0"/>
        </a:xfrm>
      </p:grpSpPr>
      <p:pic>
        <p:nvPicPr>
          <p:cNvPr id="153" name="Google Shape;153;p42"/>
          <p:cNvPicPr preferRelativeResize="0"/>
          <p:nvPr/>
        </p:nvPicPr>
        <p:blipFill rotWithShape="1">
          <a:blip r:embed="rId2">
            <a:alphaModFix/>
          </a:blip>
          <a:srcRect/>
          <a:stretch/>
        </p:blipFill>
        <p:spPr>
          <a:xfrm>
            <a:off x="3604806" y="0"/>
            <a:ext cx="8587194" cy="6858000"/>
          </a:xfrm>
          <a:prstGeom prst="rect">
            <a:avLst/>
          </a:prstGeom>
          <a:noFill/>
          <a:ln>
            <a:noFill/>
          </a:ln>
        </p:spPr>
      </p:pic>
      <p:sp>
        <p:nvSpPr>
          <p:cNvPr id="154" name="Google Shape;154;p42"/>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400"/>
              <a:buFont typeface="Work Sans Light"/>
              <a:buNone/>
              <a:defRPr sz="4400" b="0" i="0">
                <a:solidFill>
                  <a:schemeClr val="dk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2"/>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212963"/>
              </a:buClr>
              <a:buSzPts val="2200"/>
              <a:buNone/>
              <a:defRPr sz="2200">
                <a:solidFill>
                  <a:srgbClr val="212963"/>
                </a:solidFill>
              </a:defRPr>
            </a:lvl1pPr>
            <a:lvl2pPr marL="914400" lvl="1" indent="-228600" algn="l">
              <a:lnSpc>
                <a:spcPct val="90000"/>
              </a:lnSpc>
              <a:spcBef>
                <a:spcPts val="500"/>
              </a:spcBef>
              <a:spcAft>
                <a:spcPts val="0"/>
              </a:spcAft>
              <a:buClr>
                <a:srgbClr val="212963"/>
              </a:buClr>
              <a:buSzPts val="2200"/>
              <a:buNone/>
              <a:defRPr sz="2200">
                <a:solidFill>
                  <a:srgbClr val="212963"/>
                </a:solidFill>
              </a:defRPr>
            </a:lvl2pPr>
            <a:lvl3pPr marL="1371600" lvl="2" indent="-228600" algn="l">
              <a:lnSpc>
                <a:spcPct val="90000"/>
              </a:lnSpc>
              <a:spcBef>
                <a:spcPts val="500"/>
              </a:spcBef>
              <a:spcAft>
                <a:spcPts val="0"/>
              </a:spcAft>
              <a:buClr>
                <a:srgbClr val="212963"/>
              </a:buClr>
              <a:buSzPts val="2200"/>
              <a:buNone/>
              <a:defRPr sz="2200">
                <a:solidFill>
                  <a:srgbClr val="212963"/>
                </a:solidFill>
              </a:defRPr>
            </a:lvl3pPr>
            <a:lvl4pPr marL="1828800" lvl="3" indent="-228600" algn="l">
              <a:lnSpc>
                <a:spcPct val="90000"/>
              </a:lnSpc>
              <a:spcBef>
                <a:spcPts val="500"/>
              </a:spcBef>
              <a:spcAft>
                <a:spcPts val="0"/>
              </a:spcAft>
              <a:buClr>
                <a:srgbClr val="212963"/>
              </a:buClr>
              <a:buSzPts val="2200"/>
              <a:buNone/>
              <a:defRPr sz="2200">
                <a:solidFill>
                  <a:srgbClr val="212963"/>
                </a:solidFill>
              </a:defRPr>
            </a:lvl4pPr>
            <a:lvl5pPr marL="2286000" lvl="4" indent="-228600" algn="l">
              <a:lnSpc>
                <a:spcPct val="90000"/>
              </a:lnSpc>
              <a:spcBef>
                <a:spcPts val="500"/>
              </a:spcBef>
              <a:spcAft>
                <a:spcPts val="0"/>
              </a:spcAft>
              <a:buClr>
                <a:srgbClr val="212963"/>
              </a:buClr>
              <a:buSzPts val="2200"/>
              <a:buNone/>
              <a:defRPr sz="2200">
                <a:solidFill>
                  <a:srgbClr val="21296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2"/>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57" name="Google Shape;157;p42"/>
          <p:cNvGrpSpPr/>
          <p:nvPr/>
        </p:nvGrpSpPr>
        <p:grpSpPr>
          <a:xfrm>
            <a:off x="623888" y="5827712"/>
            <a:ext cx="2312987" cy="677863"/>
            <a:chOff x="393" y="3556"/>
            <a:chExt cx="1457" cy="427"/>
          </a:xfrm>
        </p:grpSpPr>
        <p:sp>
          <p:nvSpPr>
            <p:cNvPr id="158" name="Google Shape;158;p42"/>
            <p:cNvSpPr/>
            <p:nvPr/>
          </p:nvSpPr>
          <p:spPr>
            <a:xfrm>
              <a:off x="393" y="3556"/>
              <a:ext cx="1457" cy="427"/>
            </a:xfrm>
            <a:prstGeom prst="rect">
              <a:avLst/>
            </a:prstGeom>
            <a:solidFill>
              <a:srgbClr val="DBB1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59" name="Google Shape;159;p42"/>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0" name="Google Shape;160;p42"/>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1" name="Google Shape;161;p42"/>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2" name="Google Shape;162;p42"/>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3" name="Google Shape;163;p42"/>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4" name="Google Shape;164;p42"/>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5" name="Google Shape;165;p42"/>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6" name="Google Shape;166;p42"/>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7" name="Google Shape;167;p42"/>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8" name="Google Shape;168;p42"/>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9" name="Google Shape;169;p42"/>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0" name="Google Shape;170;p42"/>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1" name="Google Shape;171;p42"/>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2" name="Google Shape;172;p42"/>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3" name="Google Shape;173;p42"/>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174"/>
        <p:cNvGrpSpPr/>
        <p:nvPr/>
      </p:nvGrpSpPr>
      <p:grpSpPr>
        <a:xfrm>
          <a:off x="0" y="0"/>
          <a:ext cx="0" cy="0"/>
          <a:chOff x="0" y="0"/>
          <a:chExt cx="0" cy="0"/>
        </a:xfrm>
      </p:grpSpPr>
      <p:sp>
        <p:nvSpPr>
          <p:cNvPr id="175" name="Google Shape;175;p43"/>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400"/>
              <a:buFont typeface="Work Sans Light"/>
              <a:buNone/>
              <a:defRPr sz="4400" b="0" i="0">
                <a:solidFill>
                  <a:schemeClr val="dk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3"/>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200"/>
              <a:buNone/>
              <a:defRPr sz="2200">
                <a:solidFill>
                  <a:schemeClr val="dk1"/>
                </a:solidFill>
              </a:defRPr>
            </a:lvl1pPr>
            <a:lvl2pPr marL="914400" lvl="1" indent="-228600" algn="l">
              <a:lnSpc>
                <a:spcPct val="90000"/>
              </a:lnSpc>
              <a:spcBef>
                <a:spcPts val="500"/>
              </a:spcBef>
              <a:spcAft>
                <a:spcPts val="0"/>
              </a:spcAft>
              <a:buClr>
                <a:schemeClr val="dk1"/>
              </a:buClr>
              <a:buSzPts val="2200"/>
              <a:buNone/>
              <a:defRPr sz="2200">
                <a:solidFill>
                  <a:schemeClr val="dk1"/>
                </a:solidFill>
              </a:defRPr>
            </a:lvl2pPr>
            <a:lvl3pPr marL="1371600" lvl="2" indent="-228600" algn="l">
              <a:lnSpc>
                <a:spcPct val="90000"/>
              </a:lnSpc>
              <a:spcBef>
                <a:spcPts val="500"/>
              </a:spcBef>
              <a:spcAft>
                <a:spcPts val="0"/>
              </a:spcAft>
              <a:buClr>
                <a:schemeClr val="dk1"/>
              </a:buClr>
              <a:buSzPts val="2200"/>
              <a:buNone/>
              <a:defRPr sz="2200">
                <a:solidFill>
                  <a:schemeClr val="dk1"/>
                </a:solidFill>
              </a:defRPr>
            </a:lvl3pPr>
            <a:lvl4pPr marL="1828800" lvl="3" indent="-228600" algn="l">
              <a:lnSpc>
                <a:spcPct val="90000"/>
              </a:lnSpc>
              <a:spcBef>
                <a:spcPts val="500"/>
              </a:spcBef>
              <a:spcAft>
                <a:spcPts val="0"/>
              </a:spcAft>
              <a:buClr>
                <a:schemeClr val="dk1"/>
              </a:buClr>
              <a:buSzPts val="2200"/>
              <a:buNone/>
              <a:defRPr sz="2200">
                <a:solidFill>
                  <a:schemeClr val="dk1"/>
                </a:solidFill>
              </a:defRPr>
            </a:lvl4pPr>
            <a:lvl5pPr marL="2286000" lvl="4" indent="-228600" algn="l">
              <a:lnSpc>
                <a:spcPct val="90000"/>
              </a:lnSpc>
              <a:spcBef>
                <a:spcPts val="500"/>
              </a:spcBef>
              <a:spcAft>
                <a:spcPts val="0"/>
              </a:spcAft>
              <a:buClr>
                <a:schemeClr val="dk1"/>
              </a:buClr>
              <a:buSzPts val="2200"/>
              <a:buNone/>
              <a:defRPr sz="22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7" name="Google Shape;177;p43"/>
          <p:cNvGrpSpPr/>
          <p:nvPr/>
        </p:nvGrpSpPr>
        <p:grpSpPr>
          <a:xfrm>
            <a:off x="623888" y="5824537"/>
            <a:ext cx="2312987" cy="677863"/>
            <a:chOff x="393" y="3556"/>
            <a:chExt cx="1457" cy="427"/>
          </a:xfrm>
        </p:grpSpPr>
        <p:sp>
          <p:nvSpPr>
            <p:cNvPr id="178" name="Google Shape;178;p43"/>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9" name="Google Shape;179;p43"/>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0" name="Google Shape;180;p43"/>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1" name="Google Shape;181;p43"/>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2" name="Google Shape;182;p43"/>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3" name="Google Shape;183;p43"/>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4" name="Google Shape;184;p43"/>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5" name="Google Shape;185;p43"/>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6" name="Google Shape;186;p43"/>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7" name="Google Shape;187;p43"/>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8" name="Google Shape;188;p43"/>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9" name="Google Shape;189;p43"/>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0" name="Google Shape;190;p43"/>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1" name="Google Shape;191;p43"/>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2" name="Google Shape;192;p43"/>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3" name="Google Shape;193;p43"/>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
        <p:nvSpPr>
          <p:cNvPr id="194" name="Google Shape;194;p43"/>
          <p:cNvSpPr txBox="1">
            <a:spLocks noGrp="1"/>
          </p:cNvSpPr>
          <p:nvPr>
            <p:ph type="dt" idx="10"/>
          </p:nvPr>
        </p:nvSpPr>
        <p:spPr>
          <a:xfrm>
            <a:off x="8824913" y="6051550"/>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95" name="Google Shape;195;p43"/>
          <p:cNvGrpSpPr/>
          <p:nvPr/>
        </p:nvGrpSpPr>
        <p:grpSpPr>
          <a:xfrm>
            <a:off x="3605213" y="0"/>
            <a:ext cx="8588374" cy="6859588"/>
            <a:chOff x="2271" y="0"/>
            <a:chExt cx="5410" cy="4321"/>
          </a:xfrm>
        </p:grpSpPr>
        <p:sp>
          <p:nvSpPr>
            <p:cNvPr id="196" name="Google Shape;196;p43"/>
            <p:cNvSpPr/>
            <p:nvPr/>
          </p:nvSpPr>
          <p:spPr>
            <a:xfrm>
              <a:off x="2271" y="0"/>
              <a:ext cx="5409"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7" name="Google Shape;197;p43"/>
            <p:cNvSpPr/>
            <p:nvPr/>
          </p:nvSpPr>
          <p:spPr>
            <a:xfrm>
              <a:off x="2271" y="1"/>
              <a:ext cx="5410" cy="4320"/>
            </a:xfrm>
            <a:custGeom>
              <a:avLst/>
              <a:gdLst/>
              <a:ahLst/>
              <a:cxnLst/>
              <a:rect l="l" t="t" r="r" b="b"/>
              <a:pathLst>
                <a:path w="5410" h="4320" extrusionOk="0">
                  <a:moveTo>
                    <a:pt x="3176" y="1988"/>
                  </a:moveTo>
                  <a:lnTo>
                    <a:pt x="851" y="4320"/>
                  </a:lnTo>
                  <a:lnTo>
                    <a:pt x="1024" y="4320"/>
                  </a:lnTo>
                  <a:lnTo>
                    <a:pt x="3176" y="2162"/>
                  </a:lnTo>
                  <a:lnTo>
                    <a:pt x="3176" y="1988"/>
                  </a:lnTo>
                  <a:close/>
                  <a:moveTo>
                    <a:pt x="3176" y="1564"/>
                  </a:moveTo>
                  <a:lnTo>
                    <a:pt x="427" y="4320"/>
                  </a:lnTo>
                  <a:lnTo>
                    <a:pt x="600" y="4320"/>
                  </a:lnTo>
                  <a:lnTo>
                    <a:pt x="3176" y="1738"/>
                  </a:lnTo>
                  <a:lnTo>
                    <a:pt x="3176" y="1564"/>
                  </a:lnTo>
                  <a:close/>
                  <a:moveTo>
                    <a:pt x="3176" y="2413"/>
                  </a:moveTo>
                  <a:lnTo>
                    <a:pt x="1273" y="4320"/>
                  </a:lnTo>
                  <a:lnTo>
                    <a:pt x="1447" y="4320"/>
                  </a:lnTo>
                  <a:lnTo>
                    <a:pt x="3176" y="2587"/>
                  </a:lnTo>
                  <a:lnTo>
                    <a:pt x="3176" y="2413"/>
                  </a:lnTo>
                  <a:close/>
                  <a:moveTo>
                    <a:pt x="3429" y="1482"/>
                  </a:moveTo>
                  <a:lnTo>
                    <a:pt x="4905" y="0"/>
                  </a:lnTo>
                  <a:lnTo>
                    <a:pt x="4732" y="0"/>
                  </a:lnTo>
                  <a:lnTo>
                    <a:pt x="3255" y="1482"/>
                  </a:lnTo>
                  <a:lnTo>
                    <a:pt x="3429" y="1482"/>
                  </a:lnTo>
                  <a:close/>
                  <a:moveTo>
                    <a:pt x="4308" y="0"/>
                  </a:moveTo>
                  <a:lnTo>
                    <a:pt x="0" y="4320"/>
                  </a:lnTo>
                  <a:lnTo>
                    <a:pt x="174" y="4320"/>
                  </a:lnTo>
                  <a:lnTo>
                    <a:pt x="4482" y="0"/>
                  </a:lnTo>
                  <a:lnTo>
                    <a:pt x="4308" y="0"/>
                  </a:lnTo>
                  <a:close/>
                  <a:moveTo>
                    <a:pt x="3852" y="1482"/>
                  </a:moveTo>
                  <a:lnTo>
                    <a:pt x="5330" y="0"/>
                  </a:lnTo>
                  <a:lnTo>
                    <a:pt x="5157" y="0"/>
                  </a:lnTo>
                  <a:lnTo>
                    <a:pt x="3679" y="1482"/>
                  </a:lnTo>
                  <a:lnTo>
                    <a:pt x="3852" y="1482"/>
                  </a:lnTo>
                  <a:close/>
                  <a:moveTo>
                    <a:pt x="3176" y="2837"/>
                  </a:moveTo>
                  <a:lnTo>
                    <a:pt x="1697" y="4320"/>
                  </a:lnTo>
                  <a:lnTo>
                    <a:pt x="1871" y="4320"/>
                  </a:lnTo>
                  <a:lnTo>
                    <a:pt x="3176" y="3011"/>
                  </a:lnTo>
                  <a:lnTo>
                    <a:pt x="3176" y="2837"/>
                  </a:lnTo>
                  <a:close/>
                  <a:moveTo>
                    <a:pt x="3432" y="3178"/>
                  </a:moveTo>
                  <a:lnTo>
                    <a:pt x="5410" y="1195"/>
                  </a:lnTo>
                  <a:lnTo>
                    <a:pt x="5410" y="1022"/>
                  </a:lnTo>
                  <a:lnTo>
                    <a:pt x="3259" y="3178"/>
                  </a:lnTo>
                  <a:lnTo>
                    <a:pt x="3432" y="3178"/>
                  </a:lnTo>
                  <a:close/>
                  <a:moveTo>
                    <a:pt x="3859" y="3175"/>
                  </a:moveTo>
                  <a:lnTo>
                    <a:pt x="5410" y="1620"/>
                  </a:lnTo>
                  <a:lnTo>
                    <a:pt x="5410" y="1446"/>
                  </a:lnTo>
                  <a:lnTo>
                    <a:pt x="3686" y="3175"/>
                  </a:lnTo>
                  <a:lnTo>
                    <a:pt x="3859" y="3175"/>
                  </a:lnTo>
                  <a:close/>
                  <a:moveTo>
                    <a:pt x="3259" y="2329"/>
                  </a:moveTo>
                  <a:lnTo>
                    <a:pt x="3432" y="2329"/>
                  </a:lnTo>
                  <a:lnTo>
                    <a:pt x="5410" y="347"/>
                  </a:lnTo>
                  <a:lnTo>
                    <a:pt x="5410" y="173"/>
                  </a:lnTo>
                  <a:lnTo>
                    <a:pt x="3259" y="2329"/>
                  </a:lnTo>
                  <a:close/>
                  <a:moveTo>
                    <a:pt x="3176" y="3262"/>
                  </a:moveTo>
                  <a:lnTo>
                    <a:pt x="2120" y="4320"/>
                  </a:lnTo>
                  <a:lnTo>
                    <a:pt x="2294" y="4320"/>
                  </a:lnTo>
                  <a:lnTo>
                    <a:pt x="3176" y="3436"/>
                  </a:lnTo>
                  <a:lnTo>
                    <a:pt x="3176" y="3262"/>
                  </a:lnTo>
                  <a:close/>
                  <a:moveTo>
                    <a:pt x="3856" y="2329"/>
                  </a:moveTo>
                  <a:lnTo>
                    <a:pt x="5410" y="771"/>
                  </a:lnTo>
                  <a:lnTo>
                    <a:pt x="5410" y="597"/>
                  </a:lnTo>
                  <a:lnTo>
                    <a:pt x="3683" y="2329"/>
                  </a:lnTo>
                  <a:lnTo>
                    <a:pt x="3856" y="2329"/>
                  </a:lnTo>
                  <a:close/>
                  <a:moveTo>
                    <a:pt x="3140" y="4320"/>
                  </a:moveTo>
                  <a:lnTo>
                    <a:pt x="5410" y="2044"/>
                  </a:lnTo>
                  <a:lnTo>
                    <a:pt x="5410" y="1870"/>
                  </a:lnTo>
                  <a:lnTo>
                    <a:pt x="2967" y="4320"/>
                  </a:lnTo>
                  <a:lnTo>
                    <a:pt x="3140" y="4320"/>
                  </a:lnTo>
                  <a:close/>
                  <a:moveTo>
                    <a:pt x="3176" y="3686"/>
                  </a:moveTo>
                  <a:lnTo>
                    <a:pt x="2543" y="4320"/>
                  </a:lnTo>
                  <a:lnTo>
                    <a:pt x="2716" y="4320"/>
                  </a:lnTo>
                  <a:lnTo>
                    <a:pt x="3176" y="3860"/>
                  </a:lnTo>
                  <a:lnTo>
                    <a:pt x="3176" y="3686"/>
                  </a:lnTo>
                  <a:close/>
                </a:path>
              </a:pathLst>
            </a:custGeom>
            <a:solidFill>
              <a:srgbClr val="E3BE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g + Content">
  <p:cSld name="Img + Content">
    <p:spTree>
      <p:nvGrpSpPr>
        <p:cNvPr id="1" name="Shape 221"/>
        <p:cNvGrpSpPr/>
        <p:nvPr/>
      </p:nvGrpSpPr>
      <p:grpSpPr>
        <a:xfrm>
          <a:off x="0" y="0"/>
          <a:ext cx="0" cy="0"/>
          <a:chOff x="0" y="0"/>
          <a:chExt cx="0" cy="0"/>
        </a:xfrm>
      </p:grpSpPr>
      <p:sp>
        <p:nvSpPr>
          <p:cNvPr id="222" name="Google Shape;222;p46"/>
          <p:cNvSpPr txBox="1">
            <a:spLocks noGrp="1"/>
          </p:cNvSpPr>
          <p:nvPr>
            <p:ph type="title"/>
          </p:nvPr>
        </p:nvSpPr>
        <p:spPr>
          <a:xfrm>
            <a:off x="623888" y="657225"/>
            <a:ext cx="5310188"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46"/>
          <p:cNvSpPr txBox="1">
            <a:spLocks noGrp="1"/>
          </p:cNvSpPr>
          <p:nvPr>
            <p:ph type="body" idx="1"/>
          </p:nvPr>
        </p:nvSpPr>
        <p:spPr>
          <a:xfrm>
            <a:off x="623888" y="2276475"/>
            <a:ext cx="5310188"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46"/>
          <p:cNvSpPr>
            <a:spLocks noGrp="1"/>
          </p:cNvSpPr>
          <p:nvPr>
            <p:ph type="pic" idx="2"/>
          </p:nvPr>
        </p:nvSpPr>
        <p:spPr>
          <a:xfrm>
            <a:off x="6105526" y="0"/>
            <a:ext cx="6086474" cy="6858000"/>
          </a:xfrm>
          <a:prstGeom prst="rect">
            <a:avLst/>
          </a:prstGeom>
          <a:noFill/>
          <a:ln>
            <a:noFill/>
          </a:ln>
        </p:spPr>
      </p:sp>
      <p:grpSp>
        <p:nvGrpSpPr>
          <p:cNvPr id="225" name="Google Shape;225;p46"/>
          <p:cNvGrpSpPr/>
          <p:nvPr/>
        </p:nvGrpSpPr>
        <p:grpSpPr>
          <a:xfrm>
            <a:off x="623888" y="5824537"/>
            <a:ext cx="2312987" cy="677863"/>
            <a:chOff x="393" y="3556"/>
            <a:chExt cx="1457" cy="427"/>
          </a:xfrm>
        </p:grpSpPr>
        <p:sp>
          <p:nvSpPr>
            <p:cNvPr id="226" name="Google Shape;226;p46"/>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7" name="Google Shape;227;p46"/>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8" name="Google Shape;228;p46"/>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9" name="Google Shape;229;p46"/>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0" name="Google Shape;230;p46"/>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1" name="Google Shape;231;p46"/>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2" name="Google Shape;232;p46"/>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3" name="Google Shape;233;p46"/>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4" name="Google Shape;234;p46"/>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5" name="Google Shape;235;p46"/>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6" name="Google Shape;236;p46"/>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7" name="Google Shape;237;p46"/>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8" name="Google Shape;238;p46"/>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9" name="Google Shape;239;p46"/>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0" name="Google Shape;240;p46"/>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1" name="Google Shape;241;p46"/>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Graph + Content">
  <p:cSld name="1_Graph + Content">
    <p:spTree>
      <p:nvGrpSpPr>
        <p:cNvPr id="1" name="Shape 242"/>
        <p:cNvGrpSpPr/>
        <p:nvPr/>
      </p:nvGrpSpPr>
      <p:grpSpPr>
        <a:xfrm>
          <a:off x="0" y="0"/>
          <a:ext cx="0" cy="0"/>
          <a:chOff x="0" y="0"/>
          <a:chExt cx="0" cy="0"/>
        </a:xfrm>
      </p:grpSpPr>
      <p:sp>
        <p:nvSpPr>
          <p:cNvPr id="243" name="Google Shape;243;p47"/>
          <p:cNvSpPr txBox="1">
            <a:spLocks noGrp="1"/>
          </p:cNvSpPr>
          <p:nvPr>
            <p:ph type="title"/>
          </p:nvPr>
        </p:nvSpPr>
        <p:spPr>
          <a:xfrm>
            <a:off x="623888" y="657225"/>
            <a:ext cx="5310188"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47"/>
          <p:cNvSpPr txBox="1">
            <a:spLocks noGrp="1"/>
          </p:cNvSpPr>
          <p:nvPr>
            <p:ph type="body" idx="1"/>
          </p:nvPr>
        </p:nvSpPr>
        <p:spPr>
          <a:xfrm>
            <a:off x="623888" y="2276475"/>
            <a:ext cx="5310188"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47"/>
          <p:cNvSpPr>
            <a:spLocks noGrp="1"/>
          </p:cNvSpPr>
          <p:nvPr>
            <p:ph type="chart" idx="2"/>
          </p:nvPr>
        </p:nvSpPr>
        <p:spPr>
          <a:xfrm>
            <a:off x="6286500" y="657225"/>
            <a:ext cx="5281613" cy="4824413"/>
          </a:xfrm>
          <a:prstGeom prst="rect">
            <a:avLst/>
          </a:prstGeom>
          <a:noFill/>
          <a:ln>
            <a:noFill/>
          </a:ln>
        </p:spPr>
        <p:txBody>
          <a:bodyPr spcFirstLastPara="1" wrap="square" lIns="0" tIns="0" rIns="0" bIns="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Work Sans"/>
                <a:ea typeface="Work Sans"/>
                <a:cs typeface="Work Sans"/>
                <a:sym typeface="Work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Work Sans"/>
                <a:ea typeface="Work Sans"/>
                <a:cs typeface="Work Sans"/>
                <a:sym typeface="Work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Work Sans"/>
                <a:ea typeface="Work Sans"/>
                <a:cs typeface="Work Sans"/>
                <a:sym typeface="Work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9pPr>
          </a:lstStyle>
          <a:p>
            <a:endParaRPr/>
          </a:p>
        </p:txBody>
      </p:sp>
      <p:sp>
        <p:nvSpPr>
          <p:cNvPr id="246" name="Google Shape;246;p47"/>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247" name="Google Shape;247;p47"/>
          <p:cNvGrpSpPr/>
          <p:nvPr/>
        </p:nvGrpSpPr>
        <p:grpSpPr>
          <a:xfrm>
            <a:off x="623888" y="5824537"/>
            <a:ext cx="2312987" cy="677863"/>
            <a:chOff x="393" y="3556"/>
            <a:chExt cx="1457" cy="427"/>
          </a:xfrm>
        </p:grpSpPr>
        <p:sp>
          <p:nvSpPr>
            <p:cNvPr id="248" name="Google Shape;248;p47"/>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9" name="Google Shape;249;p47"/>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0" name="Google Shape;250;p47"/>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1" name="Google Shape;251;p47"/>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2" name="Google Shape;252;p47"/>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3" name="Google Shape;253;p47"/>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4" name="Google Shape;254;p47"/>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5" name="Google Shape;255;p47"/>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6" name="Google Shape;256;p47"/>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7" name="Google Shape;257;p47"/>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8" name="Google Shape;258;p47"/>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9" name="Google Shape;259;p47"/>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60" name="Google Shape;260;p47"/>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61" name="Google Shape;261;p47"/>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62" name="Google Shape;262;p47"/>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63" name="Google Shape;263;p47"/>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ontent with graphical element">
  <p:cSld name="2_Content with graphical element">
    <p:bg>
      <p:bgPr>
        <a:solidFill>
          <a:srgbClr val="FAEFE5"/>
        </a:solidFill>
        <a:effectLst/>
      </p:bgPr>
    </p:bg>
    <p:spTree>
      <p:nvGrpSpPr>
        <p:cNvPr id="1" name="Shape 264"/>
        <p:cNvGrpSpPr/>
        <p:nvPr/>
      </p:nvGrpSpPr>
      <p:grpSpPr>
        <a:xfrm>
          <a:off x="0" y="0"/>
          <a:ext cx="0" cy="0"/>
          <a:chOff x="0" y="0"/>
          <a:chExt cx="0" cy="0"/>
        </a:xfrm>
      </p:grpSpPr>
      <p:sp>
        <p:nvSpPr>
          <p:cNvPr id="265" name="Google Shape;265;p48"/>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400"/>
              <a:buFont typeface="Work Sans Ligh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48"/>
          <p:cNvSpPr txBox="1">
            <a:spLocks noGrp="1"/>
          </p:cNvSpPr>
          <p:nvPr>
            <p:ph type="body" idx="1"/>
          </p:nvPr>
        </p:nvSpPr>
        <p:spPr>
          <a:xfrm>
            <a:off x="784226" y="1763713"/>
            <a:ext cx="6948488" cy="417512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48"/>
          <p:cNvSpPr txBox="1">
            <a:spLocks noGrp="1"/>
          </p:cNvSpPr>
          <p:nvPr>
            <p:ph type="body" idx="2"/>
          </p:nvPr>
        </p:nvSpPr>
        <p:spPr>
          <a:xfrm>
            <a:off x="7921246" y="1746000"/>
            <a:ext cx="3484800" cy="3868322"/>
          </a:xfrm>
          <a:prstGeom prst="rect">
            <a:avLst/>
          </a:prstGeom>
          <a:solidFill>
            <a:srgbClr val="FF5F00"/>
          </a:solidFill>
          <a:ln>
            <a:noFill/>
          </a:ln>
        </p:spPr>
        <p:txBody>
          <a:bodyPr spcFirstLastPara="1" wrap="square" lIns="108000" tIns="0" rIns="108000" bIns="360000" anchor="ctr" anchorCtr="0">
            <a:noAutofit/>
          </a:bodyPr>
          <a:lstStyle>
            <a:lvl1pPr marL="457200" lvl="0" indent="-228600" algn="ctr">
              <a:lnSpc>
                <a:spcPct val="90000"/>
              </a:lnSpc>
              <a:spcBef>
                <a:spcPts val="0"/>
              </a:spcBef>
              <a:spcAft>
                <a:spcPts val="0"/>
              </a:spcAft>
              <a:buClr>
                <a:schemeClr val="lt1"/>
              </a:buClr>
              <a:buSzPts val="2800"/>
              <a:buNone/>
              <a:defRPr sz="2800">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4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sp>
        <p:nvSpPr>
          <p:cNvPr id="269" name="Google Shape;269;p4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sp>
        <p:nvSpPr>
          <p:cNvPr id="270" name="Google Shape;270;p4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Work Sans"/>
                <a:ea typeface="Work Sans"/>
                <a:cs typeface="Work Sans"/>
                <a:sym typeface="Work Sans"/>
              </a:defRPr>
            </a:lvl1pPr>
            <a:lvl2pPr marL="0" marR="0" lvl="1" indent="0" algn="l" rtl="0">
              <a:spcBef>
                <a:spcPts val="0"/>
              </a:spcBef>
              <a:buNone/>
              <a:defRPr sz="1800">
                <a:solidFill>
                  <a:schemeClr val="dk1"/>
                </a:solidFill>
                <a:latin typeface="Work Sans"/>
                <a:ea typeface="Work Sans"/>
                <a:cs typeface="Work Sans"/>
                <a:sym typeface="Work Sans"/>
              </a:defRPr>
            </a:lvl2pPr>
            <a:lvl3pPr marL="0" marR="0" lvl="2" indent="0" algn="l" rtl="0">
              <a:spcBef>
                <a:spcPts val="0"/>
              </a:spcBef>
              <a:buNone/>
              <a:defRPr sz="1800">
                <a:solidFill>
                  <a:schemeClr val="dk1"/>
                </a:solidFill>
                <a:latin typeface="Work Sans"/>
                <a:ea typeface="Work Sans"/>
                <a:cs typeface="Work Sans"/>
                <a:sym typeface="Work Sans"/>
              </a:defRPr>
            </a:lvl3pPr>
            <a:lvl4pPr marL="0" marR="0" lvl="3" indent="0" algn="l" rtl="0">
              <a:spcBef>
                <a:spcPts val="0"/>
              </a:spcBef>
              <a:buNone/>
              <a:defRPr sz="1800">
                <a:solidFill>
                  <a:schemeClr val="dk1"/>
                </a:solidFill>
                <a:latin typeface="Work Sans"/>
                <a:ea typeface="Work Sans"/>
                <a:cs typeface="Work Sans"/>
                <a:sym typeface="Work Sans"/>
              </a:defRPr>
            </a:lvl4pPr>
            <a:lvl5pPr marL="0" marR="0" lvl="4" indent="0" algn="l" rtl="0">
              <a:spcBef>
                <a:spcPts val="0"/>
              </a:spcBef>
              <a:buNone/>
              <a:defRPr sz="1800">
                <a:solidFill>
                  <a:schemeClr val="dk1"/>
                </a:solidFill>
                <a:latin typeface="Work Sans"/>
                <a:ea typeface="Work Sans"/>
                <a:cs typeface="Work Sans"/>
                <a:sym typeface="Work Sans"/>
              </a:defRPr>
            </a:lvl5pPr>
            <a:lvl6pPr marL="0" marR="0" lvl="5" indent="0" algn="l" rtl="0">
              <a:spcBef>
                <a:spcPts val="0"/>
              </a:spcBef>
              <a:buNone/>
              <a:defRPr sz="1800">
                <a:solidFill>
                  <a:schemeClr val="dk1"/>
                </a:solidFill>
                <a:latin typeface="Work Sans"/>
                <a:ea typeface="Work Sans"/>
                <a:cs typeface="Work Sans"/>
                <a:sym typeface="Work Sans"/>
              </a:defRPr>
            </a:lvl6pPr>
            <a:lvl7pPr marL="0" marR="0" lvl="6" indent="0" algn="l" rtl="0">
              <a:spcBef>
                <a:spcPts val="0"/>
              </a:spcBef>
              <a:buNone/>
              <a:defRPr sz="1800">
                <a:solidFill>
                  <a:schemeClr val="dk1"/>
                </a:solidFill>
                <a:latin typeface="Work Sans"/>
                <a:ea typeface="Work Sans"/>
                <a:cs typeface="Work Sans"/>
                <a:sym typeface="Work Sans"/>
              </a:defRPr>
            </a:lvl7pPr>
            <a:lvl8pPr marL="0" marR="0" lvl="7" indent="0" algn="l" rtl="0">
              <a:spcBef>
                <a:spcPts val="0"/>
              </a:spcBef>
              <a:buNone/>
              <a:defRPr sz="1800">
                <a:solidFill>
                  <a:schemeClr val="dk1"/>
                </a:solidFill>
                <a:latin typeface="Work Sans"/>
                <a:ea typeface="Work Sans"/>
                <a:cs typeface="Work Sans"/>
                <a:sym typeface="Work Sans"/>
              </a:defRPr>
            </a:lvl8pPr>
            <a:lvl9pPr marL="0" marR="0" lvl="8" indent="0" algn="l" rtl="0">
              <a:spcBef>
                <a:spcPts val="0"/>
              </a:spcBef>
              <a:buNone/>
              <a:defRPr sz="1800">
                <a:solidFill>
                  <a:schemeClr val="dk1"/>
                </a:solidFill>
                <a:latin typeface="Work Sans"/>
                <a:ea typeface="Work Sans"/>
                <a:cs typeface="Work Sans"/>
                <a:sym typeface="Work Sans"/>
              </a:defRPr>
            </a:lvl9pPr>
          </a:lstStyle>
          <a:p>
            <a:pPr marL="0" lvl="0" indent="0" algn="l"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inal_Slide">
  <p:cSld name="1_Final_Slide">
    <p:bg>
      <p:bgPr>
        <a:solidFill>
          <a:srgbClr val="212963"/>
        </a:solidFill>
        <a:effectLst/>
      </p:bgPr>
    </p:bg>
    <p:spTree>
      <p:nvGrpSpPr>
        <p:cNvPr id="1" name="Shape 35"/>
        <p:cNvGrpSpPr/>
        <p:nvPr/>
      </p:nvGrpSpPr>
      <p:grpSpPr>
        <a:xfrm>
          <a:off x="0" y="0"/>
          <a:ext cx="0" cy="0"/>
          <a:chOff x="0" y="0"/>
          <a:chExt cx="0" cy="0"/>
        </a:xfrm>
      </p:grpSpPr>
      <p:sp>
        <p:nvSpPr>
          <p:cNvPr id="36" name="Google Shape;36;p34"/>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4"/>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lt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39" name="Google Shape;39;p34"/>
          <p:cNvGrpSpPr/>
          <p:nvPr/>
        </p:nvGrpSpPr>
        <p:grpSpPr>
          <a:xfrm>
            <a:off x="623888" y="5827713"/>
            <a:ext cx="2312987" cy="677862"/>
            <a:chOff x="393" y="3671"/>
            <a:chExt cx="1457" cy="427"/>
          </a:xfrm>
        </p:grpSpPr>
        <p:sp>
          <p:nvSpPr>
            <p:cNvPr id="40" name="Google Shape;40;p34"/>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1" name="Google Shape;41;p34"/>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2" name="Google Shape;42;p34"/>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3" name="Google Shape;43;p34"/>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4" name="Google Shape;44;p34"/>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5" name="Google Shape;45;p34"/>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6" name="Google Shape;46;p34"/>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7" name="Google Shape;47;p34"/>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8" name="Google Shape;48;p34"/>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9" name="Google Shape;49;p34"/>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0" name="Google Shape;50;p34"/>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1" name="Google Shape;51;p34"/>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2" name="Google Shape;52;p34"/>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3" name="Google Shape;53;p34"/>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4" name="Google Shape;54;p34"/>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5"/>
          <p:cNvSpPr txBox="1">
            <a:spLocks noGrp="1"/>
          </p:cNvSpPr>
          <p:nvPr>
            <p:ph type="body" idx="1"/>
          </p:nvPr>
        </p:nvSpPr>
        <p:spPr>
          <a:xfrm>
            <a:off x="623888" y="2276475"/>
            <a:ext cx="5395912"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5"/>
          <p:cNvSpPr txBox="1">
            <a:spLocks noGrp="1"/>
          </p:cNvSpPr>
          <p:nvPr>
            <p:ph type="body" idx="2"/>
          </p:nvPr>
        </p:nvSpPr>
        <p:spPr>
          <a:xfrm>
            <a:off x="6172199" y="2276475"/>
            <a:ext cx="5395913"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Font typeface="Arial"/>
              <a:buNone/>
              <a:defRPr sz="1800"/>
            </a:lvl1pPr>
            <a:lvl2pPr marL="914400" lvl="1" indent="-228600" algn="l">
              <a:lnSpc>
                <a:spcPct val="90000"/>
              </a:lnSpc>
              <a:spcBef>
                <a:spcPts val="500"/>
              </a:spcBef>
              <a:spcAft>
                <a:spcPts val="0"/>
              </a:spcAft>
              <a:buClr>
                <a:schemeClr val="dk1"/>
              </a:buClr>
              <a:buSzPts val="1800"/>
              <a:buFont typeface="Arial"/>
              <a:buNone/>
              <a:defRPr sz="1800"/>
            </a:lvl2pPr>
            <a:lvl3pPr marL="1371600" lvl="2" indent="-228600" algn="l">
              <a:lnSpc>
                <a:spcPct val="90000"/>
              </a:lnSpc>
              <a:spcBef>
                <a:spcPts val="500"/>
              </a:spcBef>
              <a:spcAft>
                <a:spcPts val="0"/>
              </a:spcAft>
              <a:buClr>
                <a:schemeClr val="dk1"/>
              </a:buClr>
              <a:buSzPts val="1800"/>
              <a:buFont typeface="Arial"/>
              <a:buNone/>
              <a:defRPr sz="1800"/>
            </a:lvl3pPr>
            <a:lvl4pPr marL="1828800" lvl="3" indent="-228600" algn="l">
              <a:lnSpc>
                <a:spcPct val="90000"/>
              </a:lnSpc>
              <a:spcBef>
                <a:spcPts val="500"/>
              </a:spcBef>
              <a:spcAft>
                <a:spcPts val="0"/>
              </a:spcAft>
              <a:buClr>
                <a:schemeClr val="dk1"/>
              </a:buClr>
              <a:buSzPts val="1800"/>
              <a:buFont typeface="Arial"/>
              <a:buNone/>
              <a:defRPr sz="1800"/>
            </a:lvl4pPr>
            <a:lvl5pPr marL="2286000" lvl="4" indent="-228600" algn="l">
              <a:lnSpc>
                <a:spcPct val="90000"/>
              </a:lnSpc>
              <a:spcBef>
                <a:spcPts val="500"/>
              </a:spcBef>
              <a:spcAft>
                <a:spcPts val="0"/>
              </a:spcAft>
              <a:buClr>
                <a:schemeClr val="dk1"/>
              </a:buClr>
              <a:buSzPts val="1800"/>
              <a:buFont typeface="Arial"/>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5"/>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60" name="Google Shape;60;p35"/>
          <p:cNvGrpSpPr/>
          <p:nvPr/>
        </p:nvGrpSpPr>
        <p:grpSpPr>
          <a:xfrm>
            <a:off x="623888" y="5824537"/>
            <a:ext cx="2312987" cy="677863"/>
            <a:chOff x="393" y="3556"/>
            <a:chExt cx="1457" cy="427"/>
          </a:xfrm>
        </p:grpSpPr>
        <p:sp>
          <p:nvSpPr>
            <p:cNvPr id="61" name="Google Shape;61;p35"/>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2" name="Google Shape;62;p35"/>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3" name="Google Shape;63;p35"/>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4" name="Google Shape;64;p35"/>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5" name="Google Shape;65;p35"/>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6" name="Google Shape;66;p35"/>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7" name="Google Shape;67;p35"/>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8" name="Google Shape;68;p35"/>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9" name="Google Shape;69;p35"/>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0" name="Google Shape;70;p35"/>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1" name="Google Shape;71;p35"/>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2" name="Google Shape;72;p35"/>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3" name="Google Shape;73;p35"/>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4" name="Google Shape;74;p35"/>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5" name="Google Shape;75;p35"/>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6" name="Google Shape;76;p35"/>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36"/>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6"/>
          <p:cNvSpPr txBox="1">
            <a:spLocks noGrp="1"/>
          </p:cNvSpPr>
          <p:nvPr>
            <p:ph type="body" idx="1"/>
          </p:nvPr>
        </p:nvSpPr>
        <p:spPr>
          <a:xfrm>
            <a:off x="623887" y="2276474"/>
            <a:ext cx="10944225"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6"/>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81" name="Google Shape;81;p36"/>
          <p:cNvGrpSpPr/>
          <p:nvPr/>
        </p:nvGrpSpPr>
        <p:grpSpPr>
          <a:xfrm>
            <a:off x="623888" y="5824537"/>
            <a:ext cx="2312987" cy="677863"/>
            <a:chOff x="393" y="3556"/>
            <a:chExt cx="1457" cy="427"/>
          </a:xfrm>
        </p:grpSpPr>
        <p:sp>
          <p:nvSpPr>
            <p:cNvPr id="82" name="Google Shape;82;p36"/>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83" name="Google Shape;83;p36"/>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84" name="Google Shape;84;p36"/>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85" name="Google Shape;85;p36"/>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86" name="Google Shape;86;p36"/>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87" name="Google Shape;87;p36"/>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88" name="Google Shape;88;p36"/>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89" name="Google Shape;89;p36"/>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0" name="Google Shape;90;p36"/>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1" name="Google Shape;91;p36"/>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2" name="Google Shape;92;p36"/>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3" name="Google Shape;93;p36"/>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4" name="Google Shape;94;p36"/>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5" name="Google Shape;95;p36"/>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6" name="Google Shape;96;p36"/>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97" name="Google Shape;97;p36"/>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98"/>
        <p:cNvGrpSpPr/>
        <p:nvPr/>
      </p:nvGrpSpPr>
      <p:grpSpPr>
        <a:xfrm>
          <a:off x="0" y="0"/>
          <a:ext cx="0" cy="0"/>
          <a:chOff x="0" y="0"/>
          <a:chExt cx="0" cy="0"/>
        </a:xfrm>
      </p:grpSpPr>
      <p:sp>
        <p:nvSpPr>
          <p:cNvPr id="99" name="Google Shape;99;p37"/>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dk1"/>
              </a:buClr>
              <a:buSzPts val="6000"/>
              <a:buFont typeface="Work Sans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7"/>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3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sp>
        <p:nvSpPr>
          <p:cNvPr id="102" name="Google Shape;102;p3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sp>
        <p:nvSpPr>
          <p:cNvPr id="103" name="Google Shape;103;p3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Work Sans"/>
                <a:ea typeface="Work Sans"/>
                <a:cs typeface="Work Sans"/>
                <a:sym typeface="Work Sans"/>
              </a:defRPr>
            </a:lvl1pPr>
            <a:lvl2pPr marL="0" marR="0" lvl="1" indent="0" algn="l" rtl="0">
              <a:spcBef>
                <a:spcPts val="0"/>
              </a:spcBef>
              <a:buNone/>
              <a:defRPr sz="1800">
                <a:solidFill>
                  <a:schemeClr val="dk1"/>
                </a:solidFill>
                <a:latin typeface="Work Sans"/>
                <a:ea typeface="Work Sans"/>
                <a:cs typeface="Work Sans"/>
                <a:sym typeface="Work Sans"/>
              </a:defRPr>
            </a:lvl2pPr>
            <a:lvl3pPr marL="0" marR="0" lvl="2" indent="0" algn="l" rtl="0">
              <a:spcBef>
                <a:spcPts val="0"/>
              </a:spcBef>
              <a:buNone/>
              <a:defRPr sz="1800">
                <a:solidFill>
                  <a:schemeClr val="dk1"/>
                </a:solidFill>
                <a:latin typeface="Work Sans"/>
                <a:ea typeface="Work Sans"/>
                <a:cs typeface="Work Sans"/>
                <a:sym typeface="Work Sans"/>
              </a:defRPr>
            </a:lvl3pPr>
            <a:lvl4pPr marL="0" marR="0" lvl="3" indent="0" algn="l" rtl="0">
              <a:spcBef>
                <a:spcPts val="0"/>
              </a:spcBef>
              <a:buNone/>
              <a:defRPr sz="1800">
                <a:solidFill>
                  <a:schemeClr val="dk1"/>
                </a:solidFill>
                <a:latin typeface="Work Sans"/>
                <a:ea typeface="Work Sans"/>
                <a:cs typeface="Work Sans"/>
                <a:sym typeface="Work Sans"/>
              </a:defRPr>
            </a:lvl4pPr>
            <a:lvl5pPr marL="0" marR="0" lvl="4" indent="0" algn="l" rtl="0">
              <a:spcBef>
                <a:spcPts val="0"/>
              </a:spcBef>
              <a:buNone/>
              <a:defRPr sz="1800">
                <a:solidFill>
                  <a:schemeClr val="dk1"/>
                </a:solidFill>
                <a:latin typeface="Work Sans"/>
                <a:ea typeface="Work Sans"/>
                <a:cs typeface="Work Sans"/>
                <a:sym typeface="Work Sans"/>
              </a:defRPr>
            </a:lvl5pPr>
            <a:lvl6pPr marL="0" marR="0" lvl="5" indent="0" algn="l" rtl="0">
              <a:spcBef>
                <a:spcPts val="0"/>
              </a:spcBef>
              <a:buNone/>
              <a:defRPr sz="1800">
                <a:solidFill>
                  <a:schemeClr val="dk1"/>
                </a:solidFill>
                <a:latin typeface="Work Sans"/>
                <a:ea typeface="Work Sans"/>
                <a:cs typeface="Work Sans"/>
                <a:sym typeface="Work Sans"/>
              </a:defRPr>
            </a:lvl6pPr>
            <a:lvl7pPr marL="0" marR="0" lvl="6" indent="0" algn="l" rtl="0">
              <a:spcBef>
                <a:spcPts val="0"/>
              </a:spcBef>
              <a:buNone/>
              <a:defRPr sz="1800">
                <a:solidFill>
                  <a:schemeClr val="dk1"/>
                </a:solidFill>
                <a:latin typeface="Work Sans"/>
                <a:ea typeface="Work Sans"/>
                <a:cs typeface="Work Sans"/>
                <a:sym typeface="Work Sans"/>
              </a:defRPr>
            </a:lvl7pPr>
            <a:lvl8pPr marL="0" marR="0" lvl="7" indent="0" algn="l" rtl="0">
              <a:spcBef>
                <a:spcPts val="0"/>
              </a:spcBef>
              <a:buNone/>
              <a:defRPr sz="1800">
                <a:solidFill>
                  <a:schemeClr val="dk1"/>
                </a:solidFill>
                <a:latin typeface="Work Sans"/>
                <a:ea typeface="Work Sans"/>
                <a:cs typeface="Work Sans"/>
                <a:sym typeface="Work Sans"/>
              </a:defRPr>
            </a:lvl8pPr>
            <a:lvl9pPr marL="0" marR="0" lvl="8" indent="0" algn="l" rtl="0">
              <a:spcBef>
                <a:spcPts val="0"/>
              </a:spcBef>
              <a:buNone/>
              <a:defRPr sz="1800">
                <a:solidFill>
                  <a:schemeClr val="dk1"/>
                </a:solidFill>
                <a:latin typeface="Work Sans"/>
                <a:ea typeface="Work Sans"/>
                <a:cs typeface="Work Sans"/>
                <a:sym typeface="Work Sans"/>
              </a:defRPr>
            </a:lvl9pPr>
          </a:lstStyle>
          <a:p>
            <a:pPr marL="0" lvl="0" indent="0" algn="l"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ig message I">
  <p:cSld name="Big message I">
    <p:spTree>
      <p:nvGrpSpPr>
        <p:cNvPr id="1" name="Shape 104"/>
        <p:cNvGrpSpPr/>
        <p:nvPr/>
      </p:nvGrpSpPr>
      <p:grpSpPr>
        <a:xfrm>
          <a:off x="0" y="0"/>
          <a:ext cx="0" cy="0"/>
          <a:chOff x="0" y="0"/>
          <a:chExt cx="0" cy="0"/>
        </a:xfrm>
      </p:grpSpPr>
      <p:sp>
        <p:nvSpPr>
          <p:cNvPr id="105" name="Google Shape;105;p38"/>
          <p:cNvSpPr/>
          <p:nvPr/>
        </p:nvSpPr>
        <p:spPr>
          <a:xfrm>
            <a:off x="179388" y="179388"/>
            <a:ext cx="11829600" cy="6497637"/>
          </a:xfrm>
          <a:prstGeom prst="rect">
            <a:avLst/>
          </a:prstGeom>
          <a:solidFill>
            <a:srgbClr val="FAE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Work Sans"/>
              <a:ea typeface="Work Sans"/>
              <a:cs typeface="Work Sans"/>
              <a:sym typeface="Work Sans"/>
            </a:endParaRPr>
          </a:p>
        </p:txBody>
      </p:sp>
      <p:sp>
        <p:nvSpPr>
          <p:cNvPr id="106" name="Google Shape;106;p38"/>
          <p:cNvSpPr txBox="1">
            <a:spLocks noGrp="1"/>
          </p:cNvSpPr>
          <p:nvPr>
            <p:ph type="title"/>
          </p:nvPr>
        </p:nvSpPr>
        <p:spPr>
          <a:xfrm>
            <a:off x="2224087" y="1763713"/>
            <a:ext cx="7740651" cy="2036219"/>
          </a:xfrm>
          <a:prstGeom prst="rect">
            <a:avLst/>
          </a:prstGeom>
          <a:noFill/>
          <a:ln>
            <a:noFill/>
          </a:ln>
        </p:spPr>
        <p:txBody>
          <a:bodyPr spcFirstLastPara="1" wrap="square" lIns="0" tIns="0" rIns="0" bIns="0" anchor="b" anchorCtr="0">
            <a:normAutofit/>
          </a:bodyPr>
          <a:lstStyle>
            <a:lvl1pPr lvl="0" algn="ctr">
              <a:lnSpc>
                <a:spcPct val="93000"/>
              </a:lnSpc>
              <a:spcBef>
                <a:spcPts val="0"/>
              </a:spcBef>
              <a:spcAft>
                <a:spcPts val="0"/>
              </a:spcAft>
              <a:buClr>
                <a:schemeClr val="dk1"/>
              </a:buClr>
              <a:buSzPts val="4800"/>
              <a:buFont typeface="Work Sans Ligh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subTitle" idx="1"/>
          </p:nvPr>
        </p:nvSpPr>
        <p:spPr>
          <a:xfrm>
            <a:off x="2619375" y="4325510"/>
            <a:ext cx="6948488" cy="813021"/>
          </a:xfrm>
          <a:prstGeom prst="rect">
            <a:avLst/>
          </a:prstGeom>
          <a:noFill/>
          <a:ln>
            <a:noFill/>
          </a:ln>
        </p:spPr>
        <p:txBody>
          <a:bodyPr spcFirstLastPara="1" wrap="square" lIns="0" tIns="0" rIns="0" bIns="0" anchor="t" anchorCtr="0">
            <a:normAutofit/>
          </a:bodyPr>
          <a:lstStyle>
            <a:lvl1pPr lvl="0" algn="ctr">
              <a:lnSpc>
                <a:spcPct val="121000"/>
              </a:lnSpc>
              <a:spcBef>
                <a:spcPts val="0"/>
              </a:spcBef>
              <a:spcAft>
                <a:spcPts val="0"/>
              </a:spcAft>
              <a:buClr>
                <a:schemeClr val="dk1"/>
              </a:buClr>
              <a:buSzPts val="2200"/>
              <a:buFont typeface="Arial"/>
              <a:buChar char="​"/>
              <a:defRPr sz="2200"/>
            </a:lvl1pPr>
            <a:lvl2pPr lvl="1" algn="l">
              <a:lnSpc>
                <a:spcPct val="90000"/>
              </a:lnSpc>
              <a:spcBef>
                <a:spcPts val="0"/>
              </a:spcBef>
              <a:spcAft>
                <a:spcPts val="0"/>
              </a:spcAft>
              <a:buClr>
                <a:schemeClr val="dk1"/>
              </a:buClr>
              <a:buSzPts val="2000"/>
              <a:buFont typeface="Arial"/>
              <a:buChar char="​"/>
              <a:defRPr sz="2000"/>
            </a:lvl2pPr>
            <a:lvl3pPr lvl="2" algn="l">
              <a:lnSpc>
                <a:spcPct val="90000"/>
              </a:lnSpc>
              <a:spcBef>
                <a:spcPts val="0"/>
              </a:spcBef>
              <a:spcAft>
                <a:spcPts val="0"/>
              </a:spcAft>
              <a:buClr>
                <a:schemeClr val="dk1"/>
              </a:buClr>
              <a:buSzPts val="2000"/>
              <a:buFont typeface="Arial"/>
              <a:buChar char="​"/>
              <a:defRPr sz="2000"/>
            </a:lvl3pPr>
            <a:lvl4pPr lvl="3" algn="l">
              <a:lnSpc>
                <a:spcPct val="90000"/>
              </a:lnSpc>
              <a:spcBef>
                <a:spcPts val="0"/>
              </a:spcBef>
              <a:spcAft>
                <a:spcPts val="0"/>
              </a:spcAft>
              <a:buClr>
                <a:schemeClr val="dk1"/>
              </a:buClr>
              <a:buSzPts val="2000"/>
              <a:buFont typeface="Arial"/>
              <a:buChar char="​"/>
              <a:defRPr sz="2000"/>
            </a:lvl4pPr>
            <a:lvl5pPr lvl="4" algn="l">
              <a:lnSpc>
                <a:spcPct val="90000"/>
              </a:lnSpc>
              <a:spcBef>
                <a:spcPts val="0"/>
              </a:spcBef>
              <a:spcAft>
                <a:spcPts val="0"/>
              </a:spcAft>
              <a:buClr>
                <a:schemeClr val="dk1"/>
              </a:buClr>
              <a:buSzPts val="2000"/>
              <a:buFont typeface="Arial"/>
              <a:buChar char="​"/>
              <a:defRPr sz="2000"/>
            </a:lvl5pPr>
            <a:lvl6pPr lvl="5" algn="l">
              <a:lnSpc>
                <a:spcPct val="90000"/>
              </a:lnSpc>
              <a:spcBef>
                <a:spcPts val="0"/>
              </a:spcBef>
              <a:spcAft>
                <a:spcPts val="0"/>
              </a:spcAft>
              <a:buClr>
                <a:schemeClr val="dk1"/>
              </a:buClr>
              <a:buSzPts val="2000"/>
              <a:buFont typeface="Arial"/>
              <a:buChar char="​"/>
              <a:defRPr sz="2000"/>
            </a:lvl6pPr>
            <a:lvl7pPr lvl="6" algn="l">
              <a:lnSpc>
                <a:spcPct val="90000"/>
              </a:lnSpc>
              <a:spcBef>
                <a:spcPts val="0"/>
              </a:spcBef>
              <a:spcAft>
                <a:spcPts val="0"/>
              </a:spcAft>
              <a:buClr>
                <a:schemeClr val="dk1"/>
              </a:buClr>
              <a:buSzPts val="2000"/>
              <a:buFont typeface="Arial"/>
              <a:buChar char="​"/>
              <a:defRPr sz="2000"/>
            </a:lvl7pPr>
            <a:lvl8pPr lvl="7" algn="l">
              <a:lnSpc>
                <a:spcPct val="90000"/>
              </a:lnSpc>
              <a:spcBef>
                <a:spcPts val="0"/>
              </a:spcBef>
              <a:spcAft>
                <a:spcPts val="0"/>
              </a:spcAft>
              <a:buClr>
                <a:schemeClr val="dk1"/>
              </a:buClr>
              <a:buSzPts val="2000"/>
              <a:buFont typeface="Arial"/>
              <a:buChar char="​"/>
              <a:defRPr sz="2000"/>
            </a:lvl8pPr>
            <a:lvl9pPr lvl="8" algn="l">
              <a:lnSpc>
                <a:spcPct val="90000"/>
              </a:lnSpc>
              <a:spcBef>
                <a:spcPts val="0"/>
              </a:spcBef>
              <a:spcAft>
                <a:spcPts val="0"/>
              </a:spcAft>
              <a:buClr>
                <a:schemeClr val="dk1"/>
              </a:buClr>
              <a:buSzPts val="2000"/>
              <a:buFont typeface="Arial"/>
              <a:buChar char="​"/>
              <a:defRPr sz="2000"/>
            </a:lvl9pPr>
          </a:lstStyle>
          <a:p>
            <a:endParaRPr/>
          </a:p>
        </p:txBody>
      </p:sp>
      <p:sp>
        <p:nvSpPr>
          <p:cNvPr id="108" name="Google Shape;108;p38"/>
          <p:cNvSpPr txBox="1">
            <a:spLocks noGrp="1"/>
          </p:cNvSpPr>
          <p:nvPr>
            <p:ph type="dt" idx="10"/>
          </p:nvPr>
        </p:nvSpPr>
        <p:spPr>
          <a:xfrm>
            <a:off x="0" y="691200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
                <a:solidFill>
                  <a:schemeClr val="lt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sp>
        <p:nvSpPr>
          <p:cNvPr id="109" name="Google Shape;109;p38"/>
          <p:cNvSpPr txBox="1">
            <a:spLocks noGrp="1"/>
          </p:cNvSpPr>
          <p:nvPr>
            <p:ph type="ftr" idx="11"/>
          </p:nvPr>
        </p:nvSpPr>
        <p:spPr>
          <a:xfrm>
            <a:off x="0" y="691200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
                <a:solidFill>
                  <a:schemeClr val="lt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sp>
        <p:nvSpPr>
          <p:cNvPr id="110" name="Google Shape;110;p38"/>
          <p:cNvSpPr txBox="1">
            <a:spLocks noGrp="1"/>
          </p:cNvSpPr>
          <p:nvPr>
            <p:ph type="sldNum" idx="12"/>
          </p:nvPr>
        </p:nvSpPr>
        <p:spPr>
          <a:xfrm>
            <a:off x="0" y="6912000"/>
            <a:ext cx="0" cy="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
                <a:solidFill>
                  <a:schemeClr val="lt1"/>
                </a:solidFill>
                <a:latin typeface="Work Sans"/>
                <a:ea typeface="Work Sans"/>
                <a:cs typeface="Work Sans"/>
                <a:sym typeface="Work Sans"/>
              </a:defRPr>
            </a:lvl1pPr>
            <a:lvl2pPr marL="0" marR="0" lvl="1" indent="0" algn="l" rtl="0">
              <a:spcBef>
                <a:spcPts val="0"/>
              </a:spcBef>
              <a:buNone/>
              <a:defRPr sz="100">
                <a:solidFill>
                  <a:schemeClr val="lt1"/>
                </a:solidFill>
                <a:latin typeface="Work Sans"/>
                <a:ea typeface="Work Sans"/>
                <a:cs typeface="Work Sans"/>
                <a:sym typeface="Work Sans"/>
              </a:defRPr>
            </a:lvl2pPr>
            <a:lvl3pPr marL="0" marR="0" lvl="2" indent="0" algn="l" rtl="0">
              <a:spcBef>
                <a:spcPts val="0"/>
              </a:spcBef>
              <a:buNone/>
              <a:defRPr sz="100">
                <a:solidFill>
                  <a:schemeClr val="lt1"/>
                </a:solidFill>
                <a:latin typeface="Work Sans"/>
                <a:ea typeface="Work Sans"/>
                <a:cs typeface="Work Sans"/>
                <a:sym typeface="Work Sans"/>
              </a:defRPr>
            </a:lvl3pPr>
            <a:lvl4pPr marL="0" marR="0" lvl="3" indent="0" algn="l" rtl="0">
              <a:spcBef>
                <a:spcPts val="0"/>
              </a:spcBef>
              <a:buNone/>
              <a:defRPr sz="100">
                <a:solidFill>
                  <a:schemeClr val="lt1"/>
                </a:solidFill>
                <a:latin typeface="Work Sans"/>
                <a:ea typeface="Work Sans"/>
                <a:cs typeface="Work Sans"/>
                <a:sym typeface="Work Sans"/>
              </a:defRPr>
            </a:lvl4pPr>
            <a:lvl5pPr marL="0" marR="0" lvl="4" indent="0" algn="l" rtl="0">
              <a:spcBef>
                <a:spcPts val="0"/>
              </a:spcBef>
              <a:buNone/>
              <a:defRPr sz="100">
                <a:solidFill>
                  <a:schemeClr val="lt1"/>
                </a:solidFill>
                <a:latin typeface="Work Sans"/>
                <a:ea typeface="Work Sans"/>
                <a:cs typeface="Work Sans"/>
                <a:sym typeface="Work Sans"/>
              </a:defRPr>
            </a:lvl5pPr>
            <a:lvl6pPr marL="0" marR="0" lvl="5" indent="0" algn="l" rtl="0">
              <a:spcBef>
                <a:spcPts val="0"/>
              </a:spcBef>
              <a:buNone/>
              <a:defRPr sz="100">
                <a:solidFill>
                  <a:schemeClr val="lt1"/>
                </a:solidFill>
                <a:latin typeface="Work Sans"/>
                <a:ea typeface="Work Sans"/>
                <a:cs typeface="Work Sans"/>
                <a:sym typeface="Work Sans"/>
              </a:defRPr>
            </a:lvl6pPr>
            <a:lvl7pPr marL="0" marR="0" lvl="6" indent="0" algn="l" rtl="0">
              <a:spcBef>
                <a:spcPts val="0"/>
              </a:spcBef>
              <a:buNone/>
              <a:defRPr sz="100">
                <a:solidFill>
                  <a:schemeClr val="lt1"/>
                </a:solidFill>
                <a:latin typeface="Work Sans"/>
                <a:ea typeface="Work Sans"/>
                <a:cs typeface="Work Sans"/>
                <a:sym typeface="Work Sans"/>
              </a:defRPr>
            </a:lvl7pPr>
            <a:lvl8pPr marL="0" marR="0" lvl="7" indent="0" algn="l" rtl="0">
              <a:spcBef>
                <a:spcPts val="0"/>
              </a:spcBef>
              <a:buNone/>
              <a:defRPr sz="100">
                <a:solidFill>
                  <a:schemeClr val="lt1"/>
                </a:solidFill>
                <a:latin typeface="Work Sans"/>
                <a:ea typeface="Work Sans"/>
                <a:cs typeface="Work Sans"/>
                <a:sym typeface="Work Sans"/>
              </a:defRPr>
            </a:lvl8pPr>
            <a:lvl9pPr marL="0" marR="0" lvl="8" indent="0" algn="l" rtl="0">
              <a:spcBef>
                <a:spcPts val="0"/>
              </a:spcBef>
              <a:buNone/>
              <a:defRPr sz="100">
                <a:solidFill>
                  <a:schemeClr val="lt1"/>
                </a:solidFill>
                <a:latin typeface="Work Sans"/>
                <a:ea typeface="Work Sans"/>
                <a:cs typeface="Work Sans"/>
                <a:sym typeface="Work Sans"/>
              </a:defRPr>
            </a:lvl9pPr>
          </a:lstStyle>
          <a:p>
            <a:pPr marL="0" lvl="0" indent="0" algn="l"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ontent - three columns">
  <p:cSld name="3_Content - three columns">
    <p:spTree>
      <p:nvGrpSpPr>
        <p:cNvPr id="1" name="Shape 111"/>
        <p:cNvGrpSpPr/>
        <p:nvPr/>
      </p:nvGrpSpPr>
      <p:grpSpPr>
        <a:xfrm>
          <a:off x="0" y="0"/>
          <a:ext cx="0" cy="0"/>
          <a:chOff x="0" y="0"/>
          <a:chExt cx="0" cy="0"/>
        </a:xfrm>
      </p:grpSpPr>
      <p:sp>
        <p:nvSpPr>
          <p:cNvPr id="112" name="Google Shape;112;p39"/>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400"/>
              <a:buFont typeface="Work Sans Ligh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9"/>
          <p:cNvSpPr txBox="1">
            <a:spLocks noGrp="1"/>
          </p:cNvSpPr>
          <p:nvPr>
            <p:ph type="body" idx="1"/>
          </p:nvPr>
        </p:nvSpPr>
        <p:spPr>
          <a:xfrm>
            <a:off x="784799" y="2534477"/>
            <a:ext cx="3276000" cy="3407535"/>
          </a:xfrm>
          <a:prstGeom prst="rect">
            <a:avLst/>
          </a:prstGeom>
          <a:solidFill>
            <a:srgbClr val="FAEFE5"/>
          </a:solidFill>
          <a:ln>
            <a:noFill/>
          </a:ln>
        </p:spPr>
        <p:txBody>
          <a:bodyPr spcFirstLastPara="1" wrap="square" lIns="288000" tIns="306000" rIns="288000" bIns="0" anchor="t" anchorCtr="0">
            <a:normAutofit/>
          </a:bodyPr>
          <a:lstStyle>
            <a:lvl1pPr marL="457200" lvl="0" indent="-406400" algn="l">
              <a:lnSpc>
                <a:spcPct val="90000"/>
              </a:lnSpc>
              <a:spcBef>
                <a:spcPts val="600"/>
              </a:spcBef>
              <a:spcAft>
                <a:spcPts val="0"/>
              </a:spcAft>
              <a:buClr>
                <a:srgbClr val="FF5F00"/>
              </a:buClr>
              <a:buSzPts val="2800"/>
              <a:buFont typeface="Arial"/>
              <a:buChar char="●"/>
              <a:defRPr/>
            </a:lvl1pPr>
            <a:lvl2pPr marL="914400" lvl="1" indent="-381000" algn="l">
              <a:lnSpc>
                <a:spcPct val="90000"/>
              </a:lnSpc>
              <a:spcBef>
                <a:spcPts val="500"/>
              </a:spcBef>
              <a:spcAft>
                <a:spcPts val="0"/>
              </a:spcAft>
              <a:buClr>
                <a:srgbClr val="FF5F00"/>
              </a:buClr>
              <a:buSzPts val="2400"/>
              <a:buChar char="•"/>
              <a:defRPr/>
            </a:lvl2pPr>
            <a:lvl3pPr marL="1371600" lvl="2" indent="-355600" algn="l">
              <a:lnSpc>
                <a:spcPct val="90000"/>
              </a:lnSpc>
              <a:spcBef>
                <a:spcPts val="500"/>
              </a:spcBef>
              <a:spcAft>
                <a:spcPts val="0"/>
              </a:spcAft>
              <a:buClr>
                <a:srgbClr val="FF5F00"/>
              </a:buClr>
              <a:buSzPts val="2000"/>
              <a:buChar char="•"/>
              <a:defRPr/>
            </a:lvl3pPr>
            <a:lvl4pPr marL="1828800" lvl="3" indent="-342900" algn="l">
              <a:lnSpc>
                <a:spcPct val="90000"/>
              </a:lnSpc>
              <a:spcBef>
                <a:spcPts val="500"/>
              </a:spcBef>
              <a:spcAft>
                <a:spcPts val="0"/>
              </a:spcAft>
              <a:buClr>
                <a:srgbClr val="FF5F00"/>
              </a:buClr>
              <a:buSzPts val="1800"/>
              <a:buChar char="•"/>
              <a:defRPr/>
            </a:lvl4pPr>
            <a:lvl5pPr marL="2286000" lvl="4" indent="-342900" algn="l">
              <a:lnSpc>
                <a:spcPct val="90000"/>
              </a:lnSpc>
              <a:spcBef>
                <a:spcPts val="500"/>
              </a:spcBef>
              <a:spcAft>
                <a:spcPts val="0"/>
              </a:spcAft>
              <a:buClr>
                <a:srgbClr val="FF5F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9"/>
          <p:cNvSpPr txBox="1">
            <a:spLocks noGrp="1"/>
          </p:cNvSpPr>
          <p:nvPr>
            <p:ph type="body" idx="2"/>
          </p:nvPr>
        </p:nvSpPr>
        <p:spPr>
          <a:xfrm>
            <a:off x="4456799" y="2534477"/>
            <a:ext cx="3276000" cy="3407536"/>
          </a:xfrm>
          <a:prstGeom prst="rect">
            <a:avLst/>
          </a:prstGeom>
          <a:solidFill>
            <a:srgbClr val="FAEFE5"/>
          </a:solidFill>
          <a:ln>
            <a:noFill/>
          </a:ln>
        </p:spPr>
        <p:txBody>
          <a:bodyPr spcFirstLastPara="1" wrap="square" lIns="288000" tIns="306000" rIns="288000" bIns="0" anchor="t" anchorCtr="0">
            <a:normAutofit/>
          </a:bodyPr>
          <a:lstStyle>
            <a:lvl1pPr marL="457200" lvl="0" indent="-406400" algn="l">
              <a:lnSpc>
                <a:spcPct val="90000"/>
              </a:lnSpc>
              <a:spcBef>
                <a:spcPts val="600"/>
              </a:spcBef>
              <a:spcAft>
                <a:spcPts val="0"/>
              </a:spcAft>
              <a:buClr>
                <a:srgbClr val="FF9102"/>
              </a:buClr>
              <a:buSzPts val="2800"/>
              <a:buFont typeface="Arial"/>
              <a:buChar char="●"/>
              <a:defRPr/>
            </a:lvl1pPr>
            <a:lvl2pPr marL="914400" lvl="1" indent="-381000" algn="l">
              <a:lnSpc>
                <a:spcPct val="90000"/>
              </a:lnSpc>
              <a:spcBef>
                <a:spcPts val="500"/>
              </a:spcBef>
              <a:spcAft>
                <a:spcPts val="0"/>
              </a:spcAft>
              <a:buClr>
                <a:schemeClr val="accent5"/>
              </a:buClr>
              <a:buSzPts val="2400"/>
              <a:buChar char="•"/>
              <a:defRPr/>
            </a:lvl2pPr>
            <a:lvl3pPr marL="1371600" lvl="2" indent="-355600" algn="l">
              <a:lnSpc>
                <a:spcPct val="90000"/>
              </a:lnSpc>
              <a:spcBef>
                <a:spcPts val="500"/>
              </a:spcBef>
              <a:spcAft>
                <a:spcPts val="0"/>
              </a:spcAft>
              <a:buClr>
                <a:schemeClr val="accent5"/>
              </a:buClr>
              <a:buSzPts val="2000"/>
              <a:buChar char="•"/>
              <a:defRPr/>
            </a:lvl3pPr>
            <a:lvl4pPr marL="1828800" lvl="3" indent="-342900" algn="l">
              <a:lnSpc>
                <a:spcPct val="90000"/>
              </a:lnSpc>
              <a:spcBef>
                <a:spcPts val="500"/>
              </a:spcBef>
              <a:spcAft>
                <a:spcPts val="0"/>
              </a:spcAft>
              <a:buClr>
                <a:schemeClr val="accent5"/>
              </a:buClr>
              <a:buSzPts val="1800"/>
              <a:buChar char="•"/>
              <a:defRPr/>
            </a:lvl4pPr>
            <a:lvl5pPr marL="2286000" lvl="4" indent="-342900" algn="l">
              <a:lnSpc>
                <a:spcPct val="90000"/>
              </a:lnSpc>
              <a:spcBef>
                <a:spcPts val="500"/>
              </a:spcBef>
              <a:spcAft>
                <a:spcPts val="0"/>
              </a:spcAft>
              <a:buClr>
                <a:srgbClr val="FF910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9"/>
          <p:cNvSpPr txBox="1">
            <a:spLocks noGrp="1"/>
          </p:cNvSpPr>
          <p:nvPr>
            <p:ph type="body" idx="3"/>
          </p:nvPr>
        </p:nvSpPr>
        <p:spPr>
          <a:xfrm>
            <a:off x="8128800" y="2534477"/>
            <a:ext cx="3276000" cy="3407536"/>
          </a:xfrm>
          <a:prstGeom prst="rect">
            <a:avLst/>
          </a:prstGeom>
          <a:solidFill>
            <a:srgbClr val="FAEFE5"/>
          </a:solidFill>
          <a:ln>
            <a:noFill/>
          </a:ln>
        </p:spPr>
        <p:txBody>
          <a:bodyPr spcFirstLastPara="1" wrap="square" lIns="288000" tIns="306000" rIns="288000" bIns="0" anchor="t" anchorCtr="0">
            <a:normAutofit/>
          </a:bodyPr>
          <a:lstStyle>
            <a:lvl1pPr marL="457200" lvl="0" indent="-406400" algn="l">
              <a:lnSpc>
                <a:spcPct val="90000"/>
              </a:lnSpc>
              <a:spcBef>
                <a:spcPts val="600"/>
              </a:spcBef>
              <a:spcAft>
                <a:spcPts val="0"/>
              </a:spcAft>
              <a:buClr>
                <a:srgbClr val="FDC92A"/>
              </a:buClr>
              <a:buSzPts val="2800"/>
              <a:buFont typeface="Arial"/>
              <a:buChar char="●"/>
              <a:defRPr/>
            </a:lvl1pPr>
            <a:lvl2pPr marL="914400" lvl="1" indent="-381000" algn="l">
              <a:lnSpc>
                <a:spcPct val="90000"/>
              </a:lnSpc>
              <a:spcBef>
                <a:spcPts val="500"/>
              </a:spcBef>
              <a:spcAft>
                <a:spcPts val="0"/>
              </a:spcAft>
              <a:buClr>
                <a:srgbClr val="FDC92A"/>
              </a:buClr>
              <a:buSzPts val="2400"/>
              <a:buChar char="•"/>
              <a:defRPr/>
            </a:lvl2pPr>
            <a:lvl3pPr marL="1371600" lvl="2" indent="-355600" algn="l">
              <a:lnSpc>
                <a:spcPct val="90000"/>
              </a:lnSpc>
              <a:spcBef>
                <a:spcPts val="500"/>
              </a:spcBef>
              <a:spcAft>
                <a:spcPts val="0"/>
              </a:spcAft>
              <a:buClr>
                <a:srgbClr val="FDC92A"/>
              </a:buClr>
              <a:buSzPts val="2000"/>
              <a:buChar char="•"/>
              <a:defRPr/>
            </a:lvl3pPr>
            <a:lvl4pPr marL="1828800" lvl="3" indent="-342900" algn="l">
              <a:lnSpc>
                <a:spcPct val="90000"/>
              </a:lnSpc>
              <a:spcBef>
                <a:spcPts val="500"/>
              </a:spcBef>
              <a:spcAft>
                <a:spcPts val="0"/>
              </a:spcAft>
              <a:buClr>
                <a:srgbClr val="FDC92A"/>
              </a:buClr>
              <a:buSzPts val="1800"/>
              <a:buChar char="•"/>
              <a:defRPr/>
            </a:lvl4pPr>
            <a:lvl5pPr marL="2286000" lvl="4" indent="-342900" algn="l">
              <a:lnSpc>
                <a:spcPct val="90000"/>
              </a:lnSpc>
              <a:spcBef>
                <a:spcPts val="500"/>
              </a:spcBef>
              <a:spcAft>
                <a:spcPts val="0"/>
              </a:spcAft>
              <a:buClr>
                <a:srgbClr val="FDC9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9"/>
          <p:cNvSpPr txBox="1">
            <a:spLocks noGrp="1"/>
          </p:cNvSpPr>
          <p:nvPr>
            <p:ph type="body" idx="4"/>
          </p:nvPr>
        </p:nvSpPr>
        <p:spPr>
          <a:xfrm>
            <a:off x="787400" y="1836739"/>
            <a:ext cx="3275013" cy="717617"/>
          </a:xfrm>
          <a:prstGeom prst="rect">
            <a:avLst/>
          </a:prstGeom>
          <a:solidFill>
            <a:srgbClr val="FF5F00"/>
          </a:solidFill>
          <a:ln>
            <a:noFill/>
          </a:ln>
        </p:spPr>
        <p:txBody>
          <a:bodyPr spcFirstLastPara="1" wrap="square" lIns="288000" tIns="0" rIns="288000" bIns="0" anchor="ctr" anchorCtr="0">
            <a:normAutofit/>
          </a:bodyPr>
          <a:lstStyle>
            <a:lvl1pPr marL="457200" lvl="0" indent="-381000" algn="l">
              <a:lnSpc>
                <a:spcPct val="90000"/>
              </a:lnSpc>
              <a:spcBef>
                <a:spcPts val="0"/>
              </a:spcBef>
              <a:spcAft>
                <a:spcPts val="0"/>
              </a:spcAft>
              <a:buClr>
                <a:schemeClr val="lt1"/>
              </a:buClr>
              <a:buSzPts val="2400"/>
              <a:buFont typeface="Arial"/>
              <a:buChar char="​"/>
              <a:defRPr sz="2400">
                <a:solidFill>
                  <a:schemeClr val="lt1"/>
                </a:solidFill>
              </a:defRPr>
            </a:lvl1pPr>
            <a:lvl2pPr marL="914400" lvl="1" indent="-381000" algn="l">
              <a:lnSpc>
                <a:spcPct val="90000"/>
              </a:lnSpc>
              <a:spcBef>
                <a:spcPts val="0"/>
              </a:spcBef>
              <a:spcAft>
                <a:spcPts val="0"/>
              </a:spcAft>
              <a:buClr>
                <a:schemeClr val="dk1"/>
              </a:buClr>
              <a:buSzPts val="2400"/>
              <a:buFont typeface="Arial"/>
              <a:buChar char="​"/>
              <a:defRPr sz="2400"/>
            </a:lvl2pPr>
            <a:lvl3pPr marL="1371600" lvl="2" indent="-381000" algn="l">
              <a:lnSpc>
                <a:spcPct val="90000"/>
              </a:lnSpc>
              <a:spcBef>
                <a:spcPts val="0"/>
              </a:spcBef>
              <a:spcAft>
                <a:spcPts val="0"/>
              </a:spcAft>
              <a:buClr>
                <a:schemeClr val="dk1"/>
              </a:buClr>
              <a:buSzPts val="2400"/>
              <a:buFont typeface="Arial"/>
              <a:buChar char="​"/>
              <a:defRPr sz="2400"/>
            </a:lvl3pPr>
            <a:lvl4pPr marL="1828800" lvl="3" indent="-381000" algn="l">
              <a:lnSpc>
                <a:spcPct val="90000"/>
              </a:lnSpc>
              <a:spcBef>
                <a:spcPts val="0"/>
              </a:spcBef>
              <a:spcAft>
                <a:spcPts val="0"/>
              </a:spcAft>
              <a:buClr>
                <a:schemeClr val="dk1"/>
              </a:buClr>
              <a:buSzPts val="2400"/>
              <a:buFont typeface="Arial"/>
              <a:buChar char="​"/>
              <a:defRPr sz="2400"/>
            </a:lvl4pPr>
            <a:lvl5pPr marL="2286000" lvl="4" indent="-381000" algn="l">
              <a:lnSpc>
                <a:spcPct val="90000"/>
              </a:lnSpc>
              <a:spcBef>
                <a:spcPts val="0"/>
              </a:spcBef>
              <a:spcAft>
                <a:spcPts val="0"/>
              </a:spcAft>
              <a:buClr>
                <a:schemeClr val="dk1"/>
              </a:buClr>
              <a:buSzPts val="2400"/>
              <a:buFont typeface="Arial"/>
              <a:buChar char="​"/>
              <a:defRPr sz="2400"/>
            </a:lvl5pPr>
            <a:lvl6pPr marL="2743200" lvl="5" indent="-381000" algn="l">
              <a:lnSpc>
                <a:spcPct val="90000"/>
              </a:lnSpc>
              <a:spcBef>
                <a:spcPts val="0"/>
              </a:spcBef>
              <a:spcAft>
                <a:spcPts val="0"/>
              </a:spcAft>
              <a:buClr>
                <a:schemeClr val="dk1"/>
              </a:buClr>
              <a:buSzPts val="2400"/>
              <a:buFont typeface="Arial"/>
              <a:buChar char="​"/>
              <a:defRPr sz="2400"/>
            </a:lvl6pPr>
            <a:lvl7pPr marL="3200400" lvl="6" indent="-381000" algn="l">
              <a:lnSpc>
                <a:spcPct val="90000"/>
              </a:lnSpc>
              <a:spcBef>
                <a:spcPts val="0"/>
              </a:spcBef>
              <a:spcAft>
                <a:spcPts val="0"/>
              </a:spcAft>
              <a:buClr>
                <a:schemeClr val="dk1"/>
              </a:buClr>
              <a:buSzPts val="2400"/>
              <a:buFont typeface="Arial"/>
              <a:buChar char="​"/>
              <a:defRPr sz="2400"/>
            </a:lvl7pPr>
            <a:lvl8pPr marL="3657600" lvl="7" indent="-381000" algn="l">
              <a:lnSpc>
                <a:spcPct val="90000"/>
              </a:lnSpc>
              <a:spcBef>
                <a:spcPts val="0"/>
              </a:spcBef>
              <a:spcAft>
                <a:spcPts val="0"/>
              </a:spcAft>
              <a:buClr>
                <a:schemeClr val="dk1"/>
              </a:buClr>
              <a:buSzPts val="2400"/>
              <a:buFont typeface="Arial"/>
              <a:buChar char="​"/>
              <a:defRPr sz="2400"/>
            </a:lvl8pPr>
            <a:lvl9pPr marL="4114800" lvl="8" indent="-381000" algn="l">
              <a:lnSpc>
                <a:spcPct val="90000"/>
              </a:lnSpc>
              <a:spcBef>
                <a:spcPts val="0"/>
              </a:spcBef>
              <a:spcAft>
                <a:spcPts val="0"/>
              </a:spcAft>
              <a:buClr>
                <a:schemeClr val="dk1"/>
              </a:buClr>
              <a:buSzPts val="2400"/>
              <a:buFont typeface="Arial"/>
              <a:buChar char="​"/>
              <a:defRPr sz="2400"/>
            </a:lvl9pPr>
          </a:lstStyle>
          <a:p>
            <a:endParaRPr/>
          </a:p>
        </p:txBody>
      </p:sp>
      <p:sp>
        <p:nvSpPr>
          <p:cNvPr id="117" name="Google Shape;117;p39"/>
          <p:cNvSpPr txBox="1">
            <a:spLocks noGrp="1"/>
          </p:cNvSpPr>
          <p:nvPr>
            <p:ph type="body" idx="5"/>
          </p:nvPr>
        </p:nvSpPr>
        <p:spPr>
          <a:xfrm>
            <a:off x="4459256" y="1836738"/>
            <a:ext cx="3275013" cy="717617"/>
          </a:xfrm>
          <a:prstGeom prst="rect">
            <a:avLst/>
          </a:prstGeom>
          <a:solidFill>
            <a:srgbClr val="FF9102"/>
          </a:solidFill>
          <a:ln>
            <a:noFill/>
          </a:ln>
        </p:spPr>
        <p:txBody>
          <a:bodyPr spcFirstLastPara="1" wrap="square" lIns="288000" tIns="0" rIns="288000" bIns="0" anchor="ctr" anchorCtr="0">
            <a:normAutofit/>
          </a:bodyPr>
          <a:lstStyle>
            <a:lvl1pPr marL="457200" lvl="0" indent="-381000" algn="l">
              <a:lnSpc>
                <a:spcPct val="90000"/>
              </a:lnSpc>
              <a:spcBef>
                <a:spcPts val="0"/>
              </a:spcBef>
              <a:spcAft>
                <a:spcPts val="0"/>
              </a:spcAft>
              <a:buClr>
                <a:schemeClr val="lt1"/>
              </a:buClr>
              <a:buSzPts val="2400"/>
              <a:buFont typeface="Arial"/>
              <a:buChar char="​"/>
              <a:defRPr sz="2400">
                <a:solidFill>
                  <a:schemeClr val="lt1"/>
                </a:solidFill>
              </a:defRPr>
            </a:lvl1pPr>
            <a:lvl2pPr marL="914400" lvl="1" indent="-381000" algn="l">
              <a:lnSpc>
                <a:spcPct val="90000"/>
              </a:lnSpc>
              <a:spcBef>
                <a:spcPts val="0"/>
              </a:spcBef>
              <a:spcAft>
                <a:spcPts val="0"/>
              </a:spcAft>
              <a:buClr>
                <a:schemeClr val="dk1"/>
              </a:buClr>
              <a:buSzPts val="2400"/>
              <a:buFont typeface="Arial"/>
              <a:buChar char="​"/>
              <a:defRPr sz="2400"/>
            </a:lvl2pPr>
            <a:lvl3pPr marL="1371600" lvl="2" indent="-381000" algn="l">
              <a:lnSpc>
                <a:spcPct val="90000"/>
              </a:lnSpc>
              <a:spcBef>
                <a:spcPts val="0"/>
              </a:spcBef>
              <a:spcAft>
                <a:spcPts val="0"/>
              </a:spcAft>
              <a:buClr>
                <a:schemeClr val="dk1"/>
              </a:buClr>
              <a:buSzPts val="2400"/>
              <a:buFont typeface="Arial"/>
              <a:buChar char="​"/>
              <a:defRPr sz="2400"/>
            </a:lvl3pPr>
            <a:lvl4pPr marL="1828800" lvl="3" indent="-381000" algn="l">
              <a:lnSpc>
                <a:spcPct val="90000"/>
              </a:lnSpc>
              <a:spcBef>
                <a:spcPts val="0"/>
              </a:spcBef>
              <a:spcAft>
                <a:spcPts val="0"/>
              </a:spcAft>
              <a:buClr>
                <a:schemeClr val="dk1"/>
              </a:buClr>
              <a:buSzPts val="2400"/>
              <a:buFont typeface="Arial"/>
              <a:buChar char="​"/>
              <a:defRPr sz="2400"/>
            </a:lvl4pPr>
            <a:lvl5pPr marL="2286000" lvl="4" indent="-381000" algn="l">
              <a:lnSpc>
                <a:spcPct val="90000"/>
              </a:lnSpc>
              <a:spcBef>
                <a:spcPts val="0"/>
              </a:spcBef>
              <a:spcAft>
                <a:spcPts val="0"/>
              </a:spcAft>
              <a:buClr>
                <a:schemeClr val="dk1"/>
              </a:buClr>
              <a:buSzPts val="2400"/>
              <a:buFont typeface="Arial"/>
              <a:buChar char="​"/>
              <a:defRPr sz="2400"/>
            </a:lvl5pPr>
            <a:lvl6pPr marL="2743200" lvl="5" indent="-381000" algn="l">
              <a:lnSpc>
                <a:spcPct val="90000"/>
              </a:lnSpc>
              <a:spcBef>
                <a:spcPts val="0"/>
              </a:spcBef>
              <a:spcAft>
                <a:spcPts val="0"/>
              </a:spcAft>
              <a:buClr>
                <a:schemeClr val="dk1"/>
              </a:buClr>
              <a:buSzPts val="2400"/>
              <a:buFont typeface="Arial"/>
              <a:buChar char="​"/>
              <a:defRPr sz="2400"/>
            </a:lvl6pPr>
            <a:lvl7pPr marL="3200400" lvl="6" indent="-381000" algn="l">
              <a:lnSpc>
                <a:spcPct val="90000"/>
              </a:lnSpc>
              <a:spcBef>
                <a:spcPts val="0"/>
              </a:spcBef>
              <a:spcAft>
                <a:spcPts val="0"/>
              </a:spcAft>
              <a:buClr>
                <a:schemeClr val="dk1"/>
              </a:buClr>
              <a:buSzPts val="2400"/>
              <a:buFont typeface="Arial"/>
              <a:buChar char="​"/>
              <a:defRPr sz="2400"/>
            </a:lvl7pPr>
            <a:lvl8pPr marL="3657600" lvl="7" indent="-381000" algn="l">
              <a:lnSpc>
                <a:spcPct val="90000"/>
              </a:lnSpc>
              <a:spcBef>
                <a:spcPts val="0"/>
              </a:spcBef>
              <a:spcAft>
                <a:spcPts val="0"/>
              </a:spcAft>
              <a:buClr>
                <a:schemeClr val="dk1"/>
              </a:buClr>
              <a:buSzPts val="2400"/>
              <a:buFont typeface="Arial"/>
              <a:buChar char="​"/>
              <a:defRPr sz="2400"/>
            </a:lvl8pPr>
            <a:lvl9pPr marL="4114800" lvl="8" indent="-381000" algn="l">
              <a:lnSpc>
                <a:spcPct val="90000"/>
              </a:lnSpc>
              <a:spcBef>
                <a:spcPts val="0"/>
              </a:spcBef>
              <a:spcAft>
                <a:spcPts val="0"/>
              </a:spcAft>
              <a:buClr>
                <a:schemeClr val="dk1"/>
              </a:buClr>
              <a:buSzPts val="2400"/>
              <a:buFont typeface="Arial"/>
              <a:buChar char="​"/>
              <a:defRPr sz="2400"/>
            </a:lvl9pPr>
          </a:lstStyle>
          <a:p>
            <a:endParaRPr/>
          </a:p>
        </p:txBody>
      </p:sp>
      <p:sp>
        <p:nvSpPr>
          <p:cNvPr id="118" name="Google Shape;118;p39"/>
          <p:cNvSpPr txBox="1">
            <a:spLocks noGrp="1"/>
          </p:cNvSpPr>
          <p:nvPr>
            <p:ph type="body" idx="6"/>
          </p:nvPr>
        </p:nvSpPr>
        <p:spPr>
          <a:xfrm>
            <a:off x="8129588" y="1836739"/>
            <a:ext cx="3275013" cy="717617"/>
          </a:xfrm>
          <a:prstGeom prst="rect">
            <a:avLst/>
          </a:prstGeom>
          <a:solidFill>
            <a:schemeClr val="accent2"/>
          </a:solidFill>
          <a:ln>
            <a:noFill/>
          </a:ln>
        </p:spPr>
        <p:txBody>
          <a:bodyPr spcFirstLastPara="1" wrap="square" lIns="288000" tIns="0" rIns="288000" bIns="0" anchor="ctr" anchorCtr="0">
            <a:normAutofit/>
          </a:bodyPr>
          <a:lstStyle>
            <a:lvl1pPr marL="457200" lvl="0" indent="-381000" algn="l">
              <a:lnSpc>
                <a:spcPct val="90000"/>
              </a:lnSpc>
              <a:spcBef>
                <a:spcPts val="0"/>
              </a:spcBef>
              <a:spcAft>
                <a:spcPts val="0"/>
              </a:spcAft>
              <a:buClr>
                <a:schemeClr val="lt1"/>
              </a:buClr>
              <a:buSzPts val="2400"/>
              <a:buFont typeface="Arial"/>
              <a:buChar char="​"/>
              <a:defRPr sz="2400">
                <a:solidFill>
                  <a:schemeClr val="lt1"/>
                </a:solidFill>
              </a:defRPr>
            </a:lvl1pPr>
            <a:lvl2pPr marL="914400" lvl="1" indent="-381000" algn="l">
              <a:lnSpc>
                <a:spcPct val="90000"/>
              </a:lnSpc>
              <a:spcBef>
                <a:spcPts val="0"/>
              </a:spcBef>
              <a:spcAft>
                <a:spcPts val="0"/>
              </a:spcAft>
              <a:buClr>
                <a:schemeClr val="dk1"/>
              </a:buClr>
              <a:buSzPts val="2400"/>
              <a:buFont typeface="Arial"/>
              <a:buChar char="​"/>
              <a:defRPr sz="2400"/>
            </a:lvl2pPr>
            <a:lvl3pPr marL="1371600" lvl="2" indent="-381000" algn="l">
              <a:lnSpc>
                <a:spcPct val="90000"/>
              </a:lnSpc>
              <a:spcBef>
                <a:spcPts val="0"/>
              </a:spcBef>
              <a:spcAft>
                <a:spcPts val="0"/>
              </a:spcAft>
              <a:buClr>
                <a:schemeClr val="dk1"/>
              </a:buClr>
              <a:buSzPts val="2400"/>
              <a:buFont typeface="Arial"/>
              <a:buChar char="​"/>
              <a:defRPr sz="2400"/>
            </a:lvl3pPr>
            <a:lvl4pPr marL="1828800" lvl="3" indent="-381000" algn="l">
              <a:lnSpc>
                <a:spcPct val="90000"/>
              </a:lnSpc>
              <a:spcBef>
                <a:spcPts val="0"/>
              </a:spcBef>
              <a:spcAft>
                <a:spcPts val="0"/>
              </a:spcAft>
              <a:buClr>
                <a:schemeClr val="dk1"/>
              </a:buClr>
              <a:buSzPts val="2400"/>
              <a:buFont typeface="Arial"/>
              <a:buChar char="​"/>
              <a:defRPr sz="2400"/>
            </a:lvl4pPr>
            <a:lvl5pPr marL="2286000" lvl="4" indent="-381000" algn="l">
              <a:lnSpc>
                <a:spcPct val="90000"/>
              </a:lnSpc>
              <a:spcBef>
                <a:spcPts val="0"/>
              </a:spcBef>
              <a:spcAft>
                <a:spcPts val="0"/>
              </a:spcAft>
              <a:buClr>
                <a:schemeClr val="dk1"/>
              </a:buClr>
              <a:buSzPts val="2400"/>
              <a:buFont typeface="Arial"/>
              <a:buChar char="​"/>
              <a:defRPr sz="2400"/>
            </a:lvl5pPr>
            <a:lvl6pPr marL="2743200" lvl="5" indent="-381000" algn="l">
              <a:lnSpc>
                <a:spcPct val="90000"/>
              </a:lnSpc>
              <a:spcBef>
                <a:spcPts val="0"/>
              </a:spcBef>
              <a:spcAft>
                <a:spcPts val="0"/>
              </a:spcAft>
              <a:buClr>
                <a:schemeClr val="dk1"/>
              </a:buClr>
              <a:buSzPts val="2400"/>
              <a:buFont typeface="Arial"/>
              <a:buChar char="​"/>
              <a:defRPr sz="2400"/>
            </a:lvl6pPr>
            <a:lvl7pPr marL="3200400" lvl="6" indent="-381000" algn="l">
              <a:lnSpc>
                <a:spcPct val="90000"/>
              </a:lnSpc>
              <a:spcBef>
                <a:spcPts val="0"/>
              </a:spcBef>
              <a:spcAft>
                <a:spcPts val="0"/>
              </a:spcAft>
              <a:buClr>
                <a:schemeClr val="dk1"/>
              </a:buClr>
              <a:buSzPts val="2400"/>
              <a:buFont typeface="Arial"/>
              <a:buChar char="​"/>
              <a:defRPr sz="2400"/>
            </a:lvl7pPr>
            <a:lvl8pPr marL="3657600" lvl="7" indent="-381000" algn="l">
              <a:lnSpc>
                <a:spcPct val="90000"/>
              </a:lnSpc>
              <a:spcBef>
                <a:spcPts val="0"/>
              </a:spcBef>
              <a:spcAft>
                <a:spcPts val="0"/>
              </a:spcAft>
              <a:buClr>
                <a:schemeClr val="dk1"/>
              </a:buClr>
              <a:buSzPts val="2400"/>
              <a:buFont typeface="Arial"/>
              <a:buChar char="​"/>
              <a:defRPr sz="2400"/>
            </a:lvl8pPr>
            <a:lvl9pPr marL="4114800" lvl="8" indent="-381000" algn="l">
              <a:lnSpc>
                <a:spcPct val="90000"/>
              </a:lnSpc>
              <a:spcBef>
                <a:spcPts val="0"/>
              </a:spcBef>
              <a:spcAft>
                <a:spcPts val="0"/>
              </a:spcAft>
              <a:buClr>
                <a:schemeClr val="dk1"/>
              </a:buClr>
              <a:buSzPts val="2400"/>
              <a:buFont typeface="Arial"/>
              <a:buChar char="​"/>
              <a:defRPr sz="2400"/>
            </a:lvl9pPr>
          </a:lstStyle>
          <a:p>
            <a:endParaRPr/>
          </a:p>
        </p:txBody>
      </p:sp>
      <p:sp>
        <p:nvSpPr>
          <p:cNvPr id="119" name="Google Shape;119;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sp>
        <p:nvSpPr>
          <p:cNvPr id="120" name="Google Shape;120;p3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sp>
        <p:nvSpPr>
          <p:cNvPr id="121" name="Google Shape;121;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Work Sans"/>
                <a:ea typeface="Work Sans"/>
                <a:cs typeface="Work Sans"/>
                <a:sym typeface="Work Sans"/>
              </a:defRPr>
            </a:lvl1pPr>
            <a:lvl2pPr marL="0" marR="0" lvl="1" indent="0" algn="l" rtl="0">
              <a:spcBef>
                <a:spcPts val="0"/>
              </a:spcBef>
              <a:buNone/>
              <a:defRPr sz="1800">
                <a:solidFill>
                  <a:schemeClr val="dk1"/>
                </a:solidFill>
                <a:latin typeface="Work Sans"/>
                <a:ea typeface="Work Sans"/>
                <a:cs typeface="Work Sans"/>
                <a:sym typeface="Work Sans"/>
              </a:defRPr>
            </a:lvl2pPr>
            <a:lvl3pPr marL="0" marR="0" lvl="2" indent="0" algn="l" rtl="0">
              <a:spcBef>
                <a:spcPts val="0"/>
              </a:spcBef>
              <a:buNone/>
              <a:defRPr sz="1800">
                <a:solidFill>
                  <a:schemeClr val="dk1"/>
                </a:solidFill>
                <a:latin typeface="Work Sans"/>
                <a:ea typeface="Work Sans"/>
                <a:cs typeface="Work Sans"/>
                <a:sym typeface="Work Sans"/>
              </a:defRPr>
            </a:lvl3pPr>
            <a:lvl4pPr marL="0" marR="0" lvl="3" indent="0" algn="l" rtl="0">
              <a:spcBef>
                <a:spcPts val="0"/>
              </a:spcBef>
              <a:buNone/>
              <a:defRPr sz="1800">
                <a:solidFill>
                  <a:schemeClr val="dk1"/>
                </a:solidFill>
                <a:latin typeface="Work Sans"/>
                <a:ea typeface="Work Sans"/>
                <a:cs typeface="Work Sans"/>
                <a:sym typeface="Work Sans"/>
              </a:defRPr>
            </a:lvl4pPr>
            <a:lvl5pPr marL="0" marR="0" lvl="4" indent="0" algn="l" rtl="0">
              <a:spcBef>
                <a:spcPts val="0"/>
              </a:spcBef>
              <a:buNone/>
              <a:defRPr sz="1800">
                <a:solidFill>
                  <a:schemeClr val="dk1"/>
                </a:solidFill>
                <a:latin typeface="Work Sans"/>
                <a:ea typeface="Work Sans"/>
                <a:cs typeface="Work Sans"/>
                <a:sym typeface="Work Sans"/>
              </a:defRPr>
            </a:lvl5pPr>
            <a:lvl6pPr marL="0" marR="0" lvl="5" indent="0" algn="l" rtl="0">
              <a:spcBef>
                <a:spcPts val="0"/>
              </a:spcBef>
              <a:buNone/>
              <a:defRPr sz="1800">
                <a:solidFill>
                  <a:schemeClr val="dk1"/>
                </a:solidFill>
                <a:latin typeface="Work Sans"/>
                <a:ea typeface="Work Sans"/>
                <a:cs typeface="Work Sans"/>
                <a:sym typeface="Work Sans"/>
              </a:defRPr>
            </a:lvl6pPr>
            <a:lvl7pPr marL="0" marR="0" lvl="6" indent="0" algn="l" rtl="0">
              <a:spcBef>
                <a:spcPts val="0"/>
              </a:spcBef>
              <a:buNone/>
              <a:defRPr sz="1800">
                <a:solidFill>
                  <a:schemeClr val="dk1"/>
                </a:solidFill>
                <a:latin typeface="Work Sans"/>
                <a:ea typeface="Work Sans"/>
                <a:cs typeface="Work Sans"/>
                <a:sym typeface="Work Sans"/>
              </a:defRPr>
            </a:lvl7pPr>
            <a:lvl8pPr marL="0" marR="0" lvl="7" indent="0" algn="l" rtl="0">
              <a:spcBef>
                <a:spcPts val="0"/>
              </a:spcBef>
              <a:buNone/>
              <a:defRPr sz="1800">
                <a:solidFill>
                  <a:schemeClr val="dk1"/>
                </a:solidFill>
                <a:latin typeface="Work Sans"/>
                <a:ea typeface="Work Sans"/>
                <a:cs typeface="Work Sans"/>
                <a:sym typeface="Work Sans"/>
              </a:defRPr>
            </a:lvl8pPr>
            <a:lvl9pPr marL="0" marR="0" lvl="8" indent="0" algn="l" rtl="0">
              <a:spcBef>
                <a:spcPts val="0"/>
              </a:spcBef>
              <a:buNone/>
              <a:defRPr sz="1800">
                <a:solidFill>
                  <a:schemeClr val="dk1"/>
                </a:solidFill>
                <a:latin typeface="Work Sans"/>
                <a:ea typeface="Work Sans"/>
                <a:cs typeface="Work Sans"/>
                <a:sym typeface="Work Sans"/>
              </a:defRPr>
            </a:lvl9pPr>
          </a:lstStyle>
          <a:p>
            <a:pPr marL="0" lvl="0" indent="0" algn="l"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Image and graphical element">
  <p:cSld name="2_Image and graphical element">
    <p:spTree>
      <p:nvGrpSpPr>
        <p:cNvPr id="1" name="Shape 122"/>
        <p:cNvGrpSpPr/>
        <p:nvPr/>
      </p:nvGrpSpPr>
      <p:grpSpPr>
        <a:xfrm>
          <a:off x="0" y="0"/>
          <a:ext cx="0" cy="0"/>
          <a:chOff x="0" y="0"/>
          <a:chExt cx="0" cy="0"/>
        </a:xfrm>
      </p:grpSpPr>
      <p:sp>
        <p:nvSpPr>
          <p:cNvPr id="123" name="Google Shape;123;p40"/>
          <p:cNvSpPr>
            <a:spLocks noGrp="1"/>
          </p:cNvSpPr>
          <p:nvPr>
            <p:ph type="pic" idx="2"/>
          </p:nvPr>
        </p:nvSpPr>
        <p:spPr>
          <a:xfrm>
            <a:off x="0" y="0"/>
            <a:ext cx="12196154" cy="6858000"/>
          </a:xfrm>
          <a:prstGeom prst="rect">
            <a:avLst/>
          </a:prstGeom>
          <a:noFill/>
          <a:ln>
            <a:noFill/>
          </a:ln>
        </p:spPr>
      </p:sp>
      <p:sp>
        <p:nvSpPr>
          <p:cNvPr id="124" name="Google Shape;124;p40"/>
          <p:cNvSpPr>
            <a:spLocks noGrp="1"/>
          </p:cNvSpPr>
          <p:nvPr>
            <p:ph type="body" idx="1"/>
          </p:nvPr>
        </p:nvSpPr>
        <p:spPr>
          <a:xfrm>
            <a:off x="1074301" y="2932838"/>
            <a:ext cx="3006000" cy="3006000"/>
          </a:xfrm>
          <a:prstGeom prst="ellipse">
            <a:avLst/>
          </a:prstGeom>
          <a:solidFill>
            <a:srgbClr val="FDC92A"/>
          </a:solidFill>
          <a:ln>
            <a:noFill/>
          </a:ln>
        </p:spPr>
        <p:txBody>
          <a:bodyPr spcFirstLastPara="1" wrap="square" lIns="108000" tIns="108000" rIns="108000" bIns="108000" anchor="ctr" anchorCtr="0">
            <a:normAutofit/>
          </a:bodyPr>
          <a:lstStyle>
            <a:lvl1pPr marL="457200" lvl="0" indent="-228600" algn="ctr">
              <a:lnSpc>
                <a:spcPct val="115000"/>
              </a:lnSpc>
              <a:spcBef>
                <a:spcPts val="0"/>
              </a:spcBef>
              <a:spcAft>
                <a:spcPts val="0"/>
              </a:spcAft>
              <a:buClr>
                <a:schemeClr val="lt1"/>
              </a:buClr>
              <a:buSzPts val="2000"/>
              <a:buNone/>
              <a:defRPr sz="2000">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40"/>
          <p:cNvSpPr>
            <a:spLocks noGrp="1"/>
          </p:cNvSpPr>
          <p:nvPr>
            <p:ph type="body" idx="3"/>
          </p:nvPr>
        </p:nvSpPr>
        <p:spPr>
          <a:xfrm>
            <a:off x="4593213" y="2932838"/>
            <a:ext cx="3006000" cy="3006000"/>
          </a:xfrm>
          <a:prstGeom prst="ellipse">
            <a:avLst/>
          </a:prstGeom>
          <a:solidFill>
            <a:srgbClr val="FF9102"/>
          </a:solidFill>
          <a:ln>
            <a:noFill/>
          </a:ln>
        </p:spPr>
        <p:txBody>
          <a:bodyPr spcFirstLastPara="1" wrap="square" lIns="108000" tIns="108000" rIns="108000" bIns="108000" anchor="ctr" anchorCtr="0">
            <a:normAutofit/>
          </a:bodyPr>
          <a:lstStyle>
            <a:lvl1pPr marL="457200" lvl="0" indent="-228600" algn="ctr">
              <a:lnSpc>
                <a:spcPct val="115000"/>
              </a:lnSpc>
              <a:spcBef>
                <a:spcPts val="0"/>
              </a:spcBef>
              <a:spcAft>
                <a:spcPts val="0"/>
              </a:spcAft>
              <a:buClr>
                <a:schemeClr val="lt1"/>
              </a:buClr>
              <a:buSzPts val="2000"/>
              <a:buNone/>
              <a:defRPr sz="2000">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0"/>
          <p:cNvSpPr>
            <a:spLocks noGrp="1"/>
          </p:cNvSpPr>
          <p:nvPr>
            <p:ph type="body" idx="4"/>
          </p:nvPr>
        </p:nvSpPr>
        <p:spPr>
          <a:xfrm>
            <a:off x="8127574" y="2932838"/>
            <a:ext cx="3006000" cy="3006000"/>
          </a:xfrm>
          <a:prstGeom prst="ellipse">
            <a:avLst/>
          </a:prstGeom>
          <a:solidFill>
            <a:srgbClr val="FF5F00"/>
          </a:solidFill>
          <a:ln>
            <a:noFill/>
          </a:ln>
        </p:spPr>
        <p:txBody>
          <a:bodyPr spcFirstLastPara="1" wrap="square" lIns="108000" tIns="108000" rIns="108000" bIns="108000" anchor="ctr" anchorCtr="0">
            <a:normAutofit/>
          </a:bodyPr>
          <a:lstStyle>
            <a:lvl1pPr marL="457200" lvl="0" indent="-228600" algn="ctr">
              <a:lnSpc>
                <a:spcPct val="115000"/>
              </a:lnSpc>
              <a:spcBef>
                <a:spcPts val="0"/>
              </a:spcBef>
              <a:spcAft>
                <a:spcPts val="0"/>
              </a:spcAft>
              <a:buClr>
                <a:schemeClr val="lt1"/>
              </a:buClr>
              <a:buSzPts val="2000"/>
              <a:buNone/>
              <a:defRPr sz="2000">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sp>
        <p:nvSpPr>
          <p:cNvPr id="128" name="Google Shape;128;p4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sp>
        <p:nvSpPr>
          <p:cNvPr id="129" name="Google Shape;129;p4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Work Sans"/>
                <a:ea typeface="Work Sans"/>
                <a:cs typeface="Work Sans"/>
                <a:sym typeface="Work Sans"/>
              </a:defRPr>
            </a:lvl1pPr>
            <a:lvl2pPr marL="0" marR="0" lvl="1" indent="0" algn="l" rtl="0">
              <a:spcBef>
                <a:spcPts val="0"/>
              </a:spcBef>
              <a:buNone/>
              <a:defRPr sz="1800">
                <a:solidFill>
                  <a:schemeClr val="dk1"/>
                </a:solidFill>
                <a:latin typeface="Work Sans"/>
                <a:ea typeface="Work Sans"/>
                <a:cs typeface="Work Sans"/>
                <a:sym typeface="Work Sans"/>
              </a:defRPr>
            </a:lvl2pPr>
            <a:lvl3pPr marL="0" marR="0" lvl="2" indent="0" algn="l" rtl="0">
              <a:spcBef>
                <a:spcPts val="0"/>
              </a:spcBef>
              <a:buNone/>
              <a:defRPr sz="1800">
                <a:solidFill>
                  <a:schemeClr val="dk1"/>
                </a:solidFill>
                <a:latin typeface="Work Sans"/>
                <a:ea typeface="Work Sans"/>
                <a:cs typeface="Work Sans"/>
                <a:sym typeface="Work Sans"/>
              </a:defRPr>
            </a:lvl3pPr>
            <a:lvl4pPr marL="0" marR="0" lvl="3" indent="0" algn="l" rtl="0">
              <a:spcBef>
                <a:spcPts val="0"/>
              </a:spcBef>
              <a:buNone/>
              <a:defRPr sz="1800">
                <a:solidFill>
                  <a:schemeClr val="dk1"/>
                </a:solidFill>
                <a:latin typeface="Work Sans"/>
                <a:ea typeface="Work Sans"/>
                <a:cs typeface="Work Sans"/>
                <a:sym typeface="Work Sans"/>
              </a:defRPr>
            </a:lvl4pPr>
            <a:lvl5pPr marL="0" marR="0" lvl="4" indent="0" algn="l" rtl="0">
              <a:spcBef>
                <a:spcPts val="0"/>
              </a:spcBef>
              <a:buNone/>
              <a:defRPr sz="1800">
                <a:solidFill>
                  <a:schemeClr val="dk1"/>
                </a:solidFill>
                <a:latin typeface="Work Sans"/>
                <a:ea typeface="Work Sans"/>
                <a:cs typeface="Work Sans"/>
                <a:sym typeface="Work Sans"/>
              </a:defRPr>
            </a:lvl5pPr>
            <a:lvl6pPr marL="0" marR="0" lvl="5" indent="0" algn="l" rtl="0">
              <a:spcBef>
                <a:spcPts val="0"/>
              </a:spcBef>
              <a:buNone/>
              <a:defRPr sz="1800">
                <a:solidFill>
                  <a:schemeClr val="dk1"/>
                </a:solidFill>
                <a:latin typeface="Work Sans"/>
                <a:ea typeface="Work Sans"/>
                <a:cs typeface="Work Sans"/>
                <a:sym typeface="Work Sans"/>
              </a:defRPr>
            </a:lvl6pPr>
            <a:lvl7pPr marL="0" marR="0" lvl="6" indent="0" algn="l" rtl="0">
              <a:spcBef>
                <a:spcPts val="0"/>
              </a:spcBef>
              <a:buNone/>
              <a:defRPr sz="1800">
                <a:solidFill>
                  <a:schemeClr val="dk1"/>
                </a:solidFill>
                <a:latin typeface="Work Sans"/>
                <a:ea typeface="Work Sans"/>
                <a:cs typeface="Work Sans"/>
                <a:sym typeface="Work Sans"/>
              </a:defRPr>
            </a:lvl7pPr>
            <a:lvl8pPr marL="0" marR="0" lvl="7" indent="0" algn="l" rtl="0">
              <a:spcBef>
                <a:spcPts val="0"/>
              </a:spcBef>
              <a:buNone/>
              <a:defRPr sz="1800">
                <a:solidFill>
                  <a:schemeClr val="dk1"/>
                </a:solidFill>
                <a:latin typeface="Work Sans"/>
                <a:ea typeface="Work Sans"/>
                <a:cs typeface="Work Sans"/>
                <a:sym typeface="Work Sans"/>
              </a:defRPr>
            </a:lvl8pPr>
            <a:lvl9pPr marL="0" marR="0" lvl="8" indent="0" algn="l" rtl="0">
              <a:spcBef>
                <a:spcPts val="0"/>
              </a:spcBef>
              <a:buNone/>
              <a:defRPr sz="1800">
                <a:solidFill>
                  <a:schemeClr val="dk1"/>
                </a:solidFill>
                <a:latin typeface="Work Sans"/>
                <a:ea typeface="Work Sans"/>
                <a:cs typeface="Work Sans"/>
                <a:sym typeface="Work Sans"/>
              </a:defRPr>
            </a:lvl9pPr>
          </a:lstStyle>
          <a:p>
            <a:pPr marL="0" lvl="0" indent="0" algn="l"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_3">
  <p:cSld name="1_Title and Content_3">
    <p:spTree>
      <p:nvGrpSpPr>
        <p:cNvPr id="1" name="Shape 130"/>
        <p:cNvGrpSpPr/>
        <p:nvPr/>
      </p:nvGrpSpPr>
      <p:grpSpPr>
        <a:xfrm>
          <a:off x="0" y="0"/>
          <a:ext cx="0" cy="0"/>
          <a:chOff x="0" y="0"/>
          <a:chExt cx="0" cy="0"/>
        </a:xfrm>
      </p:grpSpPr>
      <p:sp>
        <p:nvSpPr>
          <p:cNvPr id="131" name="Google Shape;131;p41"/>
          <p:cNvSpPr txBox="1">
            <a:spLocks noGrp="1"/>
          </p:cNvSpPr>
          <p:nvPr>
            <p:ph type="title"/>
          </p:nvPr>
        </p:nvSpPr>
        <p:spPr>
          <a:xfrm>
            <a:off x="623887" y="657225"/>
            <a:ext cx="10944225" cy="7945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1"/>
          <p:cNvSpPr txBox="1">
            <a:spLocks noGrp="1"/>
          </p:cNvSpPr>
          <p:nvPr>
            <p:ph type="body" idx="1"/>
          </p:nvPr>
        </p:nvSpPr>
        <p:spPr>
          <a:xfrm>
            <a:off x="623887" y="2276475"/>
            <a:ext cx="10944225" cy="32051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1"/>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sp>
        <p:nvSpPr>
          <p:cNvPr id="134" name="Google Shape;134;p41"/>
          <p:cNvSpPr txBox="1">
            <a:spLocks noGrp="1"/>
          </p:cNvSpPr>
          <p:nvPr>
            <p:ph type="body" idx="2"/>
          </p:nvPr>
        </p:nvSpPr>
        <p:spPr>
          <a:xfrm>
            <a:off x="623888" y="1669248"/>
            <a:ext cx="10944225" cy="52719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sz="1800"/>
            </a:lvl1pPr>
            <a:lvl2pPr marL="914400" lvl="1" indent="-228600" algn="ctr">
              <a:lnSpc>
                <a:spcPct val="90000"/>
              </a:lnSpc>
              <a:spcBef>
                <a:spcPts val="500"/>
              </a:spcBef>
              <a:spcAft>
                <a:spcPts val="0"/>
              </a:spcAft>
              <a:buClr>
                <a:schemeClr val="dk1"/>
              </a:buClr>
              <a:buSzPts val="1800"/>
              <a:buNone/>
              <a:defRPr sz="1800"/>
            </a:lvl2pPr>
            <a:lvl3pPr marL="1371600" lvl="2" indent="-228600" algn="ctr">
              <a:lnSpc>
                <a:spcPct val="90000"/>
              </a:lnSpc>
              <a:spcBef>
                <a:spcPts val="500"/>
              </a:spcBef>
              <a:spcAft>
                <a:spcPts val="0"/>
              </a:spcAft>
              <a:buClr>
                <a:schemeClr val="dk1"/>
              </a:buClr>
              <a:buSzPts val="1800"/>
              <a:buNone/>
              <a:defRPr sz="1800"/>
            </a:lvl3pPr>
            <a:lvl4pPr marL="1828800" lvl="3" indent="-228600" algn="ctr">
              <a:lnSpc>
                <a:spcPct val="90000"/>
              </a:lnSpc>
              <a:spcBef>
                <a:spcPts val="500"/>
              </a:spcBef>
              <a:spcAft>
                <a:spcPts val="0"/>
              </a:spcAft>
              <a:buClr>
                <a:schemeClr val="dk1"/>
              </a:buClr>
              <a:buSzPts val="1800"/>
              <a:buNone/>
              <a:defRPr sz="1800"/>
            </a:lvl4pPr>
            <a:lvl5pPr marL="2286000" lvl="4" indent="-228600" algn="ctr">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5" name="Google Shape;135;p41"/>
          <p:cNvGrpSpPr/>
          <p:nvPr/>
        </p:nvGrpSpPr>
        <p:grpSpPr>
          <a:xfrm>
            <a:off x="623888" y="5824537"/>
            <a:ext cx="2312987" cy="677863"/>
            <a:chOff x="393" y="3556"/>
            <a:chExt cx="1457" cy="427"/>
          </a:xfrm>
        </p:grpSpPr>
        <p:sp>
          <p:nvSpPr>
            <p:cNvPr id="136" name="Google Shape;136;p41"/>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7" name="Google Shape;137;p41"/>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8" name="Google Shape;138;p41"/>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9" name="Google Shape;139;p41"/>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0" name="Google Shape;140;p41"/>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1" name="Google Shape;141;p41"/>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2" name="Google Shape;142;p41"/>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3" name="Google Shape;143;p41"/>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4" name="Google Shape;144;p41"/>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5" name="Google Shape;145;p41"/>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6" name="Google Shape;146;p41"/>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7" name="Google Shape;147;p41"/>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8" name="Google Shape;148;p41"/>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9" name="Google Shape;149;p41"/>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50" name="Google Shape;150;p41"/>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51" name="Google Shape;151;p41"/>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Work Sans Light"/>
              <a:buNone/>
              <a:defRPr sz="4400" b="0" i="0" u="none" strike="noStrike" cap="none">
                <a:solidFill>
                  <a:schemeClr val="dk1"/>
                </a:solidFill>
                <a:latin typeface="Work Sans Light"/>
                <a:ea typeface="Work Sans Light"/>
                <a:cs typeface="Work Sans Light"/>
                <a:sym typeface="Work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623887" y="2276475"/>
            <a:ext cx="10944225" cy="3960814"/>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Work Sans"/>
                <a:ea typeface="Work Sans"/>
                <a:cs typeface="Work Sans"/>
                <a:sym typeface="Work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Work Sans"/>
                <a:ea typeface="Work Sans"/>
                <a:cs typeface="Work Sans"/>
                <a:sym typeface="Work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Work Sans"/>
                <a:ea typeface="Work Sans"/>
                <a:cs typeface="Work Sans"/>
                <a:sym typeface="Work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42">
          <p15:clr>
            <a:srgbClr val="F26B43"/>
          </p15:clr>
        </p15:guide>
        <p15:guide id="2" pos="7287">
          <p15:clr>
            <a:srgbClr val="F26B43"/>
          </p15:clr>
        </p15:guide>
        <p15:guide id="3" pos="393">
          <p15:clr>
            <a:srgbClr val="F26B43"/>
          </p15:clr>
        </p15:guide>
        <p15:guide id="4" orient="horz" pos="414">
          <p15:clr>
            <a:srgbClr val="F26B43"/>
          </p15:clr>
        </p15:guide>
        <p15:guide id="5" orient="horz" pos="1434">
          <p15:clr>
            <a:srgbClr val="F26B43"/>
          </p15:clr>
        </p15:guide>
        <p15:guide id="6" orient="horz" pos="34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fp.lhv.ee/academy/investmentguide?locale=et&amp;fbclid=IwAR2aOLYOmWrRHb_Cbm_QHXlmKTWLJG9cnhHv4izc84Hl0Tnjn4TswDjIZpw"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rahafoorum.ee/" TargetMode="External"/><Relationship Id="rId3" Type="http://schemas.openxmlformats.org/officeDocument/2006/relationships/hyperlink" Target="http://www.minuraha.ee/" TargetMode="External"/><Relationship Id="rId7" Type="http://schemas.openxmlformats.org/officeDocument/2006/relationships/hyperlink" Target="http://www.dividendinvestor.e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seb.ee/infohub-landing-page/foorum" TargetMode="External"/><Relationship Id="rId5" Type="http://schemas.openxmlformats.org/officeDocument/2006/relationships/hyperlink" Target="https://fp.lhv.ee/?locale=et" TargetMode="External"/><Relationship Id="rId10" Type="http://schemas.openxmlformats.org/officeDocument/2006/relationships/image" Target="../media/image43.png"/><Relationship Id="rId4" Type="http://schemas.openxmlformats.org/officeDocument/2006/relationships/hyperlink" Target="https://blog.swedbank.ee/" TargetMode="External"/><Relationship Id="rId9" Type="http://schemas.openxmlformats.org/officeDocument/2006/relationships/hyperlink" Target="https://investeerimisklubi.e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e.kahoot.it/"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
          <p:cNvSpPr txBox="1">
            <a:spLocks noGrp="1"/>
          </p:cNvSpPr>
          <p:nvPr>
            <p:ph type="ctrTitle"/>
          </p:nvPr>
        </p:nvSpPr>
        <p:spPr>
          <a:xfrm>
            <a:off x="623888" y="657225"/>
            <a:ext cx="8201026" cy="161924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400"/>
              <a:buFont typeface="Work Sans Light"/>
              <a:buNone/>
            </a:pPr>
            <a:r>
              <a:rPr lang="et-EE" dirty="0">
                <a:latin typeface="Work Sans Light" pitchFamily="2" charset="-70"/>
              </a:rPr>
              <a:t>Kuidas alustada investeerimisega?</a:t>
            </a:r>
            <a:endParaRPr dirty="0">
              <a:latin typeface="Work Sans Light" pitchFamily="2" charset="-70"/>
            </a:endParaRPr>
          </a:p>
        </p:txBody>
      </p:sp>
      <p:sp>
        <p:nvSpPr>
          <p:cNvPr id="277" name="Google Shape;277;p1"/>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200"/>
              <a:buNone/>
            </a:pPr>
            <a:r>
              <a:rPr lang="et-EE">
                <a:latin typeface="Work Sans Light" pitchFamily="2" charset="-70"/>
              </a:rPr>
              <a:t>Nimi </a:t>
            </a:r>
            <a:endParaRPr>
              <a:latin typeface="Work Sans Light" pitchFamily="2" charset="-70"/>
            </a:endParaRPr>
          </a:p>
          <a:p>
            <a:pPr marL="0" lvl="0" indent="0" algn="l" rtl="0">
              <a:lnSpc>
                <a:spcPct val="90000"/>
              </a:lnSpc>
              <a:spcBef>
                <a:spcPts val="1000"/>
              </a:spcBef>
              <a:spcAft>
                <a:spcPts val="0"/>
              </a:spcAft>
              <a:buClr>
                <a:schemeClr val="lt1"/>
              </a:buClr>
              <a:buSzPts val="2200"/>
              <a:buNone/>
            </a:pPr>
            <a:r>
              <a:rPr lang="et-EE">
                <a:latin typeface="Work Sans Light" pitchFamily="2" charset="-70"/>
              </a:rPr>
              <a:t>Amet</a:t>
            </a:r>
            <a:endParaRPr>
              <a:latin typeface="Work Sans Light" pitchFamily="2" charset="-70"/>
            </a:endParaRPr>
          </a:p>
          <a:p>
            <a:pPr marL="0" lvl="0" indent="0" algn="l" rtl="0">
              <a:lnSpc>
                <a:spcPct val="90000"/>
              </a:lnSpc>
              <a:spcBef>
                <a:spcPts val="1000"/>
              </a:spcBef>
              <a:spcAft>
                <a:spcPts val="0"/>
              </a:spcAft>
              <a:buClr>
                <a:schemeClr val="lt1"/>
              </a:buClr>
              <a:buSzPts val="2200"/>
              <a:buNone/>
            </a:pPr>
            <a:r>
              <a:rPr lang="et-EE">
                <a:latin typeface="Work Sans Light" pitchFamily="2" charset="-70"/>
              </a:rPr>
              <a:t>Organisatsioon</a:t>
            </a:r>
            <a:endParaRPr>
              <a:latin typeface="Work Sans Light" pitchFamily="2" charset="-70"/>
            </a:endParaRPr>
          </a:p>
          <a:p>
            <a:pPr marL="0" lvl="0" indent="0" algn="l" rtl="0">
              <a:lnSpc>
                <a:spcPct val="90000"/>
              </a:lnSpc>
              <a:spcBef>
                <a:spcPts val="1000"/>
              </a:spcBef>
              <a:spcAft>
                <a:spcPts val="0"/>
              </a:spcAft>
              <a:buClr>
                <a:schemeClr val="lt1"/>
              </a:buClr>
              <a:buSzPts val="2200"/>
              <a:buNone/>
            </a:pPr>
            <a:endParaRPr>
              <a:latin typeface="Work Sans Light" pitchFamily="2" charset="-70"/>
            </a:endParaRPr>
          </a:p>
        </p:txBody>
      </p:sp>
      <p:sp>
        <p:nvSpPr>
          <p:cNvPr id="278" name="Google Shape;278;p1"/>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t-EE" dirty="0">
                <a:latin typeface="Work Sans Light" pitchFamily="2" charset="-70"/>
              </a:rPr>
              <a:t>Märts 202</a:t>
            </a:r>
            <a:r>
              <a:rPr lang="en-US" dirty="0">
                <a:latin typeface="Work Sans Light" pitchFamily="2" charset="-70"/>
              </a:rPr>
              <a:t>6</a:t>
            </a:r>
            <a:endParaRPr dirty="0">
              <a:latin typeface="Work Sans Light" pitchFamily="2" charset="-70"/>
            </a:endParaRPr>
          </a:p>
        </p:txBody>
      </p:sp>
      <p:sp>
        <p:nvSpPr>
          <p:cNvPr id="279" name="Google Shape;279;p1"/>
          <p:cNvSpPr txBox="1"/>
          <p:nvPr/>
        </p:nvSpPr>
        <p:spPr>
          <a:xfrm>
            <a:off x="3049361" y="3244334"/>
            <a:ext cx="60987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t-EE" sz="1800" b="0">
                <a:solidFill>
                  <a:schemeClr val="dk1"/>
                </a:solidFill>
                <a:latin typeface="Work Sans Light" pitchFamily="2" charset="-70"/>
                <a:ea typeface="Work Sans"/>
                <a:cs typeface="Work Sans"/>
                <a:sym typeface="Work Sans"/>
              </a:rPr>
              <a:t> </a:t>
            </a:r>
            <a:endParaRPr sz="1800">
              <a:solidFill>
                <a:schemeClr val="dk1"/>
              </a:solidFill>
              <a:latin typeface="Work Sans Light" pitchFamily="2" charset="-70"/>
              <a:ea typeface="Work Sans"/>
              <a:cs typeface="Work Sans"/>
              <a:sym typeface="Work Sans"/>
            </a:endParaRPr>
          </a:p>
        </p:txBody>
      </p:sp>
      <p:sp>
        <p:nvSpPr>
          <p:cNvPr id="280" name="Google Shape;280;p1"/>
          <p:cNvSpPr txBox="1"/>
          <p:nvPr/>
        </p:nvSpPr>
        <p:spPr>
          <a:xfrm>
            <a:off x="3049361" y="3244334"/>
            <a:ext cx="60987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t-EE" sz="1800" b="0">
                <a:solidFill>
                  <a:schemeClr val="dk1"/>
                </a:solidFill>
                <a:latin typeface="Work Sans Light" pitchFamily="2" charset="-70"/>
                <a:ea typeface="Work Sans"/>
                <a:cs typeface="Work Sans"/>
                <a:sym typeface="Work Sans"/>
              </a:rPr>
              <a:t> </a:t>
            </a:r>
            <a:endParaRPr sz="1800">
              <a:solidFill>
                <a:schemeClr val="dk1"/>
              </a:solidFill>
              <a:latin typeface="Work Sans Light" pitchFamily="2" charset="-70"/>
              <a:ea typeface="Work Sans"/>
              <a:cs typeface="Work Sans"/>
              <a:sym typeface="Work Sans"/>
            </a:endParaRPr>
          </a:p>
        </p:txBody>
      </p:sp>
      <p:sp>
        <p:nvSpPr>
          <p:cNvPr id="281" name="Google Shape;281;p1"/>
          <p:cNvSpPr txBox="1"/>
          <p:nvPr/>
        </p:nvSpPr>
        <p:spPr>
          <a:xfrm>
            <a:off x="3049361" y="3244334"/>
            <a:ext cx="60987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t-EE" sz="1800" b="0">
                <a:solidFill>
                  <a:schemeClr val="dk1"/>
                </a:solidFill>
                <a:latin typeface="Work Sans Light" pitchFamily="2" charset="-70"/>
                <a:ea typeface="Work Sans"/>
                <a:cs typeface="Work Sans"/>
                <a:sym typeface="Work Sans"/>
              </a:rPr>
              <a:t> </a:t>
            </a:r>
            <a:endParaRPr sz="1800">
              <a:solidFill>
                <a:schemeClr val="dk1"/>
              </a:solidFill>
              <a:latin typeface="Work Sans Light" pitchFamily="2" charset="-70"/>
              <a:ea typeface="Work Sans"/>
              <a:cs typeface="Work Sans"/>
              <a:sym typeface="Work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10"/>
          <p:cNvPicPr preferRelativeResize="0"/>
          <p:nvPr/>
        </p:nvPicPr>
        <p:blipFill rotWithShape="1">
          <a:blip r:embed="rId3">
            <a:alphaModFix/>
          </a:blip>
          <a:srcRect b="18"/>
          <a:stretch/>
        </p:blipFill>
        <p:spPr>
          <a:xfrm>
            <a:off x="20" y="10"/>
            <a:ext cx="12191980" cy="68579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1"/>
          <p:cNvSpPr txBox="1"/>
          <p:nvPr/>
        </p:nvSpPr>
        <p:spPr>
          <a:xfrm>
            <a:off x="828676" y="353614"/>
            <a:ext cx="782955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Work Sans Light"/>
              <a:buNone/>
            </a:pPr>
            <a:r>
              <a:rPr lang="et-EE" sz="4400" dirty="0">
                <a:solidFill>
                  <a:schemeClr val="dk1"/>
                </a:solidFill>
                <a:latin typeface="Work Sans Light" pitchFamily="2" charset="-70"/>
                <a:ea typeface="Work Sans Light"/>
                <a:cs typeface="Work Sans Light"/>
                <a:sym typeface="Work Sans Light"/>
              </a:rPr>
              <a:t>Mis on aktsia?</a:t>
            </a:r>
            <a:endParaRPr sz="2800" b="1" dirty="0">
              <a:solidFill>
                <a:schemeClr val="dk1"/>
              </a:solidFill>
              <a:latin typeface="Work Sans Light" pitchFamily="2" charset="-70"/>
              <a:sym typeface="Arial"/>
            </a:endParaRPr>
          </a:p>
        </p:txBody>
      </p:sp>
      <p:sp>
        <p:nvSpPr>
          <p:cNvPr id="427" name="Google Shape;427;p11"/>
          <p:cNvSpPr txBox="1"/>
          <p:nvPr/>
        </p:nvSpPr>
        <p:spPr>
          <a:xfrm>
            <a:off x="828677" y="1832703"/>
            <a:ext cx="7829550" cy="3554799"/>
          </a:xfrm>
          <a:prstGeom prst="rect">
            <a:avLst/>
          </a:prstGeom>
          <a:noFill/>
          <a:ln>
            <a:noFill/>
          </a:ln>
        </p:spPr>
        <p:txBody>
          <a:bodyPr spcFirstLastPara="1" wrap="square" lIns="91425" tIns="0" rIns="91425" bIns="45700" anchor="t" anchorCtr="0">
            <a:spAutoFit/>
          </a:bodyPr>
          <a:lstStyle/>
          <a:p>
            <a:pPr marL="0" marR="0" lvl="0" indent="0" algn="l" rtl="0">
              <a:spcBef>
                <a:spcPts val="0"/>
              </a:spcBef>
              <a:spcAft>
                <a:spcPts val="0"/>
              </a:spcAft>
              <a:buNone/>
            </a:pPr>
            <a:r>
              <a:rPr lang="et-EE" sz="2000" dirty="0">
                <a:solidFill>
                  <a:schemeClr val="dk1"/>
                </a:solidFill>
                <a:latin typeface="Work Sans Light" pitchFamily="2" charset="-70"/>
                <a:sym typeface="Work Sans"/>
              </a:rPr>
              <a:t>Annab osaluse ettevõttes - saad osa ettevõtte kasvust ja tuludest ning ka langusest või pankrotist.</a:t>
            </a:r>
          </a:p>
          <a:p>
            <a:pPr marL="0" marR="0" lvl="0" indent="0" algn="l" rtl="0">
              <a:spcBef>
                <a:spcPts val="0"/>
              </a:spcBef>
              <a:spcAft>
                <a:spcPts val="0"/>
              </a:spcAft>
              <a:buNone/>
            </a:pPr>
            <a:endParaRPr lang="et-EE" sz="2000" dirty="0">
              <a:solidFill>
                <a:schemeClr val="dk1"/>
              </a:solidFill>
              <a:latin typeface="Work Sans Light" pitchFamily="2" charset="-70"/>
              <a:sym typeface="Work Sans"/>
            </a:endParaRPr>
          </a:p>
          <a:p>
            <a:pPr marL="0" marR="0" lvl="0" indent="0" algn="l" rtl="0">
              <a:spcBef>
                <a:spcPts val="0"/>
              </a:spcBef>
              <a:spcAft>
                <a:spcPts val="0"/>
              </a:spcAft>
              <a:buNone/>
            </a:pPr>
            <a:r>
              <a:rPr lang="et-EE" sz="2000" dirty="0">
                <a:solidFill>
                  <a:schemeClr val="dk1"/>
                </a:solidFill>
                <a:latin typeface="Work Sans Light" pitchFamily="2" charset="-70"/>
                <a:sym typeface="Work Sans"/>
              </a:rPr>
              <a:t>Aktsia on hea võimalus saada kasu kellegi teise </a:t>
            </a:r>
          </a:p>
          <a:p>
            <a:pPr marL="0" marR="0" lvl="0" indent="0" algn="l" rtl="0">
              <a:spcBef>
                <a:spcPts val="0"/>
              </a:spcBef>
              <a:spcAft>
                <a:spcPts val="0"/>
              </a:spcAft>
              <a:buNone/>
            </a:pPr>
            <a:r>
              <a:rPr lang="et-EE" sz="2000" dirty="0">
                <a:solidFill>
                  <a:schemeClr val="dk1"/>
                </a:solidFill>
                <a:latin typeface="Work Sans Light" pitchFamily="2" charset="-70"/>
                <a:sym typeface="Work Sans"/>
              </a:rPr>
              <a:t>heast ideest.</a:t>
            </a:r>
            <a:endParaRPr sz="2000" dirty="0">
              <a:solidFill>
                <a:schemeClr val="dk1"/>
              </a:solidFill>
              <a:latin typeface="Work Sans Light" pitchFamily="2" charset="-70"/>
              <a:sym typeface="Work Sans"/>
            </a:endParaRPr>
          </a:p>
          <a:p>
            <a:pPr marL="0" marR="0" lvl="0" indent="0" algn="l" rtl="0">
              <a:spcBef>
                <a:spcPts val="0"/>
              </a:spcBef>
              <a:spcAft>
                <a:spcPts val="0"/>
              </a:spcAft>
              <a:buNone/>
            </a:pPr>
            <a:endParaRPr lang="et-EE" sz="2000" b="1" dirty="0">
              <a:solidFill>
                <a:schemeClr val="dk1"/>
              </a:solidFill>
              <a:latin typeface="Work Sans Light" pitchFamily="2" charset="-70"/>
              <a:ea typeface="Work Sans"/>
              <a:cs typeface="Work Sans"/>
              <a:sym typeface="Work Sans"/>
            </a:endParaRPr>
          </a:p>
          <a:p>
            <a:pPr marL="0" marR="0" lvl="0" indent="0" algn="l" rtl="0">
              <a:spcBef>
                <a:spcPts val="0"/>
              </a:spcBef>
              <a:spcAft>
                <a:spcPts val="0"/>
              </a:spcAft>
              <a:buNone/>
            </a:pPr>
            <a:endParaRPr lang="et-EE" sz="2000" b="1" dirty="0">
              <a:solidFill>
                <a:schemeClr val="dk1"/>
              </a:solidFill>
              <a:latin typeface="Work Sans Light" pitchFamily="2" charset="-70"/>
              <a:ea typeface="Work Sans"/>
              <a:cs typeface="Work Sans"/>
              <a:sym typeface="Work Sans"/>
            </a:endParaRPr>
          </a:p>
          <a:p>
            <a:pPr marL="0" marR="0" lvl="0" indent="0" algn="l" rtl="0">
              <a:spcBef>
                <a:spcPts val="0"/>
              </a:spcBef>
              <a:spcAft>
                <a:spcPts val="0"/>
              </a:spcAft>
              <a:buNone/>
            </a:pPr>
            <a:r>
              <a:rPr lang="et-EE" sz="2000" b="1" dirty="0">
                <a:solidFill>
                  <a:schemeClr val="dk1"/>
                </a:solidFill>
                <a:latin typeface="Work Sans Light" pitchFamily="2" charset="-70"/>
                <a:ea typeface="Work Sans"/>
                <a:cs typeface="Work Sans"/>
                <a:sym typeface="Work Sans"/>
              </a:rPr>
              <a:t>Tulu tekib:</a:t>
            </a:r>
          </a:p>
          <a:p>
            <a:pPr marL="0" marR="0" lvl="0" indent="0" algn="l" rtl="0">
              <a:spcBef>
                <a:spcPts val="0"/>
              </a:spcBef>
              <a:spcAft>
                <a:spcPts val="0"/>
              </a:spcAft>
              <a:buNone/>
            </a:pPr>
            <a:endParaRPr dirty="0">
              <a:latin typeface="Work Sans Light" pitchFamily="2" charset="-70"/>
            </a:endParaRPr>
          </a:p>
          <a:p>
            <a:pPr marL="342900" marR="0" lvl="0" indent="-342900" algn="l" rtl="0">
              <a:spcBef>
                <a:spcPts val="0"/>
              </a:spcBef>
              <a:spcAft>
                <a:spcPts val="0"/>
              </a:spcAft>
              <a:buClr>
                <a:schemeClr val="dk1"/>
              </a:buClr>
              <a:buSzPts val="2000"/>
              <a:buFont typeface="Arial"/>
              <a:buChar char="•"/>
            </a:pPr>
            <a:r>
              <a:rPr lang="et-EE" sz="2000" dirty="0">
                <a:solidFill>
                  <a:schemeClr val="dk1"/>
                </a:solidFill>
                <a:latin typeface="Work Sans Light" pitchFamily="2" charset="-70"/>
                <a:ea typeface="Work Sans"/>
                <a:cs typeface="Work Sans"/>
                <a:sym typeface="Work Sans"/>
              </a:rPr>
              <a:t>Dividendidest</a:t>
            </a:r>
            <a:endParaRPr dirty="0">
              <a:latin typeface="Work Sans Light" pitchFamily="2" charset="-70"/>
            </a:endParaRPr>
          </a:p>
          <a:p>
            <a:pPr marL="342900" marR="0" lvl="0" indent="-342900" algn="l" rtl="0">
              <a:spcBef>
                <a:spcPts val="0"/>
              </a:spcBef>
              <a:spcAft>
                <a:spcPts val="0"/>
              </a:spcAft>
              <a:buClr>
                <a:schemeClr val="dk1"/>
              </a:buClr>
              <a:buSzPts val="2000"/>
              <a:buFont typeface="Arial"/>
              <a:buChar char="•"/>
            </a:pPr>
            <a:r>
              <a:rPr lang="et-EE" sz="2000" dirty="0">
                <a:solidFill>
                  <a:schemeClr val="dk1"/>
                </a:solidFill>
                <a:latin typeface="Work Sans Light" pitchFamily="2" charset="-70"/>
                <a:ea typeface="Work Sans"/>
                <a:cs typeface="Work Sans"/>
                <a:sym typeface="Work Sans"/>
              </a:rPr>
              <a:t>Hinnatõusust</a:t>
            </a:r>
          </a:p>
          <a:p>
            <a:pPr marL="342900" marR="0" lvl="0" indent="-342900" algn="l" rtl="0">
              <a:spcBef>
                <a:spcPts val="0"/>
              </a:spcBef>
              <a:spcAft>
                <a:spcPts val="0"/>
              </a:spcAft>
              <a:buClr>
                <a:schemeClr val="dk1"/>
              </a:buClr>
              <a:buSzPts val="2000"/>
              <a:buFont typeface="Arial"/>
              <a:buChar char="•"/>
            </a:pPr>
            <a:endParaRPr dirty="0">
              <a:latin typeface="Work Sans Light" pitchFamily="2" charset="-70"/>
            </a:endParaRPr>
          </a:p>
        </p:txBody>
      </p:sp>
      <p:pic>
        <p:nvPicPr>
          <p:cNvPr id="429" name="Google Shape;429;p11"/>
          <p:cNvPicPr preferRelativeResize="0"/>
          <p:nvPr/>
        </p:nvPicPr>
        <p:blipFill rotWithShape="1">
          <a:blip r:embed="rId3">
            <a:alphaModFix/>
          </a:blip>
          <a:srcRect/>
          <a:stretch/>
        </p:blipFill>
        <p:spPr>
          <a:xfrm>
            <a:off x="7104863" y="2208994"/>
            <a:ext cx="4083141" cy="31099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113db3b86cd_2_0"/>
          <p:cNvSpPr txBox="1">
            <a:spLocks noGrp="1"/>
          </p:cNvSpPr>
          <p:nvPr>
            <p:ph type="title"/>
          </p:nvPr>
        </p:nvSpPr>
        <p:spPr>
          <a:xfrm>
            <a:off x="623887" y="657225"/>
            <a:ext cx="10944300" cy="161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t-EE">
                <a:latin typeface="Work Sans Light" pitchFamily="2" charset="-70"/>
                <a:ea typeface="Arial"/>
                <a:cs typeface="Arial"/>
                <a:sym typeface="Arial"/>
              </a:rPr>
              <a:t>Ülesanne</a:t>
            </a:r>
            <a:endParaRPr>
              <a:latin typeface="Work Sans Light" pitchFamily="2" charset="-70"/>
            </a:endParaRPr>
          </a:p>
        </p:txBody>
      </p:sp>
      <p:sp>
        <p:nvSpPr>
          <p:cNvPr id="444" name="Google Shape;444;g113db3b86cd_2_0"/>
          <p:cNvSpPr txBox="1">
            <a:spLocks noGrp="1"/>
          </p:cNvSpPr>
          <p:nvPr>
            <p:ph type="body" idx="1"/>
          </p:nvPr>
        </p:nvSpPr>
        <p:spPr>
          <a:xfrm>
            <a:off x="623875" y="1523075"/>
            <a:ext cx="10944300" cy="2135908"/>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t-EE" sz="2000" dirty="0">
                <a:latin typeface="Work Sans Light" pitchFamily="2" charset="-70"/>
                <a:sym typeface="Arial"/>
              </a:rPr>
              <a:t>Kerstin ostis oma sünnipäevaks ja kooli lõpetamiseks kogutud raha eest Enefit </a:t>
            </a:r>
            <a:r>
              <a:rPr lang="et-EE" sz="2000" dirty="0" err="1">
                <a:latin typeface="Work Sans Light" pitchFamily="2" charset="-70"/>
                <a:sym typeface="Arial"/>
              </a:rPr>
              <a:t>Greeni</a:t>
            </a:r>
            <a:r>
              <a:rPr lang="et-EE" sz="2000" dirty="0">
                <a:latin typeface="Work Sans Light" pitchFamily="2" charset="-70"/>
                <a:sym typeface="Arial"/>
              </a:rPr>
              <a:t> aktsiaid ning tehingutasusid pole.</a:t>
            </a:r>
            <a:endParaRPr sz="2000" dirty="0">
              <a:latin typeface="Work Sans Light" pitchFamily="2" charset="-70"/>
              <a:sym typeface="Arial"/>
            </a:endParaRPr>
          </a:p>
          <a:p>
            <a:pPr marL="0" lvl="0" indent="457200" algn="l" rtl="0">
              <a:spcBef>
                <a:spcPts val="1000"/>
              </a:spcBef>
              <a:spcAft>
                <a:spcPts val="0"/>
              </a:spcAft>
              <a:buNone/>
            </a:pPr>
            <a:r>
              <a:rPr lang="et-EE" sz="2000" dirty="0">
                <a:latin typeface="Work Sans Light" pitchFamily="2" charset="-70"/>
                <a:sym typeface="Arial"/>
              </a:rPr>
              <a:t>1. märtsil ostis 10 aktsiat, hinnaga 3,72 €/tk</a:t>
            </a:r>
            <a:endParaRPr sz="2000" dirty="0">
              <a:latin typeface="Work Sans Light" pitchFamily="2" charset="-70"/>
              <a:sym typeface="Arial"/>
            </a:endParaRPr>
          </a:p>
          <a:p>
            <a:pPr marL="0" lvl="0" indent="457200" algn="l" rtl="0">
              <a:spcBef>
                <a:spcPts val="1000"/>
              </a:spcBef>
              <a:spcAft>
                <a:spcPts val="0"/>
              </a:spcAft>
              <a:buNone/>
            </a:pPr>
            <a:r>
              <a:rPr lang="et-EE" sz="2000" dirty="0">
                <a:latin typeface="Work Sans Light" pitchFamily="2" charset="-70"/>
                <a:sym typeface="Arial"/>
              </a:rPr>
              <a:t>20. juuni ostis 10 aktsiat, hinnaga 3,8 €/tk</a:t>
            </a:r>
            <a:endParaRPr sz="2000" dirty="0">
              <a:latin typeface="Work Sans Light" pitchFamily="2" charset="-70"/>
              <a:sym typeface="Arial"/>
            </a:endParaRPr>
          </a:p>
          <a:p>
            <a:pPr marL="0" lvl="0" indent="0" algn="l" rtl="0">
              <a:spcBef>
                <a:spcPts val="1000"/>
              </a:spcBef>
              <a:spcAft>
                <a:spcPts val="0"/>
              </a:spcAft>
              <a:buNone/>
            </a:pPr>
            <a:r>
              <a:rPr lang="et-EE" sz="2000" dirty="0">
                <a:latin typeface="Work Sans Light" pitchFamily="2" charset="-70"/>
                <a:sym typeface="Arial"/>
              </a:rPr>
              <a:t>Jõulude eel 20. detsembril müüs maha kõik aktsiad, hinnaga 4,376 €/tk.</a:t>
            </a:r>
            <a:endParaRPr sz="2000" dirty="0">
              <a:latin typeface="Work Sans Light" pitchFamily="2" charset="-70"/>
              <a:sym typeface="Arial"/>
            </a:endParaRPr>
          </a:p>
          <a:p>
            <a:pPr marL="0" lvl="0" indent="0" algn="l" rtl="0">
              <a:spcBef>
                <a:spcPts val="1000"/>
              </a:spcBef>
              <a:spcAft>
                <a:spcPts val="0"/>
              </a:spcAft>
              <a:buNone/>
            </a:pPr>
            <a:endParaRPr sz="2000" dirty="0">
              <a:latin typeface="Work Sans Light" pitchFamily="2" charset="-70"/>
              <a:sym typeface="Arial"/>
            </a:endParaRPr>
          </a:p>
          <a:p>
            <a:pPr marL="0" lvl="0" indent="0" algn="l" rtl="0">
              <a:spcBef>
                <a:spcPts val="1000"/>
              </a:spcBef>
              <a:spcAft>
                <a:spcPts val="0"/>
              </a:spcAft>
              <a:buNone/>
            </a:pPr>
            <a:r>
              <a:rPr lang="et-EE" sz="2000" dirty="0">
                <a:latin typeface="Work Sans Light" pitchFamily="2" charset="-70"/>
                <a:sym typeface="Arial"/>
              </a:rPr>
              <a:t>	Kas Kerstin jäi kasumisse või kahjumisse? Kui suur see oli?</a:t>
            </a:r>
            <a:endParaRPr sz="2000" dirty="0">
              <a:latin typeface="Work Sans Light" pitchFamily="2" charset="-70"/>
              <a:sym typeface="Arial"/>
            </a:endParaRPr>
          </a:p>
          <a:p>
            <a:pPr marL="0" lvl="0" indent="0" algn="l" rtl="0">
              <a:spcBef>
                <a:spcPts val="1000"/>
              </a:spcBef>
              <a:spcAft>
                <a:spcPts val="0"/>
              </a:spcAft>
              <a:buNone/>
            </a:pPr>
            <a:endParaRPr sz="2000" dirty="0">
              <a:latin typeface="Work Sans Light" pitchFamily="2" charset="-70"/>
              <a:sym typeface="Arial"/>
            </a:endParaRPr>
          </a:p>
          <a:p>
            <a:pPr marL="0" lvl="0" indent="0" algn="l" rtl="0">
              <a:spcBef>
                <a:spcPts val="1000"/>
              </a:spcBef>
              <a:spcAft>
                <a:spcPts val="0"/>
              </a:spcAft>
              <a:buNone/>
            </a:pPr>
            <a:r>
              <a:rPr lang="et-EE" sz="2000" dirty="0">
                <a:latin typeface="Work Sans Light" pitchFamily="2" charset="-70"/>
                <a:sym typeface="Arial"/>
              </a:rPr>
              <a:t>	Mitu % teenis ta kasumit/kahjumit?</a:t>
            </a:r>
            <a:endParaRPr sz="2000" dirty="0">
              <a:latin typeface="Work Sans Light" pitchFamily="2" charset="-70"/>
              <a:sym typeface="Arial"/>
            </a:endParaRPr>
          </a:p>
          <a:p>
            <a:pPr marL="0" lvl="0" indent="0" algn="l" rtl="0">
              <a:spcBef>
                <a:spcPts val="1000"/>
              </a:spcBef>
              <a:spcAft>
                <a:spcPts val="0"/>
              </a:spcAft>
              <a:buNone/>
            </a:pPr>
            <a:endParaRPr dirty="0">
              <a:latin typeface="Work Sans Light" pitchFamily="2" charset="-70"/>
            </a:endParaRPr>
          </a:p>
        </p:txBody>
      </p:sp>
      <p:pic>
        <p:nvPicPr>
          <p:cNvPr id="3" name="Graphic 1">
            <a:extLst>
              <a:ext uri="{FF2B5EF4-FFF2-40B4-BE49-F238E27FC236}">
                <a16:creationId xmlns:a16="http://schemas.microsoft.com/office/drawing/2014/main" id="{B818A83A-1D82-0775-C6E0-8594C8B639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825" y="3658983"/>
            <a:ext cx="762000" cy="762000"/>
          </a:xfrm>
          <a:prstGeom prst="rect">
            <a:avLst/>
          </a:prstGeom>
        </p:spPr>
      </p:pic>
      <p:pic>
        <p:nvPicPr>
          <p:cNvPr id="6" name="Graphic 12">
            <a:extLst>
              <a:ext uri="{FF2B5EF4-FFF2-40B4-BE49-F238E27FC236}">
                <a16:creationId xmlns:a16="http://schemas.microsoft.com/office/drawing/2014/main" id="{47859BCE-6415-5B84-F5BE-97E77904E0B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979" y="4549320"/>
            <a:ext cx="746423" cy="746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3"/>
          <p:cNvSpPr txBox="1"/>
          <p:nvPr/>
        </p:nvSpPr>
        <p:spPr>
          <a:xfrm>
            <a:off x="828676" y="353614"/>
            <a:ext cx="782955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Work Sans Light"/>
              <a:buNone/>
            </a:pPr>
            <a:r>
              <a:rPr lang="et-EE" sz="4400">
                <a:solidFill>
                  <a:schemeClr val="dk1"/>
                </a:solidFill>
                <a:latin typeface="Work Sans Light" pitchFamily="2" charset="-70"/>
                <a:ea typeface="Work Sans Light"/>
                <a:cs typeface="Work Sans Light"/>
                <a:sym typeface="Work Sans Light"/>
              </a:rPr>
              <a:t>Mis on fond?</a:t>
            </a:r>
            <a:endParaRPr>
              <a:latin typeface="Work Sans Light" pitchFamily="2" charset="-70"/>
            </a:endParaRPr>
          </a:p>
        </p:txBody>
      </p:sp>
      <p:sp>
        <p:nvSpPr>
          <p:cNvPr id="451" name="Google Shape;451;p13"/>
          <p:cNvSpPr txBox="1"/>
          <p:nvPr/>
        </p:nvSpPr>
        <p:spPr>
          <a:xfrm>
            <a:off x="828674" y="1496614"/>
            <a:ext cx="10452035" cy="2723802"/>
          </a:xfrm>
          <a:prstGeom prst="rect">
            <a:avLst/>
          </a:prstGeom>
          <a:noFill/>
          <a:ln>
            <a:noFill/>
          </a:ln>
        </p:spPr>
        <p:txBody>
          <a:bodyPr spcFirstLastPara="1" wrap="square" lIns="91425" tIns="0" rIns="91425" bIns="45700" anchor="t" anchorCtr="0">
            <a:spAutoFit/>
          </a:bodyPr>
          <a:lstStyle/>
          <a:p>
            <a:pPr marL="0" marR="0" lvl="0" indent="0" algn="l" rtl="0">
              <a:spcBef>
                <a:spcPts val="0"/>
              </a:spcBef>
              <a:spcAft>
                <a:spcPts val="0"/>
              </a:spcAft>
              <a:buClr>
                <a:schemeClr val="dk1"/>
              </a:buClr>
              <a:buSzPts val="2000"/>
              <a:buFont typeface="Work Sans"/>
              <a:buNone/>
            </a:pPr>
            <a:r>
              <a:rPr lang="et-EE" sz="2000" dirty="0">
                <a:solidFill>
                  <a:schemeClr val="dk1"/>
                </a:solidFill>
                <a:latin typeface="Work Sans Light" pitchFamily="2" charset="-70"/>
                <a:ea typeface="Work Sans"/>
                <a:cs typeface="Work Sans"/>
                <a:sym typeface="Work Sans"/>
              </a:rPr>
              <a:t>Investeerimisfond kujutab endast investorite raha kogumit, mida haldab selleks palgatud fondijuht. Koosneb aktsiatest, võlakirjadest või </a:t>
            </a:r>
            <a:r>
              <a:rPr lang="et-EE" sz="2000" dirty="0" err="1">
                <a:solidFill>
                  <a:schemeClr val="dk1"/>
                </a:solidFill>
                <a:latin typeface="Work Sans Light" pitchFamily="2" charset="-70"/>
                <a:ea typeface="Work Sans"/>
                <a:cs typeface="Work Sans"/>
                <a:sym typeface="Work Sans"/>
              </a:rPr>
              <a:t>segafondidest</a:t>
            </a:r>
            <a:r>
              <a:rPr lang="et-EE" sz="2000" dirty="0">
                <a:solidFill>
                  <a:schemeClr val="dk1"/>
                </a:solidFill>
                <a:latin typeface="Work Sans Light" pitchFamily="2" charset="-70"/>
                <a:ea typeface="Work Sans"/>
                <a:cs typeface="Work Sans"/>
                <a:sym typeface="Work Sans"/>
              </a:rPr>
              <a:t>.</a:t>
            </a:r>
          </a:p>
          <a:p>
            <a:pPr marL="0" marR="0" lvl="0" indent="0" algn="l" rtl="0">
              <a:spcBef>
                <a:spcPts val="0"/>
              </a:spcBef>
              <a:spcAft>
                <a:spcPts val="0"/>
              </a:spcAft>
              <a:buClr>
                <a:schemeClr val="dk1"/>
              </a:buClr>
              <a:buSzPts val="2000"/>
              <a:buFont typeface="Work Sans"/>
              <a:buNone/>
            </a:pPr>
            <a:endParaRPr dirty="0">
              <a:latin typeface="Work Sans Light" pitchFamily="2" charset="-70"/>
            </a:endParaRPr>
          </a:p>
          <a:p>
            <a:pPr marL="0" marR="0" lvl="0" indent="0" algn="l" rtl="0">
              <a:spcBef>
                <a:spcPts val="0"/>
              </a:spcBef>
              <a:spcAft>
                <a:spcPts val="0"/>
              </a:spcAft>
              <a:buClr>
                <a:schemeClr val="dk1"/>
              </a:buClr>
              <a:buSzPts val="2000"/>
              <a:buFont typeface="Work Sans"/>
              <a:buNone/>
            </a:pPr>
            <a:r>
              <a:rPr lang="et-EE" sz="2000" b="1" dirty="0">
                <a:solidFill>
                  <a:schemeClr val="dk1"/>
                </a:solidFill>
                <a:latin typeface="Work Sans Light" pitchFamily="2" charset="-70"/>
                <a:ea typeface="Work Sans"/>
                <a:cs typeface="Work Sans"/>
                <a:sym typeface="Work Sans"/>
              </a:rPr>
              <a:t>Hajutatud, saab investeerida väikeste summadega!</a:t>
            </a:r>
            <a:endParaRPr sz="2000" b="1" dirty="0">
              <a:solidFill>
                <a:schemeClr val="dk1"/>
              </a:solidFill>
              <a:latin typeface="Work Sans Light" pitchFamily="2" charset="-70"/>
              <a:ea typeface="Work Sans"/>
              <a:cs typeface="Work Sans"/>
              <a:sym typeface="Work Sans"/>
            </a:endParaRPr>
          </a:p>
          <a:p>
            <a:pPr marL="0" marR="0" lvl="0" indent="0" algn="l" rtl="0">
              <a:spcBef>
                <a:spcPts val="0"/>
              </a:spcBef>
              <a:spcAft>
                <a:spcPts val="0"/>
              </a:spcAft>
              <a:buNone/>
            </a:pPr>
            <a:endParaRPr sz="2000" b="1" dirty="0">
              <a:solidFill>
                <a:schemeClr val="dk1"/>
              </a:solidFill>
              <a:latin typeface="Work Sans Light" pitchFamily="2" charset="-70"/>
              <a:ea typeface="Work Sans"/>
              <a:cs typeface="Work Sans"/>
              <a:sym typeface="Work Sans"/>
            </a:endParaRPr>
          </a:p>
          <a:p>
            <a:pPr marL="0" marR="0" lvl="0" indent="0" algn="l" rtl="0">
              <a:spcBef>
                <a:spcPts val="0"/>
              </a:spcBef>
              <a:spcAft>
                <a:spcPts val="0"/>
              </a:spcAft>
              <a:buNone/>
            </a:pPr>
            <a:r>
              <a:rPr lang="et-EE" sz="2000" b="1" dirty="0">
                <a:solidFill>
                  <a:schemeClr val="dk1"/>
                </a:solidFill>
                <a:latin typeface="Work Sans Light" pitchFamily="2" charset="-70"/>
                <a:ea typeface="Work Sans"/>
                <a:cs typeface="Work Sans"/>
                <a:sym typeface="Work Sans"/>
              </a:rPr>
              <a:t>Tulu tekib:</a:t>
            </a:r>
            <a:endParaRPr dirty="0">
              <a:latin typeface="Work Sans Light" pitchFamily="2" charset="-70"/>
            </a:endParaRPr>
          </a:p>
          <a:p>
            <a:pPr marL="342900" marR="0" lvl="0" indent="-342900" algn="l" rtl="0">
              <a:spcBef>
                <a:spcPts val="0"/>
              </a:spcBef>
              <a:spcAft>
                <a:spcPts val="0"/>
              </a:spcAft>
              <a:buClr>
                <a:schemeClr val="dk1"/>
              </a:buClr>
              <a:buSzPts val="2000"/>
              <a:buFont typeface="Arial"/>
              <a:buChar char="•"/>
            </a:pPr>
            <a:r>
              <a:rPr lang="et-EE" sz="2000" dirty="0">
                <a:solidFill>
                  <a:schemeClr val="dk1"/>
                </a:solidFill>
                <a:latin typeface="Work Sans Light" pitchFamily="2" charset="-70"/>
                <a:ea typeface="Work Sans"/>
                <a:cs typeface="Work Sans"/>
                <a:sym typeface="Work Sans"/>
              </a:rPr>
              <a:t>Hinnatõusust</a:t>
            </a:r>
            <a:endParaRPr dirty="0">
              <a:latin typeface="Work Sans Light" pitchFamily="2" charset="-70"/>
            </a:endParaRPr>
          </a:p>
          <a:p>
            <a:pPr marL="342900" marR="0" lvl="0" indent="-342900" algn="l" rtl="0">
              <a:spcBef>
                <a:spcPts val="0"/>
              </a:spcBef>
              <a:spcAft>
                <a:spcPts val="0"/>
              </a:spcAft>
              <a:buClr>
                <a:schemeClr val="dk1"/>
              </a:buClr>
              <a:buSzPts val="2000"/>
              <a:buFont typeface="Arial"/>
              <a:buChar char="•"/>
            </a:pPr>
            <a:r>
              <a:rPr lang="et-EE" sz="2000" dirty="0">
                <a:solidFill>
                  <a:schemeClr val="dk1"/>
                </a:solidFill>
                <a:latin typeface="Work Sans Light" pitchFamily="2" charset="-70"/>
                <a:ea typeface="Work Sans"/>
                <a:cs typeface="Work Sans"/>
                <a:sym typeface="Work Sans"/>
              </a:rPr>
              <a:t>Dividendidest</a:t>
            </a:r>
            <a:endParaRPr dirty="0">
              <a:latin typeface="Work Sans Light" pitchFamily="2" charset="-70"/>
            </a:endParaRPr>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Work Sans Light" pitchFamily="2" charset="-70"/>
              <a:ea typeface="Work Sans"/>
              <a:cs typeface="Work Sans"/>
              <a:sym typeface="Work Sans"/>
            </a:endParaRPr>
          </a:p>
        </p:txBody>
      </p:sp>
      <p:sp>
        <p:nvSpPr>
          <p:cNvPr id="452" name="Google Shape;452;p13"/>
          <p:cNvSpPr txBox="1"/>
          <p:nvPr/>
        </p:nvSpPr>
        <p:spPr>
          <a:xfrm>
            <a:off x="828674" y="3702679"/>
            <a:ext cx="8082061" cy="1154142"/>
          </a:xfrm>
          <a:prstGeom prst="rect">
            <a:avLst/>
          </a:prstGeom>
          <a:noFill/>
          <a:ln>
            <a:noFill/>
          </a:ln>
        </p:spPr>
        <p:txBody>
          <a:bodyPr spcFirstLastPara="1" wrap="square" lIns="91425" tIns="0" rIns="91425" bIns="45700" anchor="t" anchorCtr="0">
            <a:spAutoFit/>
          </a:bodyPr>
          <a:lstStyle/>
          <a:p>
            <a:pPr marL="342900" marR="0" lvl="0" indent="-215900" algn="l" rtl="0">
              <a:lnSpc>
                <a:spcPct val="120000"/>
              </a:lnSpc>
              <a:spcBef>
                <a:spcPts val="0"/>
              </a:spcBef>
              <a:spcAft>
                <a:spcPts val="0"/>
              </a:spcAft>
              <a:buClr>
                <a:schemeClr val="dk1"/>
              </a:buClr>
              <a:buSzPts val="2000"/>
              <a:buFont typeface="Arial"/>
              <a:buNone/>
            </a:pPr>
            <a:endParaRPr sz="2000" dirty="0">
              <a:solidFill>
                <a:schemeClr val="dk1"/>
              </a:solidFill>
              <a:latin typeface="Work Sans Light" pitchFamily="2" charset="-70"/>
              <a:ea typeface="Work Sans"/>
              <a:cs typeface="Work Sans"/>
              <a:sym typeface="Work Sans"/>
            </a:endParaRPr>
          </a:p>
          <a:p>
            <a:pPr marR="0" lvl="0" algn="l" rtl="0">
              <a:lnSpc>
                <a:spcPct val="120000"/>
              </a:lnSpc>
              <a:spcBef>
                <a:spcPts val="0"/>
              </a:spcBef>
              <a:spcAft>
                <a:spcPts val="0"/>
              </a:spcAft>
              <a:buClr>
                <a:schemeClr val="dk1"/>
              </a:buClr>
              <a:buSzPts val="2000"/>
            </a:pPr>
            <a:r>
              <a:rPr lang="et-EE" sz="2000" dirty="0">
                <a:solidFill>
                  <a:schemeClr val="dk1"/>
                </a:solidFill>
                <a:latin typeface="Work Sans Light" pitchFamily="2" charset="-70"/>
                <a:ea typeface="Work Sans"/>
                <a:cs typeface="Work Sans"/>
                <a:sym typeface="Work Sans"/>
              </a:rPr>
              <a:t>Fondid jagunevad:</a:t>
            </a:r>
          </a:p>
          <a:p>
            <a:pPr marR="0" lvl="0" algn="l" rtl="0">
              <a:lnSpc>
                <a:spcPct val="120000"/>
              </a:lnSpc>
              <a:spcBef>
                <a:spcPts val="0"/>
              </a:spcBef>
              <a:spcAft>
                <a:spcPts val="0"/>
              </a:spcAft>
              <a:buClr>
                <a:schemeClr val="dk1"/>
              </a:buClr>
              <a:buSzPts val="2000"/>
            </a:pPr>
            <a:r>
              <a:rPr lang="et-EE" sz="2000" dirty="0">
                <a:solidFill>
                  <a:schemeClr val="dk1"/>
                </a:solidFill>
                <a:latin typeface="Work Sans Light" pitchFamily="2" charset="-70"/>
                <a:ea typeface="Work Sans"/>
                <a:cs typeface="Work Sans"/>
                <a:sym typeface="Work Sans"/>
              </a:rPr>
              <a:t>Aktiivsed fondid ja passiivsed fondid ehk ETFid</a:t>
            </a:r>
            <a:endParaRPr dirty="0">
              <a:latin typeface="Work Sans Light" pitchFamily="2" charset="-7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4"/>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dirty="0">
                <a:latin typeface="Work Sans Light" pitchFamily="2" charset="-70"/>
                <a:sym typeface="Work Sans Light"/>
              </a:rPr>
              <a:t>Kuhu investeerida?</a:t>
            </a:r>
            <a:endParaRPr dirty="0">
              <a:latin typeface="Work Sans Light" pitchFamily="2" charset="-70"/>
            </a:endParaRPr>
          </a:p>
        </p:txBody>
      </p:sp>
      <p:sp>
        <p:nvSpPr>
          <p:cNvPr id="459" name="Google Shape;459;p14"/>
          <p:cNvSpPr/>
          <p:nvPr/>
        </p:nvSpPr>
        <p:spPr>
          <a:xfrm>
            <a:off x="788796" y="1853327"/>
            <a:ext cx="702000" cy="702549"/>
          </a:xfrm>
          <a:prstGeom prst="ellipse">
            <a:avLst/>
          </a:prstGeom>
          <a:solidFill>
            <a:srgbClr val="E3BE78"/>
          </a:solidFill>
          <a:ln>
            <a:noFill/>
          </a:ln>
        </p:spPr>
        <p:txBody>
          <a:bodyPr spcFirstLastPara="1" wrap="square" lIns="91425" tIns="45700" rIns="144000" bIns="45700" anchor="ctr" anchorCtr="0">
            <a:noAutofit/>
          </a:bodyPr>
          <a:lstStyle/>
          <a:p>
            <a:pPr marL="0" marR="0" lvl="0" indent="0" algn="r" rtl="0">
              <a:spcBef>
                <a:spcPts val="0"/>
              </a:spcBef>
              <a:spcAft>
                <a:spcPts val="0"/>
              </a:spcAft>
              <a:buNone/>
            </a:pPr>
            <a:r>
              <a:rPr lang="et-EE" sz="2600" dirty="0">
                <a:solidFill>
                  <a:schemeClr val="lt1"/>
                </a:solidFill>
                <a:latin typeface="Work Sans Light" pitchFamily="2" charset="-70"/>
                <a:ea typeface="Work Sans"/>
                <a:cs typeface="Work Sans"/>
                <a:sym typeface="Work Sans"/>
              </a:rPr>
              <a:t>1</a:t>
            </a:r>
            <a:endParaRPr dirty="0">
              <a:latin typeface="Work Sans Light" pitchFamily="2" charset="-70"/>
            </a:endParaRPr>
          </a:p>
        </p:txBody>
      </p:sp>
      <p:sp>
        <p:nvSpPr>
          <p:cNvPr id="460" name="Google Shape;460;p14"/>
          <p:cNvSpPr txBox="1"/>
          <p:nvPr/>
        </p:nvSpPr>
        <p:spPr>
          <a:xfrm>
            <a:off x="1663049" y="1853325"/>
            <a:ext cx="6171000" cy="702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Millised on Sinu teadmised ja kogemused?</a:t>
            </a:r>
            <a:endParaRPr sz="2000" dirty="0">
              <a:solidFill>
                <a:schemeClr val="dk1"/>
              </a:solidFill>
              <a:latin typeface="Work Sans Light" pitchFamily="2" charset="-70"/>
              <a:ea typeface="Work Sans"/>
              <a:cs typeface="Work Sans"/>
              <a:sym typeface="Work Sans"/>
            </a:endParaRPr>
          </a:p>
        </p:txBody>
      </p:sp>
      <p:sp>
        <p:nvSpPr>
          <p:cNvPr id="461" name="Google Shape;461;p14"/>
          <p:cNvSpPr/>
          <p:nvPr/>
        </p:nvSpPr>
        <p:spPr>
          <a:xfrm>
            <a:off x="788796" y="2934233"/>
            <a:ext cx="702000" cy="702549"/>
          </a:xfrm>
          <a:prstGeom prst="ellipse">
            <a:avLst/>
          </a:prstGeom>
          <a:solidFill>
            <a:srgbClr val="E3BE78"/>
          </a:solidFill>
          <a:ln>
            <a:noFill/>
          </a:ln>
        </p:spPr>
        <p:txBody>
          <a:bodyPr spcFirstLastPara="1" wrap="square" lIns="91425" tIns="45700" rIns="144000" bIns="45700" anchor="ctr" anchorCtr="0">
            <a:noAutofit/>
          </a:bodyPr>
          <a:lstStyle/>
          <a:p>
            <a:pPr marL="0" marR="0" lvl="0" indent="0" algn="r" rtl="0">
              <a:spcBef>
                <a:spcPts val="0"/>
              </a:spcBef>
              <a:spcAft>
                <a:spcPts val="0"/>
              </a:spcAft>
              <a:buNone/>
            </a:pPr>
            <a:r>
              <a:rPr lang="et-EE" sz="2600" dirty="0">
                <a:solidFill>
                  <a:schemeClr val="lt1"/>
                </a:solidFill>
                <a:latin typeface="Work Sans Light" pitchFamily="2" charset="-70"/>
                <a:ea typeface="Work Sans"/>
                <a:cs typeface="Work Sans"/>
                <a:sym typeface="Work Sans"/>
              </a:rPr>
              <a:t>2</a:t>
            </a:r>
            <a:endParaRPr dirty="0">
              <a:latin typeface="Work Sans Light" pitchFamily="2" charset="-70"/>
            </a:endParaRPr>
          </a:p>
        </p:txBody>
      </p:sp>
      <p:sp>
        <p:nvSpPr>
          <p:cNvPr id="462" name="Google Shape;462;p14"/>
          <p:cNvSpPr txBox="1"/>
          <p:nvPr/>
        </p:nvSpPr>
        <p:spPr>
          <a:xfrm>
            <a:off x="1663049" y="3000160"/>
            <a:ext cx="6734700" cy="639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Kui palju aega oled valmis investeerimisele kulutama?</a:t>
            </a:r>
            <a:endParaRPr sz="2000" dirty="0">
              <a:solidFill>
                <a:schemeClr val="dk1"/>
              </a:solidFill>
              <a:latin typeface="Work Sans Light" pitchFamily="2" charset="-70"/>
              <a:ea typeface="Work Sans"/>
              <a:cs typeface="Work Sans"/>
              <a:sym typeface="Work Sans"/>
            </a:endParaRPr>
          </a:p>
        </p:txBody>
      </p:sp>
      <p:sp>
        <p:nvSpPr>
          <p:cNvPr id="463" name="Google Shape;463;p14"/>
          <p:cNvSpPr/>
          <p:nvPr/>
        </p:nvSpPr>
        <p:spPr>
          <a:xfrm>
            <a:off x="788796" y="4015139"/>
            <a:ext cx="702000" cy="702549"/>
          </a:xfrm>
          <a:prstGeom prst="ellipse">
            <a:avLst/>
          </a:prstGeom>
          <a:solidFill>
            <a:srgbClr val="E3BE78"/>
          </a:solidFill>
          <a:ln>
            <a:noFill/>
          </a:ln>
        </p:spPr>
        <p:txBody>
          <a:bodyPr spcFirstLastPara="1" wrap="square" lIns="91425" tIns="45700" rIns="144000" bIns="45700" anchor="ctr" anchorCtr="0">
            <a:noAutofit/>
          </a:bodyPr>
          <a:lstStyle/>
          <a:p>
            <a:pPr marL="0" marR="0" lvl="0" indent="0" algn="r" rtl="0">
              <a:spcBef>
                <a:spcPts val="0"/>
              </a:spcBef>
              <a:spcAft>
                <a:spcPts val="0"/>
              </a:spcAft>
              <a:buNone/>
            </a:pPr>
            <a:r>
              <a:rPr lang="et-EE" sz="2600" dirty="0">
                <a:solidFill>
                  <a:schemeClr val="lt1"/>
                </a:solidFill>
                <a:latin typeface="Work Sans Light" pitchFamily="2" charset="-70"/>
                <a:ea typeface="Work Sans"/>
                <a:cs typeface="Work Sans"/>
                <a:sym typeface="Work Sans"/>
              </a:rPr>
              <a:t>3</a:t>
            </a:r>
            <a:endParaRPr dirty="0">
              <a:latin typeface="Work Sans Light" pitchFamily="2" charset="-70"/>
            </a:endParaRPr>
          </a:p>
        </p:txBody>
      </p:sp>
      <p:sp>
        <p:nvSpPr>
          <p:cNvPr id="464" name="Google Shape;464;p14"/>
          <p:cNvSpPr txBox="1"/>
          <p:nvPr/>
        </p:nvSpPr>
        <p:spPr>
          <a:xfrm>
            <a:off x="1663056" y="4015140"/>
            <a:ext cx="7872829" cy="7025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Ära osta seda, millest aru ei saa!</a:t>
            </a:r>
            <a:endParaRPr sz="2000" dirty="0">
              <a:solidFill>
                <a:schemeClr val="dk1"/>
              </a:solidFill>
              <a:latin typeface="Work Sans Light" pitchFamily="2" charset="-70"/>
              <a:ea typeface="Work Sans"/>
              <a:cs typeface="Work Sans"/>
              <a:sym typeface="Work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animBg="1"/>
      <p:bldP spid="460" grpId="0"/>
      <p:bldP spid="461" grpId="0" animBg="1"/>
      <p:bldP spid="462" grpId="0"/>
      <p:bldP spid="463" grpId="0" animBg="1"/>
      <p:bldP spid="4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5"/>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Work Sans Light"/>
              <a:buNone/>
            </a:pPr>
            <a:r>
              <a:rPr lang="et-EE" dirty="0">
                <a:latin typeface="Work Sans Light" pitchFamily="2" charset="-70"/>
                <a:sym typeface="Work Sans Light"/>
              </a:rPr>
              <a:t>Mis on investeeringute valimisel oluline?</a:t>
            </a:r>
            <a:endParaRPr dirty="0">
              <a:latin typeface="Work Sans Light" pitchFamily="2" charset="-70"/>
            </a:endParaRPr>
          </a:p>
        </p:txBody>
      </p:sp>
      <p:sp>
        <p:nvSpPr>
          <p:cNvPr id="471" name="Google Shape;471;p15"/>
          <p:cNvSpPr txBox="1">
            <a:spLocks noGrp="1"/>
          </p:cNvSpPr>
          <p:nvPr>
            <p:ph type="dt" idx="10"/>
          </p:nvPr>
        </p:nvSpPr>
        <p:spPr>
          <a:xfrm>
            <a:off x="9568800" y="6351405"/>
            <a:ext cx="1835800" cy="242607"/>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endParaRPr sz="800">
              <a:solidFill>
                <a:schemeClr val="dk1"/>
              </a:solidFill>
              <a:latin typeface="Work Sans Light" pitchFamily="2" charset="-70"/>
              <a:ea typeface="Work Sans"/>
              <a:cs typeface="Work Sans"/>
              <a:sym typeface="Work Sans"/>
            </a:endParaRPr>
          </a:p>
        </p:txBody>
      </p:sp>
      <p:sp>
        <p:nvSpPr>
          <p:cNvPr id="472" name="Google Shape;472;p15"/>
          <p:cNvSpPr txBox="1">
            <a:spLocks noGrp="1"/>
          </p:cNvSpPr>
          <p:nvPr>
            <p:ph type="ftr" idx="11"/>
          </p:nvPr>
        </p:nvSpPr>
        <p:spPr>
          <a:xfrm>
            <a:off x="4456800" y="6351405"/>
            <a:ext cx="5112000" cy="24241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Work Sans Light" pitchFamily="2" charset="-70"/>
              <a:ea typeface="Work Sans"/>
              <a:cs typeface="Work Sans"/>
              <a:sym typeface="Work Sans"/>
            </a:endParaRPr>
          </a:p>
        </p:txBody>
      </p:sp>
      <p:sp>
        <p:nvSpPr>
          <p:cNvPr id="473" name="Google Shape;473;p15"/>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t-EE">
                <a:latin typeface="Work Sans Light" pitchFamily="2" charset="-70"/>
              </a:rPr>
              <a:t>15</a:t>
            </a:fld>
            <a:endParaRPr>
              <a:latin typeface="Work Sans Light" pitchFamily="2" charset="-70"/>
            </a:endParaRPr>
          </a:p>
        </p:txBody>
      </p:sp>
      <p:sp>
        <p:nvSpPr>
          <p:cNvPr id="474" name="Google Shape;474;p15"/>
          <p:cNvSpPr txBox="1"/>
          <p:nvPr/>
        </p:nvSpPr>
        <p:spPr>
          <a:xfrm>
            <a:off x="3496409" y="3429000"/>
            <a:ext cx="641202"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t-EE" sz="2800" dirty="0">
                <a:solidFill>
                  <a:schemeClr val="dk1"/>
                </a:solidFill>
                <a:latin typeface="Work Sans Light" pitchFamily="2" charset="-70"/>
                <a:ea typeface="Work Sans"/>
                <a:cs typeface="Work Sans"/>
                <a:sym typeface="Work Sans"/>
              </a:rPr>
              <a:t>Aeg</a:t>
            </a:r>
            <a:endParaRPr dirty="0">
              <a:latin typeface="Work Sans Light" pitchFamily="2" charset="-70"/>
            </a:endParaRPr>
          </a:p>
        </p:txBody>
      </p:sp>
      <p:sp>
        <p:nvSpPr>
          <p:cNvPr id="475" name="Google Shape;475;p15"/>
          <p:cNvSpPr txBox="1">
            <a:spLocks noGrp="1"/>
          </p:cNvSpPr>
          <p:nvPr>
            <p:ph type="body" idx="1"/>
          </p:nvPr>
        </p:nvSpPr>
        <p:spPr>
          <a:xfrm>
            <a:off x="8390335" y="2751819"/>
            <a:ext cx="2096365" cy="21708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None/>
            </a:pPr>
            <a:r>
              <a:rPr lang="et-EE" sz="2800" dirty="0">
                <a:latin typeface="Work Sans Light" pitchFamily="2" charset="-70"/>
              </a:rPr>
              <a:t>Kulud</a:t>
            </a:r>
            <a:endParaRPr dirty="0">
              <a:latin typeface="Work Sans Light" pitchFamily="2" charset="-70"/>
            </a:endParaRPr>
          </a:p>
          <a:p>
            <a:pPr marL="0" lvl="0" indent="0" algn="l" rtl="0">
              <a:lnSpc>
                <a:spcPct val="90000"/>
              </a:lnSpc>
              <a:spcBef>
                <a:spcPts val="1000"/>
              </a:spcBef>
              <a:spcAft>
                <a:spcPts val="0"/>
              </a:spcAft>
              <a:buClr>
                <a:schemeClr val="dk1"/>
              </a:buClr>
              <a:buSzPts val="1800"/>
              <a:buNone/>
            </a:pPr>
            <a:r>
              <a:rPr lang="et-EE" dirty="0">
                <a:latin typeface="Work Sans Light" pitchFamily="2" charset="-70"/>
              </a:rPr>
              <a:t>Maksud</a:t>
            </a:r>
            <a:endParaRPr dirty="0">
              <a:latin typeface="Work Sans Light" pitchFamily="2" charset="-70"/>
            </a:endParaRPr>
          </a:p>
          <a:p>
            <a:pPr marL="0" lvl="0" indent="0" algn="l" rtl="0">
              <a:lnSpc>
                <a:spcPct val="90000"/>
              </a:lnSpc>
              <a:spcBef>
                <a:spcPts val="1000"/>
              </a:spcBef>
              <a:spcAft>
                <a:spcPts val="0"/>
              </a:spcAft>
              <a:buClr>
                <a:schemeClr val="dk1"/>
              </a:buClr>
              <a:buSzPts val="1800"/>
              <a:buNone/>
            </a:pPr>
            <a:r>
              <a:rPr lang="et-EE" dirty="0">
                <a:latin typeface="Work Sans Light" pitchFamily="2" charset="-70"/>
              </a:rPr>
              <a:t>Tehingutasud</a:t>
            </a:r>
            <a:endParaRPr dirty="0">
              <a:latin typeface="Work Sans Light" pitchFamily="2" charset="-70"/>
            </a:endParaRPr>
          </a:p>
          <a:p>
            <a:pPr marL="0" lvl="0" indent="0" algn="l" rtl="0">
              <a:lnSpc>
                <a:spcPct val="90000"/>
              </a:lnSpc>
              <a:spcBef>
                <a:spcPts val="1000"/>
              </a:spcBef>
              <a:spcAft>
                <a:spcPts val="0"/>
              </a:spcAft>
              <a:buClr>
                <a:schemeClr val="dk1"/>
              </a:buClr>
              <a:buSzPts val="1800"/>
              <a:buNone/>
            </a:pPr>
            <a:r>
              <a:rPr lang="et-EE" dirty="0">
                <a:latin typeface="Work Sans Light" pitchFamily="2" charset="-70"/>
              </a:rPr>
              <a:t>Hoidmis- ja halduskulud</a:t>
            </a:r>
            <a:endParaRPr dirty="0">
              <a:latin typeface="Work Sans Light" pitchFamily="2" charset="-70"/>
            </a:endParaRPr>
          </a:p>
        </p:txBody>
      </p:sp>
      <p:pic>
        <p:nvPicPr>
          <p:cNvPr id="2" name="Graphic 1">
            <a:extLst>
              <a:ext uri="{FF2B5EF4-FFF2-40B4-BE49-F238E27FC236}">
                <a16:creationId xmlns:a16="http://schemas.microsoft.com/office/drawing/2014/main" id="{6C25B37A-8555-A49B-992F-2DB4BFA676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174" y="2832556"/>
            <a:ext cx="1650700" cy="1650700"/>
          </a:xfrm>
          <a:prstGeom prst="rect">
            <a:avLst/>
          </a:prstGeom>
        </p:spPr>
      </p:pic>
      <p:pic>
        <p:nvPicPr>
          <p:cNvPr id="3" name="Graphic 2">
            <a:extLst>
              <a:ext uri="{FF2B5EF4-FFF2-40B4-BE49-F238E27FC236}">
                <a16:creationId xmlns:a16="http://schemas.microsoft.com/office/drawing/2014/main" id="{9781D2A6-4189-B350-6428-52F796F579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5398" y="2832556"/>
            <a:ext cx="1650700" cy="1650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title"/>
          </p:nvPr>
        </p:nvSpPr>
        <p:spPr>
          <a:xfrm>
            <a:off x="555914" y="108998"/>
            <a:ext cx="10944225" cy="161925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Work Sans Light"/>
              <a:buNone/>
            </a:pPr>
            <a:r>
              <a:rPr lang="et-EE" dirty="0">
                <a:latin typeface="Work Sans Light" pitchFamily="2" charset="-70"/>
                <a:sym typeface="Work Sans Light"/>
              </a:rPr>
              <a:t>Mida Sul alustamiseks vaja on?</a:t>
            </a:r>
            <a:endParaRPr dirty="0">
              <a:latin typeface="Work Sans Light" pitchFamily="2" charset="-70"/>
              <a:sym typeface="Work Sans Light"/>
            </a:endParaRPr>
          </a:p>
        </p:txBody>
      </p:sp>
      <p:sp>
        <p:nvSpPr>
          <p:cNvPr id="486" name="Google Shape;486;p16"/>
          <p:cNvSpPr txBox="1">
            <a:spLocks noGrp="1"/>
          </p:cNvSpPr>
          <p:nvPr>
            <p:ph type="dt" idx="10"/>
          </p:nvPr>
        </p:nvSpPr>
        <p:spPr>
          <a:xfrm>
            <a:off x="9568800" y="6351405"/>
            <a:ext cx="1835800" cy="242607"/>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endParaRPr sz="800">
              <a:solidFill>
                <a:schemeClr val="dk1"/>
              </a:solidFill>
              <a:latin typeface="Work Sans Light" pitchFamily="2" charset="-70"/>
              <a:ea typeface="Work Sans"/>
              <a:cs typeface="Work Sans"/>
              <a:sym typeface="Work Sans"/>
            </a:endParaRPr>
          </a:p>
        </p:txBody>
      </p:sp>
      <p:sp>
        <p:nvSpPr>
          <p:cNvPr id="488" name="Google Shape;488;p16"/>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t-EE">
                <a:latin typeface="Work Sans Light" pitchFamily="2" charset="-70"/>
              </a:rPr>
              <a:t>16</a:t>
            </a:fld>
            <a:endParaRPr>
              <a:latin typeface="Work Sans Light" pitchFamily="2" charset="-70"/>
            </a:endParaRPr>
          </a:p>
        </p:txBody>
      </p:sp>
      <p:sp>
        <p:nvSpPr>
          <p:cNvPr id="489" name="Google Shape;489;p16"/>
          <p:cNvSpPr txBox="1"/>
          <p:nvPr/>
        </p:nvSpPr>
        <p:spPr>
          <a:xfrm>
            <a:off x="698046" y="4199339"/>
            <a:ext cx="2577218" cy="7025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t-EE" sz="2000" dirty="0">
                <a:solidFill>
                  <a:schemeClr val="dk2"/>
                </a:solidFill>
                <a:latin typeface="Work Sans Light" pitchFamily="2" charset="-70"/>
                <a:sym typeface="Arial"/>
              </a:rPr>
              <a:t>Ava uus arveldusarve</a:t>
            </a:r>
            <a:br>
              <a:rPr lang="et-EE" sz="2000" dirty="0">
                <a:solidFill>
                  <a:schemeClr val="dk2"/>
                </a:solidFill>
                <a:latin typeface="Work Sans Light" pitchFamily="2" charset="-70"/>
                <a:sym typeface="Arial"/>
              </a:rPr>
            </a:br>
            <a:r>
              <a:rPr lang="et-EE" sz="2000" dirty="0">
                <a:solidFill>
                  <a:schemeClr val="dk2"/>
                </a:solidFill>
                <a:latin typeface="Work Sans Light" pitchFamily="2" charset="-70"/>
                <a:sym typeface="Arial"/>
              </a:rPr>
              <a:t>(investeerimiskonto)</a:t>
            </a:r>
            <a:endParaRPr dirty="0">
              <a:latin typeface="Work Sans Light" pitchFamily="2" charset="-70"/>
            </a:endParaRPr>
          </a:p>
        </p:txBody>
      </p:sp>
      <p:sp>
        <p:nvSpPr>
          <p:cNvPr id="490" name="Google Shape;490;p16"/>
          <p:cNvSpPr/>
          <p:nvPr/>
        </p:nvSpPr>
        <p:spPr>
          <a:xfrm>
            <a:off x="1711092" y="5089099"/>
            <a:ext cx="473898" cy="474269"/>
          </a:xfrm>
          <a:prstGeom prst="ellipse">
            <a:avLst/>
          </a:prstGeom>
          <a:solidFill>
            <a:schemeClr val="accent1"/>
          </a:solidFill>
          <a:ln>
            <a:noFill/>
          </a:ln>
        </p:spPr>
        <p:txBody>
          <a:bodyPr spcFirstLastPara="1" wrap="square" lIns="91425" tIns="72000" rIns="108000" bIns="45700" anchor="ctr" anchorCtr="0">
            <a:noAutofit/>
          </a:bodyPr>
          <a:lstStyle/>
          <a:p>
            <a:pPr marL="0" marR="0" lvl="0" indent="0" algn="ctr" rtl="0">
              <a:spcBef>
                <a:spcPts val="0"/>
              </a:spcBef>
              <a:spcAft>
                <a:spcPts val="0"/>
              </a:spcAft>
              <a:buNone/>
            </a:pPr>
            <a:r>
              <a:rPr lang="et-EE" sz="1800" dirty="0">
                <a:solidFill>
                  <a:schemeClr val="lt1"/>
                </a:solidFill>
                <a:latin typeface="Work Sans Light" pitchFamily="2" charset="-70"/>
                <a:ea typeface="Work Sans Light"/>
                <a:cs typeface="Work Sans Light"/>
                <a:sym typeface="Work Sans Light"/>
              </a:rPr>
              <a:t>1 </a:t>
            </a:r>
            <a:endParaRPr sz="1800" dirty="0">
              <a:solidFill>
                <a:schemeClr val="lt1"/>
              </a:solidFill>
              <a:latin typeface="Work Sans Light" pitchFamily="2" charset="-70"/>
              <a:ea typeface="Work Sans Light"/>
              <a:cs typeface="Work Sans Light"/>
              <a:sym typeface="Work Sans Light"/>
            </a:endParaRPr>
          </a:p>
        </p:txBody>
      </p:sp>
      <p:sp>
        <p:nvSpPr>
          <p:cNvPr id="491" name="Google Shape;491;p16"/>
          <p:cNvSpPr/>
          <p:nvPr/>
        </p:nvSpPr>
        <p:spPr>
          <a:xfrm>
            <a:off x="4502469" y="5089099"/>
            <a:ext cx="473898" cy="474269"/>
          </a:xfrm>
          <a:prstGeom prst="ellipse">
            <a:avLst/>
          </a:prstGeom>
          <a:solidFill>
            <a:schemeClr val="accent1"/>
          </a:solidFill>
          <a:ln>
            <a:noFill/>
          </a:ln>
        </p:spPr>
        <p:txBody>
          <a:bodyPr spcFirstLastPara="1" wrap="square" lIns="91425" tIns="72000" rIns="108000" bIns="45700" anchor="ctr" anchorCtr="0">
            <a:noAutofit/>
          </a:bodyPr>
          <a:lstStyle/>
          <a:p>
            <a:pPr marL="0" marR="0" lvl="0" indent="0" algn="ctr" rtl="0">
              <a:spcBef>
                <a:spcPts val="0"/>
              </a:spcBef>
              <a:spcAft>
                <a:spcPts val="0"/>
              </a:spcAft>
              <a:buNone/>
            </a:pPr>
            <a:r>
              <a:rPr lang="et-EE" sz="1800" dirty="0">
                <a:solidFill>
                  <a:schemeClr val="lt1"/>
                </a:solidFill>
                <a:latin typeface="Work Sans Light" pitchFamily="2" charset="-70"/>
                <a:ea typeface="Work Sans Light"/>
                <a:cs typeface="Work Sans Light"/>
                <a:sym typeface="Work Sans Light"/>
              </a:rPr>
              <a:t>2 </a:t>
            </a:r>
            <a:endParaRPr sz="1800" dirty="0">
              <a:solidFill>
                <a:schemeClr val="lt1"/>
              </a:solidFill>
              <a:latin typeface="Work Sans Light" pitchFamily="2" charset="-70"/>
              <a:ea typeface="Work Sans Light"/>
              <a:cs typeface="Work Sans Light"/>
              <a:sym typeface="Work Sans Light"/>
            </a:endParaRPr>
          </a:p>
        </p:txBody>
      </p:sp>
      <p:sp>
        <p:nvSpPr>
          <p:cNvPr id="493" name="Google Shape;493;p16"/>
          <p:cNvSpPr txBox="1"/>
          <p:nvPr/>
        </p:nvSpPr>
        <p:spPr>
          <a:xfrm>
            <a:off x="3450809" y="4211726"/>
            <a:ext cx="2577218" cy="7025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t-EE" sz="2000" dirty="0">
                <a:solidFill>
                  <a:schemeClr val="dk2"/>
                </a:solidFill>
                <a:latin typeface="Work Sans Light" pitchFamily="2" charset="-70"/>
                <a:sym typeface="Arial"/>
              </a:rPr>
              <a:t>Ava</a:t>
            </a:r>
            <a:endParaRPr dirty="0">
              <a:latin typeface="Work Sans Light" pitchFamily="2" charset="-70"/>
            </a:endParaRPr>
          </a:p>
          <a:p>
            <a:pPr marL="0" marR="0" lvl="0" indent="0" algn="ctr" rtl="0">
              <a:spcBef>
                <a:spcPts val="0"/>
              </a:spcBef>
              <a:spcAft>
                <a:spcPts val="0"/>
              </a:spcAft>
              <a:buNone/>
            </a:pPr>
            <a:r>
              <a:rPr lang="et-EE" sz="2000" dirty="0">
                <a:solidFill>
                  <a:schemeClr val="dk2"/>
                </a:solidFill>
                <a:latin typeface="Work Sans Light" pitchFamily="2" charset="-70"/>
                <a:sym typeface="Arial"/>
              </a:rPr>
              <a:t>väärtpaberikonto</a:t>
            </a:r>
            <a:endParaRPr sz="2000" dirty="0">
              <a:solidFill>
                <a:schemeClr val="dk2"/>
              </a:solidFill>
              <a:latin typeface="Work Sans Light" pitchFamily="2" charset="-70"/>
              <a:sym typeface="Arial"/>
            </a:endParaRPr>
          </a:p>
        </p:txBody>
      </p:sp>
      <p:sp>
        <p:nvSpPr>
          <p:cNvPr id="494" name="Google Shape;494;p16"/>
          <p:cNvSpPr/>
          <p:nvPr/>
        </p:nvSpPr>
        <p:spPr>
          <a:xfrm>
            <a:off x="7340327" y="5090686"/>
            <a:ext cx="473898" cy="474269"/>
          </a:xfrm>
          <a:prstGeom prst="ellipse">
            <a:avLst/>
          </a:prstGeom>
          <a:solidFill>
            <a:schemeClr val="accent1"/>
          </a:solidFill>
          <a:ln>
            <a:noFill/>
          </a:ln>
        </p:spPr>
        <p:txBody>
          <a:bodyPr spcFirstLastPara="1" wrap="square" lIns="91425" tIns="72000" rIns="108000" bIns="45700" anchor="ctr" anchorCtr="0">
            <a:noAutofit/>
          </a:bodyPr>
          <a:lstStyle/>
          <a:p>
            <a:pPr marL="0" marR="0" lvl="0" indent="0" algn="ctr" rtl="0">
              <a:spcBef>
                <a:spcPts val="0"/>
              </a:spcBef>
              <a:spcAft>
                <a:spcPts val="0"/>
              </a:spcAft>
              <a:buNone/>
            </a:pPr>
            <a:r>
              <a:rPr lang="et-EE" sz="1800" dirty="0">
                <a:solidFill>
                  <a:schemeClr val="lt1"/>
                </a:solidFill>
                <a:latin typeface="Work Sans Light" pitchFamily="2" charset="-70"/>
                <a:ea typeface="Work Sans Light"/>
                <a:cs typeface="Work Sans Light"/>
                <a:sym typeface="Work Sans Light"/>
              </a:rPr>
              <a:t>3 </a:t>
            </a:r>
            <a:endParaRPr sz="1800" dirty="0">
              <a:solidFill>
                <a:schemeClr val="lt1"/>
              </a:solidFill>
              <a:latin typeface="Work Sans Light" pitchFamily="2" charset="-70"/>
              <a:ea typeface="Work Sans Light"/>
              <a:cs typeface="Work Sans Light"/>
              <a:sym typeface="Work Sans Light"/>
            </a:endParaRPr>
          </a:p>
        </p:txBody>
      </p:sp>
      <p:sp>
        <p:nvSpPr>
          <p:cNvPr id="495" name="Google Shape;495;p16"/>
          <p:cNvSpPr txBox="1"/>
          <p:nvPr/>
        </p:nvSpPr>
        <p:spPr>
          <a:xfrm>
            <a:off x="6275080" y="4199339"/>
            <a:ext cx="2577218" cy="7025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t-EE" sz="2000" dirty="0">
                <a:solidFill>
                  <a:schemeClr val="dk2"/>
                </a:solidFill>
                <a:latin typeface="Work Sans Light" pitchFamily="2" charset="-70"/>
                <a:sym typeface="Arial"/>
              </a:rPr>
              <a:t>Kanna</a:t>
            </a:r>
            <a:endParaRPr dirty="0">
              <a:latin typeface="Work Sans Light" pitchFamily="2" charset="-70"/>
            </a:endParaRPr>
          </a:p>
          <a:p>
            <a:pPr marL="0" marR="0" lvl="0" indent="0" algn="ctr" rtl="0">
              <a:spcBef>
                <a:spcPts val="0"/>
              </a:spcBef>
              <a:spcAft>
                <a:spcPts val="0"/>
              </a:spcAft>
              <a:buNone/>
            </a:pPr>
            <a:r>
              <a:rPr lang="et-EE" sz="2000" dirty="0">
                <a:solidFill>
                  <a:schemeClr val="dk2"/>
                </a:solidFill>
                <a:latin typeface="Work Sans Light" pitchFamily="2" charset="-70"/>
                <a:sym typeface="Arial"/>
              </a:rPr>
              <a:t>kontole raha</a:t>
            </a:r>
            <a:endParaRPr sz="2000" dirty="0">
              <a:solidFill>
                <a:schemeClr val="dk2"/>
              </a:solidFill>
              <a:latin typeface="Work Sans Light" pitchFamily="2" charset="-70"/>
              <a:sym typeface="Arial"/>
            </a:endParaRPr>
          </a:p>
        </p:txBody>
      </p:sp>
      <p:sp>
        <p:nvSpPr>
          <p:cNvPr id="496" name="Google Shape;496;p16"/>
          <p:cNvSpPr/>
          <p:nvPr/>
        </p:nvSpPr>
        <p:spPr>
          <a:xfrm>
            <a:off x="10178185" y="5089099"/>
            <a:ext cx="473898" cy="474269"/>
          </a:xfrm>
          <a:prstGeom prst="ellipse">
            <a:avLst/>
          </a:prstGeom>
          <a:solidFill>
            <a:schemeClr val="accent1"/>
          </a:solidFill>
          <a:ln>
            <a:noFill/>
          </a:ln>
        </p:spPr>
        <p:txBody>
          <a:bodyPr spcFirstLastPara="1" wrap="square" lIns="91425" tIns="72000" rIns="108000" bIns="45700" anchor="ctr" anchorCtr="0">
            <a:noAutofit/>
          </a:bodyPr>
          <a:lstStyle/>
          <a:p>
            <a:pPr marL="0" marR="0" lvl="0" indent="0" algn="ctr" rtl="0">
              <a:spcBef>
                <a:spcPts val="0"/>
              </a:spcBef>
              <a:spcAft>
                <a:spcPts val="0"/>
              </a:spcAft>
              <a:buNone/>
            </a:pPr>
            <a:r>
              <a:rPr lang="et-EE" sz="1800" dirty="0">
                <a:solidFill>
                  <a:schemeClr val="lt1"/>
                </a:solidFill>
                <a:latin typeface="Work Sans Light" pitchFamily="2" charset="-70"/>
                <a:ea typeface="Work Sans Light"/>
                <a:cs typeface="Work Sans Light"/>
                <a:sym typeface="Work Sans Light"/>
              </a:rPr>
              <a:t>4 </a:t>
            </a:r>
            <a:endParaRPr sz="1800" dirty="0">
              <a:solidFill>
                <a:schemeClr val="lt1"/>
              </a:solidFill>
              <a:latin typeface="Work Sans Light" pitchFamily="2" charset="-70"/>
              <a:ea typeface="Work Sans Light"/>
              <a:cs typeface="Work Sans Light"/>
              <a:sym typeface="Work Sans Light"/>
            </a:endParaRPr>
          </a:p>
        </p:txBody>
      </p:sp>
      <p:sp>
        <p:nvSpPr>
          <p:cNvPr id="497" name="Google Shape;497;p16"/>
          <p:cNvSpPr txBox="1"/>
          <p:nvPr/>
        </p:nvSpPr>
        <p:spPr>
          <a:xfrm>
            <a:off x="9099351" y="4199339"/>
            <a:ext cx="2577218" cy="7025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t-EE" sz="2000" dirty="0">
                <a:solidFill>
                  <a:schemeClr val="dk2"/>
                </a:solidFill>
                <a:latin typeface="Work Sans Light" pitchFamily="2" charset="-70"/>
                <a:sym typeface="Arial"/>
              </a:rPr>
              <a:t>Tee esimene</a:t>
            </a:r>
            <a:endParaRPr dirty="0">
              <a:latin typeface="Work Sans Light" pitchFamily="2" charset="-70"/>
            </a:endParaRPr>
          </a:p>
          <a:p>
            <a:pPr marL="0" marR="0" lvl="0" indent="0" algn="ctr" rtl="0">
              <a:spcBef>
                <a:spcPts val="0"/>
              </a:spcBef>
              <a:spcAft>
                <a:spcPts val="0"/>
              </a:spcAft>
              <a:buNone/>
            </a:pPr>
            <a:r>
              <a:rPr lang="et-EE" sz="2000" dirty="0">
                <a:solidFill>
                  <a:schemeClr val="dk2"/>
                </a:solidFill>
                <a:latin typeface="Work Sans Light" pitchFamily="2" charset="-70"/>
                <a:sym typeface="Arial"/>
              </a:rPr>
              <a:t>tehing</a:t>
            </a:r>
            <a:endParaRPr sz="2000" dirty="0">
              <a:solidFill>
                <a:schemeClr val="dk2"/>
              </a:solidFill>
              <a:latin typeface="Work Sans Light" pitchFamily="2" charset="-70"/>
              <a:sym typeface="Arial"/>
            </a:endParaRPr>
          </a:p>
        </p:txBody>
      </p:sp>
      <p:sp>
        <p:nvSpPr>
          <p:cNvPr id="3" name="Google Shape;485;p16">
            <a:extLst>
              <a:ext uri="{FF2B5EF4-FFF2-40B4-BE49-F238E27FC236}">
                <a16:creationId xmlns:a16="http://schemas.microsoft.com/office/drawing/2014/main" id="{2BE028AA-3215-3A41-4462-0AEBEE486B6A}"/>
              </a:ext>
            </a:extLst>
          </p:cNvPr>
          <p:cNvSpPr txBox="1">
            <a:spLocks/>
          </p:cNvSpPr>
          <p:nvPr/>
        </p:nvSpPr>
        <p:spPr>
          <a:xfrm>
            <a:off x="836939" y="1253898"/>
            <a:ext cx="4802481" cy="5919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Work Sans Light"/>
              <a:buNone/>
              <a:defRPr sz="4400" b="0" i="0" u="none" strike="noStrike" cap="none">
                <a:solidFill>
                  <a:schemeClr val="dk1"/>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t-EE" sz="2800" dirty="0">
                <a:latin typeface="Work Sans Light" pitchFamily="2" charset="-70"/>
              </a:rPr>
              <a:t>Alustada saad ühest eurost</a:t>
            </a:r>
            <a:endParaRPr lang="fi-FI" sz="2800" dirty="0">
              <a:latin typeface="Work Sans Light" pitchFamily="2" charset="-70"/>
            </a:endParaRPr>
          </a:p>
        </p:txBody>
      </p:sp>
      <p:pic>
        <p:nvPicPr>
          <p:cNvPr id="4" name="Graphic 3">
            <a:extLst>
              <a:ext uri="{FF2B5EF4-FFF2-40B4-BE49-F238E27FC236}">
                <a16:creationId xmlns:a16="http://schemas.microsoft.com/office/drawing/2014/main" id="{45954296-A6EC-4CF5-2E5A-B93525F684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1441" y="2487929"/>
            <a:ext cx="1533201" cy="1533201"/>
          </a:xfrm>
          <a:prstGeom prst="rect">
            <a:avLst/>
          </a:prstGeom>
        </p:spPr>
      </p:pic>
      <p:pic>
        <p:nvPicPr>
          <p:cNvPr id="5" name="Graphic 4">
            <a:extLst>
              <a:ext uri="{FF2B5EF4-FFF2-40B4-BE49-F238E27FC236}">
                <a16:creationId xmlns:a16="http://schemas.microsoft.com/office/drawing/2014/main" id="{9F832E33-37DC-C08C-9B8A-33E0CEC027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72818" y="2500158"/>
            <a:ext cx="1533201" cy="1533201"/>
          </a:xfrm>
          <a:prstGeom prst="rect">
            <a:avLst/>
          </a:prstGeom>
        </p:spPr>
      </p:pic>
      <p:pic>
        <p:nvPicPr>
          <p:cNvPr id="6" name="Graphic 5">
            <a:extLst>
              <a:ext uri="{FF2B5EF4-FFF2-40B4-BE49-F238E27FC236}">
                <a16:creationId xmlns:a16="http://schemas.microsoft.com/office/drawing/2014/main" id="{B3E3AF2F-1B0A-C9A9-551C-3654C43A66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64195" y="2500158"/>
            <a:ext cx="1533201" cy="1533201"/>
          </a:xfrm>
          <a:prstGeom prst="rect">
            <a:avLst/>
          </a:prstGeom>
        </p:spPr>
      </p:pic>
      <p:pic>
        <p:nvPicPr>
          <p:cNvPr id="7" name="Graphic 6">
            <a:extLst>
              <a:ext uri="{FF2B5EF4-FFF2-40B4-BE49-F238E27FC236}">
                <a16:creationId xmlns:a16="http://schemas.microsoft.com/office/drawing/2014/main" id="{933E7AAD-A180-B3D2-BEB3-666E49F17B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27483" y="2500159"/>
            <a:ext cx="1533200" cy="1533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7"/>
          <p:cNvSpPr txBox="1">
            <a:spLocks noGrp="1"/>
          </p:cNvSpPr>
          <p:nvPr>
            <p:ph type="title"/>
          </p:nvPr>
        </p:nvSpPr>
        <p:spPr>
          <a:xfrm>
            <a:off x="623887" y="657225"/>
            <a:ext cx="11421933"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200"/>
              <a:buFont typeface="Work Sans Light"/>
              <a:buNone/>
            </a:pPr>
            <a:r>
              <a:rPr lang="et-EE" sz="4200">
                <a:latin typeface="Work Sans Light" pitchFamily="2" charset="-70"/>
              </a:rPr>
              <a:t>Väldi vähekogenud investorite peamisi vigu</a:t>
            </a:r>
            <a:endParaRPr sz="4200">
              <a:latin typeface="Work Sans Light" pitchFamily="2" charset="-70"/>
            </a:endParaRPr>
          </a:p>
        </p:txBody>
      </p:sp>
      <p:sp>
        <p:nvSpPr>
          <p:cNvPr id="508" name="Google Shape;508;p17"/>
          <p:cNvSpPr/>
          <p:nvPr/>
        </p:nvSpPr>
        <p:spPr>
          <a:xfrm>
            <a:off x="788796" y="1701711"/>
            <a:ext cx="702000" cy="702549"/>
          </a:xfrm>
          <a:prstGeom prst="ellipse">
            <a:avLst/>
          </a:prstGeom>
          <a:solidFill>
            <a:srgbClr val="E3BE78"/>
          </a:solidFill>
          <a:ln>
            <a:noFill/>
          </a:ln>
        </p:spPr>
        <p:txBody>
          <a:bodyPr spcFirstLastPara="1" wrap="square" lIns="91425" tIns="45700" rIns="144000" bIns="45700" anchor="ctr" anchorCtr="0">
            <a:noAutofit/>
          </a:bodyPr>
          <a:lstStyle/>
          <a:p>
            <a:pPr marL="0" marR="0" lvl="0" indent="0" algn="r" rtl="0">
              <a:spcBef>
                <a:spcPts val="0"/>
              </a:spcBef>
              <a:spcAft>
                <a:spcPts val="0"/>
              </a:spcAft>
              <a:buNone/>
            </a:pPr>
            <a:r>
              <a:rPr lang="et-EE" sz="2600" dirty="0">
                <a:solidFill>
                  <a:schemeClr val="lt1"/>
                </a:solidFill>
                <a:latin typeface="Work Sans Light" pitchFamily="2" charset="-70"/>
                <a:ea typeface="Work Sans"/>
                <a:cs typeface="Work Sans"/>
                <a:sym typeface="Work Sans"/>
              </a:rPr>
              <a:t>1</a:t>
            </a:r>
            <a:endParaRPr dirty="0">
              <a:latin typeface="Work Sans Light" pitchFamily="2" charset="-70"/>
            </a:endParaRPr>
          </a:p>
        </p:txBody>
      </p:sp>
      <p:sp>
        <p:nvSpPr>
          <p:cNvPr id="509" name="Google Shape;509;p17"/>
          <p:cNvSpPr txBox="1"/>
          <p:nvPr/>
        </p:nvSpPr>
        <p:spPr>
          <a:xfrm>
            <a:off x="1663057" y="1701711"/>
            <a:ext cx="5176050" cy="7025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t-EE" sz="2000">
                <a:solidFill>
                  <a:schemeClr val="dk1"/>
                </a:solidFill>
                <a:latin typeface="Work Sans Light" pitchFamily="2" charset="-70"/>
                <a:ea typeface="Work Sans"/>
                <a:cs typeface="Work Sans"/>
                <a:sym typeface="Work Sans"/>
              </a:rPr>
              <a:t>Muututakse hooletuks</a:t>
            </a:r>
            <a:endParaRPr sz="2000">
              <a:solidFill>
                <a:schemeClr val="dk1"/>
              </a:solidFill>
              <a:latin typeface="Work Sans Light" pitchFamily="2" charset="-70"/>
              <a:ea typeface="Work Sans"/>
              <a:cs typeface="Work Sans"/>
              <a:sym typeface="Work Sans"/>
            </a:endParaRPr>
          </a:p>
        </p:txBody>
      </p:sp>
      <p:sp>
        <p:nvSpPr>
          <p:cNvPr id="510" name="Google Shape;510;p17"/>
          <p:cNvSpPr/>
          <p:nvPr/>
        </p:nvSpPr>
        <p:spPr>
          <a:xfrm>
            <a:off x="788796" y="2627448"/>
            <a:ext cx="702000" cy="702549"/>
          </a:xfrm>
          <a:prstGeom prst="ellipse">
            <a:avLst/>
          </a:prstGeom>
          <a:solidFill>
            <a:srgbClr val="E3BE78"/>
          </a:solidFill>
          <a:ln>
            <a:noFill/>
          </a:ln>
        </p:spPr>
        <p:txBody>
          <a:bodyPr spcFirstLastPara="1" wrap="square" lIns="91425" tIns="45700" rIns="144000" bIns="45700" anchor="ctr" anchorCtr="0">
            <a:noAutofit/>
          </a:bodyPr>
          <a:lstStyle/>
          <a:p>
            <a:pPr marL="0" marR="0" lvl="0" indent="0" algn="r" rtl="0">
              <a:spcBef>
                <a:spcPts val="0"/>
              </a:spcBef>
              <a:spcAft>
                <a:spcPts val="0"/>
              </a:spcAft>
              <a:buNone/>
            </a:pPr>
            <a:r>
              <a:rPr lang="et-EE" sz="2600" dirty="0">
                <a:solidFill>
                  <a:schemeClr val="lt1"/>
                </a:solidFill>
                <a:latin typeface="Work Sans Light" pitchFamily="2" charset="-70"/>
                <a:ea typeface="Work Sans"/>
                <a:cs typeface="Work Sans"/>
                <a:sym typeface="Work Sans"/>
              </a:rPr>
              <a:t>2</a:t>
            </a:r>
            <a:endParaRPr dirty="0">
              <a:latin typeface="Work Sans Light" pitchFamily="2" charset="-70"/>
            </a:endParaRPr>
          </a:p>
        </p:txBody>
      </p:sp>
      <p:sp>
        <p:nvSpPr>
          <p:cNvPr id="511" name="Google Shape;511;p17"/>
          <p:cNvSpPr txBox="1"/>
          <p:nvPr/>
        </p:nvSpPr>
        <p:spPr>
          <a:xfrm>
            <a:off x="1663057" y="2618413"/>
            <a:ext cx="8506179" cy="7025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dk1"/>
              </a:solidFill>
              <a:latin typeface="Work Sans Light" pitchFamily="2" charset="-70"/>
              <a:ea typeface="Work Sans"/>
              <a:cs typeface="Work Sans"/>
              <a:sym typeface="Work Sans"/>
            </a:endParaRPr>
          </a:p>
          <a:p>
            <a:pPr marL="0" marR="0" lvl="0" indent="0" algn="l" rtl="0">
              <a:spcBef>
                <a:spcPts val="600"/>
              </a:spcBef>
              <a:spcAft>
                <a:spcPts val="0"/>
              </a:spcAft>
              <a:buNone/>
            </a:pPr>
            <a:r>
              <a:rPr lang="et-EE" sz="2000" dirty="0">
                <a:solidFill>
                  <a:schemeClr val="dk1"/>
                </a:solidFill>
                <a:latin typeface="Work Sans Light" pitchFamily="2" charset="-70"/>
                <a:ea typeface="Work Sans"/>
                <a:cs typeface="Work Sans"/>
                <a:sym typeface="Work Sans"/>
              </a:rPr>
              <a:t>Kriisisituatsioonides usutakse enam ajakirjandust ning sõpru</a:t>
            </a:r>
            <a:endParaRPr sz="2000" dirty="0">
              <a:solidFill>
                <a:schemeClr val="dk1"/>
              </a:solidFill>
              <a:latin typeface="Work Sans Light" pitchFamily="2" charset="-70"/>
              <a:ea typeface="Work Sans"/>
              <a:cs typeface="Work Sans"/>
              <a:sym typeface="Work Sans"/>
            </a:endParaRPr>
          </a:p>
          <a:p>
            <a:pPr marL="0" marR="0" lvl="0" indent="0" algn="l" rtl="0">
              <a:spcBef>
                <a:spcPts val="600"/>
              </a:spcBef>
              <a:spcAft>
                <a:spcPts val="0"/>
              </a:spcAft>
              <a:buNone/>
            </a:pPr>
            <a:endParaRPr sz="2000" dirty="0">
              <a:solidFill>
                <a:schemeClr val="dk1"/>
              </a:solidFill>
              <a:latin typeface="Work Sans Light" pitchFamily="2" charset="-70"/>
              <a:ea typeface="Work Sans"/>
              <a:cs typeface="Work Sans"/>
              <a:sym typeface="Work Sans"/>
            </a:endParaRPr>
          </a:p>
        </p:txBody>
      </p:sp>
      <p:sp>
        <p:nvSpPr>
          <p:cNvPr id="512" name="Google Shape;512;p17"/>
          <p:cNvSpPr/>
          <p:nvPr/>
        </p:nvSpPr>
        <p:spPr>
          <a:xfrm>
            <a:off x="788796" y="3553186"/>
            <a:ext cx="702000" cy="702549"/>
          </a:xfrm>
          <a:prstGeom prst="ellipse">
            <a:avLst/>
          </a:prstGeom>
          <a:solidFill>
            <a:srgbClr val="E3BE78"/>
          </a:solidFill>
          <a:ln>
            <a:noFill/>
          </a:ln>
        </p:spPr>
        <p:txBody>
          <a:bodyPr spcFirstLastPara="1" wrap="square" lIns="91425" tIns="45700" rIns="144000" bIns="45700" anchor="ctr" anchorCtr="0">
            <a:noAutofit/>
          </a:bodyPr>
          <a:lstStyle/>
          <a:p>
            <a:pPr marL="0" marR="0" lvl="0" indent="0" algn="r" rtl="0">
              <a:spcBef>
                <a:spcPts val="0"/>
              </a:spcBef>
              <a:spcAft>
                <a:spcPts val="0"/>
              </a:spcAft>
              <a:buNone/>
            </a:pPr>
            <a:r>
              <a:rPr lang="et-EE" sz="2600">
                <a:solidFill>
                  <a:schemeClr val="lt1"/>
                </a:solidFill>
                <a:latin typeface="Work Sans Light" pitchFamily="2" charset="-70"/>
                <a:ea typeface="Work Sans"/>
                <a:cs typeface="Work Sans"/>
                <a:sym typeface="Work Sans"/>
              </a:rPr>
              <a:t>3</a:t>
            </a:r>
            <a:endParaRPr>
              <a:latin typeface="Work Sans Light" pitchFamily="2" charset="-70"/>
            </a:endParaRPr>
          </a:p>
        </p:txBody>
      </p:sp>
      <p:sp>
        <p:nvSpPr>
          <p:cNvPr id="513" name="Google Shape;513;p17"/>
          <p:cNvSpPr txBox="1"/>
          <p:nvPr/>
        </p:nvSpPr>
        <p:spPr>
          <a:xfrm>
            <a:off x="1663057" y="3548573"/>
            <a:ext cx="7872829" cy="7025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dk1"/>
              </a:solidFill>
              <a:latin typeface="Work Sans Light" pitchFamily="2" charset="-70"/>
              <a:ea typeface="Work Sans"/>
              <a:cs typeface="Work Sans"/>
              <a:sym typeface="Work Sans"/>
            </a:endParaRPr>
          </a:p>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Ostetakse eufooriat, müüakse paanikat </a:t>
            </a:r>
            <a:endParaRPr sz="2000" dirty="0">
              <a:solidFill>
                <a:schemeClr val="dk1"/>
              </a:solidFill>
              <a:latin typeface="Work Sans Light" pitchFamily="2" charset="-70"/>
              <a:ea typeface="Work Sans"/>
              <a:cs typeface="Work Sans"/>
              <a:sym typeface="Work Sans"/>
            </a:endParaRPr>
          </a:p>
          <a:p>
            <a:pPr marL="0" marR="0" lvl="0" indent="0" algn="l" rtl="0">
              <a:spcBef>
                <a:spcPts val="0"/>
              </a:spcBef>
              <a:spcAft>
                <a:spcPts val="0"/>
              </a:spcAft>
              <a:buNone/>
            </a:pPr>
            <a:endParaRPr sz="2000" dirty="0">
              <a:solidFill>
                <a:schemeClr val="dk1"/>
              </a:solidFill>
              <a:latin typeface="Work Sans Light" pitchFamily="2" charset="-70"/>
              <a:ea typeface="Work Sans"/>
              <a:cs typeface="Work Sans"/>
              <a:sym typeface="Work Sans"/>
            </a:endParaRPr>
          </a:p>
        </p:txBody>
      </p:sp>
      <p:sp>
        <p:nvSpPr>
          <p:cNvPr id="514" name="Google Shape;514;p17"/>
          <p:cNvSpPr/>
          <p:nvPr/>
        </p:nvSpPr>
        <p:spPr>
          <a:xfrm>
            <a:off x="788796" y="4576724"/>
            <a:ext cx="702000" cy="702549"/>
          </a:xfrm>
          <a:prstGeom prst="ellipse">
            <a:avLst/>
          </a:prstGeom>
          <a:solidFill>
            <a:srgbClr val="E3BE78"/>
          </a:solidFill>
          <a:ln>
            <a:noFill/>
          </a:ln>
        </p:spPr>
        <p:txBody>
          <a:bodyPr spcFirstLastPara="1" wrap="square" lIns="91425" tIns="45700" rIns="144000" bIns="45700" anchor="ctr" anchorCtr="0">
            <a:noAutofit/>
          </a:bodyPr>
          <a:lstStyle/>
          <a:p>
            <a:pPr marL="0" marR="0" lvl="0" indent="0" algn="r" rtl="0">
              <a:spcBef>
                <a:spcPts val="0"/>
              </a:spcBef>
              <a:spcAft>
                <a:spcPts val="0"/>
              </a:spcAft>
              <a:buNone/>
            </a:pPr>
            <a:r>
              <a:rPr lang="et-EE" sz="2600">
                <a:solidFill>
                  <a:schemeClr val="lt1"/>
                </a:solidFill>
                <a:latin typeface="Work Sans Light" pitchFamily="2" charset="-70"/>
                <a:ea typeface="Work Sans"/>
                <a:cs typeface="Work Sans"/>
                <a:sym typeface="Work Sans"/>
              </a:rPr>
              <a:t>4</a:t>
            </a:r>
            <a:endParaRPr>
              <a:latin typeface="Work Sans Light" pitchFamily="2" charset="-70"/>
            </a:endParaRPr>
          </a:p>
        </p:txBody>
      </p:sp>
      <p:sp>
        <p:nvSpPr>
          <p:cNvPr id="515" name="Google Shape;515;p17"/>
          <p:cNvSpPr txBox="1"/>
          <p:nvPr/>
        </p:nvSpPr>
        <p:spPr>
          <a:xfrm>
            <a:off x="1663056" y="4576725"/>
            <a:ext cx="7979707" cy="7025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Kasumid võetakse kiiresti, kahjumitel lastakse kasvada</a:t>
            </a:r>
            <a:endParaRPr sz="2000" dirty="0">
              <a:solidFill>
                <a:schemeClr val="dk1"/>
              </a:solidFill>
              <a:latin typeface="Work Sans Light" pitchFamily="2" charset="-70"/>
              <a:ea typeface="Work Sans"/>
              <a:cs typeface="Work Sans"/>
              <a:sym typeface="Work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sp>
        <p:nvSpPr>
          <p:cNvPr id="521" name="Google Shape;521;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Light" pitchFamily="2" charset="-70"/>
              <a:ea typeface="Work Sans"/>
              <a:cs typeface="Work Sans"/>
              <a:sym typeface="Work Sans"/>
            </a:endParaRPr>
          </a:p>
        </p:txBody>
      </p:sp>
      <p:sp>
        <p:nvSpPr>
          <p:cNvPr id="522" name="Google Shape;522;p18"/>
          <p:cNvSpPr/>
          <p:nvPr/>
        </p:nvSpPr>
        <p:spPr>
          <a:xfrm>
            <a:off x="0" y="0"/>
            <a:ext cx="4693698" cy="6858000"/>
          </a:xfrm>
          <a:custGeom>
            <a:avLst/>
            <a:gdLst/>
            <a:ahLst/>
            <a:cxnLst/>
            <a:rect l="l" t="t" r="r" b="b"/>
            <a:pathLst>
              <a:path w="4693698" h="6858000" extrusionOk="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sp>
        <p:nvSpPr>
          <p:cNvPr id="523" name="Google Shape;523;p18"/>
          <p:cNvSpPr/>
          <p:nvPr/>
        </p:nvSpPr>
        <p:spPr>
          <a:xfrm flipH="1">
            <a:off x="0" y="0"/>
            <a:ext cx="4838076" cy="6858000"/>
          </a:xfrm>
          <a:custGeom>
            <a:avLst/>
            <a:gdLst/>
            <a:ahLst/>
            <a:cxnLst/>
            <a:rect l="l" t="t" r="r" b="b"/>
            <a:pathLst>
              <a:path w="4838076" h="6858000" extrusionOk="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rgbClr val="101431">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Work Sans Light" pitchFamily="2" charset="-70"/>
              <a:ea typeface="Work Sans"/>
              <a:cs typeface="Work Sans"/>
              <a:sym typeface="Work Sans"/>
            </a:endParaRPr>
          </a:p>
        </p:txBody>
      </p:sp>
      <p:sp>
        <p:nvSpPr>
          <p:cNvPr id="524" name="Google Shape;524;p18"/>
          <p:cNvSpPr txBox="1">
            <a:spLocks noGrp="1"/>
          </p:cNvSpPr>
          <p:nvPr>
            <p:ph type="title"/>
          </p:nvPr>
        </p:nvSpPr>
        <p:spPr>
          <a:xfrm>
            <a:off x="765051" y="662400"/>
            <a:ext cx="3384000" cy="149213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4400"/>
              <a:buFont typeface="Work Sans Light"/>
              <a:buNone/>
            </a:pPr>
            <a:r>
              <a:rPr lang="et-EE">
                <a:solidFill>
                  <a:schemeClr val="lt1"/>
                </a:solidFill>
                <a:latin typeface="Work Sans Light" pitchFamily="2" charset="-70"/>
              </a:rPr>
              <a:t>Pettused ja ohud</a:t>
            </a:r>
            <a:endParaRPr>
              <a:solidFill>
                <a:schemeClr val="lt1"/>
              </a:solidFill>
              <a:latin typeface="Work Sans Light" pitchFamily="2" charset="-70"/>
            </a:endParaRPr>
          </a:p>
        </p:txBody>
      </p:sp>
      <p:sp>
        <p:nvSpPr>
          <p:cNvPr id="525" name="Google Shape;525;p18"/>
          <p:cNvSpPr txBox="1">
            <a:spLocks noGrp="1"/>
          </p:cNvSpPr>
          <p:nvPr>
            <p:ph type="body" idx="1"/>
          </p:nvPr>
        </p:nvSpPr>
        <p:spPr>
          <a:xfrm>
            <a:off x="765051" y="2286000"/>
            <a:ext cx="3384000" cy="3844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000"/>
              <a:buNone/>
            </a:pPr>
            <a:r>
              <a:rPr lang="et-EE" sz="2000" dirty="0">
                <a:solidFill>
                  <a:schemeClr val="lt1"/>
                </a:solidFill>
                <a:latin typeface="Work Sans Light" pitchFamily="2" charset="-70"/>
              </a:rPr>
              <a:t>Internetipanga pettused</a:t>
            </a:r>
            <a:endParaRPr dirty="0">
              <a:latin typeface="Work Sans Light" pitchFamily="2" charset="-70"/>
            </a:endParaRPr>
          </a:p>
          <a:p>
            <a:pPr marL="0" lvl="0" indent="0" algn="l" rtl="0">
              <a:lnSpc>
                <a:spcPct val="90000"/>
              </a:lnSpc>
              <a:spcBef>
                <a:spcPts val="1000"/>
              </a:spcBef>
              <a:spcAft>
                <a:spcPts val="0"/>
              </a:spcAft>
              <a:buClr>
                <a:schemeClr val="dk1"/>
              </a:buClr>
              <a:buSzPts val="2000"/>
              <a:buNone/>
            </a:pPr>
            <a:endParaRPr sz="2000" b="1" dirty="0">
              <a:solidFill>
                <a:schemeClr val="lt1"/>
              </a:solidFill>
              <a:latin typeface="Work Sans Light" pitchFamily="2" charset="-70"/>
            </a:endParaRPr>
          </a:p>
          <a:p>
            <a:pPr marL="0" lvl="0" indent="0" algn="l" rtl="0">
              <a:lnSpc>
                <a:spcPct val="90000"/>
              </a:lnSpc>
              <a:spcBef>
                <a:spcPts val="1000"/>
              </a:spcBef>
              <a:spcAft>
                <a:spcPts val="0"/>
              </a:spcAft>
              <a:buClr>
                <a:schemeClr val="lt1"/>
              </a:buClr>
              <a:buSzPts val="2000"/>
              <a:buNone/>
            </a:pPr>
            <a:r>
              <a:rPr lang="et-EE" sz="2000" b="1" dirty="0">
                <a:solidFill>
                  <a:schemeClr val="lt1"/>
                </a:solidFill>
                <a:latin typeface="Work Sans Light" pitchFamily="2" charset="-70"/>
              </a:rPr>
              <a:t>Investeerimispettused</a:t>
            </a:r>
            <a:endParaRPr dirty="0">
              <a:latin typeface="Work Sans Light" pitchFamily="2" charset="-70"/>
            </a:endParaRPr>
          </a:p>
          <a:p>
            <a:pPr marL="0" lvl="0" indent="0" algn="l" rtl="0">
              <a:lnSpc>
                <a:spcPct val="90000"/>
              </a:lnSpc>
              <a:spcBef>
                <a:spcPts val="1000"/>
              </a:spcBef>
              <a:spcAft>
                <a:spcPts val="0"/>
              </a:spcAft>
              <a:buClr>
                <a:schemeClr val="dk1"/>
              </a:buClr>
              <a:buSzPts val="2000"/>
              <a:buNone/>
            </a:pPr>
            <a:endParaRPr sz="2000" dirty="0">
              <a:solidFill>
                <a:schemeClr val="lt1"/>
              </a:solidFill>
              <a:latin typeface="Work Sans Light" pitchFamily="2" charset="-70"/>
            </a:endParaRPr>
          </a:p>
          <a:p>
            <a:pPr marL="0" lvl="0" indent="0" algn="l" rtl="0">
              <a:lnSpc>
                <a:spcPct val="90000"/>
              </a:lnSpc>
              <a:spcBef>
                <a:spcPts val="1000"/>
              </a:spcBef>
              <a:spcAft>
                <a:spcPts val="0"/>
              </a:spcAft>
              <a:buClr>
                <a:schemeClr val="lt1"/>
              </a:buClr>
              <a:buSzPts val="2000"/>
              <a:buNone/>
            </a:pPr>
            <a:r>
              <a:rPr lang="et-EE" sz="2000" dirty="0">
                <a:solidFill>
                  <a:schemeClr val="lt1"/>
                </a:solidFill>
                <a:latin typeface="Work Sans Light" pitchFamily="2" charset="-70"/>
              </a:rPr>
              <a:t>Krediidipettus</a:t>
            </a:r>
            <a:endParaRPr dirty="0">
              <a:latin typeface="Work Sans Light" pitchFamily="2" charset="-70"/>
            </a:endParaRPr>
          </a:p>
          <a:p>
            <a:pPr marL="0" lvl="0" indent="0" algn="l" rtl="0">
              <a:lnSpc>
                <a:spcPct val="90000"/>
              </a:lnSpc>
              <a:spcBef>
                <a:spcPts val="1000"/>
              </a:spcBef>
              <a:spcAft>
                <a:spcPts val="0"/>
              </a:spcAft>
              <a:buClr>
                <a:schemeClr val="lt1"/>
              </a:buClr>
              <a:buSzPts val="2000"/>
              <a:buNone/>
            </a:pPr>
            <a:r>
              <a:rPr lang="et-EE" sz="2000" dirty="0">
                <a:solidFill>
                  <a:schemeClr val="lt1"/>
                </a:solidFill>
                <a:latin typeface="Work Sans Light" pitchFamily="2" charset="-70"/>
              </a:rPr>
              <a:t>Loto- ja pärimispettus</a:t>
            </a:r>
            <a:endParaRPr dirty="0">
              <a:latin typeface="Work Sans Light" pitchFamily="2" charset="-70"/>
            </a:endParaRPr>
          </a:p>
          <a:p>
            <a:pPr marL="0" lvl="0" indent="0" algn="l" rtl="0">
              <a:lnSpc>
                <a:spcPct val="90000"/>
              </a:lnSpc>
              <a:spcBef>
                <a:spcPts val="1000"/>
              </a:spcBef>
              <a:spcAft>
                <a:spcPts val="0"/>
              </a:spcAft>
              <a:buClr>
                <a:schemeClr val="lt1"/>
              </a:buClr>
              <a:buSzPts val="2000"/>
              <a:buNone/>
            </a:pPr>
            <a:r>
              <a:rPr lang="et-EE" sz="2000" dirty="0">
                <a:solidFill>
                  <a:schemeClr val="lt1"/>
                </a:solidFill>
                <a:latin typeface="Work Sans Light" pitchFamily="2" charset="-70"/>
              </a:rPr>
              <a:t>Suhtepettus</a:t>
            </a:r>
            <a:endParaRPr dirty="0">
              <a:latin typeface="Work Sans Light" pitchFamily="2" charset="-70"/>
            </a:endParaRPr>
          </a:p>
          <a:p>
            <a:pPr marL="0" lvl="0" indent="0" algn="l" rtl="0">
              <a:lnSpc>
                <a:spcPct val="90000"/>
              </a:lnSpc>
              <a:spcBef>
                <a:spcPts val="1000"/>
              </a:spcBef>
              <a:spcAft>
                <a:spcPts val="0"/>
              </a:spcAft>
              <a:buClr>
                <a:schemeClr val="lt1"/>
              </a:buClr>
              <a:buSzPts val="2000"/>
              <a:buNone/>
            </a:pPr>
            <a:r>
              <a:rPr lang="et-EE" sz="2000" dirty="0">
                <a:solidFill>
                  <a:schemeClr val="lt1"/>
                </a:solidFill>
                <a:latin typeface="Work Sans Light" pitchFamily="2" charset="-70"/>
              </a:rPr>
              <a:t>Tööga seotud pettused</a:t>
            </a:r>
            <a:endParaRPr dirty="0">
              <a:latin typeface="Work Sans Light" pitchFamily="2" charset="-70"/>
            </a:endParaRPr>
          </a:p>
          <a:p>
            <a:pPr marL="0" lvl="0" indent="0" algn="l" rtl="0">
              <a:lnSpc>
                <a:spcPct val="90000"/>
              </a:lnSpc>
              <a:spcBef>
                <a:spcPts val="1000"/>
              </a:spcBef>
              <a:spcAft>
                <a:spcPts val="0"/>
              </a:spcAft>
              <a:buClr>
                <a:schemeClr val="dk1"/>
              </a:buClr>
              <a:buSzPts val="2000"/>
              <a:buNone/>
            </a:pPr>
            <a:endParaRPr sz="2000" dirty="0">
              <a:solidFill>
                <a:schemeClr val="lt1"/>
              </a:solidFill>
              <a:latin typeface="Work Sans Light" pitchFamily="2" charset="-70"/>
            </a:endParaRPr>
          </a:p>
        </p:txBody>
      </p:sp>
      <p:pic>
        <p:nvPicPr>
          <p:cNvPr id="526" name="Google Shape;526;p18" descr="See the source image"/>
          <p:cNvPicPr preferRelativeResize="0"/>
          <p:nvPr/>
        </p:nvPicPr>
        <p:blipFill rotWithShape="1">
          <a:blip r:embed="rId3">
            <a:alphaModFix/>
          </a:blip>
          <a:srcRect/>
          <a:stretch/>
        </p:blipFill>
        <p:spPr>
          <a:xfrm>
            <a:off x="5411053" y="1173681"/>
            <a:ext cx="6014185" cy="4510638"/>
          </a:xfrm>
          <a:prstGeom prst="rect">
            <a:avLst/>
          </a:prstGeom>
          <a:noFill/>
          <a:ln>
            <a:noFill/>
          </a:ln>
        </p:spPr>
      </p:pic>
      <p:sp>
        <p:nvSpPr>
          <p:cNvPr id="527" name="Google Shape;527;p18"/>
          <p:cNvSpPr txBox="1">
            <a:spLocks noGrp="1"/>
          </p:cNvSpPr>
          <p:nvPr>
            <p:ph type="dt" idx="10"/>
          </p:nvPr>
        </p:nvSpPr>
        <p:spPr>
          <a:xfrm>
            <a:off x="766762" y="6375679"/>
            <a:ext cx="2624400" cy="348462"/>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None/>
            </a:pPr>
            <a:endParaRPr sz="800">
              <a:solidFill>
                <a:schemeClr val="lt1"/>
              </a:solidFill>
              <a:latin typeface="Work Sans Light" pitchFamily="2" charset="-70"/>
              <a:ea typeface="Work Sans"/>
              <a:cs typeface="Work Sans"/>
              <a:sym typeface="Work Sans"/>
            </a:endParaRPr>
          </a:p>
        </p:txBody>
      </p:sp>
      <p:sp>
        <p:nvSpPr>
          <p:cNvPr id="528" name="Google Shape;528;p18"/>
          <p:cNvSpPr txBox="1">
            <a:spLocks noGrp="1"/>
          </p:cNvSpPr>
          <p:nvPr>
            <p:ph type="ftr" idx="11"/>
          </p:nvPr>
        </p:nvSpPr>
        <p:spPr>
          <a:xfrm>
            <a:off x="5315803" y="6375679"/>
            <a:ext cx="4450156" cy="3457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endParaRPr sz="800">
              <a:solidFill>
                <a:schemeClr val="dk1"/>
              </a:solidFill>
              <a:latin typeface="Work Sans Light" pitchFamily="2" charset="-70"/>
              <a:ea typeface="Work Sans"/>
              <a:cs typeface="Work Sans"/>
              <a:sym typeface="Work Sans"/>
            </a:endParaRPr>
          </a:p>
        </p:txBody>
      </p:sp>
      <p:sp>
        <p:nvSpPr>
          <p:cNvPr id="529" name="Google Shape;529;p18"/>
          <p:cNvSpPr txBox="1">
            <a:spLocks noGrp="1"/>
          </p:cNvSpPr>
          <p:nvPr>
            <p:ph type="sldNum" idx="12"/>
          </p:nvPr>
        </p:nvSpPr>
        <p:spPr>
          <a:xfrm>
            <a:off x="10365474" y="6375679"/>
            <a:ext cx="1059763" cy="345796"/>
          </a:xfrm>
          <a:prstGeom prst="rect">
            <a:avLst/>
          </a:prstGeom>
          <a:noFill/>
          <a:ln>
            <a:noFill/>
          </a:ln>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t-EE">
                <a:solidFill>
                  <a:schemeClr val="dk1"/>
                </a:solidFill>
                <a:latin typeface="Work Sans Light" pitchFamily="2" charset="-70"/>
              </a:rPr>
              <a:t>18</a:t>
            </a:fld>
            <a:endParaRPr>
              <a:solidFill>
                <a:schemeClr val="dk1"/>
              </a:solidFill>
              <a:latin typeface="Work Sans Light" pitchFamily="2" charset="-7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3"/>
        <p:cNvGrpSpPr/>
        <p:nvPr/>
      </p:nvGrpSpPr>
      <p:grpSpPr>
        <a:xfrm>
          <a:off x="0" y="0"/>
          <a:ext cx="0" cy="0"/>
          <a:chOff x="0" y="0"/>
          <a:chExt cx="0" cy="0"/>
        </a:xfrm>
      </p:grpSpPr>
      <p:sp>
        <p:nvSpPr>
          <p:cNvPr id="534" name="Google Shape;534;p19"/>
          <p:cNvSpPr txBox="1">
            <a:spLocks noGrp="1"/>
          </p:cNvSpPr>
          <p:nvPr>
            <p:ph type="title"/>
          </p:nvPr>
        </p:nvSpPr>
        <p:spPr>
          <a:xfrm>
            <a:off x="4965430" y="629268"/>
            <a:ext cx="6586491" cy="128616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Work Sans Light"/>
              <a:buNone/>
            </a:pPr>
            <a:r>
              <a:rPr lang="et-EE" dirty="0">
                <a:latin typeface="Work Sans Light" pitchFamily="2" charset="-70"/>
              </a:rPr>
              <a:t>Raamatu soovitused</a:t>
            </a:r>
            <a:endParaRPr dirty="0">
              <a:latin typeface="Work Sans Light" pitchFamily="2" charset="-70"/>
            </a:endParaRPr>
          </a:p>
        </p:txBody>
      </p:sp>
      <p:sp>
        <p:nvSpPr>
          <p:cNvPr id="535" name="Google Shape;535;p19"/>
          <p:cNvSpPr txBox="1">
            <a:spLocks noGrp="1"/>
          </p:cNvSpPr>
          <p:nvPr>
            <p:ph type="body" idx="1"/>
          </p:nvPr>
        </p:nvSpPr>
        <p:spPr>
          <a:xfrm>
            <a:off x="4965431" y="2438400"/>
            <a:ext cx="6586489" cy="378541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000"/>
              <a:buNone/>
            </a:pPr>
            <a:r>
              <a:rPr lang="et-EE" sz="2000" dirty="0" err="1">
                <a:latin typeface="Work Sans Light" pitchFamily="2" charset="-70"/>
              </a:rPr>
              <a:t>Seppo</a:t>
            </a:r>
            <a:r>
              <a:rPr lang="et-EE" sz="2000" dirty="0">
                <a:latin typeface="Work Sans Light" pitchFamily="2" charset="-70"/>
              </a:rPr>
              <a:t> </a:t>
            </a:r>
            <a:r>
              <a:rPr lang="et-EE" sz="2000" dirty="0" err="1">
                <a:latin typeface="Work Sans Light" pitchFamily="2" charset="-70"/>
              </a:rPr>
              <a:t>Saario</a:t>
            </a:r>
            <a:r>
              <a:rPr lang="et-EE" sz="2000" dirty="0">
                <a:latin typeface="Work Sans Light" pitchFamily="2" charset="-70"/>
              </a:rPr>
              <a:t> „</a:t>
            </a:r>
            <a:r>
              <a:rPr lang="et-EE" sz="2000" b="1" dirty="0">
                <a:latin typeface="Work Sans Light" pitchFamily="2" charset="-70"/>
              </a:rPr>
              <a:t>Nõnda ma investeerin börsiaktsiatesse: Teejuht noortele</a:t>
            </a:r>
            <a:r>
              <a:rPr lang="et-EE" sz="2000" dirty="0">
                <a:latin typeface="Work Sans Light" pitchFamily="2" charset="-70"/>
              </a:rPr>
              <a:t>.“</a:t>
            </a:r>
            <a:endParaRPr dirty="0">
              <a:latin typeface="Work Sans Light" pitchFamily="2" charset="-70"/>
            </a:endParaRPr>
          </a:p>
          <a:p>
            <a:pPr marL="0" lvl="0" indent="0" algn="l" rtl="0">
              <a:lnSpc>
                <a:spcPct val="90000"/>
              </a:lnSpc>
              <a:spcBef>
                <a:spcPts val="1000"/>
              </a:spcBef>
              <a:spcAft>
                <a:spcPts val="0"/>
              </a:spcAft>
              <a:buClr>
                <a:schemeClr val="dk1"/>
              </a:buClr>
              <a:buSzPts val="2000"/>
              <a:buNone/>
            </a:pPr>
            <a:r>
              <a:rPr lang="et-EE" sz="2000" dirty="0">
                <a:latin typeface="Work Sans Light" pitchFamily="2" charset="-70"/>
              </a:rPr>
              <a:t>Robert </a:t>
            </a:r>
            <a:r>
              <a:rPr lang="et-EE" sz="2000" dirty="0" err="1">
                <a:latin typeface="Work Sans Light" pitchFamily="2" charset="-70"/>
              </a:rPr>
              <a:t>Kiyosaki</a:t>
            </a:r>
            <a:r>
              <a:rPr lang="et-EE" sz="2000" dirty="0">
                <a:latin typeface="Work Sans Light" pitchFamily="2" charset="-70"/>
              </a:rPr>
              <a:t> „</a:t>
            </a:r>
            <a:r>
              <a:rPr lang="et-EE" sz="2000" b="1" dirty="0">
                <a:latin typeface="Work Sans Light" pitchFamily="2" charset="-70"/>
              </a:rPr>
              <a:t>Rikas isa, vaene isa</a:t>
            </a:r>
            <a:r>
              <a:rPr lang="et-EE" sz="2000" dirty="0">
                <a:latin typeface="Work Sans Light" pitchFamily="2" charset="-70"/>
              </a:rPr>
              <a:t>“ </a:t>
            </a:r>
            <a:endParaRPr dirty="0">
              <a:latin typeface="Work Sans Light" pitchFamily="2" charset="-70"/>
            </a:endParaRPr>
          </a:p>
          <a:p>
            <a:pPr marL="0" lvl="0" indent="0" algn="l" rtl="0">
              <a:lnSpc>
                <a:spcPct val="90000"/>
              </a:lnSpc>
              <a:spcBef>
                <a:spcPts val="1000"/>
              </a:spcBef>
              <a:spcAft>
                <a:spcPts val="0"/>
              </a:spcAft>
              <a:buClr>
                <a:schemeClr val="dk1"/>
              </a:buClr>
              <a:buSzPts val="2000"/>
              <a:buNone/>
            </a:pPr>
            <a:r>
              <a:rPr lang="et-EE" sz="2000" dirty="0">
                <a:latin typeface="Work Sans Light" pitchFamily="2" charset="-70"/>
              </a:rPr>
              <a:t>Jaak Roosaare „</a:t>
            </a:r>
            <a:r>
              <a:rPr lang="et-EE" sz="2000" b="1" dirty="0">
                <a:latin typeface="Work Sans Light" pitchFamily="2" charset="-70"/>
              </a:rPr>
              <a:t>Rikkaks saamise õpik</a:t>
            </a:r>
            <a:r>
              <a:rPr lang="et-EE" sz="2000" dirty="0">
                <a:latin typeface="Work Sans Light" pitchFamily="2" charset="-70"/>
              </a:rPr>
              <a:t>”</a:t>
            </a:r>
            <a:endParaRPr dirty="0">
              <a:latin typeface="Work Sans Light" pitchFamily="2" charset="-70"/>
            </a:endParaRPr>
          </a:p>
          <a:p>
            <a:pPr marL="0" lvl="0" indent="0" algn="l" rtl="0">
              <a:lnSpc>
                <a:spcPct val="90000"/>
              </a:lnSpc>
              <a:spcBef>
                <a:spcPts val="1000"/>
              </a:spcBef>
              <a:spcAft>
                <a:spcPts val="0"/>
              </a:spcAft>
              <a:buClr>
                <a:schemeClr val="dk1"/>
              </a:buClr>
              <a:buSzPts val="2000"/>
              <a:buNone/>
            </a:pPr>
            <a:r>
              <a:rPr lang="et-EE" sz="2000" dirty="0">
                <a:latin typeface="Work Sans Light" pitchFamily="2" charset="-70"/>
              </a:rPr>
              <a:t>Kristi Saare „</a:t>
            </a:r>
            <a:r>
              <a:rPr lang="et-EE" sz="2000" b="1" dirty="0">
                <a:latin typeface="Work Sans Light" pitchFamily="2" charset="-70"/>
              </a:rPr>
              <a:t>Kuidas alustada investeerimisega</a:t>
            </a:r>
            <a:r>
              <a:rPr lang="et-EE" sz="2000" dirty="0">
                <a:latin typeface="Work Sans Light" pitchFamily="2" charset="-70"/>
              </a:rPr>
              <a:t>“</a:t>
            </a:r>
            <a:endParaRPr dirty="0">
              <a:latin typeface="Work Sans Light" pitchFamily="2" charset="-70"/>
            </a:endParaRPr>
          </a:p>
          <a:p>
            <a:pPr marL="0" lvl="0" indent="0" algn="l" rtl="0">
              <a:lnSpc>
                <a:spcPct val="90000"/>
              </a:lnSpc>
              <a:spcBef>
                <a:spcPts val="1000"/>
              </a:spcBef>
              <a:spcAft>
                <a:spcPts val="0"/>
              </a:spcAft>
              <a:buClr>
                <a:schemeClr val="dk1"/>
              </a:buClr>
              <a:buSzPts val="2000"/>
              <a:buNone/>
            </a:pPr>
            <a:r>
              <a:rPr lang="et-EE" sz="2000" dirty="0">
                <a:latin typeface="Work Sans Light" pitchFamily="2" charset="-70"/>
              </a:rPr>
              <a:t>Kristjan Liivamägi, Tõnn </a:t>
            </a:r>
            <a:r>
              <a:rPr lang="et-EE" sz="2000" dirty="0" err="1">
                <a:latin typeface="Work Sans Light" pitchFamily="2" charset="-70"/>
              </a:rPr>
              <a:t>Talpsepp</a:t>
            </a:r>
            <a:r>
              <a:rPr lang="et-EE" sz="2000" dirty="0">
                <a:latin typeface="Work Sans Light" pitchFamily="2" charset="-70"/>
              </a:rPr>
              <a:t>, Tarvo Vaarmets „</a:t>
            </a:r>
            <a:r>
              <a:rPr lang="et-EE" sz="2000" b="1" dirty="0">
                <a:latin typeface="Work Sans Light" pitchFamily="2" charset="-70"/>
              </a:rPr>
              <a:t>Rahaedu põhimõtted. Kuidas haarata kontroll oma rahaasjade üle ja saavutada rahaline vabadus“</a:t>
            </a:r>
            <a:endParaRPr dirty="0">
              <a:latin typeface="Work Sans Light" pitchFamily="2" charset="-70"/>
            </a:endParaRPr>
          </a:p>
          <a:p>
            <a:pPr marL="0" lvl="0" indent="0" algn="l" rtl="0">
              <a:lnSpc>
                <a:spcPct val="90000"/>
              </a:lnSpc>
              <a:spcBef>
                <a:spcPts val="1000"/>
              </a:spcBef>
              <a:spcAft>
                <a:spcPts val="0"/>
              </a:spcAft>
              <a:buClr>
                <a:schemeClr val="dk1"/>
              </a:buClr>
              <a:buSzPts val="2000"/>
              <a:buNone/>
            </a:pPr>
            <a:r>
              <a:rPr lang="et-EE" sz="2000" b="1" u="sng" dirty="0">
                <a:solidFill>
                  <a:schemeClr val="hlink"/>
                </a:solidFill>
                <a:latin typeface="Work Sans Light" pitchFamily="2" charset="-70"/>
                <a:hlinkClick r:id="rId3"/>
              </a:rPr>
              <a:t>LHV investeerimisõpik</a:t>
            </a:r>
            <a:endParaRPr sz="2000" b="1" dirty="0">
              <a:latin typeface="Work Sans Light" pitchFamily="2" charset="-70"/>
            </a:endParaRPr>
          </a:p>
          <a:p>
            <a:pPr marL="0" lvl="0" indent="0" algn="l" rtl="0">
              <a:lnSpc>
                <a:spcPct val="90000"/>
              </a:lnSpc>
              <a:spcBef>
                <a:spcPts val="1000"/>
              </a:spcBef>
              <a:spcAft>
                <a:spcPts val="0"/>
              </a:spcAft>
              <a:buClr>
                <a:schemeClr val="dk1"/>
              </a:buClr>
              <a:buSzPts val="2000"/>
              <a:buNone/>
            </a:pPr>
            <a:endParaRPr sz="2000" dirty="0">
              <a:latin typeface="Work Sans Light" pitchFamily="2" charset="-70"/>
            </a:endParaRPr>
          </a:p>
          <a:p>
            <a:pPr marL="0" lvl="0" indent="0" algn="l" rtl="0">
              <a:lnSpc>
                <a:spcPct val="90000"/>
              </a:lnSpc>
              <a:spcBef>
                <a:spcPts val="1000"/>
              </a:spcBef>
              <a:spcAft>
                <a:spcPts val="0"/>
              </a:spcAft>
              <a:buClr>
                <a:schemeClr val="dk1"/>
              </a:buClr>
              <a:buSzPts val="2000"/>
              <a:buNone/>
            </a:pPr>
            <a:endParaRPr sz="2000" dirty="0">
              <a:latin typeface="Work Sans Light" pitchFamily="2" charset="-70"/>
            </a:endParaRPr>
          </a:p>
        </p:txBody>
      </p:sp>
      <p:sp>
        <p:nvSpPr>
          <p:cNvPr id="536" name="Google Shape;536;p19"/>
          <p:cNvSpPr txBox="1">
            <a:spLocks noGrp="1"/>
          </p:cNvSpPr>
          <p:nvPr>
            <p:ph type="dt" idx="10"/>
          </p:nvPr>
        </p:nvSpPr>
        <p:spPr>
          <a:xfrm>
            <a:off x="838200" y="6356350"/>
            <a:ext cx="2049855" cy="365125"/>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None/>
            </a:pPr>
            <a:endParaRPr sz="800">
              <a:solidFill>
                <a:srgbClr val="FFFFFF"/>
              </a:solidFill>
              <a:latin typeface="Work Sans Light" pitchFamily="2" charset="-70"/>
              <a:ea typeface="Work Sans"/>
              <a:cs typeface="Work Sans"/>
              <a:sym typeface="Work Sans"/>
            </a:endParaRPr>
          </a:p>
        </p:txBody>
      </p:sp>
      <p:pic>
        <p:nvPicPr>
          <p:cNvPr id="537" name="Google Shape;537;p19"/>
          <p:cNvPicPr preferRelativeResize="0"/>
          <p:nvPr/>
        </p:nvPicPr>
        <p:blipFill rotWithShape="1">
          <a:blip r:embed="rId4">
            <a:alphaModFix/>
          </a:blip>
          <a:srcRect l="3320" r="462"/>
          <a:stretch/>
        </p:blipFill>
        <p:spPr>
          <a:xfrm>
            <a:off x="20" y="10"/>
            <a:ext cx="4635571" cy="6857990"/>
          </a:xfrm>
          <a:prstGeom prst="rect">
            <a:avLst/>
          </a:prstGeom>
          <a:noFill/>
          <a:ln>
            <a:noFill/>
          </a:ln>
        </p:spPr>
      </p:pic>
      <p:cxnSp>
        <p:nvCxnSpPr>
          <p:cNvPr id="538" name="Google Shape;538;p19"/>
          <p:cNvCxnSpPr/>
          <p:nvPr/>
        </p:nvCxnSpPr>
        <p:spPr>
          <a:xfrm>
            <a:off x="5080934" y="2115117"/>
            <a:ext cx="6309360" cy="0"/>
          </a:xfrm>
          <a:prstGeom prst="straightConnector1">
            <a:avLst/>
          </a:prstGeom>
          <a:noFill/>
          <a:ln w="19050" cap="flat" cmpd="sng">
            <a:solidFill>
              <a:srgbClr val="17D3FF"/>
            </a:solidFill>
            <a:prstDash val="solid"/>
            <a:miter lim="800000"/>
            <a:headEnd type="none" w="sm" len="sm"/>
            <a:tailEnd type="none" w="sm" len="sm"/>
          </a:ln>
        </p:spPr>
      </p:cxnSp>
      <p:sp>
        <p:nvSpPr>
          <p:cNvPr id="539" name="Google Shape;539;p19"/>
          <p:cNvSpPr txBox="1">
            <a:spLocks noGrp="1"/>
          </p:cNvSpPr>
          <p:nvPr>
            <p:ph type="ftr" idx="11"/>
          </p:nvPr>
        </p:nvSpPr>
        <p:spPr>
          <a:xfrm>
            <a:off x="4965430" y="6356350"/>
            <a:ext cx="4139134" cy="36512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endParaRPr sz="800">
              <a:solidFill>
                <a:schemeClr val="dk1"/>
              </a:solidFill>
              <a:latin typeface="Work Sans Light" pitchFamily="2" charset="-70"/>
              <a:ea typeface="Work Sans"/>
              <a:cs typeface="Work Sans"/>
              <a:sym typeface="Work Sans"/>
            </a:endParaRPr>
          </a:p>
        </p:txBody>
      </p:sp>
      <p:sp>
        <p:nvSpPr>
          <p:cNvPr id="540" name="Google Shape;540;p19"/>
          <p:cNvSpPr txBox="1">
            <a:spLocks noGrp="1"/>
          </p:cNvSpPr>
          <p:nvPr>
            <p:ph type="sldNum" idx="12"/>
          </p:nvPr>
        </p:nvSpPr>
        <p:spPr>
          <a:xfrm>
            <a:off x="10167042" y="6356350"/>
            <a:ext cx="1186758" cy="365125"/>
          </a:xfrm>
          <a:prstGeom prst="rect">
            <a:avLst/>
          </a:prstGeom>
          <a:noFill/>
          <a:ln>
            <a:noFill/>
          </a:ln>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t-EE">
                <a:latin typeface="Work Sans Light" pitchFamily="2" charset="-70"/>
              </a:rPr>
              <a:t>19</a:t>
            </a:fld>
            <a:endParaRPr>
              <a:latin typeface="Work Sans Light" pitchFamily="2" charset="-7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400"/>
              <a:buFont typeface="Work Sans Light"/>
              <a:buNone/>
            </a:pPr>
            <a:r>
              <a:rPr lang="et-EE">
                <a:latin typeface="Work Sans Light" pitchFamily="2" charset="-70"/>
              </a:rPr>
              <a:t>Millest me täna räägime?</a:t>
            </a:r>
            <a:endParaRPr>
              <a:latin typeface="Work Sans Light" pitchFamily="2" charset="-70"/>
            </a:endParaRPr>
          </a:p>
        </p:txBody>
      </p:sp>
      <p:sp>
        <p:nvSpPr>
          <p:cNvPr id="288" name="Google Shape;288;p2"/>
          <p:cNvSpPr txBox="1">
            <a:spLocks noGrp="1"/>
          </p:cNvSpPr>
          <p:nvPr>
            <p:ph type="body" idx="1"/>
          </p:nvPr>
        </p:nvSpPr>
        <p:spPr>
          <a:xfrm>
            <a:off x="623887" y="1923019"/>
            <a:ext cx="10944225" cy="3011962"/>
          </a:xfrm>
          <a:prstGeom prst="rect">
            <a:avLst/>
          </a:prstGeom>
          <a:noFill/>
          <a:ln>
            <a:noFill/>
          </a:ln>
        </p:spPr>
        <p:txBody>
          <a:bodyPr spcFirstLastPara="1" wrap="square" lIns="0" tIns="0" rIns="0" bIns="0" anchor="t" anchorCtr="0">
            <a:noAutofit/>
          </a:bodyPr>
          <a:lstStyle/>
          <a:p>
            <a:pPr lvl="0" indent="-457200" algn="l" rtl="0">
              <a:lnSpc>
                <a:spcPct val="90000"/>
              </a:lnSpc>
              <a:spcBef>
                <a:spcPts val="0"/>
              </a:spcBef>
              <a:spcAft>
                <a:spcPts val="0"/>
              </a:spcAft>
              <a:buClr>
                <a:schemeClr val="lt1"/>
              </a:buClr>
              <a:buSzPts val="2200"/>
              <a:buFont typeface="Arial" panose="020B0604020202020204" pitchFamily="34" charset="0"/>
              <a:buChar char="•"/>
            </a:pPr>
            <a:r>
              <a:rPr lang="et-EE" sz="2800" dirty="0">
                <a:latin typeface="Work Sans Light" pitchFamily="2" charset="-70"/>
              </a:rPr>
              <a:t>Miks üldse võiks või peaks investeerima?</a:t>
            </a:r>
            <a:endParaRPr sz="2800" dirty="0">
              <a:latin typeface="Work Sans Light" pitchFamily="2" charset="-70"/>
            </a:endParaRPr>
          </a:p>
          <a:p>
            <a:pPr lvl="0" indent="-457200" algn="l" rtl="0">
              <a:lnSpc>
                <a:spcPct val="90000"/>
              </a:lnSpc>
              <a:spcBef>
                <a:spcPts val="1000"/>
              </a:spcBef>
              <a:spcAft>
                <a:spcPts val="0"/>
              </a:spcAft>
              <a:buClr>
                <a:schemeClr val="lt1"/>
              </a:buClr>
              <a:buSzPts val="2200"/>
              <a:buFont typeface="Arial" panose="020B0604020202020204" pitchFamily="34" charset="0"/>
              <a:buChar char="•"/>
            </a:pPr>
            <a:r>
              <a:rPr lang="et-EE" sz="2800" dirty="0">
                <a:latin typeface="Work Sans Light" pitchFamily="2" charset="-70"/>
              </a:rPr>
              <a:t>Mida on vaja teada enne, kui hakkad investeerima?</a:t>
            </a:r>
            <a:endParaRPr sz="2800" dirty="0">
              <a:latin typeface="Work Sans Light" pitchFamily="2" charset="-70"/>
            </a:endParaRPr>
          </a:p>
          <a:p>
            <a:pPr lvl="0" indent="-457200" algn="l" rtl="0">
              <a:lnSpc>
                <a:spcPct val="90000"/>
              </a:lnSpc>
              <a:spcBef>
                <a:spcPts val="1000"/>
              </a:spcBef>
              <a:spcAft>
                <a:spcPts val="0"/>
              </a:spcAft>
              <a:buClr>
                <a:schemeClr val="lt1"/>
              </a:buClr>
              <a:buSzPts val="2200"/>
              <a:buFont typeface="Arial" panose="020B0604020202020204" pitchFamily="34" charset="0"/>
              <a:buChar char="•"/>
            </a:pPr>
            <a:r>
              <a:rPr lang="et-EE" sz="2800" dirty="0">
                <a:latin typeface="Work Sans Light" pitchFamily="2" charset="-70"/>
              </a:rPr>
              <a:t>Kuhu investeerida?</a:t>
            </a:r>
            <a:endParaRPr sz="2800" dirty="0">
              <a:latin typeface="Work Sans Light" pitchFamily="2" charset="-70"/>
            </a:endParaRPr>
          </a:p>
          <a:p>
            <a:pPr lvl="0" indent="-457200" algn="l" rtl="0">
              <a:lnSpc>
                <a:spcPct val="90000"/>
              </a:lnSpc>
              <a:spcBef>
                <a:spcPts val="1000"/>
              </a:spcBef>
              <a:spcAft>
                <a:spcPts val="0"/>
              </a:spcAft>
              <a:buClr>
                <a:schemeClr val="lt1"/>
              </a:buClr>
              <a:buSzPts val="2200"/>
              <a:buFont typeface="Arial" panose="020B0604020202020204" pitchFamily="34" charset="0"/>
              <a:buChar char="•"/>
            </a:pPr>
            <a:r>
              <a:rPr lang="et-EE" sz="2800" dirty="0">
                <a:latin typeface="Work Sans Light" pitchFamily="2" charset="-70"/>
              </a:rPr>
              <a:t>Kuidas alustada?</a:t>
            </a:r>
            <a:endParaRPr sz="2800" dirty="0">
              <a:latin typeface="Work Sans Light" pitchFamily="2" charset="-70"/>
            </a:endParaRPr>
          </a:p>
          <a:p>
            <a:pPr lvl="0" indent="-457200" algn="l" rtl="0">
              <a:lnSpc>
                <a:spcPct val="90000"/>
              </a:lnSpc>
              <a:spcBef>
                <a:spcPts val="1000"/>
              </a:spcBef>
              <a:spcAft>
                <a:spcPts val="0"/>
              </a:spcAft>
              <a:buClr>
                <a:schemeClr val="lt1"/>
              </a:buClr>
              <a:buSzPts val="2200"/>
              <a:buFont typeface="Arial" panose="020B0604020202020204" pitchFamily="34" charset="0"/>
              <a:buChar char="•"/>
            </a:pPr>
            <a:r>
              <a:rPr lang="et-EE" sz="2800" dirty="0">
                <a:latin typeface="Work Sans Light" pitchFamily="2" charset="-70"/>
              </a:rPr>
              <a:t>Millised on hirmud ja takistused?</a:t>
            </a:r>
            <a:endParaRPr sz="2800" dirty="0">
              <a:latin typeface="Work Sans Light" pitchFamily="2" charset="-70"/>
            </a:endParaRPr>
          </a:p>
          <a:p>
            <a:pPr lvl="0" indent="-457200" algn="l" rtl="0">
              <a:lnSpc>
                <a:spcPct val="90000"/>
              </a:lnSpc>
              <a:spcBef>
                <a:spcPts val="1000"/>
              </a:spcBef>
              <a:spcAft>
                <a:spcPts val="0"/>
              </a:spcAft>
              <a:buClr>
                <a:schemeClr val="lt1"/>
              </a:buClr>
              <a:buSzPts val="2200"/>
              <a:buFont typeface="Arial" panose="020B0604020202020204" pitchFamily="34" charset="0"/>
              <a:buChar char="•"/>
            </a:pPr>
            <a:r>
              <a:rPr lang="et-EE" sz="2800" dirty="0" err="1">
                <a:latin typeface="Work Sans Light" pitchFamily="2" charset="-70"/>
              </a:rPr>
              <a:t>Kahoot</a:t>
            </a:r>
            <a:r>
              <a:rPr lang="et-EE" sz="2800" dirty="0">
                <a:latin typeface="Work Sans Light" pitchFamily="2" charset="-70"/>
              </a:rPr>
              <a:t>!</a:t>
            </a:r>
            <a:endParaRPr sz="2800" dirty="0">
              <a:latin typeface="Work Sans Light" pitchFamily="2" charset="-70"/>
            </a:endParaRPr>
          </a:p>
          <a:p>
            <a:pPr marL="0" lvl="0" indent="0" algn="l" rtl="0">
              <a:lnSpc>
                <a:spcPct val="90000"/>
              </a:lnSpc>
              <a:spcBef>
                <a:spcPts val="1000"/>
              </a:spcBef>
              <a:spcAft>
                <a:spcPts val="0"/>
              </a:spcAft>
              <a:buClr>
                <a:schemeClr val="lt1"/>
              </a:buClr>
              <a:buSzPts val="2200"/>
              <a:buNone/>
            </a:pPr>
            <a:endParaRPr dirty="0">
              <a:latin typeface="Work Sans Light" pitchFamily="2" charset="-7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0"/>
          <p:cNvSpPr txBox="1">
            <a:spLocks noGrp="1"/>
          </p:cNvSpPr>
          <p:nvPr>
            <p:ph type="body" idx="1"/>
          </p:nvPr>
        </p:nvSpPr>
        <p:spPr>
          <a:xfrm>
            <a:off x="623887" y="699796"/>
            <a:ext cx="8355013" cy="525650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None/>
            </a:pPr>
            <a:r>
              <a:rPr lang="et-EE" sz="1800" b="1" dirty="0" err="1">
                <a:latin typeface="Work Sans Light" pitchFamily="2" charset="-70"/>
              </a:rPr>
              <a:t>Podcastid</a:t>
            </a:r>
            <a:endParaRPr sz="1800" b="1" dirty="0">
              <a:latin typeface="Work Sans Light" pitchFamily="2" charset="-70"/>
            </a:endParaRPr>
          </a:p>
          <a:p>
            <a:pPr marL="0" lvl="0" indent="0" algn="l" rtl="0">
              <a:lnSpc>
                <a:spcPct val="90000"/>
              </a:lnSpc>
              <a:spcBef>
                <a:spcPts val="1000"/>
              </a:spcBef>
              <a:spcAft>
                <a:spcPts val="0"/>
              </a:spcAft>
              <a:buClr>
                <a:schemeClr val="dk1"/>
              </a:buClr>
              <a:buSzPts val="1800"/>
              <a:buNone/>
            </a:pPr>
            <a:r>
              <a:rPr lang="et-EE" dirty="0">
                <a:latin typeface="Work Sans Light" pitchFamily="2" charset="-70"/>
              </a:rPr>
              <a:t>Raha Reede, LHV </a:t>
            </a:r>
            <a:r>
              <a:rPr lang="et-EE" dirty="0" err="1">
                <a:latin typeface="Work Sans Light" pitchFamily="2" charset="-70"/>
              </a:rPr>
              <a:t>Noortepanga</a:t>
            </a:r>
            <a:r>
              <a:rPr lang="et-EE" dirty="0">
                <a:latin typeface="Work Sans Light" pitchFamily="2" charset="-70"/>
              </a:rPr>
              <a:t> </a:t>
            </a:r>
            <a:r>
              <a:rPr lang="et-EE" dirty="0" err="1">
                <a:latin typeface="Work Sans Light" pitchFamily="2" charset="-70"/>
              </a:rPr>
              <a:t>podcast</a:t>
            </a:r>
            <a:r>
              <a:rPr lang="et-EE" dirty="0">
                <a:latin typeface="Work Sans Light" pitchFamily="2" charset="-70"/>
              </a:rPr>
              <a:t> „Sajaga edasi“, I</a:t>
            </a:r>
            <a:r>
              <a:rPr lang="et-EE" sz="1800" dirty="0">
                <a:latin typeface="Work Sans Light" pitchFamily="2" charset="-70"/>
              </a:rPr>
              <a:t>nvesteerimisjutud, Kogumispäevik, Investeerimisklubi</a:t>
            </a:r>
            <a:r>
              <a:rPr lang="et-EE" dirty="0">
                <a:latin typeface="Work Sans Light" pitchFamily="2" charset="-70"/>
              </a:rPr>
              <a:t>, Turutegijad, </a:t>
            </a:r>
            <a:r>
              <a:rPr lang="et-EE" sz="1800" dirty="0">
                <a:latin typeface="Work Sans Light" pitchFamily="2" charset="-70"/>
              </a:rPr>
              <a:t>Nestor ja Koppel</a:t>
            </a:r>
          </a:p>
          <a:p>
            <a:pPr marL="0" lvl="0" indent="0" algn="l" rtl="0">
              <a:lnSpc>
                <a:spcPct val="90000"/>
              </a:lnSpc>
              <a:spcBef>
                <a:spcPts val="1000"/>
              </a:spcBef>
              <a:spcAft>
                <a:spcPts val="0"/>
              </a:spcAft>
              <a:buClr>
                <a:schemeClr val="dk1"/>
              </a:buClr>
              <a:buSzPts val="1800"/>
              <a:buNone/>
            </a:pPr>
            <a:endParaRPr sz="1800" b="1" dirty="0">
              <a:latin typeface="Work Sans Light" pitchFamily="2" charset="-70"/>
            </a:endParaRPr>
          </a:p>
          <a:p>
            <a:pPr marL="0" lvl="0" indent="0" algn="l" rtl="0">
              <a:lnSpc>
                <a:spcPct val="90000"/>
              </a:lnSpc>
              <a:spcBef>
                <a:spcPts val="1000"/>
              </a:spcBef>
              <a:spcAft>
                <a:spcPts val="0"/>
              </a:spcAft>
              <a:buClr>
                <a:schemeClr val="dk1"/>
              </a:buClr>
              <a:buSzPts val="1800"/>
              <a:buNone/>
            </a:pPr>
            <a:r>
              <a:rPr lang="et-EE" sz="1800" b="1" dirty="0" err="1">
                <a:latin typeface="Work Sans Light" pitchFamily="2" charset="-70"/>
              </a:rPr>
              <a:t>Instagram</a:t>
            </a:r>
            <a:endParaRPr sz="1800" b="1" dirty="0">
              <a:latin typeface="Work Sans Light" pitchFamily="2" charset="-70"/>
            </a:endParaRPr>
          </a:p>
          <a:p>
            <a:pPr marL="0" lvl="0" indent="0" algn="l" rtl="0">
              <a:lnSpc>
                <a:spcPct val="90000"/>
              </a:lnSpc>
              <a:spcBef>
                <a:spcPts val="1000"/>
              </a:spcBef>
              <a:spcAft>
                <a:spcPts val="0"/>
              </a:spcAft>
              <a:buClr>
                <a:schemeClr val="dk1"/>
              </a:buClr>
              <a:buSzPts val="1800"/>
              <a:buNone/>
            </a:pPr>
            <a:r>
              <a:rPr lang="et-EE" dirty="0">
                <a:latin typeface="Work Sans Light" pitchFamily="2" charset="-70"/>
              </a:rPr>
              <a:t>Kristi Saare, Jaak Roosaare, Rahakratt, Taavi </a:t>
            </a:r>
            <a:r>
              <a:rPr lang="et-EE" dirty="0" err="1">
                <a:latin typeface="Work Sans Light" pitchFamily="2" charset="-70"/>
              </a:rPr>
              <a:t>Pertman</a:t>
            </a:r>
            <a:r>
              <a:rPr lang="et-EE" dirty="0">
                <a:latin typeface="Work Sans Light" pitchFamily="2" charset="-70"/>
              </a:rPr>
              <a:t>, Jekaterina Tint, Madis Müür, </a:t>
            </a:r>
            <a:r>
              <a:rPr lang="et-EE" dirty="0" err="1">
                <a:latin typeface="Work Sans Light" pitchFamily="2" charset="-70"/>
              </a:rPr>
              <a:t>Märten</a:t>
            </a:r>
            <a:r>
              <a:rPr lang="et-EE" dirty="0">
                <a:latin typeface="Work Sans Light" pitchFamily="2" charset="-70"/>
              </a:rPr>
              <a:t> Kress, Rahatreener, Marek </a:t>
            </a:r>
            <a:r>
              <a:rPr lang="et-EE" dirty="0" err="1">
                <a:latin typeface="Work Sans Light" pitchFamily="2" charset="-70"/>
              </a:rPr>
              <a:t>Kesküll</a:t>
            </a:r>
            <a:r>
              <a:rPr lang="et-EE" dirty="0">
                <a:latin typeface="Work Sans Light" pitchFamily="2" charset="-70"/>
              </a:rPr>
              <a:t>,</a:t>
            </a:r>
            <a:r>
              <a:rPr lang="et-EE" sz="1800" dirty="0">
                <a:latin typeface="Work Sans Light" pitchFamily="2" charset="-70"/>
              </a:rPr>
              <a:t> miljonineiu, finantsfööniks</a:t>
            </a:r>
            <a:endParaRPr b="1" dirty="0">
              <a:latin typeface="Work Sans Light" pitchFamily="2" charset="-70"/>
            </a:endParaRPr>
          </a:p>
          <a:p>
            <a:pPr marL="0" lvl="0" indent="0" algn="l" rtl="0">
              <a:lnSpc>
                <a:spcPct val="90000"/>
              </a:lnSpc>
              <a:spcBef>
                <a:spcPts val="1000"/>
              </a:spcBef>
              <a:spcAft>
                <a:spcPts val="0"/>
              </a:spcAft>
              <a:buClr>
                <a:schemeClr val="dk1"/>
              </a:buClr>
              <a:buSzPts val="1800"/>
              <a:buNone/>
            </a:pPr>
            <a:endParaRPr lang="et-EE" sz="1800" b="1" dirty="0">
              <a:latin typeface="Work Sans Light" pitchFamily="2" charset="-70"/>
            </a:endParaRPr>
          </a:p>
          <a:p>
            <a:pPr marL="0" lvl="0" indent="0" algn="l" rtl="0">
              <a:lnSpc>
                <a:spcPct val="90000"/>
              </a:lnSpc>
              <a:spcBef>
                <a:spcPts val="1000"/>
              </a:spcBef>
              <a:spcAft>
                <a:spcPts val="0"/>
              </a:spcAft>
              <a:buClr>
                <a:schemeClr val="dk1"/>
              </a:buClr>
              <a:buSzPts val="1800"/>
              <a:buNone/>
            </a:pPr>
            <a:r>
              <a:rPr lang="et-EE" sz="1800" b="1" dirty="0">
                <a:latin typeface="Work Sans Light" pitchFamily="2" charset="-70"/>
              </a:rPr>
              <a:t>Facebook grupid</a:t>
            </a:r>
            <a:endParaRPr b="1" dirty="0">
              <a:latin typeface="Work Sans Light" pitchFamily="2" charset="-70"/>
            </a:endParaRPr>
          </a:p>
          <a:p>
            <a:pPr marL="0" lvl="0" indent="0" algn="l" rtl="0">
              <a:lnSpc>
                <a:spcPct val="90000"/>
              </a:lnSpc>
              <a:spcBef>
                <a:spcPts val="1000"/>
              </a:spcBef>
              <a:spcAft>
                <a:spcPts val="0"/>
              </a:spcAft>
              <a:buClr>
                <a:schemeClr val="dk1"/>
              </a:buClr>
              <a:buSzPts val="1800"/>
              <a:buNone/>
            </a:pPr>
            <a:r>
              <a:rPr lang="et-EE" dirty="0">
                <a:latin typeface="Work Sans Light" pitchFamily="2" charset="-70"/>
              </a:rPr>
              <a:t>F</a:t>
            </a:r>
            <a:r>
              <a:rPr lang="et-EE" sz="1800" dirty="0">
                <a:latin typeface="Work Sans Light" pitchFamily="2" charset="-70"/>
              </a:rPr>
              <a:t>inantsvabadus, </a:t>
            </a:r>
            <a:r>
              <a:rPr lang="et-EE" sz="1800" dirty="0" err="1">
                <a:latin typeface="Work Sans Light" pitchFamily="2" charset="-70"/>
              </a:rPr>
              <a:t>Naisinvestorite</a:t>
            </a:r>
            <a:r>
              <a:rPr lang="et-EE" sz="1800" dirty="0">
                <a:latin typeface="Work Sans Light" pitchFamily="2" charset="-70"/>
              </a:rPr>
              <a:t> </a:t>
            </a:r>
            <a:r>
              <a:rPr lang="et-EE" dirty="0">
                <a:latin typeface="Work Sans Light" pitchFamily="2" charset="-70"/>
              </a:rPr>
              <a:t>klubi, Kogumispäevik</a:t>
            </a:r>
            <a:endParaRPr sz="1800" dirty="0">
              <a:latin typeface="Work Sans Light" pitchFamily="2" charset="-70"/>
            </a:endParaRPr>
          </a:p>
          <a:p>
            <a:pPr marL="0" lvl="0" indent="0" algn="l" rtl="0">
              <a:lnSpc>
                <a:spcPct val="90000"/>
              </a:lnSpc>
              <a:spcBef>
                <a:spcPts val="1000"/>
              </a:spcBef>
              <a:spcAft>
                <a:spcPts val="0"/>
              </a:spcAft>
              <a:buClr>
                <a:schemeClr val="dk1"/>
              </a:buClr>
              <a:buSzPts val="1800"/>
              <a:buNone/>
            </a:pPr>
            <a:endParaRPr sz="1800" b="1" dirty="0">
              <a:latin typeface="Work Sans Light" pitchFamily="2" charset="-70"/>
            </a:endParaRPr>
          </a:p>
          <a:p>
            <a:pPr marL="0" lvl="0" indent="0" algn="l" rtl="0">
              <a:lnSpc>
                <a:spcPct val="90000"/>
              </a:lnSpc>
              <a:spcBef>
                <a:spcPts val="1000"/>
              </a:spcBef>
              <a:spcAft>
                <a:spcPts val="0"/>
              </a:spcAft>
              <a:buClr>
                <a:schemeClr val="dk1"/>
              </a:buClr>
              <a:buSzPts val="1800"/>
              <a:buNone/>
            </a:pPr>
            <a:r>
              <a:rPr lang="et-EE" sz="1800" b="1" dirty="0">
                <a:latin typeface="Work Sans Light" pitchFamily="2" charset="-70"/>
              </a:rPr>
              <a:t>Foorumid</a:t>
            </a:r>
            <a:endParaRPr dirty="0">
              <a:latin typeface="Work Sans Light" pitchFamily="2" charset="-70"/>
            </a:endParaRPr>
          </a:p>
          <a:p>
            <a:pPr marL="0" lvl="0" indent="0"/>
            <a:r>
              <a:rPr lang="et-EE" u="sng" dirty="0">
                <a:solidFill>
                  <a:schemeClr val="hlink"/>
                </a:solidFill>
                <a:latin typeface="Work Sans Light" pitchFamily="2" charset="-70"/>
                <a:hlinkClick r:id="rId3"/>
              </a:rPr>
              <a:t>www.minuraha.ee</a:t>
            </a:r>
            <a:r>
              <a:rPr lang="et-EE" dirty="0">
                <a:latin typeface="Work Sans Light" pitchFamily="2" charset="-70"/>
              </a:rPr>
              <a:t>; </a:t>
            </a:r>
            <a:r>
              <a:rPr lang="et-EE" sz="1800" u="sng" dirty="0">
                <a:solidFill>
                  <a:schemeClr val="hlink"/>
                </a:solidFill>
                <a:latin typeface="Work Sans Light" pitchFamily="2" charset="-70"/>
                <a:hlinkClick r:id="rId4"/>
              </a:rPr>
              <a:t>Swedbanki blogi</a:t>
            </a:r>
            <a:r>
              <a:rPr lang="et-EE" sz="1800" dirty="0">
                <a:latin typeface="Work Sans Light" pitchFamily="2" charset="-70"/>
              </a:rPr>
              <a:t>, </a:t>
            </a:r>
            <a:r>
              <a:rPr lang="et-EE" sz="1800" u="sng" dirty="0">
                <a:solidFill>
                  <a:schemeClr val="hlink"/>
                </a:solidFill>
                <a:latin typeface="Work Sans Light" pitchFamily="2" charset="-70"/>
                <a:hlinkClick r:id="rId5"/>
              </a:rPr>
              <a:t>LHV foorum</a:t>
            </a:r>
            <a:r>
              <a:rPr lang="et-EE" sz="1800" dirty="0">
                <a:latin typeface="Work Sans Light" pitchFamily="2" charset="-70"/>
              </a:rPr>
              <a:t>, </a:t>
            </a:r>
            <a:r>
              <a:rPr lang="et-EE" sz="1800" u="sng" dirty="0">
                <a:solidFill>
                  <a:schemeClr val="hlink"/>
                </a:solidFill>
                <a:latin typeface="Work Sans Light" pitchFamily="2" charset="-70"/>
                <a:hlinkClick r:id="rId6"/>
              </a:rPr>
              <a:t>SEB foorum</a:t>
            </a:r>
            <a:r>
              <a:rPr lang="et-EE" sz="1800" dirty="0">
                <a:latin typeface="Work Sans Light" pitchFamily="2" charset="-70"/>
              </a:rPr>
              <a:t>,</a:t>
            </a:r>
            <a:r>
              <a:rPr lang="et-EE" sz="1800" u="sng" dirty="0">
                <a:solidFill>
                  <a:schemeClr val="hlink"/>
                </a:solidFill>
                <a:latin typeface="Work Sans Light" pitchFamily="2" charset="-70"/>
                <a:hlinkClick r:id="rId7"/>
              </a:rPr>
              <a:t> www.dividendinvestor.ee</a:t>
            </a:r>
            <a:r>
              <a:rPr lang="et-EE" sz="1800" dirty="0">
                <a:latin typeface="Work Sans Light" pitchFamily="2" charset="-70"/>
              </a:rPr>
              <a:t> ; </a:t>
            </a:r>
            <a:r>
              <a:rPr lang="et-EE" sz="1800" u="sng" dirty="0">
                <a:solidFill>
                  <a:schemeClr val="hlink"/>
                </a:solidFill>
                <a:latin typeface="Work Sans Light" pitchFamily="2" charset="-70"/>
                <a:hlinkClick r:id="rId8"/>
              </a:rPr>
              <a:t>RahaFoorum.ee</a:t>
            </a:r>
            <a:r>
              <a:rPr lang="et-EE" sz="1800" dirty="0">
                <a:latin typeface="Work Sans Light" pitchFamily="2" charset="-70"/>
              </a:rPr>
              <a:t>, </a:t>
            </a:r>
            <a:r>
              <a:rPr lang="et-EE" sz="1800" u="sng" dirty="0">
                <a:solidFill>
                  <a:schemeClr val="hlink"/>
                </a:solidFill>
                <a:latin typeface="Work Sans Light" pitchFamily="2" charset="-70"/>
                <a:hlinkClick r:id="rId9"/>
              </a:rPr>
              <a:t>Investeerimisklubi.ee</a:t>
            </a:r>
            <a:endParaRPr sz="1800" dirty="0">
              <a:latin typeface="Work Sans Light" pitchFamily="2" charset="-70"/>
            </a:endParaRPr>
          </a:p>
          <a:p>
            <a:pPr marL="0" lvl="0" indent="0" algn="l" rtl="0">
              <a:lnSpc>
                <a:spcPct val="90000"/>
              </a:lnSpc>
              <a:spcBef>
                <a:spcPts val="1000"/>
              </a:spcBef>
              <a:spcAft>
                <a:spcPts val="0"/>
              </a:spcAft>
              <a:buClr>
                <a:schemeClr val="dk1"/>
              </a:buClr>
              <a:buSzPts val="1800"/>
              <a:buNone/>
            </a:pPr>
            <a:endParaRPr dirty="0">
              <a:latin typeface="Work Sans Light" pitchFamily="2" charset="-70"/>
            </a:endParaRPr>
          </a:p>
          <a:p>
            <a:pPr marL="0" lvl="0" indent="0" algn="l" rtl="0">
              <a:lnSpc>
                <a:spcPct val="90000"/>
              </a:lnSpc>
              <a:spcBef>
                <a:spcPts val="1000"/>
              </a:spcBef>
              <a:spcAft>
                <a:spcPts val="0"/>
              </a:spcAft>
              <a:buClr>
                <a:schemeClr val="dk1"/>
              </a:buClr>
              <a:buSzPts val="1800"/>
              <a:buNone/>
            </a:pPr>
            <a:endParaRPr dirty="0">
              <a:latin typeface="Work Sans Light" pitchFamily="2" charset="-70"/>
            </a:endParaRPr>
          </a:p>
          <a:p>
            <a:pPr marL="0" lvl="0" indent="0" algn="l" rtl="0">
              <a:lnSpc>
                <a:spcPct val="90000"/>
              </a:lnSpc>
              <a:spcBef>
                <a:spcPts val="1000"/>
              </a:spcBef>
              <a:spcAft>
                <a:spcPts val="0"/>
              </a:spcAft>
              <a:buClr>
                <a:schemeClr val="dk1"/>
              </a:buClr>
              <a:buSzPts val="1800"/>
              <a:buNone/>
            </a:pPr>
            <a:endParaRPr sz="1800" dirty="0">
              <a:latin typeface="Work Sans Light" pitchFamily="2" charset="-70"/>
            </a:endParaRPr>
          </a:p>
          <a:p>
            <a:pPr marL="0" lvl="0" indent="0" algn="l" rtl="0">
              <a:lnSpc>
                <a:spcPct val="90000"/>
              </a:lnSpc>
              <a:spcBef>
                <a:spcPts val="1000"/>
              </a:spcBef>
              <a:spcAft>
                <a:spcPts val="0"/>
              </a:spcAft>
              <a:buClr>
                <a:schemeClr val="dk1"/>
              </a:buClr>
              <a:buSzPts val="1800"/>
              <a:buNone/>
            </a:pPr>
            <a:endParaRPr dirty="0">
              <a:latin typeface="Work Sans Light" pitchFamily="2" charset="-70"/>
            </a:endParaRPr>
          </a:p>
        </p:txBody>
      </p:sp>
      <p:pic>
        <p:nvPicPr>
          <p:cNvPr id="547" name="Google Shape;547;p20"/>
          <p:cNvPicPr preferRelativeResize="0"/>
          <p:nvPr/>
        </p:nvPicPr>
        <p:blipFill rotWithShape="1">
          <a:blip r:embed="rId10">
            <a:alphaModFix/>
          </a:blip>
          <a:srcRect/>
          <a:stretch/>
        </p:blipFill>
        <p:spPr>
          <a:xfrm>
            <a:off x="8954894" y="1780592"/>
            <a:ext cx="2566132" cy="33400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21"/>
          <p:cNvSpPr txBox="1"/>
          <p:nvPr/>
        </p:nvSpPr>
        <p:spPr>
          <a:xfrm>
            <a:off x="828676" y="353614"/>
            <a:ext cx="782955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200"/>
              <a:buFont typeface="Work Sans Light"/>
              <a:buNone/>
            </a:pPr>
            <a:r>
              <a:rPr lang="et-EE" sz="4200">
                <a:solidFill>
                  <a:schemeClr val="dk1"/>
                </a:solidFill>
                <a:latin typeface="Work Sans Light" pitchFamily="2" charset="-70"/>
                <a:ea typeface="Work Sans Light"/>
                <a:cs typeface="Work Sans Light"/>
                <a:sym typeface="Work Sans Light"/>
              </a:rPr>
              <a:t>Kokkuvõtteks</a:t>
            </a:r>
            <a:endParaRPr>
              <a:latin typeface="Work Sans Light" pitchFamily="2" charset="-70"/>
            </a:endParaRPr>
          </a:p>
        </p:txBody>
      </p:sp>
      <p:sp>
        <p:nvSpPr>
          <p:cNvPr id="553" name="Google Shape;553;p21"/>
          <p:cNvSpPr txBox="1"/>
          <p:nvPr/>
        </p:nvSpPr>
        <p:spPr>
          <a:xfrm>
            <a:off x="828677" y="1634282"/>
            <a:ext cx="9890124" cy="2631469"/>
          </a:xfrm>
          <a:prstGeom prst="rect">
            <a:avLst/>
          </a:prstGeom>
          <a:noFill/>
          <a:ln>
            <a:noFill/>
          </a:ln>
        </p:spPr>
        <p:txBody>
          <a:bodyPr spcFirstLastPara="1" wrap="square" lIns="91425" tIns="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t-EE" sz="2400" dirty="0">
                <a:solidFill>
                  <a:schemeClr val="dk1"/>
                </a:solidFill>
                <a:latin typeface="Work Sans Light" pitchFamily="2" charset="-70"/>
                <a:sym typeface="Work Sans"/>
              </a:rPr>
              <a:t>Mõtle enda jaoks läbi, miks Sa üldse investeerid ja pane paika eesmärk ja plaan.</a:t>
            </a:r>
            <a:endParaRPr lang="et-EE" sz="2400" dirty="0">
              <a:solidFill>
                <a:schemeClr val="dk1"/>
              </a:solidFill>
              <a:latin typeface="Work Sans Light" pitchFamily="2" charset="-70"/>
              <a:ea typeface="Work Sans"/>
              <a:cs typeface="Work Sans"/>
              <a:sym typeface="Work Sans"/>
            </a:endParaRPr>
          </a:p>
          <a:p>
            <a:pPr marL="342900" indent="-342900">
              <a:buClr>
                <a:schemeClr val="dk1"/>
              </a:buClr>
              <a:buSzPts val="2000"/>
              <a:buFont typeface="Arial"/>
              <a:buChar char="•"/>
            </a:pPr>
            <a:r>
              <a:rPr lang="et-EE" sz="2400" dirty="0">
                <a:solidFill>
                  <a:schemeClr val="dk1"/>
                </a:solidFill>
                <a:latin typeface="Work Sans Light" pitchFamily="2" charset="-70"/>
                <a:ea typeface="Work Sans"/>
                <a:cs typeface="Work Sans"/>
                <a:sym typeface="Work Sans"/>
              </a:rPr>
              <a:t>H</a:t>
            </a:r>
            <a:r>
              <a:rPr lang="fi-FI" sz="2400" dirty="0">
                <a:solidFill>
                  <a:schemeClr val="dk1"/>
                </a:solidFill>
                <a:latin typeface="Work Sans Light" pitchFamily="2" charset="-70"/>
                <a:ea typeface="Work Sans"/>
                <a:cs typeface="Work Sans"/>
                <a:sym typeface="Work Sans"/>
              </a:rPr>
              <a:t>ari ennast, kuula, loe, suhtle!</a:t>
            </a:r>
            <a:endParaRPr lang="et-EE" sz="2400" b="1" dirty="0">
              <a:solidFill>
                <a:schemeClr val="dk1"/>
              </a:solidFill>
              <a:latin typeface="Work Sans Light" pitchFamily="2" charset="-70"/>
              <a:ea typeface="Work Sans"/>
              <a:cs typeface="Work Sans"/>
              <a:sym typeface="Work Sans"/>
            </a:endParaRPr>
          </a:p>
          <a:p>
            <a:pPr marL="342900" indent="-342900">
              <a:buClr>
                <a:schemeClr val="dk1"/>
              </a:buClr>
              <a:buSzPts val="2000"/>
              <a:buFont typeface="Arial"/>
              <a:buChar char="•"/>
            </a:pPr>
            <a:r>
              <a:rPr lang="et-EE" sz="2400" b="1" dirty="0">
                <a:solidFill>
                  <a:schemeClr val="dk1"/>
                </a:solidFill>
                <a:latin typeface="Work Sans Light" pitchFamily="2" charset="-70"/>
                <a:ea typeface="Work Sans"/>
                <a:cs typeface="Work Sans"/>
                <a:sym typeface="Work Sans"/>
              </a:rPr>
              <a:t>Alusta</a:t>
            </a:r>
            <a:r>
              <a:rPr lang="et-EE" sz="2400" dirty="0">
                <a:solidFill>
                  <a:schemeClr val="dk1"/>
                </a:solidFill>
                <a:latin typeface="Work Sans Light" pitchFamily="2" charset="-70"/>
                <a:ea typeface="Work Sans"/>
                <a:cs typeface="Work Sans"/>
                <a:sym typeface="Work Sans"/>
              </a:rPr>
              <a:t> nii vara kui võimalik, liitintress.</a:t>
            </a:r>
            <a:endParaRPr lang="et-EE" sz="2400" dirty="0">
              <a:latin typeface="Work Sans Light" pitchFamily="2" charset="-70"/>
              <a:ea typeface="Work Sans"/>
            </a:endParaRPr>
          </a:p>
          <a:p>
            <a:pPr marL="342900" indent="-342900">
              <a:buClr>
                <a:schemeClr val="dk1"/>
              </a:buClr>
              <a:buSzPts val="2000"/>
              <a:buFont typeface="Arial"/>
              <a:buChar char="•"/>
            </a:pPr>
            <a:r>
              <a:rPr lang="et-EE" sz="2400" dirty="0">
                <a:solidFill>
                  <a:schemeClr val="dk1"/>
                </a:solidFill>
                <a:latin typeface="Work Sans Light" pitchFamily="2" charset="-70"/>
                <a:ea typeface="Work Sans"/>
                <a:cs typeface="Work Sans"/>
                <a:sym typeface="Work Sans"/>
              </a:rPr>
              <a:t>Vali endale sobiv investeering sõltuvalt sellest, kui palju huvi ja aega.</a:t>
            </a:r>
          </a:p>
          <a:p>
            <a:pPr marL="342900" indent="-342900">
              <a:buClr>
                <a:schemeClr val="dk1"/>
              </a:buClr>
              <a:buSzPts val="2000"/>
              <a:buFont typeface="Arial"/>
              <a:buChar char="•"/>
            </a:pPr>
            <a:r>
              <a:rPr lang="et-EE" sz="2400" dirty="0">
                <a:solidFill>
                  <a:schemeClr val="dk1"/>
                </a:solidFill>
                <a:latin typeface="Work Sans Light" pitchFamily="2" charset="-70"/>
                <a:sym typeface="Work Sans"/>
              </a:rPr>
              <a:t>Hoidu pettustest – tulu ja risk on omavahel seotud!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2"/>
          <p:cNvSpPr/>
          <p:nvPr/>
        </p:nvSpPr>
        <p:spPr>
          <a:xfrm>
            <a:off x="180474" y="192505"/>
            <a:ext cx="11827042" cy="6472990"/>
          </a:xfrm>
          <a:prstGeom prst="rect">
            <a:avLst/>
          </a:prstGeom>
          <a:solidFill>
            <a:srgbClr val="00CA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Work Sans"/>
              <a:ea typeface="Work Sans"/>
              <a:cs typeface="Work Sans"/>
              <a:sym typeface="Work Sans"/>
            </a:endParaRPr>
          </a:p>
        </p:txBody>
      </p:sp>
      <p:sp>
        <p:nvSpPr>
          <p:cNvPr id="560" name="Google Shape;560;p22"/>
          <p:cNvSpPr txBox="1">
            <a:spLocks noGrp="1"/>
          </p:cNvSpPr>
          <p:nvPr>
            <p:ph type="title"/>
          </p:nvPr>
        </p:nvSpPr>
        <p:spPr>
          <a:xfrm>
            <a:off x="1057023" y="394240"/>
            <a:ext cx="7740651" cy="2036219"/>
          </a:xfrm>
          <a:prstGeom prst="rect">
            <a:avLst/>
          </a:prstGeom>
          <a:noFill/>
          <a:ln>
            <a:noFill/>
          </a:ln>
        </p:spPr>
        <p:txBody>
          <a:bodyPr spcFirstLastPara="1" wrap="square" lIns="0" tIns="0" rIns="0" bIns="0" anchor="ctr" anchorCtr="0">
            <a:normAutofit/>
          </a:bodyPr>
          <a:lstStyle/>
          <a:p>
            <a:pPr marL="0" lvl="0" indent="0" algn="ctr" rtl="0">
              <a:lnSpc>
                <a:spcPct val="93000"/>
              </a:lnSpc>
              <a:spcBef>
                <a:spcPts val="0"/>
              </a:spcBef>
              <a:spcAft>
                <a:spcPts val="0"/>
              </a:spcAft>
              <a:buClr>
                <a:schemeClr val="lt1"/>
              </a:buClr>
              <a:buSzPts val="4800"/>
              <a:buFont typeface="Work Sans Light"/>
              <a:buNone/>
            </a:pPr>
            <a:r>
              <a:rPr lang="et-EE">
                <a:solidFill>
                  <a:schemeClr val="lt1"/>
                </a:solidFill>
              </a:rPr>
              <a:t>Paneme teadmised proovile!</a:t>
            </a:r>
            <a:endParaRPr/>
          </a:p>
        </p:txBody>
      </p:sp>
      <p:sp>
        <p:nvSpPr>
          <p:cNvPr id="561" name="Google Shape;561;p22"/>
          <p:cNvSpPr txBox="1">
            <a:spLocks noGrp="1"/>
          </p:cNvSpPr>
          <p:nvPr>
            <p:ph type="dt" idx="10"/>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22"/>
          <p:cNvSpPr txBox="1">
            <a:spLocks noGrp="1"/>
          </p:cNvSpPr>
          <p:nvPr>
            <p:ph type="ftr" idx="11"/>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22"/>
          <p:cNvSpPr txBox="1">
            <a:spLocks noGrp="1"/>
          </p:cNvSpPr>
          <p:nvPr>
            <p:ph type="sldNum" idx="12"/>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t-EE"/>
              <a:t>22</a:t>
            </a:fld>
            <a:endParaRPr/>
          </a:p>
        </p:txBody>
      </p:sp>
      <p:sp>
        <p:nvSpPr>
          <p:cNvPr id="564" name="Google Shape;564;p22"/>
          <p:cNvSpPr txBox="1">
            <a:spLocks noGrp="1"/>
          </p:cNvSpPr>
          <p:nvPr>
            <p:ph type="subTitle" idx="1"/>
          </p:nvPr>
        </p:nvSpPr>
        <p:spPr>
          <a:xfrm>
            <a:off x="1057023" y="2695708"/>
            <a:ext cx="6948488" cy="813021"/>
          </a:xfrm>
          <a:prstGeom prst="rect">
            <a:avLst/>
          </a:prstGeom>
          <a:noFill/>
          <a:ln>
            <a:noFill/>
          </a:ln>
        </p:spPr>
        <p:txBody>
          <a:bodyPr spcFirstLastPara="1" wrap="square" lIns="0" tIns="0" rIns="0" bIns="0" anchor="t" anchorCtr="0">
            <a:normAutofit/>
          </a:bodyPr>
          <a:lstStyle/>
          <a:p>
            <a:pPr marL="0" lvl="0" indent="-139700" algn="l" rtl="0">
              <a:lnSpc>
                <a:spcPct val="121000"/>
              </a:lnSpc>
              <a:spcBef>
                <a:spcPts val="0"/>
              </a:spcBef>
              <a:spcAft>
                <a:spcPts val="0"/>
              </a:spcAft>
              <a:buClr>
                <a:schemeClr val="dk1"/>
              </a:buClr>
              <a:buSzPts val="2200"/>
              <a:buChar char="​"/>
            </a:pPr>
            <a:r>
              <a:rPr lang="et-EE" dirty="0" err="1"/>
              <a:t>Kahoot</a:t>
            </a:r>
            <a:r>
              <a:rPr lang="et-EE" dirty="0"/>
              <a:t>! </a:t>
            </a:r>
            <a:r>
              <a:rPr lang="et-EE" b="1" dirty="0"/>
              <a:t>Viktoriin</a:t>
            </a:r>
            <a:endParaRPr b="1" dirty="0"/>
          </a:p>
          <a:p>
            <a:pPr marL="0" lvl="0" indent="-139700" algn="l" rtl="0">
              <a:lnSpc>
                <a:spcPct val="121000"/>
              </a:lnSpc>
              <a:spcBef>
                <a:spcPts val="0"/>
              </a:spcBef>
              <a:spcAft>
                <a:spcPts val="0"/>
              </a:spcAft>
              <a:buClr>
                <a:schemeClr val="dk1"/>
              </a:buClr>
              <a:buSzPts val="2200"/>
              <a:buChar char="​"/>
            </a:pPr>
            <a:r>
              <a:rPr lang="et-EE" b="1" dirty="0">
                <a:hlinkClick r:id="rId3"/>
              </a:rPr>
              <a:t>Mine Kahoot.it</a:t>
            </a:r>
            <a:endParaRPr dirty="0"/>
          </a:p>
        </p:txBody>
      </p:sp>
      <p:pic>
        <p:nvPicPr>
          <p:cNvPr id="565" name="Google Shape;565;p22" descr="Kujutiste tulemus päringule kahoot"/>
          <p:cNvPicPr preferRelativeResize="0"/>
          <p:nvPr/>
        </p:nvPicPr>
        <p:blipFill rotWithShape="1">
          <a:blip r:embed="rId4">
            <a:alphaModFix/>
          </a:blip>
          <a:srcRect/>
          <a:stretch/>
        </p:blipFill>
        <p:spPr>
          <a:xfrm>
            <a:off x="5594275" y="3664814"/>
            <a:ext cx="5862045" cy="30006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7E53-384C-4F70-A9C1-28C1C2D718A1}"/>
              </a:ext>
            </a:extLst>
          </p:cNvPr>
          <p:cNvSpPr>
            <a:spLocks noGrp="1"/>
          </p:cNvSpPr>
          <p:nvPr>
            <p:ph type="ctrTitle"/>
          </p:nvPr>
        </p:nvSpPr>
        <p:spPr>
          <a:xfrm>
            <a:off x="623887" y="1673225"/>
            <a:ext cx="10944225" cy="1619249"/>
          </a:xfrm>
        </p:spPr>
        <p:txBody>
          <a:bodyPr/>
          <a:lstStyle/>
          <a:p>
            <a:pPr algn="ctr"/>
            <a:r>
              <a:rPr lang="et-EE" dirty="0">
                <a:latin typeface="Work Sans Light" pitchFamily="2" charset="-70"/>
              </a:rPr>
              <a:t>Küsimusi?</a:t>
            </a:r>
          </a:p>
        </p:txBody>
      </p:sp>
      <p:sp>
        <p:nvSpPr>
          <p:cNvPr id="3" name="Text Placeholder 2">
            <a:extLst>
              <a:ext uri="{FF2B5EF4-FFF2-40B4-BE49-F238E27FC236}">
                <a16:creationId xmlns:a16="http://schemas.microsoft.com/office/drawing/2014/main" id="{0FBE143A-E7D1-435C-B396-227245DC5FCA}"/>
              </a:ext>
            </a:extLst>
          </p:cNvPr>
          <p:cNvSpPr>
            <a:spLocks noGrp="1"/>
          </p:cNvSpPr>
          <p:nvPr>
            <p:ph type="body" idx="1"/>
          </p:nvPr>
        </p:nvSpPr>
        <p:spPr>
          <a:xfrm>
            <a:off x="623887" y="2896713"/>
            <a:ext cx="10944225" cy="3011962"/>
          </a:xfrm>
        </p:spPr>
        <p:txBody>
          <a:bodyPr/>
          <a:lstStyle/>
          <a:p>
            <a:pPr algn="ctr"/>
            <a:r>
              <a:rPr lang="et-EE" sz="3600" dirty="0">
                <a:latin typeface="Work Sans Light" pitchFamily="2" charset="-70"/>
              </a:rPr>
              <a:t>Aitäh kuulamast! </a:t>
            </a:r>
          </a:p>
          <a:p>
            <a:pPr algn="ctr"/>
            <a:endParaRPr lang="et-EE" sz="3600" dirty="0">
              <a:latin typeface="Work Sans Light" pitchFamily="2" charset="-70"/>
            </a:endParaRPr>
          </a:p>
          <a:p>
            <a:pPr algn="ctr"/>
            <a:r>
              <a:rPr lang="et-EE" sz="3600" dirty="0">
                <a:latin typeface="Work Sans Light" pitchFamily="2" charset="-70"/>
              </a:rPr>
              <a:t>Edukat investeerimist!</a:t>
            </a:r>
          </a:p>
          <a:p>
            <a:endParaRPr lang="et-EE" dirty="0">
              <a:latin typeface="Work Sans Light" pitchFamily="2" charset="-70"/>
            </a:endParaRPr>
          </a:p>
        </p:txBody>
      </p:sp>
    </p:spTree>
    <p:extLst>
      <p:ext uri="{BB962C8B-B14F-4D97-AF65-F5344CB8AC3E}">
        <p14:creationId xmlns:p14="http://schemas.microsoft.com/office/powerpoint/2010/main" val="3154919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3"/>
          <p:cNvSpPr txBox="1">
            <a:spLocks noGrp="1"/>
          </p:cNvSpPr>
          <p:nvPr>
            <p:ph type="ctrTitle"/>
          </p:nvPr>
        </p:nvSpPr>
        <p:spPr>
          <a:xfrm>
            <a:off x="829160" y="2476695"/>
            <a:ext cx="10944225" cy="161924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400"/>
              <a:buFont typeface="Work Sans Light"/>
              <a:buNone/>
            </a:pPr>
            <a:r>
              <a:rPr lang="et-EE" dirty="0">
                <a:latin typeface="Work Sans Light" pitchFamily="2" charset="-70"/>
              </a:rPr>
              <a:t>Lisa slaidid-vajadusel kasuta</a:t>
            </a:r>
            <a:endParaRPr dirty="0">
              <a:latin typeface="Work Sans Light" pitchFamily="2" charset="-7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2"/>
          <p:cNvSpPr txBox="1"/>
          <p:nvPr/>
        </p:nvSpPr>
        <p:spPr>
          <a:xfrm>
            <a:off x="828676" y="353614"/>
            <a:ext cx="782955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Work Sans Light"/>
              <a:buNone/>
            </a:pPr>
            <a:r>
              <a:rPr lang="et-EE" sz="4400">
                <a:solidFill>
                  <a:schemeClr val="dk1"/>
                </a:solidFill>
                <a:latin typeface="Work Sans Light"/>
                <a:ea typeface="Work Sans Light"/>
                <a:cs typeface="Work Sans Light"/>
                <a:sym typeface="Work Sans Light"/>
              </a:rPr>
              <a:t>Mis mõjutab aktsia liikumist?</a:t>
            </a:r>
            <a:endParaRPr sz="4400">
              <a:solidFill>
                <a:schemeClr val="dk1"/>
              </a:solidFill>
              <a:latin typeface="Arial"/>
              <a:ea typeface="Arial"/>
              <a:cs typeface="Arial"/>
              <a:sym typeface="Arial"/>
            </a:endParaRPr>
          </a:p>
        </p:txBody>
      </p:sp>
      <p:sp>
        <p:nvSpPr>
          <p:cNvPr id="436" name="Google Shape;436;p12"/>
          <p:cNvSpPr txBox="1"/>
          <p:nvPr/>
        </p:nvSpPr>
        <p:spPr>
          <a:xfrm>
            <a:off x="828676" y="1579979"/>
            <a:ext cx="9616225" cy="3431709"/>
          </a:xfrm>
          <a:prstGeom prst="rect">
            <a:avLst/>
          </a:prstGeom>
          <a:noFill/>
          <a:ln>
            <a:noFill/>
          </a:ln>
        </p:spPr>
        <p:txBody>
          <a:bodyPr spcFirstLastPara="1" wrap="square" lIns="91425" tIns="0" rIns="91425" bIns="45700" anchor="t" anchorCtr="0">
            <a:spAutoFit/>
          </a:bodyPr>
          <a:lstStyle/>
          <a:p>
            <a:pPr marL="0" marR="0" lvl="0" indent="0" algn="l" rtl="0">
              <a:spcBef>
                <a:spcPts val="0"/>
              </a:spcBef>
              <a:spcAft>
                <a:spcPts val="0"/>
              </a:spcAft>
              <a:buNone/>
            </a:pPr>
            <a:r>
              <a:rPr lang="et-EE" sz="2000">
                <a:solidFill>
                  <a:schemeClr val="dk1"/>
                </a:solidFill>
                <a:latin typeface="Work Sans"/>
                <a:ea typeface="Work Sans"/>
                <a:cs typeface="Work Sans"/>
                <a:sym typeface="Work Sans"/>
              </a:rPr>
              <a:t>Ettevõtte eesmärgiks on maksimeerida kasumit (uued tooted ja teenused, </a:t>
            </a:r>
            <a:br>
              <a:rPr lang="et-EE" sz="2000">
                <a:solidFill>
                  <a:schemeClr val="dk1"/>
                </a:solidFill>
                <a:latin typeface="Work Sans"/>
                <a:ea typeface="Work Sans"/>
                <a:cs typeface="Work Sans"/>
                <a:sym typeface="Work Sans"/>
              </a:rPr>
            </a:br>
            <a:r>
              <a:rPr lang="et-EE" sz="2000">
                <a:solidFill>
                  <a:schemeClr val="dk1"/>
                </a:solidFill>
                <a:latin typeface="Work Sans"/>
                <a:ea typeface="Work Sans"/>
                <a:cs typeface="Work Sans"/>
                <a:sym typeface="Work Sans"/>
              </a:rPr>
              <a:t>uutele turgudele laienemine, innovatsioon, efektiivsuse parandamine, </a:t>
            </a:r>
            <a:br>
              <a:rPr lang="et-EE" sz="2000">
                <a:solidFill>
                  <a:schemeClr val="dk1"/>
                </a:solidFill>
                <a:latin typeface="Work Sans"/>
                <a:ea typeface="Work Sans"/>
                <a:cs typeface="Work Sans"/>
                <a:sym typeface="Work Sans"/>
              </a:rPr>
            </a:br>
            <a:r>
              <a:rPr lang="et-EE" sz="2000">
                <a:solidFill>
                  <a:schemeClr val="dk1"/>
                </a:solidFill>
                <a:latin typeface="Work Sans"/>
                <a:ea typeface="Work Sans"/>
                <a:cs typeface="Work Sans"/>
                <a:sym typeface="Work Sans"/>
              </a:rPr>
              <a:t>konkurentide hoidmine selja taga või nende ülevõtmine). </a:t>
            </a:r>
            <a:endParaRPr/>
          </a:p>
          <a:p>
            <a:pPr marL="0" marR="0" lvl="0" indent="0" algn="l" rtl="0">
              <a:spcBef>
                <a:spcPts val="0"/>
              </a:spcBef>
              <a:spcAft>
                <a:spcPts val="0"/>
              </a:spcAft>
              <a:buNone/>
            </a:pPr>
            <a:endParaRPr sz="2000">
              <a:solidFill>
                <a:schemeClr val="dk1"/>
              </a:solidFill>
              <a:latin typeface="Work Sans"/>
              <a:ea typeface="Work Sans"/>
              <a:cs typeface="Work Sans"/>
              <a:sym typeface="Work Sans"/>
            </a:endParaRPr>
          </a:p>
          <a:p>
            <a:pPr marL="0" marR="0" lvl="0" indent="0" algn="l" rtl="0">
              <a:spcBef>
                <a:spcPts val="0"/>
              </a:spcBef>
              <a:spcAft>
                <a:spcPts val="0"/>
              </a:spcAft>
              <a:buNone/>
            </a:pPr>
            <a:r>
              <a:rPr lang="et-EE" sz="2000">
                <a:solidFill>
                  <a:schemeClr val="dk1"/>
                </a:solidFill>
                <a:latin typeface="Work Sans"/>
                <a:ea typeface="Work Sans"/>
                <a:cs typeface="Work Sans"/>
                <a:sym typeface="Work Sans"/>
              </a:rPr>
              <a:t>Mida edukam on ettevõte nendes </a:t>
            </a:r>
            <a:br>
              <a:rPr lang="et-EE" sz="2000">
                <a:solidFill>
                  <a:schemeClr val="dk1"/>
                </a:solidFill>
                <a:latin typeface="Work Sans"/>
                <a:ea typeface="Work Sans"/>
                <a:cs typeface="Work Sans"/>
                <a:sym typeface="Work Sans"/>
              </a:rPr>
            </a:br>
            <a:r>
              <a:rPr lang="et-EE" sz="2000">
                <a:solidFill>
                  <a:schemeClr val="dk1"/>
                </a:solidFill>
                <a:latin typeface="Work Sans"/>
                <a:ea typeface="Work Sans"/>
                <a:cs typeface="Work Sans"/>
                <a:sym typeface="Work Sans"/>
              </a:rPr>
              <a:t>protsessides, seda atraktiivsem </a:t>
            </a:r>
            <a:br>
              <a:rPr lang="et-EE" sz="2000">
                <a:solidFill>
                  <a:schemeClr val="dk1"/>
                </a:solidFill>
                <a:latin typeface="Work Sans"/>
                <a:ea typeface="Work Sans"/>
                <a:cs typeface="Work Sans"/>
                <a:sym typeface="Work Sans"/>
              </a:rPr>
            </a:br>
            <a:r>
              <a:rPr lang="et-EE" sz="2000">
                <a:solidFill>
                  <a:schemeClr val="dk1"/>
                </a:solidFill>
                <a:latin typeface="Work Sans"/>
                <a:ea typeface="Work Sans"/>
                <a:cs typeface="Work Sans"/>
                <a:sym typeface="Work Sans"/>
              </a:rPr>
              <a:t>on aktsia investorite jaoks.    </a:t>
            </a:r>
            <a:endParaRPr/>
          </a:p>
          <a:p>
            <a:pPr marL="0" marR="0" lvl="0" indent="0" algn="l" rtl="0">
              <a:spcBef>
                <a:spcPts val="0"/>
              </a:spcBef>
              <a:spcAft>
                <a:spcPts val="0"/>
              </a:spcAft>
              <a:buNone/>
            </a:pPr>
            <a:endParaRPr sz="2000">
              <a:solidFill>
                <a:schemeClr val="dk1"/>
              </a:solidFill>
              <a:latin typeface="Work Sans"/>
              <a:ea typeface="Work Sans"/>
              <a:cs typeface="Work Sans"/>
              <a:sym typeface="Work Sans"/>
            </a:endParaRPr>
          </a:p>
          <a:p>
            <a:pPr marL="0" marR="0" lvl="0" indent="0" algn="l" rtl="0">
              <a:spcBef>
                <a:spcPts val="0"/>
              </a:spcBef>
              <a:spcAft>
                <a:spcPts val="0"/>
              </a:spcAft>
              <a:buNone/>
            </a:pPr>
            <a:r>
              <a:rPr lang="et-EE" sz="2000">
                <a:solidFill>
                  <a:schemeClr val="dk1"/>
                </a:solidFill>
                <a:latin typeface="Work Sans"/>
                <a:ea typeface="Work Sans"/>
                <a:cs typeface="Work Sans"/>
                <a:sym typeface="Work Sans"/>
              </a:rPr>
              <a:t>Alphabet (valge) ja Altaba </a:t>
            </a:r>
            <a:br>
              <a:rPr lang="et-EE" sz="2000">
                <a:solidFill>
                  <a:schemeClr val="dk1"/>
                </a:solidFill>
                <a:latin typeface="Work Sans"/>
                <a:ea typeface="Work Sans"/>
                <a:cs typeface="Work Sans"/>
                <a:sym typeface="Work Sans"/>
              </a:rPr>
            </a:br>
            <a:r>
              <a:rPr lang="et-EE" sz="2000">
                <a:solidFill>
                  <a:schemeClr val="dk1"/>
                </a:solidFill>
                <a:latin typeface="Work Sans"/>
                <a:ea typeface="Work Sans"/>
                <a:cs typeface="Work Sans"/>
                <a:sym typeface="Work Sans"/>
              </a:rPr>
              <a:t>(endine Yahoo!, oranž) aktsiate </a:t>
            </a:r>
            <a:br>
              <a:rPr lang="et-EE" sz="2000">
                <a:solidFill>
                  <a:schemeClr val="dk1"/>
                </a:solidFill>
                <a:latin typeface="Work Sans"/>
                <a:ea typeface="Work Sans"/>
                <a:cs typeface="Work Sans"/>
                <a:sym typeface="Work Sans"/>
              </a:rPr>
            </a:br>
            <a:r>
              <a:rPr lang="et-EE" sz="2000">
                <a:solidFill>
                  <a:schemeClr val="dk1"/>
                </a:solidFill>
                <a:latin typeface="Work Sans"/>
                <a:ea typeface="Work Sans"/>
                <a:cs typeface="Work Sans"/>
                <a:sym typeface="Work Sans"/>
              </a:rPr>
              <a:t>tootlused (%) alates 2004.a aug</a:t>
            </a:r>
            <a:endParaRPr/>
          </a:p>
        </p:txBody>
      </p:sp>
      <p:pic>
        <p:nvPicPr>
          <p:cNvPr id="437" name="Google Shape;437;p12"/>
          <p:cNvPicPr preferRelativeResize="0"/>
          <p:nvPr/>
        </p:nvPicPr>
        <p:blipFill rotWithShape="1">
          <a:blip r:embed="rId3">
            <a:alphaModFix/>
          </a:blip>
          <a:srcRect/>
          <a:stretch/>
        </p:blipFill>
        <p:spPr>
          <a:xfrm>
            <a:off x="5636788" y="2640175"/>
            <a:ext cx="5562922" cy="3154584"/>
          </a:xfrm>
          <a:prstGeom prst="rect">
            <a:avLst/>
          </a:prstGeom>
          <a:noFill/>
          <a:ln>
            <a:noFill/>
          </a:ln>
        </p:spPr>
      </p:pic>
    </p:spTree>
    <p:extLst>
      <p:ext uri="{BB962C8B-B14F-4D97-AF65-F5344CB8AC3E}">
        <p14:creationId xmlns:p14="http://schemas.microsoft.com/office/powerpoint/2010/main" val="190220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95162B-7C78-4DD7-ABBB-73706BFC9B42}"/>
              </a:ext>
            </a:extLst>
          </p:cNvPr>
          <p:cNvSpPr>
            <a:spLocks noGrp="1"/>
          </p:cNvSpPr>
          <p:nvPr>
            <p:ph type="sldNum" sz="quarter" idx="12"/>
          </p:nvPr>
        </p:nvSpPr>
        <p:spPr/>
        <p:txBody>
          <a:bodyPr/>
          <a:lstStyle/>
          <a:p>
            <a:fld id="{859873C9-BF5D-4A9A-BB31-45BBB7BABAF7}" type="slidenum">
              <a:rPr lang="en-GB" noProof="0" smtClean="0"/>
              <a:t>26</a:t>
            </a:fld>
            <a:endParaRPr lang="en-GB" noProof="0" dirty="0"/>
          </a:p>
        </p:txBody>
      </p:sp>
      <p:pic>
        <p:nvPicPr>
          <p:cNvPr id="10" name="Graphic 9">
            <a:extLst>
              <a:ext uri="{FF2B5EF4-FFF2-40B4-BE49-F238E27FC236}">
                <a16:creationId xmlns:a16="http://schemas.microsoft.com/office/drawing/2014/main" id="{D6867D5A-E162-48A5-B33C-9AF347469A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134" y="1444009"/>
            <a:ext cx="11165732" cy="4371803"/>
          </a:xfrm>
          <a:prstGeom prst="rect">
            <a:avLst/>
          </a:prstGeom>
        </p:spPr>
      </p:pic>
      <p:sp>
        <p:nvSpPr>
          <p:cNvPr id="11" name="Title 1">
            <a:extLst>
              <a:ext uri="{FF2B5EF4-FFF2-40B4-BE49-F238E27FC236}">
                <a16:creationId xmlns:a16="http://schemas.microsoft.com/office/drawing/2014/main" id="{FF80BF5E-094D-43C8-A527-E794663DB2ED}"/>
              </a:ext>
            </a:extLst>
          </p:cNvPr>
          <p:cNvSpPr>
            <a:spLocks noGrp="1"/>
          </p:cNvSpPr>
          <p:nvPr>
            <p:ph type="title"/>
          </p:nvPr>
        </p:nvSpPr>
        <p:spPr>
          <a:xfrm>
            <a:off x="513134" y="278465"/>
            <a:ext cx="10620375" cy="1052240"/>
          </a:xfrm>
        </p:spPr>
        <p:txBody>
          <a:bodyPr anchor="ctr"/>
          <a:lstStyle/>
          <a:p>
            <a:r>
              <a:rPr lang="et-EE" dirty="0"/>
              <a:t>Järjepidev investeerimine on kasulik</a:t>
            </a:r>
          </a:p>
        </p:txBody>
      </p:sp>
      <p:pic>
        <p:nvPicPr>
          <p:cNvPr id="16" name="Graphic 15">
            <a:extLst>
              <a:ext uri="{FF2B5EF4-FFF2-40B4-BE49-F238E27FC236}">
                <a16:creationId xmlns:a16="http://schemas.microsoft.com/office/drawing/2014/main" id="{B6167145-BD69-4DCE-8F7B-42BC7F7CDC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17949" y="2037859"/>
            <a:ext cx="2305913" cy="1855787"/>
          </a:xfrm>
          <a:prstGeom prst="rect">
            <a:avLst/>
          </a:prstGeom>
        </p:spPr>
      </p:pic>
      <p:pic>
        <p:nvPicPr>
          <p:cNvPr id="18" name="Graphic 17">
            <a:extLst>
              <a:ext uri="{FF2B5EF4-FFF2-40B4-BE49-F238E27FC236}">
                <a16:creationId xmlns:a16="http://schemas.microsoft.com/office/drawing/2014/main" id="{D5F55944-6403-4D04-9F15-3227D4197D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54283" y="1330705"/>
            <a:ext cx="2305913" cy="2562941"/>
          </a:xfrm>
          <a:prstGeom prst="rect">
            <a:avLst/>
          </a:prstGeom>
        </p:spPr>
      </p:pic>
      <p:sp>
        <p:nvSpPr>
          <p:cNvPr id="21" name="Text 4">
            <a:extLst>
              <a:ext uri="{FF2B5EF4-FFF2-40B4-BE49-F238E27FC236}">
                <a16:creationId xmlns:a16="http://schemas.microsoft.com/office/drawing/2014/main" id="{2257EB5C-254B-4841-82C2-11D3A9B061E8}"/>
              </a:ext>
            </a:extLst>
          </p:cNvPr>
          <p:cNvSpPr>
            <a:spLocks/>
          </p:cNvSpPr>
          <p:nvPr/>
        </p:nvSpPr>
        <p:spPr bwMode="auto">
          <a:xfrm>
            <a:off x="3267456" y="5850566"/>
            <a:ext cx="8178646" cy="365125"/>
          </a:xfrm>
          <a:prstGeom prst="rect">
            <a:avLst/>
          </a:prstGeom>
          <a:noFill/>
          <a:ln w="9525">
            <a:noFill/>
            <a:round/>
            <a:headEnd/>
            <a:tailEnd/>
          </a:ln>
        </p:spPr>
        <p:txBody>
          <a:bodyPr vert="horz" wrap="square" lIns="144000" tIns="45720" rIns="144000" bIns="45720" numCol="1" rtlCol="0" anchor="ctr" anchorCtr="0" compatLnSpc="1">
            <a:prstTxWarp prst="textNoShape">
              <a:avLst/>
            </a:prstTxWarp>
          </a:bodyPr>
          <a:lstStyle/>
          <a:p>
            <a:pPr rtl="0"/>
            <a:endParaRPr lang="lv-LV" sz="1000" dirty="0"/>
          </a:p>
          <a:p>
            <a:r>
              <a:rPr lang="et-EE" sz="1000" dirty="0">
                <a:solidFill>
                  <a:srgbClr val="512B2B"/>
                </a:solidFill>
              </a:rPr>
              <a:t>Graafik illustreerib aktsiaturu languse ja tõusu mõju portfelli väärtusele regulaarse investeerimise korral. Tegelikkuses ei lange ega tõuse aktsiaturg kunagi ühtlaselt (nt sama protsent kuus), lisaks ei ole languse ega tõusu kestus enamasti ümmargune periood (nt aasta), samuti ei ole üksteisele järgnevad langus ja tõus tavaliselt sama ajalise kestusega.</a:t>
            </a:r>
            <a:endParaRPr lang="et-EE" sz="1200" dirty="0">
              <a:solidFill>
                <a:srgbClr val="512B2B"/>
              </a:solidFill>
            </a:endParaRPr>
          </a:p>
        </p:txBody>
      </p:sp>
    </p:spTree>
    <p:extLst>
      <p:ext uri="{BB962C8B-B14F-4D97-AF65-F5344CB8AC3E}">
        <p14:creationId xmlns:p14="http://schemas.microsoft.com/office/powerpoint/2010/main" val="230905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5"/>
          <p:cNvSpPr txBox="1"/>
          <p:nvPr/>
        </p:nvSpPr>
        <p:spPr>
          <a:xfrm>
            <a:off x="828675" y="353614"/>
            <a:ext cx="9789561" cy="105530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Work Sans Light"/>
              <a:buNone/>
            </a:pPr>
            <a:r>
              <a:rPr lang="et-EE" sz="4400">
                <a:solidFill>
                  <a:schemeClr val="dk1"/>
                </a:solidFill>
                <a:latin typeface="Work Sans Light"/>
                <a:ea typeface="Work Sans Light"/>
                <a:cs typeface="Work Sans Light"/>
                <a:sym typeface="Work Sans Light"/>
              </a:rPr>
              <a:t>…kriisid on normaalne nähtus </a:t>
            </a:r>
            <a:endParaRPr/>
          </a:p>
          <a:p>
            <a:pPr marL="0" marR="0" lvl="0" indent="0" algn="l" rtl="0">
              <a:spcBef>
                <a:spcPts val="0"/>
              </a:spcBef>
              <a:spcAft>
                <a:spcPts val="0"/>
              </a:spcAft>
              <a:buClr>
                <a:schemeClr val="dk1"/>
              </a:buClr>
              <a:buSzPts val="2100"/>
              <a:buFont typeface="Work Sans Light"/>
              <a:buNone/>
            </a:pPr>
            <a:r>
              <a:rPr lang="et-EE" sz="2100">
                <a:solidFill>
                  <a:schemeClr val="dk1"/>
                </a:solidFill>
                <a:latin typeface="Work Sans Light"/>
                <a:ea typeface="Work Sans Light"/>
                <a:cs typeface="Work Sans Light"/>
                <a:sym typeface="Work Sans Light"/>
              </a:rPr>
              <a:t>S&amp;P 500 indeks (USA 500 suurimat firmat) logaritmteljel</a:t>
            </a:r>
            <a:endParaRPr sz="2100">
              <a:solidFill>
                <a:schemeClr val="dk1"/>
              </a:solidFill>
              <a:latin typeface="Work Sans Light"/>
              <a:ea typeface="Work Sans Light"/>
              <a:cs typeface="Work Sans Light"/>
              <a:sym typeface="Work Sans Light"/>
            </a:endParaRPr>
          </a:p>
        </p:txBody>
      </p:sp>
      <p:pic>
        <p:nvPicPr>
          <p:cNvPr id="590" name="Google Shape;590;p25" descr="A picture containing chart&#10;&#10;Description automatically generated"/>
          <p:cNvPicPr preferRelativeResize="0"/>
          <p:nvPr/>
        </p:nvPicPr>
        <p:blipFill rotWithShape="1">
          <a:blip r:embed="rId3">
            <a:alphaModFix/>
          </a:blip>
          <a:srcRect/>
          <a:stretch/>
        </p:blipFill>
        <p:spPr>
          <a:xfrm>
            <a:off x="3310619" y="1802683"/>
            <a:ext cx="8258175" cy="4610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26"/>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4400"/>
              <a:buFont typeface="Work Sans Light"/>
              <a:buNone/>
            </a:pPr>
            <a:r>
              <a:rPr lang="et-EE" dirty="0"/>
              <a:t>Kuhu investeerida? </a:t>
            </a:r>
            <a:endParaRPr dirty="0"/>
          </a:p>
        </p:txBody>
      </p:sp>
      <p:sp>
        <p:nvSpPr>
          <p:cNvPr id="596" name="Google Shape;596;p26"/>
          <p:cNvSpPr txBox="1">
            <a:spLocks noGrp="1"/>
          </p:cNvSpPr>
          <p:nvPr>
            <p:ph type="body" idx="1"/>
          </p:nvPr>
        </p:nvSpPr>
        <p:spPr>
          <a:xfrm>
            <a:off x="784799" y="2534477"/>
            <a:ext cx="3276000" cy="3407535"/>
          </a:xfrm>
          <a:prstGeom prst="rect">
            <a:avLst/>
          </a:prstGeom>
          <a:solidFill>
            <a:srgbClr val="FAEFE5"/>
          </a:solidFill>
          <a:ln>
            <a:noFill/>
          </a:ln>
        </p:spPr>
        <p:txBody>
          <a:bodyPr spcFirstLastPara="1" wrap="square" lIns="288000" tIns="306000" rIns="288000" bIns="0" anchor="t" anchorCtr="0">
            <a:normAutofit/>
          </a:bodyPr>
          <a:lstStyle/>
          <a:p>
            <a:pPr marL="268288" lvl="0" indent="-268288" algn="l" rtl="0">
              <a:lnSpc>
                <a:spcPct val="90000"/>
              </a:lnSpc>
              <a:spcBef>
                <a:spcPts val="0"/>
              </a:spcBef>
              <a:spcAft>
                <a:spcPts val="0"/>
              </a:spcAft>
              <a:buClr>
                <a:srgbClr val="FF5F00"/>
              </a:buClr>
              <a:buSzPts val="2800"/>
              <a:buFont typeface="Arial"/>
              <a:buChar char="●"/>
            </a:pPr>
            <a:r>
              <a:rPr lang="et-EE" b="1" dirty="0"/>
              <a:t>II sammas</a:t>
            </a:r>
            <a:endParaRPr dirty="0"/>
          </a:p>
          <a:p>
            <a:pPr marL="0" lvl="0" indent="0" algn="l" rtl="0">
              <a:lnSpc>
                <a:spcPct val="90000"/>
              </a:lnSpc>
              <a:spcBef>
                <a:spcPts val="600"/>
              </a:spcBef>
              <a:spcAft>
                <a:spcPts val="0"/>
              </a:spcAft>
              <a:buSzPts val="2000"/>
              <a:buNone/>
            </a:pPr>
            <a:r>
              <a:rPr lang="et-EE" sz="2000" dirty="0"/>
              <a:t>Suurim investeerimis-võimendus</a:t>
            </a:r>
            <a:endParaRPr dirty="0"/>
          </a:p>
          <a:p>
            <a:pPr marL="268288" lvl="0" indent="-268288" algn="l" rtl="0">
              <a:lnSpc>
                <a:spcPct val="90000"/>
              </a:lnSpc>
              <a:spcBef>
                <a:spcPts val="600"/>
              </a:spcBef>
              <a:spcAft>
                <a:spcPts val="0"/>
              </a:spcAft>
              <a:buClr>
                <a:srgbClr val="FF5F00"/>
              </a:buClr>
              <a:buSzPts val="2800"/>
              <a:buFont typeface="Arial"/>
              <a:buChar char="●"/>
            </a:pPr>
            <a:r>
              <a:rPr lang="et-EE" b="1" dirty="0"/>
              <a:t>III sammas</a:t>
            </a:r>
            <a:endParaRPr dirty="0"/>
          </a:p>
          <a:p>
            <a:pPr marL="0" lvl="0" indent="0" algn="l" rtl="0">
              <a:lnSpc>
                <a:spcPct val="90000"/>
              </a:lnSpc>
              <a:spcBef>
                <a:spcPts val="600"/>
              </a:spcBef>
              <a:spcAft>
                <a:spcPts val="0"/>
              </a:spcAft>
              <a:buSzPts val="2000"/>
              <a:buNone/>
            </a:pPr>
            <a:r>
              <a:rPr lang="et-EE" sz="2000" dirty="0"/>
              <a:t>Kuni 15% brutotulust, </a:t>
            </a:r>
            <a:r>
              <a:rPr lang="et-EE" sz="2000" dirty="0" err="1"/>
              <a:t>max</a:t>
            </a:r>
            <a:r>
              <a:rPr lang="et-EE" sz="2000" dirty="0"/>
              <a:t> 6 000€</a:t>
            </a:r>
            <a:endParaRPr dirty="0"/>
          </a:p>
          <a:p>
            <a:pPr marL="0" lvl="0" indent="0" algn="l" rtl="0">
              <a:lnSpc>
                <a:spcPct val="90000"/>
              </a:lnSpc>
              <a:spcBef>
                <a:spcPts val="600"/>
              </a:spcBef>
              <a:spcAft>
                <a:spcPts val="0"/>
              </a:spcAft>
              <a:buSzPts val="2000"/>
              <a:buNone/>
            </a:pPr>
            <a:r>
              <a:rPr lang="et-EE" sz="2000" dirty="0"/>
              <a:t>22% tulumaksu tagasi</a:t>
            </a:r>
            <a:endParaRPr dirty="0"/>
          </a:p>
        </p:txBody>
      </p:sp>
      <p:sp>
        <p:nvSpPr>
          <p:cNvPr id="597" name="Google Shape;597;p26"/>
          <p:cNvSpPr txBox="1">
            <a:spLocks noGrp="1"/>
          </p:cNvSpPr>
          <p:nvPr>
            <p:ph type="body" idx="2"/>
          </p:nvPr>
        </p:nvSpPr>
        <p:spPr>
          <a:xfrm>
            <a:off x="4456799" y="2534477"/>
            <a:ext cx="3276000" cy="3407536"/>
          </a:xfrm>
          <a:prstGeom prst="rect">
            <a:avLst/>
          </a:prstGeom>
          <a:solidFill>
            <a:srgbClr val="FAEFE5"/>
          </a:solidFill>
          <a:ln>
            <a:noFill/>
          </a:ln>
        </p:spPr>
        <p:txBody>
          <a:bodyPr spcFirstLastPara="1" wrap="square" lIns="288000" tIns="306000" rIns="288000" bIns="0" anchor="t" anchorCtr="0">
            <a:normAutofit/>
          </a:bodyPr>
          <a:lstStyle/>
          <a:p>
            <a:pPr marL="0" lvl="0" indent="0" algn="l" rtl="0">
              <a:lnSpc>
                <a:spcPct val="90000"/>
              </a:lnSpc>
              <a:spcBef>
                <a:spcPts val="0"/>
              </a:spcBef>
              <a:spcAft>
                <a:spcPts val="0"/>
              </a:spcAft>
              <a:buSzPts val="2800"/>
              <a:buNone/>
            </a:pPr>
            <a:r>
              <a:rPr lang="et-EE" dirty="0"/>
              <a:t>Kuluefektiivsed</a:t>
            </a:r>
            <a:endParaRPr dirty="0"/>
          </a:p>
          <a:p>
            <a:pPr marL="268288" lvl="0" indent="-90488" algn="l" rtl="0">
              <a:lnSpc>
                <a:spcPct val="90000"/>
              </a:lnSpc>
              <a:spcBef>
                <a:spcPts val="600"/>
              </a:spcBef>
              <a:spcAft>
                <a:spcPts val="0"/>
              </a:spcAft>
              <a:buClr>
                <a:srgbClr val="FF9102"/>
              </a:buClr>
              <a:buSzPts val="2800"/>
              <a:buFont typeface="Arial"/>
              <a:buNone/>
            </a:pPr>
            <a:endParaRPr dirty="0"/>
          </a:p>
          <a:p>
            <a:pPr marL="268288" lvl="0" indent="-268288" algn="l" rtl="0">
              <a:lnSpc>
                <a:spcPct val="90000"/>
              </a:lnSpc>
              <a:spcBef>
                <a:spcPts val="600"/>
              </a:spcBef>
              <a:spcAft>
                <a:spcPts val="0"/>
              </a:spcAft>
              <a:buClr>
                <a:srgbClr val="FF9102"/>
              </a:buClr>
              <a:buSzPts val="2800"/>
              <a:buFont typeface="Arial"/>
              <a:buChar char="●"/>
            </a:pPr>
            <a:r>
              <a:rPr lang="et-EE" dirty="0"/>
              <a:t>Kasvukonto</a:t>
            </a:r>
          </a:p>
          <a:p>
            <a:pPr marL="268288" indent="-268288"/>
            <a:endParaRPr lang="et-EE" dirty="0"/>
          </a:p>
          <a:p>
            <a:pPr marL="268288" indent="-268288"/>
            <a:r>
              <a:rPr lang="et-EE" dirty="0" err="1"/>
              <a:t>Roburi</a:t>
            </a:r>
            <a:r>
              <a:rPr lang="et-EE" dirty="0"/>
              <a:t> fondid</a:t>
            </a:r>
          </a:p>
          <a:p>
            <a:pPr marL="0" lvl="0" indent="0" algn="l" rtl="0">
              <a:lnSpc>
                <a:spcPct val="90000"/>
              </a:lnSpc>
              <a:spcBef>
                <a:spcPts val="600"/>
              </a:spcBef>
              <a:spcAft>
                <a:spcPts val="0"/>
              </a:spcAft>
              <a:buClr>
                <a:srgbClr val="FF9102"/>
              </a:buClr>
              <a:buSzPts val="2800"/>
              <a:buNone/>
            </a:pPr>
            <a:endParaRPr dirty="0"/>
          </a:p>
        </p:txBody>
      </p:sp>
      <p:sp>
        <p:nvSpPr>
          <p:cNvPr id="598" name="Google Shape;598;p26"/>
          <p:cNvSpPr txBox="1">
            <a:spLocks noGrp="1"/>
          </p:cNvSpPr>
          <p:nvPr>
            <p:ph type="body" idx="3"/>
          </p:nvPr>
        </p:nvSpPr>
        <p:spPr>
          <a:xfrm>
            <a:off x="8128800" y="2534477"/>
            <a:ext cx="3276000" cy="3407536"/>
          </a:xfrm>
          <a:prstGeom prst="rect">
            <a:avLst/>
          </a:prstGeom>
          <a:solidFill>
            <a:srgbClr val="FAEFE5"/>
          </a:solidFill>
          <a:ln>
            <a:noFill/>
          </a:ln>
        </p:spPr>
        <p:txBody>
          <a:bodyPr spcFirstLastPara="1" wrap="square" lIns="288000" tIns="306000" rIns="288000" bIns="0" anchor="t" anchorCtr="0">
            <a:normAutofit fontScale="92500"/>
          </a:bodyPr>
          <a:lstStyle/>
          <a:p>
            <a:pPr marL="268288" lvl="0" indent="-268288" algn="l" rtl="0">
              <a:lnSpc>
                <a:spcPct val="90000"/>
              </a:lnSpc>
              <a:spcBef>
                <a:spcPts val="0"/>
              </a:spcBef>
              <a:spcAft>
                <a:spcPts val="0"/>
              </a:spcAft>
              <a:buClr>
                <a:srgbClr val="FDC92A"/>
              </a:buClr>
              <a:buSzPct val="100000"/>
              <a:buFont typeface="Arial"/>
              <a:buChar char="●"/>
            </a:pPr>
            <a:r>
              <a:rPr lang="et-EE"/>
              <a:t>Dividendi-aktsiad</a:t>
            </a:r>
            <a:endParaRPr/>
          </a:p>
          <a:p>
            <a:pPr marL="268288" lvl="0" indent="-268288" algn="l" rtl="0">
              <a:lnSpc>
                <a:spcPct val="90000"/>
              </a:lnSpc>
              <a:spcBef>
                <a:spcPts val="600"/>
              </a:spcBef>
              <a:spcAft>
                <a:spcPts val="0"/>
              </a:spcAft>
              <a:buClr>
                <a:srgbClr val="FDC92A"/>
              </a:buClr>
              <a:buSzPct val="100000"/>
              <a:buFont typeface="Arial"/>
              <a:buChar char="●"/>
            </a:pPr>
            <a:r>
              <a:rPr lang="et-EE"/>
              <a:t>Kasvuaktsiad</a:t>
            </a:r>
            <a:endParaRPr/>
          </a:p>
          <a:p>
            <a:pPr marL="268288" lvl="0" indent="-268288" algn="l" rtl="0">
              <a:lnSpc>
                <a:spcPct val="90000"/>
              </a:lnSpc>
              <a:spcBef>
                <a:spcPts val="600"/>
              </a:spcBef>
              <a:spcAft>
                <a:spcPts val="0"/>
              </a:spcAft>
              <a:buClr>
                <a:srgbClr val="FDC92A"/>
              </a:buClr>
              <a:buSzPct val="100000"/>
              <a:buFont typeface="Arial"/>
              <a:buChar char="●"/>
            </a:pPr>
            <a:r>
              <a:rPr lang="et-EE"/>
              <a:t>Väärismetallid</a:t>
            </a:r>
            <a:endParaRPr/>
          </a:p>
          <a:p>
            <a:pPr marL="268288" lvl="0" indent="-268288" algn="l" rtl="0">
              <a:lnSpc>
                <a:spcPct val="90000"/>
              </a:lnSpc>
              <a:spcBef>
                <a:spcPts val="600"/>
              </a:spcBef>
              <a:spcAft>
                <a:spcPts val="0"/>
              </a:spcAft>
              <a:buClr>
                <a:srgbClr val="FDC92A"/>
              </a:buClr>
              <a:buSzPct val="100000"/>
              <a:buFont typeface="Arial"/>
              <a:buChar char="●"/>
            </a:pPr>
            <a:r>
              <a:rPr lang="et-EE"/>
              <a:t>Kunst</a:t>
            </a:r>
            <a:endParaRPr/>
          </a:p>
          <a:p>
            <a:pPr marL="268288" lvl="0" indent="-268288" algn="l" rtl="0">
              <a:lnSpc>
                <a:spcPct val="90000"/>
              </a:lnSpc>
              <a:spcBef>
                <a:spcPts val="600"/>
              </a:spcBef>
              <a:spcAft>
                <a:spcPts val="0"/>
              </a:spcAft>
              <a:buClr>
                <a:srgbClr val="FDC92A"/>
              </a:buClr>
              <a:buSzPct val="100000"/>
              <a:buFont typeface="Arial"/>
              <a:buChar char="●"/>
            </a:pPr>
            <a:r>
              <a:rPr lang="et-EE"/>
              <a:t>Laenud</a:t>
            </a:r>
            <a:endParaRPr/>
          </a:p>
          <a:p>
            <a:pPr marL="268288" lvl="0" indent="-268288" algn="l" rtl="0">
              <a:lnSpc>
                <a:spcPct val="90000"/>
              </a:lnSpc>
              <a:spcBef>
                <a:spcPts val="600"/>
              </a:spcBef>
              <a:spcAft>
                <a:spcPts val="0"/>
              </a:spcAft>
              <a:buClr>
                <a:srgbClr val="FDC92A"/>
              </a:buClr>
              <a:buSzPct val="100000"/>
              <a:buFont typeface="Arial"/>
              <a:buChar char="●"/>
            </a:pPr>
            <a:r>
              <a:rPr lang="et-EE"/>
              <a:t>Kinnisvara</a:t>
            </a:r>
            <a:endParaRPr/>
          </a:p>
        </p:txBody>
      </p:sp>
      <p:sp>
        <p:nvSpPr>
          <p:cNvPr id="599" name="Google Shape;599;p26"/>
          <p:cNvSpPr txBox="1">
            <a:spLocks noGrp="1"/>
          </p:cNvSpPr>
          <p:nvPr>
            <p:ph type="body" idx="4"/>
          </p:nvPr>
        </p:nvSpPr>
        <p:spPr>
          <a:xfrm>
            <a:off x="787400" y="1836739"/>
            <a:ext cx="3275013" cy="717617"/>
          </a:xfrm>
          <a:prstGeom prst="rect">
            <a:avLst/>
          </a:prstGeom>
          <a:solidFill>
            <a:srgbClr val="E3BE78"/>
          </a:solidFill>
          <a:ln>
            <a:noFill/>
          </a:ln>
        </p:spPr>
        <p:txBody>
          <a:bodyPr spcFirstLastPara="1" wrap="square" lIns="288000" tIns="0" rIns="288000" bIns="0" anchor="ctr" anchorCtr="0">
            <a:normAutofit/>
          </a:bodyPr>
          <a:lstStyle/>
          <a:p>
            <a:pPr marL="0" lvl="0" indent="0" algn="l" rtl="0">
              <a:lnSpc>
                <a:spcPct val="90000"/>
              </a:lnSpc>
              <a:spcBef>
                <a:spcPts val="0"/>
              </a:spcBef>
              <a:spcAft>
                <a:spcPts val="0"/>
              </a:spcAft>
              <a:buClr>
                <a:schemeClr val="lt1"/>
              </a:buClr>
              <a:buSzPts val="2400"/>
              <a:buNone/>
            </a:pPr>
            <a:r>
              <a:rPr lang="et-EE" sz="2200" dirty="0"/>
              <a:t>Maksusoodustused</a:t>
            </a:r>
            <a:endParaRPr sz="2200" dirty="0"/>
          </a:p>
        </p:txBody>
      </p:sp>
      <p:sp>
        <p:nvSpPr>
          <p:cNvPr id="600" name="Google Shape;600;p26"/>
          <p:cNvSpPr txBox="1">
            <a:spLocks noGrp="1"/>
          </p:cNvSpPr>
          <p:nvPr>
            <p:ph type="body" idx="5"/>
          </p:nvPr>
        </p:nvSpPr>
        <p:spPr>
          <a:xfrm>
            <a:off x="4459256" y="1836738"/>
            <a:ext cx="3275013" cy="717617"/>
          </a:xfrm>
          <a:prstGeom prst="rect">
            <a:avLst/>
          </a:prstGeom>
          <a:solidFill>
            <a:srgbClr val="2C3976"/>
          </a:solidFill>
          <a:ln>
            <a:noFill/>
          </a:ln>
        </p:spPr>
        <p:txBody>
          <a:bodyPr spcFirstLastPara="1" wrap="square" lIns="288000" tIns="0" rIns="288000" bIns="0" anchor="ctr" anchorCtr="0">
            <a:normAutofit/>
          </a:bodyPr>
          <a:lstStyle/>
          <a:p>
            <a:pPr marL="0" lvl="0" indent="-152400" algn="ctr" rtl="0">
              <a:lnSpc>
                <a:spcPct val="90000"/>
              </a:lnSpc>
              <a:spcBef>
                <a:spcPts val="0"/>
              </a:spcBef>
              <a:spcAft>
                <a:spcPts val="0"/>
              </a:spcAft>
              <a:buClr>
                <a:schemeClr val="lt1"/>
              </a:buClr>
              <a:buSzPts val="2400"/>
              <a:buFont typeface="Arial"/>
              <a:buChar char="​"/>
            </a:pPr>
            <a:r>
              <a:rPr lang="et-EE" sz="2200" dirty="0"/>
              <a:t>Jääb veel üle kuni 100€ kuus</a:t>
            </a:r>
            <a:endParaRPr sz="2200" dirty="0"/>
          </a:p>
        </p:txBody>
      </p:sp>
      <p:sp>
        <p:nvSpPr>
          <p:cNvPr id="601" name="Google Shape;601;p26"/>
          <p:cNvSpPr txBox="1">
            <a:spLocks noGrp="1"/>
          </p:cNvSpPr>
          <p:nvPr>
            <p:ph type="body" idx="6"/>
          </p:nvPr>
        </p:nvSpPr>
        <p:spPr>
          <a:xfrm>
            <a:off x="8129588" y="1836739"/>
            <a:ext cx="3275013" cy="717617"/>
          </a:xfrm>
          <a:prstGeom prst="rect">
            <a:avLst/>
          </a:prstGeom>
          <a:solidFill>
            <a:srgbClr val="212963"/>
          </a:solidFill>
          <a:ln>
            <a:noFill/>
          </a:ln>
        </p:spPr>
        <p:txBody>
          <a:bodyPr spcFirstLastPara="1" wrap="square" lIns="288000" tIns="0" rIns="288000" bIns="0" anchor="ctr" anchorCtr="0">
            <a:normAutofit/>
          </a:bodyPr>
          <a:lstStyle/>
          <a:p>
            <a:pPr marL="0" lvl="0" indent="0" algn="ctr" rtl="0">
              <a:lnSpc>
                <a:spcPct val="90000"/>
              </a:lnSpc>
              <a:spcBef>
                <a:spcPts val="0"/>
              </a:spcBef>
              <a:spcAft>
                <a:spcPts val="0"/>
              </a:spcAft>
              <a:buClr>
                <a:schemeClr val="lt1"/>
              </a:buClr>
              <a:buSzPts val="2400"/>
              <a:buNone/>
            </a:pPr>
            <a:r>
              <a:rPr lang="et-EE" sz="2200" dirty="0"/>
              <a:t>Jääb üle 100€ kuus</a:t>
            </a:r>
            <a:endParaRPr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7"/>
          <p:cNvSpPr txBox="1">
            <a:spLocks noGrp="1"/>
          </p:cNvSpPr>
          <p:nvPr>
            <p:ph type="title"/>
          </p:nvPr>
        </p:nvSpPr>
        <p:spPr>
          <a:xfrm>
            <a:off x="787400" y="317531"/>
            <a:ext cx="10944225" cy="161925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4400"/>
              <a:buFont typeface="Work Sans Light"/>
              <a:buNone/>
            </a:pPr>
            <a:r>
              <a:rPr lang="et-EE"/>
              <a:t>Eesti pensionisüsteemi 3 sammast</a:t>
            </a:r>
            <a:endParaRPr/>
          </a:p>
        </p:txBody>
      </p:sp>
      <p:sp>
        <p:nvSpPr>
          <p:cNvPr id="610" name="Google Shape;610;p27"/>
          <p:cNvSpPr txBox="1">
            <a:spLocks noGrp="1"/>
          </p:cNvSpPr>
          <p:nvPr>
            <p:ph type="body" idx="1"/>
          </p:nvPr>
        </p:nvSpPr>
        <p:spPr>
          <a:xfrm>
            <a:off x="784799" y="2706494"/>
            <a:ext cx="3276000" cy="3024350"/>
          </a:xfrm>
          <a:prstGeom prst="rect">
            <a:avLst/>
          </a:prstGeom>
          <a:solidFill>
            <a:srgbClr val="FAEFE5"/>
          </a:solidFill>
          <a:ln>
            <a:noFill/>
          </a:ln>
        </p:spPr>
        <p:txBody>
          <a:bodyPr spcFirstLastPara="1" wrap="square" lIns="288000" tIns="306000" rIns="288000" bIns="0" anchor="t" anchorCtr="0">
            <a:normAutofit lnSpcReduction="10000"/>
          </a:bodyPr>
          <a:lstStyle/>
          <a:p>
            <a:pPr marL="268288" lvl="0" indent="-268288" algn="l" rtl="0">
              <a:lnSpc>
                <a:spcPct val="90000"/>
              </a:lnSpc>
              <a:spcBef>
                <a:spcPts val="0"/>
              </a:spcBef>
              <a:spcAft>
                <a:spcPts val="0"/>
              </a:spcAft>
              <a:buClr>
                <a:srgbClr val="FF5F00"/>
              </a:buClr>
              <a:buSzPts val="2800"/>
              <a:buFont typeface="Arial"/>
              <a:buChar char="●"/>
            </a:pPr>
            <a:r>
              <a:rPr lang="et-EE"/>
              <a:t>palgast 33% sotsiaalmaks, jaguneb</a:t>
            </a:r>
            <a:endParaRPr/>
          </a:p>
          <a:p>
            <a:pPr marL="268288" lvl="0" indent="-268288" algn="l" rtl="0">
              <a:lnSpc>
                <a:spcPct val="90000"/>
              </a:lnSpc>
              <a:spcBef>
                <a:spcPts val="600"/>
              </a:spcBef>
              <a:spcAft>
                <a:spcPts val="0"/>
              </a:spcAft>
              <a:buClr>
                <a:srgbClr val="FF5F00"/>
              </a:buClr>
              <a:buSzPts val="2800"/>
              <a:buFont typeface="Arial"/>
              <a:buChar char="●"/>
            </a:pPr>
            <a:r>
              <a:rPr lang="et-EE"/>
              <a:t>16%-20% riiklik pension</a:t>
            </a:r>
            <a:endParaRPr/>
          </a:p>
          <a:p>
            <a:pPr marL="268288" lvl="0" indent="-268288" algn="l" rtl="0">
              <a:lnSpc>
                <a:spcPct val="90000"/>
              </a:lnSpc>
              <a:spcBef>
                <a:spcPts val="600"/>
              </a:spcBef>
              <a:spcAft>
                <a:spcPts val="0"/>
              </a:spcAft>
              <a:buClr>
                <a:srgbClr val="FF5F00"/>
              </a:buClr>
              <a:buSzPts val="2800"/>
              <a:buFont typeface="Arial"/>
              <a:buChar char="●"/>
            </a:pPr>
            <a:r>
              <a:rPr lang="et-EE"/>
              <a:t>13% tervise-kindlustus</a:t>
            </a:r>
            <a:endParaRPr/>
          </a:p>
          <a:p>
            <a:pPr marL="268288" lvl="0" indent="-90488" algn="l" rtl="0">
              <a:lnSpc>
                <a:spcPct val="90000"/>
              </a:lnSpc>
              <a:spcBef>
                <a:spcPts val="600"/>
              </a:spcBef>
              <a:spcAft>
                <a:spcPts val="0"/>
              </a:spcAft>
              <a:buClr>
                <a:srgbClr val="FF5F00"/>
              </a:buClr>
              <a:buSzPts val="2800"/>
              <a:buFont typeface="Arial"/>
              <a:buNone/>
            </a:pPr>
            <a:endParaRPr/>
          </a:p>
        </p:txBody>
      </p:sp>
      <p:sp>
        <p:nvSpPr>
          <p:cNvPr id="611" name="Google Shape;611;p27"/>
          <p:cNvSpPr txBox="1">
            <a:spLocks noGrp="1"/>
          </p:cNvSpPr>
          <p:nvPr>
            <p:ph type="body" idx="2"/>
          </p:nvPr>
        </p:nvSpPr>
        <p:spPr>
          <a:xfrm>
            <a:off x="4456799" y="2706493"/>
            <a:ext cx="3276000" cy="3024351"/>
          </a:xfrm>
          <a:prstGeom prst="rect">
            <a:avLst/>
          </a:prstGeom>
          <a:solidFill>
            <a:srgbClr val="FAEFE5"/>
          </a:solidFill>
          <a:ln>
            <a:noFill/>
          </a:ln>
        </p:spPr>
        <p:txBody>
          <a:bodyPr spcFirstLastPara="1" wrap="square" lIns="288000" tIns="306000" rIns="288000" bIns="0" anchor="t" anchorCtr="0">
            <a:normAutofit/>
          </a:bodyPr>
          <a:lstStyle/>
          <a:p>
            <a:pPr marL="342900" lvl="0" indent="-342900" algn="l" rtl="0">
              <a:lnSpc>
                <a:spcPct val="90000"/>
              </a:lnSpc>
              <a:spcBef>
                <a:spcPts val="0"/>
              </a:spcBef>
              <a:spcAft>
                <a:spcPts val="0"/>
              </a:spcAft>
              <a:buSzPts val="2800"/>
              <a:buChar char="●"/>
            </a:pPr>
            <a:r>
              <a:rPr lang="et-EE"/>
              <a:t>töötaja palgast 2% pensionifondi</a:t>
            </a:r>
            <a:endParaRPr/>
          </a:p>
          <a:p>
            <a:pPr marL="342900" lvl="0" indent="-342900" algn="l" rtl="0">
              <a:lnSpc>
                <a:spcPct val="90000"/>
              </a:lnSpc>
              <a:spcBef>
                <a:spcPts val="600"/>
              </a:spcBef>
              <a:spcAft>
                <a:spcPts val="0"/>
              </a:spcAft>
              <a:buSzPts val="2800"/>
              <a:buChar char="●"/>
            </a:pPr>
            <a:r>
              <a:rPr lang="et-EE"/>
              <a:t>riik sotsiaal-maksu arvelt 4% juurde</a:t>
            </a:r>
            <a:endParaRPr/>
          </a:p>
          <a:p>
            <a:pPr marL="268288" lvl="0" indent="-90488" algn="l" rtl="0">
              <a:lnSpc>
                <a:spcPct val="90000"/>
              </a:lnSpc>
              <a:spcBef>
                <a:spcPts val="600"/>
              </a:spcBef>
              <a:spcAft>
                <a:spcPts val="0"/>
              </a:spcAft>
              <a:buClr>
                <a:srgbClr val="FF9102"/>
              </a:buClr>
              <a:buSzPts val="2800"/>
              <a:buFont typeface="Arial"/>
              <a:buNone/>
            </a:pPr>
            <a:endParaRPr/>
          </a:p>
        </p:txBody>
      </p:sp>
      <p:sp>
        <p:nvSpPr>
          <p:cNvPr id="612" name="Google Shape;612;p27"/>
          <p:cNvSpPr txBox="1">
            <a:spLocks noGrp="1"/>
          </p:cNvSpPr>
          <p:nvPr>
            <p:ph type="body" idx="3"/>
          </p:nvPr>
        </p:nvSpPr>
        <p:spPr>
          <a:xfrm>
            <a:off x="8128800" y="2706493"/>
            <a:ext cx="3276000" cy="3024351"/>
          </a:xfrm>
          <a:prstGeom prst="rect">
            <a:avLst/>
          </a:prstGeom>
          <a:solidFill>
            <a:srgbClr val="FAEFE5"/>
          </a:solidFill>
          <a:ln>
            <a:noFill/>
          </a:ln>
        </p:spPr>
        <p:txBody>
          <a:bodyPr spcFirstLastPara="1" wrap="square" lIns="288000" tIns="306000" rIns="288000" bIns="0" anchor="t" anchorCtr="0">
            <a:normAutofit fontScale="92500" lnSpcReduction="10000"/>
          </a:bodyPr>
          <a:lstStyle/>
          <a:p>
            <a:pPr marL="342900" lvl="0" indent="-342900" algn="l" rtl="0">
              <a:lnSpc>
                <a:spcPct val="90000"/>
              </a:lnSpc>
              <a:spcBef>
                <a:spcPts val="0"/>
              </a:spcBef>
              <a:spcAft>
                <a:spcPts val="0"/>
              </a:spcAft>
              <a:buClr>
                <a:srgbClr val="FF9102"/>
              </a:buClr>
              <a:buSzPct val="100000"/>
              <a:buChar char="●"/>
            </a:pPr>
            <a:r>
              <a:rPr lang="et-EE" dirty="0"/>
              <a:t>liituda saab pangas või </a:t>
            </a:r>
            <a:r>
              <a:rPr lang="et-EE" dirty="0" err="1"/>
              <a:t>kindlustus-seltsis</a:t>
            </a:r>
            <a:endParaRPr dirty="0"/>
          </a:p>
          <a:p>
            <a:pPr marL="342900" lvl="0" indent="-342900" algn="l" rtl="0">
              <a:lnSpc>
                <a:spcPct val="90000"/>
              </a:lnSpc>
              <a:spcBef>
                <a:spcPts val="600"/>
              </a:spcBef>
              <a:spcAft>
                <a:spcPts val="0"/>
              </a:spcAft>
              <a:buClr>
                <a:srgbClr val="FF9102"/>
              </a:buClr>
              <a:buSzPct val="100000"/>
              <a:buChar char="●"/>
            </a:pPr>
            <a:r>
              <a:rPr lang="et-EE" dirty="0"/>
              <a:t>riik tagastab maksetelt </a:t>
            </a:r>
            <a:r>
              <a:rPr lang="et-EE" b="1" dirty="0"/>
              <a:t>tulumaksu 22%</a:t>
            </a:r>
            <a:endParaRPr dirty="0"/>
          </a:p>
        </p:txBody>
      </p:sp>
      <p:sp>
        <p:nvSpPr>
          <p:cNvPr id="613" name="Google Shape;613;p27"/>
          <p:cNvSpPr txBox="1">
            <a:spLocks noGrp="1"/>
          </p:cNvSpPr>
          <p:nvPr>
            <p:ph type="body" idx="4"/>
          </p:nvPr>
        </p:nvSpPr>
        <p:spPr>
          <a:xfrm>
            <a:off x="787400" y="1774481"/>
            <a:ext cx="3275013" cy="951892"/>
          </a:xfrm>
          <a:prstGeom prst="rect">
            <a:avLst/>
          </a:prstGeom>
          <a:solidFill>
            <a:srgbClr val="212963"/>
          </a:solidFill>
          <a:ln>
            <a:noFill/>
          </a:ln>
        </p:spPr>
        <p:txBody>
          <a:bodyPr spcFirstLastPara="1" wrap="square" lIns="288000" tIns="0" rIns="288000" bIns="0" anchor="ctr" anchorCtr="0">
            <a:normAutofit/>
          </a:bodyPr>
          <a:lstStyle/>
          <a:p>
            <a:pPr marL="0" lvl="0" indent="-127000" algn="l" rtl="0">
              <a:lnSpc>
                <a:spcPct val="90000"/>
              </a:lnSpc>
              <a:spcBef>
                <a:spcPts val="0"/>
              </a:spcBef>
              <a:spcAft>
                <a:spcPts val="0"/>
              </a:spcAft>
              <a:buClr>
                <a:schemeClr val="lt1"/>
              </a:buClr>
              <a:buSzPts val="2000"/>
              <a:buFont typeface="Arial"/>
              <a:buChar char="​"/>
            </a:pPr>
            <a:r>
              <a:rPr lang="et-EE" sz="2000" b="1"/>
              <a:t>I sammas:</a:t>
            </a:r>
            <a:endParaRPr/>
          </a:p>
          <a:p>
            <a:pPr marL="0" lvl="0" indent="-127000" algn="l" rtl="0">
              <a:lnSpc>
                <a:spcPct val="90000"/>
              </a:lnSpc>
              <a:spcBef>
                <a:spcPts val="0"/>
              </a:spcBef>
              <a:spcAft>
                <a:spcPts val="0"/>
              </a:spcAft>
              <a:buClr>
                <a:schemeClr val="lt1"/>
              </a:buClr>
              <a:buSzPts val="2000"/>
              <a:buFont typeface="Arial"/>
              <a:buChar char="​"/>
            </a:pPr>
            <a:r>
              <a:rPr lang="et-EE" sz="2000"/>
              <a:t>riiklik pension</a:t>
            </a:r>
            <a:endParaRPr/>
          </a:p>
        </p:txBody>
      </p:sp>
      <p:sp>
        <p:nvSpPr>
          <p:cNvPr id="614" name="Google Shape;614;p27"/>
          <p:cNvSpPr txBox="1">
            <a:spLocks noGrp="1"/>
          </p:cNvSpPr>
          <p:nvPr>
            <p:ph type="body" idx="5"/>
          </p:nvPr>
        </p:nvSpPr>
        <p:spPr>
          <a:xfrm>
            <a:off x="4459256" y="1774480"/>
            <a:ext cx="3275013" cy="951892"/>
          </a:xfrm>
          <a:prstGeom prst="rect">
            <a:avLst/>
          </a:prstGeom>
          <a:solidFill>
            <a:srgbClr val="2C3976"/>
          </a:solidFill>
          <a:ln>
            <a:noFill/>
          </a:ln>
        </p:spPr>
        <p:txBody>
          <a:bodyPr spcFirstLastPara="1" wrap="square" lIns="288000" tIns="0" rIns="288000" bIns="0" anchor="ctr" anchorCtr="0">
            <a:normAutofit/>
          </a:bodyPr>
          <a:lstStyle/>
          <a:p>
            <a:pPr marL="0" lvl="0" indent="-127000" algn="l" rtl="0">
              <a:lnSpc>
                <a:spcPct val="90000"/>
              </a:lnSpc>
              <a:spcBef>
                <a:spcPts val="0"/>
              </a:spcBef>
              <a:spcAft>
                <a:spcPts val="0"/>
              </a:spcAft>
              <a:buClr>
                <a:schemeClr val="lt1"/>
              </a:buClr>
              <a:buSzPts val="2000"/>
              <a:buFont typeface="Arial"/>
              <a:buChar char="​"/>
            </a:pPr>
            <a:r>
              <a:rPr lang="et-EE" sz="2000" b="1"/>
              <a:t>II sammas: </a:t>
            </a:r>
            <a:r>
              <a:rPr lang="et-EE" sz="2000"/>
              <a:t>kohustuslik kogumispension</a:t>
            </a:r>
            <a:endParaRPr/>
          </a:p>
        </p:txBody>
      </p:sp>
      <p:sp>
        <p:nvSpPr>
          <p:cNvPr id="615" name="Google Shape;615;p27"/>
          <p:cNvSpPr txBox="1">
            <a:spLocks noGrp="1"/>
          </p:cNvSpPr>
          <p:nvPr>
            <p:ph type="body" idx="6"/>
          </p:nvPr>
        </p:nvSpPr>
        <p:spPr>
          <a:xfrm>
            <a:off x="8129588" y="1774481"/>
            <a:ext cx="3275013" cy="951892"/>
          </a:xfrm>
          <a:prstGeom prst="rect">
            <a:avLst/>
          </a:prstGeom>
          <a:solidFill>
            <a:srgbClr val="E3BE78"/>
          </a:solidFill>
          <a:ln>
            <a:noFill/>
          </a:ln>
        </p:spPr>
        <p:txBody>
          <a:bodyPr spcFirstLastPara="1" wrap="square" lIns="288000" tIns="0" rIns="288000" bIns="0" anchor="ctr" anchorCtr="0">
            <a:normAutofit/>
          </a:bodyPr>
          <a:lstStyle/>
          <a:p>
            <a:pPr marL="0" lvl="0" indent="-127000" algn="l" rtl="0">
              <a:lnSpc>
                <a:spcPct val="90000"/>
              </a:lnSpc>
              <a:spcBef>
                <a:spcPts val="0"/>
              </a:spcBef>
              <a:spcAft>
                <a:spcPts val="0"/>
              </a:spcAft>
              <a:buClr>
                <a:schemeClr val="lt1"/>
              </a:buClr>
              <a:buSzPts val="2000"/>
              <a:buFont typeface="Arial"/>
              <a:buChar char="​"/>
            </a:pPr>
            <a:r>
              <a:rPr lang="et-EE" sz="2000" b="1"/>
              <a:t>III sammas: </a:t>
            </a:r>
            <a:r>
              <a:rPr lang="et-EE" sz="2000"/>
              <a:t>vabatahtlik kogumispension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latin typeface="Work Sans Light" pitchFamily="2" charset="-70"/>
              </a:rPr>
              <a:t>Miks üldse investeerida?</a:t>
            </a:r>
            <a:endParaRPr>
              <a:latin typeface="Work Sans Light" pitchFamily="2" charset="-70"/>
            </a:endParaRPr>
          </a:p>
        </p:txBody>
      </p:sp>
      <p:sp>
        <p:nvSpPr>
          <p:cNvPr id="296" name="Google Shape;296;p3"/>
          <p:cNvSpPr txBox="1">
            <a:spLocks noGrp="1"/>
          </p:cNvSpPr>
          <p:nvPr>
            <p:ph type="body" idx="1"/>
          </p:nvPr>
        </p:nvSpPr>
        <p:spPr>
          <a:xfrm>
            <a:off x="700087" y="2137929"/>
            <a:ext cx="5395912" cy="3205163"/>
          </a:xfrm>
          <a:prstGeom prst="rect">
            <a:avLst/>
          </a:prstGeom>
          <a:noFill/>
          <a:ln>
            <a:noFill/>
          </a:ln>
        </p:spPr>
        <p:txBody>
          <a:bodyPr spcFirstLastPara="1" wrap="square" lIns="0" tIns="0" rIns="0" bIns="0" anchor="t" anchorCtr="0">
            <a:noAutofit/>
          </a:bodyPr>
          <a:lstStyle/>
          <a:p>
            <a:pPr marL="457200" lvl="0" indent="-457200" algn="l" rtl="0">
              <a:lnSpc>
                <a:spcPct val="90000"/>
              </a:lnSpc>
              <a:spcBef>
                <a:spcPts val="0"/>
              </a:spcBef>
              <a:spcAft>
                <a:spcPts val="0"/>
              </a:spcAft>
              <a:buClr>
                <a:schemeClr val="dk1"/>
              </a:buClr>
              <a:buSzPts val="3200"/>
              <a:buFont typeface="Arial"/>
              <a:buChar char="•"/>
            </a:pPr>
            <a:r>
              <a:rPr lang="et-EE" sz="3200" dirty="0">
                <a:latin typeface="Work Sans Light" pitchFamily="2" charset="-70"/>
              </a:rPr>
              <a:t>Elada oma unistuste elu</a:t>
            </a:r>
            <a:endParaRPr dirty="0">
              <a:latin typeface="Work Sans Light" pitchFamily="2" charset="-70"/>
            </a:endParaRPr>
          </a:p>
          <a:p>
            <a:pPr marL="457200" lvl="0" indent="-457200" algn="l" rtl="0">
              <a:lnSpc>
                <a:spcPct val="90000"/>
              </a:lnSpc>
              <a:spcBef>
                <a:spcPts val="1000"/>
              </a:spcBef>
              <a:spcAft>
                <a:spcPts val="0"/>
              </a:spcAft>
              <a:buClr>
                <a:schemeClr val="dk1"/>
              </a:buClr>
              <a:buSzPts val="3200"/>
              <a:buFont typeface="Arial"/>
              <a:buChar char="•"/>
            </a:pPr>
            <a:r>
              <a:rPr lang="et-EE" sz="3200" dirty="0">
                <a:latin typeface="Work Sans Light" pitchFamily="2" charset="-70"/>
              </a:rPr>
              <a:t>Omada rohkem vaba aega</a:t>
            </a:r>
            <a:endParaRPr dirty="0">
              <a:latin typeface="Work Sans Light" pitchFamily="2" charset="-70"/>
            </a:endParaRPr>
          </a:p>
          <a:p>
            <a:pPr marL="457200" lvl="0" indent="-457200" algn="l" rtl="0">
              <a:lnSpc>
                <a:spcPct val="90000"/>
              </a:lnSpc>
              <a:spcBef>
                <a:spcPts val="1000"/>
              </a:spcBef>
              <a:spcAft>
                <a:spcPts val="0"/>
              </a:spcAft>
              <a:buClr>
                <a:schemeClr val="dk1"/>
              </a:buClr>
              <a:buSzPts val="3200"/>
              <a:buFont typeface="Arial"/>
              <a:buChar char="•"/>
            </a:pPr>
            <a:r>
              <a:rPr lang="et-EE" sz="3200" dirty="0">
                <a:latin typeface="Work Sans Light" pitchFamily="2" charset="-70"/>
              </a:rPr>
              <a:t>Kasvatada oma vara</a:t>
            </a:r>
            <a:endParaRPr dirty="0">
              <a:latin typeface="Work Sans Light" pitchFamily="2" charset="-70"/>
            </a:endParaRPr>
          </a:p>
          <a:p>
            <a:pPr marL="457200" lvl="0" indent="-457200" algn="l" rtl="0">
              <a:lnSpc>
                <a:spcPct val="90000"/>
              </a:lnSpc>
              <a:spcBef>
                <a:spcPts val="1000"/>
              </a:spcBef>
              <a:spcAft>
                <a:spcPts val="0"/>
              </a:spcAft>
              <a:buClr>
                <a:schemeClr val="dk1"/>
              </a:buClr>
              <a:buSzPts val="3200"/>
              <a:buFont typeface="Arial"/>
              <a:buChar char="•"/>
            </a:pPr>
            <a:r>
              <a:rPr lang="et-EE" sz="3200" dirty="0">
                <a:latin typeface="Work Sans Light" pitchFamily="2" charset="-70"/>
              </a:rPr>
              <a:t>Saavutada rahaline sõltumatus</a:t>
            </a:r>
            <a:endParaRPr sz="3200" dirty="0">
              <a:latin typeface="Work Sans Light" pitchFamily="2" charset="-70"/>
            </a:endParaRPr>
          </a:p>
          <a:p>
            <a:pPr marL="0" lvl="0" indent="0" algn="l" rtl="0">
              <a:lnSpc>
                <a:spcPct val="90000"/>
              </a:lnSpc>
              <a:spcBef>
                <a:spcPts val="1000"/>
              </a:spcBef>
              <a:spcAft>
                <a:spcPts val="0"/>
              </a:spcAft>
              <a:buClr>
                <a:schemeClr val="dk1"/>
              </a:buClr>
              <a:buSzPts val="1800"/>
              <a:buNone/>
            </a:pPr>
            <a:endParaRPr sz="1800" dirty="0">
              <a:latin typeface="Work Sans Light" pitchFamily="2" charset="-70"/>
            </a:endParaRPr>
          </a:p>
          <a:p>
            <a:pPr marL="0" lvl="0" indent="0" algn="l" rtl="0">
              <a:lnSpc>
                <a:spcPct val="90000"/>
              </a:lnSpc>
              <a:spcBef>
                <a:spcPts val="1000"/>
              </a:spcBef>
              <a:spcAft>
                <a:spcPts val="0"/>
              </a:spcAft>
              <a:buClr>
                <a:schemeClr val="dk1"/>
              </a:buClr>
              <a:buSzPts val="1800"/>
              <a:buNone/>
            </a:pPr>
            <a:endParaRPr sz="1800" dirty="0">
              <a:latin typeface="Work Sans Light" pitchFamily="2" charset="-70"/>
            </a:endParaRPr>
          </a:p>
          <a:p>
            <a:pPr marL="0" lvl="0" indent="0" algn="l" rtl="0">
              <a:lnSpc>
                <a:spcPct val="90000"/>
              </a:lnSpc>
              <a:spcBef>
                <a:spcPts val="1000"/>
              </a:spcBef>
              <a:spcAft>
                <a:spcPts val="0"/>
              </a:spcAft>
              <a:buClr>
                <a:schemeClr val="dk1"/>
              </a:buClr>
              <a:buSzPts val="1800"/>
              <a:buNone/>
            </a:pPr>
            <a:endParaRPr dirty="0">
              <a:latin typeface="Work Sans Light" pitchFamily="2" charset="-70"/>
            </a:endParaRPr>
          </a:p>
        </p:txBody>
      </p:sp>
      <p:pic>
        <p:nvPicPr>
          <p:cNvPr id="297" name="Google Shape;297;p3" descr="A person reading a book&#10;&#10;Description automatically generated with medium confidence"/>
          <p:cNvPicPr preferRelativeResize="0">
            <a:picLocks noGrp="1"/>
          </p:cNvPicPr>
          <p:nvPr>
            <p:ph type="body" idx="2"/>
          </p:nvPr>
        </p:nvPicPr>
        <p:blipFill rotWithShape="1">
          <a:blip r:embed="rId3">
            <a:alphaModFix/>
          </a:blip>
          <a:srcRect/>
          <a:stretch/>
        </p:blipFill>
        <p:spPr>
          <a:xfrm>
            <a:off x="6429116" y="1826418"/>
            <a:ext cx="4805878" cy="32051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4" name="Google Shape;624;p28"/>
          <p:cNvSpPr>
            <a:spLocks noGrp="1"/>
          </p:cNvSpPr>
          <p:nvPr>
            <p:ph type="body" idx="1"/>
          </p:nvPr>
        </p:nvSpPr>
        <p:spPr>
          <a:xfrm>
            <a:off x="1074301" y="2932838"/>
            <a:ext cx="3006000" cy="3006000"/>
          </a:xfrm>
          <a:prstGeom prst="ellipse">
            <a:avLst/>
          </a:prstGeom>
          <a:solidFill>
            <a:srgbClr val="212963"/>
          </a:solidFill>
          <a:ln>
            <a:noFill/>
          </a:ln>
        </p:spPr>
        <p:txBody>
          <a:bodyPr spcFirstLastPara="1" wrap="square" lIns="108000" tIns="108000" rIns="108000" bIns="108000" anchor="ctr" anchorCtr="0">
            <a:normAutofit/>
          </a:bodyPr>
          <a:lstStyle/>
          <a:p>
            <a:pPr marL="0" lvl="0" indent="0" algn="ctr" rtl="0">
              <a:lnSpc>
                <a:spcPct val="115000"/>
              </a:lnSpc>
              <a:spcBef>
                <a:spcPts val="0"/>
              </a:spcBef>
              <a:spcAft>
                <a:spcPts val="0"/>
              </a:spcAft>
              <a:buClr>
                <a:schemeClr val="lt1"/>
              </a:buClr>
              <a:buSzPts val="2400"/>
              <a:buNone/>
            </a:pPr>
            <a:r>
              <a:rPr lang="et-EE" sz="2400"/>
              <a:t>Aktiivsed fondid</a:t>
            </a:r>
            <a:endParaRPr/>
          </a:p>
        </p:txBody>
      </p:sp>
      <p:sp>
        <p:nvSpPr>
          <p:cNvPr id="625" name="Google Shape;625;p28"/>
          <p:cNvSpPr>
            <a:spLocks noGrp="1"/>
          </p:cNvSpPr>
          <p:nvPr>
            <p:ph type="body" idx="3"/>
          </p:nvPr>
        </p:nvSpPr>
        <p:spPr>
          <a:xfrm>
            <a:off x="4593213" y="2932838"/>
            <a:ext cx="3006000" cy="3006000"/>
          </a:xfrm>
          <a:prstGeom prst="ellipse">
            <a:avLst/>
          </a:prstGeom>
          <a:solidFill>
            <a:srgbClr val="E3BE78"/>
          </a:solidFill>
          <a:ln>
            <a:noFill/>
          </a:ln>
        </p:spPr>
        <p:txBody>
          <a:bodyPr spcFirstLastPara="1" wrap="square" lIns="108000" tIns="108000" rIns="108000" bIns="108000" anchor="ctr" anchorCtr="0">
            <a:normAutofit/>
          </a:bodyPr>
          <a:lstStyle/>
          <a:p>
            <a:pPr marL="0" lvl="0" indent="0" algn="ctr" rtl="0">
              <a:lnSpc>
                <a:spcPct val="115000"/>
              </a:lnSpc>
              <a:spcBef>
                <a:spcPts val="0"/>
              </a:spcBef>
              <a:spcAft>
                <a:spcPts val="0"/>
              </a:spcAft>
              <a:buClr>
                <a:schemeClr val="lt1"/>
              </a:buClr>
              <a:buSzPts val="2400"/>
              <a:buNone/>
            </a:pPr>
            <a:r>
              <a:rPr lang="et-EE" sz="2400"/>
              <a:t>Passiivsed fondid ehk ETF-id</a:t>
            </a:r>
            <a:endParaRPr/>
          </a:p>
        </p:txBody>
      </p:sp>
      <p:sp>
        <p:nvSpPr>
          <p:cNvPr id="626" name="Google Shape;626;p28"/>
          <p:cNvSpPr>
            <a:spLocks noGrp="1"/>
          </p:cNvSpPr>
          <p:nvPr>
            <p:ph type="body" idx="4"/>
          </p:nvPr>
        </p:nvSpPr>
        <p:spPr>
          <a:xfrm>
            <a:off x="8127573" y="2932838"/>
            <a:ext cx="3082293" cy="3006000"/>
          </a:xfrm>
          <a:prstGeom prst="ellipse">
            <a:avLst/>
          </a:prstGeom>
          <a:solidFill>
            <a:srgbClr val="2C3976"/>
          </a:solidFill>
          <a:ln>
            <a:noFill/>
          </a:ln>
        </p:spPr>
        <p:txBody>
          <a:bodyPr spcFirstLastPara="1" wrap="square" lIns="108000" tIns="108000" rIns="108000" bIns="108000" anchor="ctr" anchorCtr="0">
            <a:normAutofit/>
          </a:bodyPr>
          <a:lstStyle/>
          <a:p>
            <a:pPr marL="0" lvl="0" indent="0" algn="ctr" rtl="0">
              <a:lnSpc>
                <a:spcPct val="115000"/>
              </a:lnSpc>
              <a:spcBef>
                <a:spcPts val="0"/>
              </a:spcBef>
              <a:spcAft>
                <a:spcPts val="0"/>
              </a:spcAft>
              <a:buClr>
                <a:schemeClr val="lt1"/>
              </a:buClr>
              <a:buSzPts val="2400"/>
              <a:buNone/>
            </a:pPr>
            <a:r>
              <a:rPr lang="et-EE" sz="2400"/>
              <a:t>Pensioni-</a:t>
            </a:r>
            <a:endParaRPr sz="2400"/>
          </a:p>
          <a:p>
            <a:pPr marL="0" lvl="0" indent="0" algn="ctr" rtl="0">
              <a:lnSpc>
                <a:spcPct val="115000"/>
              </a:lnSpc>
              <a:spcBef>
                <a:spcPts val="0"/>
              </a:spcBef>
              <a:spcAft>
                <a:spcPts val="0"/>
              </a:spcAft>
              <a:buClr>
                <a:schemeClr val="lt1"/>
              </a:buClr>
              <a:buSzPts val="2400"/>
              <a:buNone/>
            </a:pPr>
            <a:r>
              <a:rPr lang="et-EE" sz="2400"/>
              <a:t>investeerimis-konto (PIK)</a:t>
            </a:r>
            <a:endParaRPr/>
          </a:p>
        </p:txBody>
      </p:sp>
      <p:sp>
        <p:nvSpPr>
          <p:cNvPr id="630" name="Google Shape;630;p28"/>
          <p:cNvSpPr txBox="1">
            <a:spLocks noGrp="1"/>
          </p:cNvSpPr>
          <p:nvPr>
            <p:ph type="title" idx="4294967295"/>
          </p:nvPr>
        </p:nvSpPr>
        <p:spPr>
          <a:xfrm>
            <a:off x="784224" y="481665"/>
            <a:ext cx="10620375" cy="1052240"/>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dk1"/>
              </a:buClr>
              <a:buSzPts val="4400"/>
              <a:buFont typeface="Work Sans Light"/>
              <a:buNone/>
            </a:pPr>
            <a:br>
              <a:rPr lang="et-EE" sz="4400" b="0" i="0" u="none" strike="noStrike" cap="none" dirty="0">
                <a:solidFill>
                  <a:schemeClr val="dk1"/>
                </a:solidFill>
                <a:latin typeface="Work Sans Light"/>
                <a:ea typeface="Work Sans Light"/>
                <a:cs typeface="Work Sans Light"/>
                <a:sym typeface="Work Sans Light"/>
              </a:rPr>
            </a:br>
            <a:r>
              <a:rPr lang="et-EE" sz="4400" b="0" i="0" u="none" strike="noStrike" cap="none" dirty="0">
                <a:solidFill>
                  <a:schemeClr val="dk1"/>
                </a:solidFill>
                <a:latin typeface="Work Sans Light"/>
                <a:ea typeface="Work Sans Light"/>
                <a:cs typeface="Work Sans Light"/>
                <a:sym typeface="Work Sans Light"/>
              </a:rPr>
              <a:t>II samba võimalused</a:t>
            </a:r>
            <a:br>
              <a:rPr lang="et-EE" sz="4400" b="0" i="0" u="none" strike="noStrike" cap="none" dirty="0">
                <a:solidFill>
                  <a:schemeClr val="dk1"/>
                </a:solidFill>
                <a:latin typeface="Work Sans Light"/>
                <a:ea typeface="Work Sans Light"/>
                <a:cs typeface="Work Sans Light"/>
                <a:sym typeface="Work Sans Light"/>
              </a:rPr>
            </a:br>
            <a:br>
              <a:rPr lang="et-EE" sz="4400" b="0" i="0" u="none" strike="noStrike" cap="none" dirty="0">
                <a:solidFill>
                  <a:schemeClr val="dk1"/>
                </a:solidFill>
                <a:latin typeface="Work Sans Light"/>
                <a:ea typeface="Work Sans Light"/>
                <a:cs typeface="Work Sans Light"/>
                <a:sym typeface="Work Sans Light"/>
              </a:rPr>
            </a:br>
            <a:r>
              <a:rPr lang="et-EE" sz="2400" b="0" i="0" u="none" strike="noStrike" cap="none" dirty="0">
                <a:solidFill>
                  <a:schemeClr val="dk1"/>
                </a:solidFill>
                <a:latin typeface="Work Sans Light"/>
                <a:ea typeface="Work Sans Light"/>
                <a:cs typeface="Work Sans Light"/>
                <a:sym typeface="Work Sans Light"/>
              </a:rPr>
              <a:t>Brutopalk 1000€ - netopalk väheneb 16€, sambasse laekub kohe 60€</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29"/>
          <p:cNvSpPr txBox="1">
            <a:spLocks noGrp="1"/>
          </p:cNvSpPr>
          <p:nvPr>
            <p:ph type="title"/>
          </p:nvPr>
        </p:nvSpPr>
        <p:spPr>
          <a:xfrm>
            <a:off x="623887" y="657225"/>
            <a:ext cx="10944225" cy="79450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t>Mida pead teadma, kui oled saanud 18?</a:t>
            </a:r>
            <a:br>
              <a:rPr lang="et-EE"/>
            </a:br>
            <a:endParaRPr sz="2000"/>
          </a:p>
        </p:txBody>
      </p:sp>
      <p:sp>
        <p:nvSpPr>
          <p:cNvPr id="637" name="Google Shape;637;p29"/>
          <p:cNvSpPr txBox="1">
            <a:spLocks noGrp="1"/>
          </p:cNvSpPr>
          <p:nvPr>
            <p:ph type="body" idx="1"/>
          </p:nvPr>
        </p:nvSpPr>
        <p:spPr>
          <a:xfrm>
            <a:off x="623887" y="2276475"/>
            <a:ext cx="10944225" cy="3205162"/>
          </a:xfrm>
          <a:prstGeom prst="rect">
            <a:avLst/>
          </a:prstGeom>
          <a:noFill/>
          <a:ln>
            <a:noFill/>
          </a:ln>
        </p:spPr>
        <p:txBody>
          <a:bodyPr spcFirstLastPara="1" wrap="square" lIns="0" tIns="0" rIns="0" bIns="0" anchor="t" anchorCtr="0">
            <a:normAutofit/>
          </a:bodyPr>
          <a:lstStyle/>
          <a:p>
            <a:pPr marL="0" lvl="0" indent="-152400" algn="l" rtl="0">
              <a:lnSpc>
                <a:spcPct val="90000"/>
              </a:lnSpc>
              <a:spcBef>
                <a:spcPts val="0"/>
              </a:spcBef>
              <a:spcAft>
                <a:spcPts val="0"/>
              </a:spcAft>
              <a:buClr>
                <a:schemeClr val="dk1"/>
              </a:buClr>
              <a:buSzPts val="2400"/>
              <a:buFont typeface="Noto Sans Symbols"/>
              <a:buChar char="⮚"/>
            </a:pPr>
            <a:r>
              <a:rPr lang="et-EE" sz="2400"/>
              <a:t> Vali II pensionisamba fond ise,  kui saad 18 ja käid tööl või lähed tööle</a:t>
            </a:r>
            <a:endParaRPr/>
          </a:p>
          <a:p>
            <a:pPr marL="0" lvl="0" indent="-152400" algn="l" rtl="0">
              <a:lnSpc>
                <a:spcPct val="90000"/>
              </a:lnSpc>
              <a:spcBef>
                <a:spcPts val="1000"/>
              </a:spcBef>
              <a:spcAft>
                <a:spcPts val="0"/>
              </a:spcAft>
              <a:buClr>
                <a:schemeClr val="dk1"/>
              </a:buClr>
              <a:buSzPts val="2400"/>
              <a:buFont typeface="Noto Sans Symbols"/>
              <a:buChar char="⮚"/>
            </a:pPr>
            <a:r>
              <a:rPr lang="et-EE" sz="2400"/>
              <a:t> Kohustuslikuks liitumiskuupäevaks on 18-aastaseks saamise aastale järgneva aasta 1. jaanuar</a:t>
            </a:r>
            <a:endParaRPr sz="2400"/>
          </a:p>
          <a:p>
            <a:pPr marL="0" lvl="0" indent="-152400" algn="l" rtl="0">
              <a:lnSpc>
                <a:spcPct val="90000"/>
              </a:lnSpc>
              <a:spcBef>
                <a:spcPts val="1000"/>
              </a:spcBef>
              <a:spcAft>
                <a:spcPts val="0"/>
              </a:spcAft>
              <a:buClr>
                <a:schemeClr val="dk1"/>
              </a:buClr>
              <a:buSzPts val="2400"/>
              <a:buFont typeface="Noto Sans Symbols"/>
              <a:buChar char="⮚"/>
            </a:pPr>
            <a:r>
              <a:rPr lang="et-EE" sz="2400"/>
              <a:t> Kui ise valikuavaldust ei tee, siis loositakse Sulle fond</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t-EE"/>
              <a:t>Kalkulaator:</a:t>
            </a:r>
            <a:endParaRPr/>
          </a:p>
          <a:p>
            <a:pPr marL="0" lvl="0" indent="0" algn="l" rtl="0">
              <a:lnSpc>
                <a:spcPct val="90000"/>
              </a:lnSpc>
              <a:spcBef>
                <a:spcPts val="1000"/>
              </a:spcBef>
              <a:spcAft>
                <a:spcPts val="0"/>
              </a:spcAft>
              <a:buClr>
                <a:schemeClr val="dk1"/>
              </a:buClr>
              <a:buSzPts val="2400"/>
              <a:buNone/>
            </a:pPr>
            <a:r>
              <a:rPr lang="et-EE" sz="2400"/>
              <a:t>https://pension.sotsiaalkindlustusamet.ee/kalkulaator</a:t>
            </a:r>
            <a:endParaRPr/>
          </a:p>
          <a:p>
            <a:pPr marL="0" lvl="0" indent="0" algn="l" rtl="0">
              <a:lnSpc>
                <a:spcPct val="90000"/>
              </a:lnSpc>
              <a:spcBef>
                <a:spcPts val="1000"/>
              </a:spcBef>
              <a:spcAft>
                <a:spcPts val="0"/>
              </a:spcAft>
              <a:buClr>
                <a:schemeClr val="dk1"/>
              </a:buClr>
              <a:buSzPts val="1800"/>
              <a:buNone/>
            </a:pPr>
            <a:endParaRPr/>
          </a:p>
        </p:txBody>
      </p:sp>
      <p:sp>
        <p:nvSpPr>
          <p:cNvPr id="638" name="Google Shape;638;p29"/>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t-EE"/>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0"/>
          <p:cNvSpPr txBox="1"/>
          <p:nvPr/>
        </p:nvSpPr>
        <p:spPr>
          <a:xfrm>
            <a:off x="828675" y="353614"/>
            <a:ext cx="8791185"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Work Sans Light"/>
              <a:buNone/>
            </a:pPr>
            <a:r>
              <a:rPr lang="et-EE" sz="4400">
                <a:solidFill>
                  <a:schemeClr val="dk1"/>
                </a:solidFill>
                <a:latin typeface="Work Sans Light"/>
                <a:ea typeface="Work Sans Light"/>
                <a:cs typeface="Work Sans Light"/>
                <a:sym typeface="Work Sans Light"/>
              </a:rPr>
              <a:t>Kuidas osta aktsiaid? LHV näide</a:t>
            </a:r>
            <a:endParaRPr/>
          </a:p>
        </p:txBody>
      </p:sp>
      <p:pic>
        <p:nvPicPr>
          <p:cNvPr id="644" name="Google Shape;644;p30"/>
          <p:cNvPicPr preferRelativeResize="0"/>
          <p:nvPr/>
        </p:nvPicPr>
        <p:blipFill rotWithShape="1">
          <a:blip r:embed="rId3">
            <a:alphaModFix/>
          </a:blip>
          <a:srcRect/>
          <a:stretch/>
        </p:blipFill>
        <p:spPr>
          <a:xfrm>
            <a:off x="3721166" y="1496614"/>
            <a:ext cx="6346257" cy="499872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1"/>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t>Aktsiaorderi sisestus Swedbanki näitel</a:t>
            </a:r>
            <a:endParaRPr/>
          </a:p>
        </p:txBody>
      </p:sp>
      <p:pic>
        <p:nvPicPr>
          <p:cNvPr id="650" name="Google Shape;650;p31"/>
          <p:cNvPicPr preferRelativeResize="0">
            <a:picLocks noGrp="1"/>
          </p:cNvPicPr>
          <p:nvPr>
            <p:ph type="body" idx="1"/>
          </p:nvPr>
        </p:nvPicPr>
        <p:blipFill rotWithShape="1">
          <a:blip r:embed="rId3">
            <a:alphaModFix/>
          </a:blip>
          <a:srcRect/>
          <a:stretch/>
        </p:blipFill>
        <p:spPr>
          <a:xfrm>
            <a:off x="4124131" y="1241424"/>
            <a:ext cx="7190167" cy="528338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1"/>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dirty="0"/>
              <a:t>Aktsiaorderi sisestus SEB näitel</a:t>
            </a:r>
            <a:endParaRPr dirty="0"/>
          </a:p>
        </p:txBody>
      </p:sp>
      <p:pic>
        <p:nvPicPr>
          <p:cNvPr id="5" name="Picture 4">
            <a:extLst>
              <a:ext uri="{FF2B5EF4-FFF2-40B4-BE49-F238E27FC236}">
                <a16:creationId xmlns:a16="http://schemas.microsoft.com/office/drawing/2014/main" id="{C974A065-1B40-4D13-A498-D3F61747B827}"/>
              </a:ext>
            </a:extLst>
          </p:cNvPr>
          <p:cNvPicPr>
            <a:picLocks noChangeAspect="1"/>
          </p:cNvPicPr>
          <p:nvPr/>
        </p:nvPicPr>
        <p:blipFill>
          <a:blip r:embed="rId3"/>
          <a:stretch>
            <a:fillRect/>
          </a:stretch>
        </p:blipFill>
        <p:spPr>
          <a:xfrm>
            <a:off x="3791447" y="1466850"/>
            <a:ext cx="7229475" cy="4267200"/>
          </a:xfrm>
          <a:prstGeom prst="rect">
            <a:avLst/>
          </a:prstGeom>
        </p:spPr>
      </p:pic>
    </p:spTree>
    <p:extLst>
      <p:ext uri="{BB962C8B-B14F-4D97-AF65-F5344CB8AC3E}">
        <p14:creationId xmlns:p14="http://schemas.microsoft.com/office/powerpoint/2010/main" val="1285012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9C657D66-2F0C-42E9-992C-FA3B6E633BBE}"/>
              </a:ext>
            </a:extLst>
          </p:cNvPr>
          <p:cNvPicPr>
            <a:picLocks noChangeAspect="1"/>
          </p:cNvPicPr>
          <p:nvPr/>
        </p:nvPicPr>
        <p:blipFill>
          <a:blip r:embed="rId2"/>
          <a:stretch>
            <a:fillRect/>
          </a:stretch>
        </p:blipFill>
        <p:spPr>
          <a:xfrm>
            <a:off x="3643951" y="233640"/>
            <a:ext cx="8065827" cy="6273420"/>
          </a:xfrm>
          <a:prstGeom prst="rect">
            <a:avLst/>
          </a:prstGeom>
        </p:spPr>
      </p:pic>
    </p:spTree>
    <p:extLst>
      <p:ext uri="{BB962C8B-B14F-4D97-AF65-F5344CB8AC3E}">
        <p14:creationId xmlns:p14="http://schemas.microsoft.com/office/powerpoint/2010/main" val="243018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3" name="Google Shape;303;p4"/>
          <p:cNvGrpSpPr/>
          <p:nvPr/>
        </p:nvGrpSpPr>
        <p:grpSpPr>
          <a:xfrm>
            <a:off x="1004376" y="2974233"/>
            <a:ext cx="2673601" cy="1436132"/>
            <a:chOff x="1004376" y="2974233"/>
            <a:chExt cx="2673601" cy="1436132"/>
          </a:xfrm>
        </p:grpSpPr>
        <p:grpSp>
          <p:nvGrpSpPr>
            <p:cNvPr id="304" name="Google Shape;304;p4"/>
            <p:cNvGrpSpPr/>
            <p:nvPr/>
          </p:nvGrpSpPr>
          <p:grpSpPr>
            <a:xfrm>
              <a:off x="1909644" y="2974233"/>
              <a:ext cx="1032705" cy="774529"/>
              <a:chOff x="7539038" y="5108575"/>
              <a:chExt cx="679450" cy="509588"/>
            </a:xfrm>
          </p:grpSpPr>
          <p:sp>
            <p:nvSpPr>
              <p:cNvPr id="305" name="Google Shape;305;p4"/>
              <p:cNvSpPr/>
              <p:nvPr/>
            </p:nvSpPr>
            <p:spPr>
              <a:xfrm>
                <a:off x="7539038" y="5351463"/>
                <a:ext cx="342900" cy="266700"/>
              </a:xfrm>
              <a:custGeom>
                <a:avLst/>
                <a:gdLst/>
                <a:ahLst/>
                <a:cxnLst/>
                <a:rect l="l" t="t" r="r" b="b"/>
                <a:pathLst>
                  <a:path w="237" h="184" extrusionOk="0">
                    <a:moveTo>
                      <a:pt x="189" y="166"/>
                    </a:moveTo>
                    <a:cubicBezTo>
                      <a:pt x="177" y="166"/>
                      <a:pt x="166" y="162"/>
                      <a:pt x="158" y="156"/>
                    </a:cubicBezTo>
                    <a:cubicBezTo>
                      <a:pt x="161" y="154"/>
                      <a:pt x="163" y="151"/>
                      <a:pt x="166" y="147"/>
                    </a:cubicBezTo>
                    <a:cubicBezTo>
                      <a:pt x="176" y="133"/>
                      <a:pt x="184" y="115"/>
                      <a:pt x="184" y="99"/>
                    </a:cubicBezTo>
                    <a:cubicBezTo>
                      <a:pt x="184" y="83"/>
                      <a:pt x="177" y="76"/>
                      <a:pt x="172" y="72"/>
                    </a:cubicBezTo>
                    <a:cubicBezTo>
                      <a:pt x="165" y="67"/>
                      <a:pt x="154" y="66"/>
                      <a:pt x="146" y="70"/>
                    </a:cubicBezTo>
                    <a:cubicBezTo>
                      <a:pt x="132" y="76"/>
                      <a:pt x="119" y="94"/>
                      <a:pt x="121" y="122"/>
                    </a:cubicBezTo>
                    <a:cubicBezTo>
                      <a:pt x="121" y="134"/>
                      <a:pt x="125" y="145"/>
                      <a:pt x="131" y="155"/>
                    </a:cubicBezTo>
                    <a:cubicBezTo>
                      <a:pt x="120" y="162"/>
                      <a:pt x="106" y="166"/>
                      <a:pt x="92" y="166"/>
                    </a:cubicBezTo>
                    <a:cubicBezTo>
                      <a:pt x="51" y="166"/>
                      <a:pt x="18" y="133"/>
                      <a:pt x="18" y="92"/>
                    </a:cubicBezTo>
                    <a:cubicBezTo>
                      <a:pt x="18" y="51"/>
                      <a:pt x="51" y="18"/>
                      <a:pt x="92" y="18"/>
                    </a:cubicBezTo>
                    <a:cubicBezTo>
                      <a:pt x="92" y="0"/>
                      <a:pt x="92" y="0"/>
                      <a:pt x="92" y="0"/>
                    </a:cubicBezTo>
                    <a:cubicBezTo>
                      <a:pt x="41" y="0"/>
                      <a:pt x="0" y="41"/>
                      <a:pt x="0" y="92"/>
                    </a:cubicBezTo>
                    <a:cubicBezTo>
                      <a:pt x="0" y="143"/>
                      <a:pt x="41" y="184"/>
                      <a:pt x="92" y="184"/>
                    </a:cubicBezTo>
                    <a:cubicBezTo>
                      <a:pt x="111" y="184"/>
                      <a:pt x="129" y="179"/>
                      <a:pt x="143" y="168"/>
                    </a:cubicBezTo>
                    <a:cubicBezTo>
                      <a:pt x="155" y="178"/>
                      <a:pt x="171" y="184"/>
                      <a:pt x="189" y="184"/>
                    </a:cubicBezTo>
                    <a:cubicBezTo>
                      <a:pt x="215" y="184"/>
                      <a:pt x="231" y="169"/>
                      <a:pt x="237" y="161"/>
                    </a:cubicBezTo>
                    <a:cubicBezTo>
                      <a:pt x="223" y="150"/>
                      <a:pt x="223" y="150"/>
                      <a:pt x="223" y="150"/>
                    </a:cubicBezTo>
                    <a:cubicBezTo>
                      <a:pt x="218" y="155"/>
                      <a:pt x="207" y="166"/>
                      <a:pt x="189" y="166"/>
                    </a:cubicBezTo>
                    <a:close/>
                    <a:moveTo>
                      <a:pt x="145" y="143"/>
                    </a:moveTo>
                    <a:cubicBezTo>
                      <a:pt x="142" y="137"/>
                      <a:pt x="139" y="129"/>
                      <a:pt x="139" y="121"/>
                    </a:cubicBezTo>
                    <a:cubicBezTo>
                      <a:pt x="138" y="99"/>
                      <a:pt x="148" y="89"/>
                      <a:pt x="153" y="87"/>
                    </a:cubicBezTo>
                    <a:cubicBezTo>
                      <a:pt x="155" y="86"/>
                      <a:pt x="156" y="86"/>
                      <a:pt x="157" y="86"/>
                    </a:cubicBezTo>
                    <a:cubicBezTo>
                      <a:pt x="159" y="86"/>
                      <a:pt x="160" y="86"/>
                      <a:pt x="162" y="87"/>
                    </a:cubicBezTo>
                    <a:cubicBezTo>
                      <a:pt x="165" y="89"/>
                      <a:pt x="166" y="95"/>
                      <a:pt x="166" y="98"/>
                    </a:cubicBezTo>
                    <a:cubicBezTo>
                      <a:pt x="165" y="110"/>
                      <a:pt x="160" y="125"/>
                      <a:pt x="151" y="136"/>
                    </a:cubicBezTo>
                    <a:cubicBezTo>
                      <a:pt x="149" y="139"/>
                      <a:pt x="147" y="141"/>
                      <a:pt x="145" y="14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sp>
            <p:nvSpPr>
              <p:cNvPr id="306" name="Google Shape;306;p4"/>
              <p:cNvSpPr/>
              <p:nvPr/>
            </p:nvSpPr>
            <p:spPr>
              <a:xfrm>
                <a:off x="7888288" y="5467350"/>
                <a:ext cx="76200" cy="88900"/>
              </a:xfrm>
              <a:custGeom>
                <a:avLst/>
                <a:gdLst/>
                <a:ahLst/>
                <a:cxnLst/>
                <a:rect l="l" t="t" r="r" b="b"/>
                <a:pathLst>
                  <a:path w="48" h="56" extrusionOk="0">
                    <a:moveTo>
                      <a:pt x="0" y="56"/>
                    </a:moveTo>
                    <a:lnTo>
                      <a:pt x="48" y="29"/>
                    </a:lnTo>
                    <a:lnTo>
                      <a:pt x="7" y="0"/>
                    </a:lnTo>
                    <a:lnTo>
                      <a:pt x="0" y="5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sp>
            <p:nvSpPr>
              <p:cNvPr id="307" name="Google Shape;307;p4"/>
              <p:cNvSpPr/>
              <p:nvPr/>
            </p:nvSpPr>
            <p:spPr>
              <a:xfrm>
                <a:off x="7915276" y="5207000"/>
                <a:ext cx="230188" cy="284163"/>
              </a:xfrm>
              <a:custGeom>
                <a:avLst/>
                <a:gdLst/>
                <a:ahLst/>
                <a:cxnLst/>
                <a:rect l="l" t="t" r="r" b="b"/>
                <a:pathLst>
                  <a:path w="145" h="179" extrusionOk="0">
                    <a:moveTo>
                      <a:pt x="103" y="0"/>
                    </a:moveTo>
                    <a:lnTo>
                      <a:pt x="0" y="151"/>
                    </a:lnTo>
                    <a:lnTo>
                      <a:pt x="41" y="179"/>
                    </a:lnTo>
                    <a:lnTo>
                      <a:pt x="145" y="29"/>
                    </a:lnTo>
                    <a:lnTo>
                      <a:pt x="10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sp>
            <p:nvSpPr>
              <p:cNvPr id="308" name="Google Shape;308;p4"/>
              <p:cNvSpPr/>
              <p:nvPr/>
            </p:nvSpPr>
            <p:spPr>
              <a:xfrm>
                <a:off x="8085138" y="5108575"/>
                <a:ext cx="133350" cy="292100"/>
              </a:xfrm>
              <a:custGeom>
                <a:avLst/>
                <a:gdLst/>
                <a:ahLst/>
                <a:cxnLst/>
                <a:rect l="l" t="t" r="r" b="b"/>
                <a:pathLst>
                  <a:path w="92" h="201" extrusionOk="0">
                    <a:moveTo>
                      <a:pt x="62" y="70"/>
                    </a:moveTo>
                    <a:cubicBezTo>
                      <a:pt x="78" y="47"/>
                      <a:pt x="78" y="47"/>
                      <a:pt x="78" y="47"/>
                    </a:cubicBezTo>
                    <a:cubicBezTo>
                      <a:pt x="87" y="34"/>
                      <a:pt x="83" y="17"/>
                      <a:pt x="71" y="9"/>
                    </a:cubicBezTo>
                    <a:cubicBezTo>
                      <a:pt x="58" y="0"/>
                      <a:pt x="41" y="3"/>
                      <a:pt x="33" y="16"/>
                    </a:cubicBezTo>
                    <a:cubicBezTo>
                      <a:pt x="6" y="53"/>
                      <a:pt x="6" y="53"/>
                      <a:pt x="6" y="53"/>
                    </a:cubicBezTo>
                    <a:cubicBezTo>
                      <a:pt x="67" y="95"/>
                      <a:pt x="67" y="95"/>
                      <a:pt x="67" y="95"/>
                    </a:cubicBezTo>
                    <a:cubicBezTo>
                      <a:pt x="0" y="191"/>
                      <a:pt x="0" y="191"/>
                      <a:pt x="0" y="191"/>
                    </a:cubicBezTo>
                    <a:cubicBezTo>
                      <a:pt x="15" y="201"/>
                      <a:pt x="15" y="201"/>
                      <a:pt x="15" y="201"/>
                    </a:cubicBezTo>
                    <a:cubicBezTo>
                      <a:pt x="92" y="90"/>
                      <a:pt x="92" y="90"/>
                      <a:pt x="92" y="90"/>
                    </a:cubicBezTo>
                    <a:lnTo>
                      <a:pt x="62" y="7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grpSp>
        <p:sp>
          <p:nvSpPr>
            <p:cNvPr id="309" name="Google Shape;309;p4"/>
            <p:cNvSpPr/>
            <p:nvPr/>
          </p:nvSpPr>
          <p:spPr>
            <a:xfrm>
              <a:off x="1004376" y="3742510"/>
              <a:ext cx="2673601" cy="667855"/>
            </a:xfrm>
            <a:custGeom>
              <a:avLst/>
              <a:gdLst/>
              <a:ahLst/>
              <a:cxnLst/>
              <a:rect l="l" t="t" r="r" b="b"/>
              <a:pathLst>
                <a:path w="8579" h="2143" extrusionOk="0">
                  <a:moveTo>
                    <a:pt x="0" y="2143"/>
                  </a:moveTo>
                  <a:lnTo>
                    <a:pt x="7875" y="2143"/>
                  </a:lnTo>
                  <a:lnTo>
                    <a:pt x="8579" y="1070"/>
                  </a:lnTo>
                  <a:lnTo>
                    <a:pt x="7875" y="0"/>
                  </a:lnTo>
                  <a:lnTo>
                    <a:pt x="0" y="0"/>
                  </a:lnTo>
                  <a:lnTo>
                    <a:pt x="0" y="2143"/>
                  </a:lnTo>
                  <a:close/>
                </a:path>
              </a:pathLst>
            </a:custGeom>
            <a:solidFill>
              <a:schemeClr val="accent1"/>
            </a:solidFill>
            <a:ln>
              <a:noFill/>
            </a:ln>
          </p:spPr>
          <p:txBody>
            <a:bodyPr spcFirstLastPara="1" wrap="square" lIns="144000" tIns="45700" rIns="144000" bIns="45700" anchor="ctr" anchorCtr="0">
              <a:noAutofit/>
            </a:bodyPr>
            <a:lstStyle/>
            <a:p>
              <a:pPr marL="0" marR="0" lvl="0" indent="0" algn="ctr" rtl="0">
                <a:spcBef>
                  <a:spcPts val="0"/>
                </a:spcBef>
                <a:spcAft>
                  <a:spcPts val="0"/>
                </a:spcAft>
                <a:buNone/>
              </a:pPr>
              <a:r>
                <a:rPr lang="et-EE" sz="1800">
                  <a:solidFill>
                    <a:schemeClr val="lt1"/>
                  </a:solidFill>
                  <a:latin typeface="Work Sans Light" pitchFamily="2" charset="-70"/>
                  <a:ea typeface="Work Sans"/>
                  <a:cs typeface="Work Sans"/>
                  <a:sym typeface="Work Sans"/>
                </a:rPr>
                <a:t>1.Eesmärgistamine</a:t>
              </a:r>
              <a:endParaRPr sz="1800">
                <a:solidFill>
                  <a:schemeClr val="lt1"/>
                </a:solidFill>
                <a:latin typeface="Work Sans Light" pitchFamily="2" charset="-70"/>
                <a:ea typeface="Work Sans"/>
                <a:cs typeface="Work Sans"/>
                <a:sym typeface="Work Sans"/>
              </a:endParaRPr>
            </a:p>
          </p:txBody>
        </p:sp>
      </p:grpSp>
      <p:sp>
        <p:nvSpPr>
          <p:cNvPr id="310" name="Google Shape;310;p4"/>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latin typeface="Work Sans Light" pitchFamily="2" charset="-70"/>
              </a:rPr>
              <a:t>Mida on vaja teha enne kui hakkad investeerima?</a:t>
            </a:r>
            <a:endParaRPr>
              <a:latin typeface="Work Sans Light" pitchFamily="2" charset="-70"/>
            </a:endParaRPr>
          </a:p>
        </p:txBody>
      </p:sp>
      <p:sp>
        <p:nvSpPr>
          <p:cNvPr id="311" name="Google Shape;311;p4"/>
          <p:cNvSpPr txBox="1">
            <a:spLocks noGrp="1"/>
          </p:cNvSpPr>
          <p:nvPr>
            <p:ph type="dt" idx="10"/>
          </p:nvPr>
        </p:nvSpPr>
        <p:spPr>
          <a:xfrm>
            <a:off x="9568800" y="6351405"/>
            <a:ext cx="1835800" cy="242607"/>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endParaRPr sz="800">
              <a:solidFill>
                <a:schemeClr val="dk2"/>
              </a:solidFill>
              <a:latin typeface="Work Sans Light" pitchFamily="2" charset="-70"/>
              <a:ea typeface="Work Sans"/>
              <a:cs typeface="Work Sans"/>
              <a:sym typeface="Work Sans"/>
            </a:endParaRPr>
          </a:p>
        </p:txBody>
      </p:sp>
      <p:sp>
        <p:nvSpPr>
          <p:cNvPr id="312" name="Google Shape;312;p4"/>
          <p:cNvSpPr txBox="1">
            <a:spLocks noGrp="1"/>
          </p:cNvSpPr>
          <p:nvPr>
            <p:ph type="ftr" idx="11"/>
          </p:nvPr>
        </p:nvSpPr>
        <p:spPr>
          <a:xfrm>
            <a:off x="4456800" y="6351405"/>
            <a:ext cx="5112000" cy="24241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2"/>
              </a:solidFill>
              <a:latin typeface="Work Sans Light" pitchFamily="2" charset="-70"/>
              <a:ea typeface="Work Sans"/>
              <a:cs typeface="Work Sans"/>
              <a:sym typeface="Work Sans"/>
            </a:endParaRPr>
          </a:p>
        </p:txBody>
      </p:sp>
      <p:sp>
        <p:nvSpPr>
          <p:cNvPr id="313" name="Google Shape;313;p4"/>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t-EE">
                <a:latin typeface="Work Sans Light" pitchFamily="2" charset="-70"/>
              </a:rPr>
              <a:t>4</a:t>
            </a:fld>
            <a:endParaRPr>
              <a:latin typeface="Work Sans Light" pitchFamily="2" charset="-70"/>
            </a:endParaRPr>
          </a:p>
        </p:txBody>
      </p:sp>
      <p:grpSp>
        <p:nvGrpSpPr>
          <p:cNvPr id="314" name="Google Shape;314;p4"/>
          <p:cNvGrpSpPr/>
          <p:nvPr/>
        </p:nvGrpSpPr>
        <p:grpSpPr>
          <a:xfrm>
            <a:off x="3539931" y="2974233"/>
            <a:ext cx="2648357" cy="1436132"/>
            <a:chOff x="3539931" y="2974233"/>
            <a:chExt cx="2648357" cy="1436132"/>
          </a:xfrm>
        </p:grpSpPr>
        <p:grpSp>
          <p:nvGrpSpPr>
            <p:cNvPr id="315" name="Google Shape;315;p4"/>
            <p:cNvGrpSpPr/>
            <p:nvPr/>
          </p:nvGrpSpPr>
          <p:grpSpPr>
            <a:xfrm>
              <a:off x="4482164" y="2974233"/>
              <a:ext cx="876953" cy="786678"/>
              <a:chOff x="5624513" y="1840061"/>
              <a:chExt cx="647701" cy="581025"/>
            </a:xfrm>
          </p:grpSpPr>
          <p:sp>
            <p:nvSpPr>
              <p:cNvPr id="316" name="Google Shape;316;p4"/>
              <p:cNvSpPr/>
              <p:nvPr/>
            </p:nvSpPr>
            <p:spPr>
              <a:xfrm>
                <a:off x="5880101" y="2040086"/>
                <a:ext cx="392113" cy="381000"/>
              </a:xfrm>
              <a:custGeom>
                <a:avLst/>
                <a:gdLst/>
                <a:ahLst/>
                <a:cxnLst/>
                <a:rect l="l" t="t" r="r" b="b"/>
                <a:pathLst>
                  <a:path w="255" h="247" extrusionOk="0">
                    <a:moveTo>
                      <a:pt x="249" y="211"/>
                    </a:moveTo>
                    <a:cubicBezTo>
                      <a:pt x="249" y="211"/>
                      <a:pt x="249" y="211"/>
                      <a:pt x="249" y="211"/>
                    </a:cubicBezTo>
                    <a:cubicBezTo>
                      <a:pt x="182" y="144"/>
                      <a:pt x="182" y="144"/>
                      <a:pt x="182" y="144"/>
                    </a:cubicBezTo>
                    <a:cubicBezTo>
                      <a:pt x="178" y="148"/>
                      <a:pt x="178" y="148"/>
                      <a:pt x="178" y="148"/>
                    </a:cubicBezTo>
                    <a:cubicBezTo>
                      <a:pt x="165" y="135"/>
                      <a:pt x="165" y="135"/>
                      <a:pt x="165" y="135"/>
                    </a:cubicBezTo>
                    <a:cubicBezTo>
                      <a:pt x="179" y="115"/>
                      <a:pt x="184" y="90"/>
                      <a:pt x="179" y="66"/>
                    </a:cubicBezTo>
                    <a:cubicBezTo>
                      <a:pt x="178" y="67"/>
                      <a:pt x="178" y="67"/>
                      <a:pt x="178" y="67"/>
                    </a:cubicBezTo>
                    <a:cubicBezTo>
                      <a:pt x="173" y="44"/>
                      <a:pt x="159" y="26"/>
                      <a:pt x="142" y="15"/>
                    </a:cubicBezTo>
                    <a:cubicBezTo>
                      <a:pt x="130" y="8"/>
                      <a:pt x="118" y="4"/>
                      <a:pt x="110" y="2"/>
                    </a:cubicBezTo>
                    <a:cubicBezTo>
                      <a:pt x="110" y="2"/>
                      <a:pt x="110" y="2"/>
                      <a:pt x="110" y="2"/>
                    </a:cubicBezTo>
                    <a:cubicBezTo>
                      <a:pt x="99" y="0"/>
                      <a:pt x="87" y="0"/>
                      <a:pt x="75" y="3"/>
                    </a:cubicBezTo>
                    <a:cubicBezTo>
                      <a:pt x="29" y="14"/>
                      <a:pt x="0" y="61"/>
                      <a:pt x="11" y="107"/>
                    </a:cubicBezTo>
                    <a:cubicBezTo>
                      <a:pt x="17" y="129"/>
                      <a:pt x="31" y="148"/>
                      <a:pt x="50" y="160"/>
                    </a:cubicBezTo>
                    <a:cubicBezTo>
                      <a:pt x="68" y="171"/>
                      <a:pt x="89" y="175"/>
                      <a:pt x="110" y="171"/>
                    </a:cubicBezTo>
                    <a:cubicBezTo>
                      <a:pt x="110" y="171"/>
                      <a:pt x="110" y="171"/>
                      <a:pt x="110" y="171"/>
                    </a:cubicBezTo>
                    <a:cubicBezTo>
                      <a:pt x="122" y="169"/>
                      <a:pt x="134" y="164"/>
                      <a:pt x="146" y="156"/>
                    </a:cubicBezTo>
                    <a:cubicBezTo>
                      <a:pt x="158" y="169"/>
                      <a:pt x="158" y="169"/>
                      <a:pt x="158" y="169"/>
                    </a:cubicBezTo>
                    <a:cubicBezTo>
                      <a:pt x="153" y="174"/>
                      <a:pt x="153" y="174"/>
                      <a:pt x="153" y="174"/>
                    </a:cubicBezTo>
                    <a:cubicBezTo>
                      <a:pt x="219" y="240"/>
                      <a:pt x="219" y="240"/>
                      <a:pt x="219" y="240"/>
                    </a:cubicBezTo>
                    <a:cubicBezTo>
                      <a:pt x="223" y="244"/>
                      <a:pt x="228" y="247"/>
                      <a:pt x="234" y="247"/>
                    </a:cubicBezTo>
                    <a:cubicBezTo>
                      <a:pt x="246" y="247"/>
                      <a:pt x="255" y="237"/>
                      <a:pt x="255" y="226"/>
                    </a:cubicBezTo>
                    <a:cubicBezTo>
                      <a:pt x="255" y="220"/>
                      <a:pt x="252" y="215"/>
                      <a:pt x="249" y="211"/>
                    </a:cubicBezTo>
                    <a:close/>
                    <a:moveTo>
                      <a:pt x="137" y="129"/>
                    </a:moveTo>
                    <a:cubicBezTo>
                      <a:pt x="114" y="152"/>
                      <a:pt x="76" y="152"/>
                      <a:pt x="53" y="129"/>
                    </a:cubicBezTo>
                    <a:cubicBezTo>
                      <a:pt x="30" y="106"/>
                      <a:pt x="30" y="68"/>
                      <a:pt x="53" y="44"/>
                    </a:cubicBezTo>
                    <a:cubicBezTo>
                      <a:pt x="64" y="33"/>
                      <a:pt x="80" y="27"/>
                      <a:pt x="95" y="27"/>
                    </a:cubicBezTo>
                    <a:cubicBezTo>
                      <a:pt x="110" y="27"/>
                      <a:pt x="125" y="33"/>
                      <a:pt x="137" y="44"/>
                    </a:cubicBezTo>
                    <a:cubicBezTo>
                      <a:pt x="160" y="68"/>
                      <a:pt x="160" y="106"/>
                      <a:pt x="137" y="12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sp>
            <p:nvSpPr>
              <p:cNvPr id="317" name="Google Shape;317;p4"/>
              <p:cNvSpPr/>
              <p:nvPr/>
            </p:nvSpPr>
            <p:spPr>
              <a:xfrm>
                <a:off x="5624513" y="1840061"/>
                <a:ext cx="423863" cy="569912"/>
              </a:xfrm>
              <a:custGeom>
                <a:avLst/>
                <a:gdLst/>
                <a:ahLst/>
                <a:cxnLst/>
                <a:rect l="l" t="t" r="r" b="b"/>
                <a:pathLst>
                  <a:path w="276" h="371" extrusionOk="0">
                    <a:moveTo>
                      <a:pt x="204" y="311"/>
                    </a:moveTo>
                    <a:cubicBezTo>
                      <a:pt x="179" y="296"/>
                      <a:pt x="161" y="272"/>
                      <a:pt x="155" y="243"/>
                    </a:cubicBezTo>
                    <a:cubicBezTo>
                      <a:pt x="153" y="237"/>
                      <a:pt x="152" y="232"/>
                      <a:pt x="152" y="226"/>
                    </a:cubicBezTo>
                    <a:cubicBezTo>
                      <a:pt x="152" y="226"/>
                      <a:pt x="152" y="226"/>
                      <a:pt x="152" y="226"/>
                    </a:cubicBezTo>
                    <a:cubicBezTo>
                      <a:pt x="43" y="226"/>
                      <a:pt x="43" y="226"/>
                      <a:pt x="43" y="226"/>
                    </a:cubicBezTo>
                    <a:cubicBezTo>
                      <a:pt x="35" y="226"/>
                      <a:pt x="28" y="219"/>
                      <a:pt x="28" y="211"/>
                    </a:cubicBezTo>
                    <a:cubicBezTo>
                      <a:pt x="28" y="203"/>
                      <a:pt x="35" y="197"/>
                      <a:pt x="43" y="197"/>
                    </a:cubicBezTo>
                    <a:cubicBezTo>
                      <a:pt x="152" y="197"/>
                      <a:pt x="152" y="197"/>
                      <a:pt x="152" y="197"/>
                    </a:cubicBezTo>
                    <a:cubicBezTo>
                      <a:pt x="153" y="197"/>
                      <a:pt x="153" y="197"/>
                      <a:pt x="154" y="197"/>
                    </a:cubicBezTo>
                    <a:cubicBezTo>
                      <a:pt x="161" y="156"/>
                      <a:pt x="192" y="122"/>
                      <a:pt x="235" y="111"/>
                    </a:cubicBezTo>
                    <a:cubicBezTo>
                      <a:pt x="249" y="108"/>
                      <a:pt x="263" y="107"/>
                      <a:pt x="276" y="109"/>
                    </a:cubicBezTo>
                    <a:cubicBezTo>
                      <a:pt x="276" y="0"/>
                      <a:pt x="276" y="0"/>
                      <a:pt x="276" y="0"/>
                    </a:cubicBezTo>
                    <a:cubicBezTo>
                      <a:pt x="0" y="0"/>
                      <a:pt x="0" y="0"/>
                      <a:pt x="0" y="0"/>
                    </a:cubicBezTo>
                    <a:cubicBezTo>
                      <a:pt x="0" y="21"/>
                      <a:pt x="0" y="21"/>
                      <a:pt x="0" y="21"/>
                    </a:cubicBezTo>
                    <a:cubicBezTo>
                      <a:pt x="0" y="299"/>
                      <a:pt x="0" y="299"/>
                      <a:pt x="0" y="299"/>
                    </a:cubicBezTo>
                    <a:cubicBezTo>
                      <a:pt x="0" y="371"/>
                      <a:pt x="0" y="371"/>
                      <a:pt x="0" y="371"/>
                    </a:cubicBezTo>
                    <a:cubicBezTo>
                      <a:pt x="276" y="371"/>
                      <a:pt x="276" y="371"/>
                      <a:pt x="276" y="371"/>
                    </a:cubicBezTo>
                    <a:cubicBezTo>
                      <a:pt x="276" y="326"/>
                      <a:pt x="276" y="326"/>
                      <a:pt x="276" y="326"/>
                    </a:cubicBezTo>
                    <a:cubicBezTo>
                      <a:pt x="271" y="327"/>
                      <a:pt x="266" y="327"/>
                      <a:pt x="261" y="327"/>
                    </a:cubicBezTo>
                    <a:cubicBezTo>
                      <a:pt x="241" y="327"/>
                      <a:pt x="221" y="322"/>
                      <a:pt x="204" y="311"/>
                    </a:cubicBezTo>
                    <a:close/>
                    <a:moveTo>
                      <a:pt x="43" y="74"/>
                    </a:moveTo>
                    <a:cubicBezTo>
                      <a:pt x="152" y="74"/>
                      <a:pt x="152" y="74"/>
                      <a:pt x="152" y="74"/>
                    </a:cubicBezTo>
                    <a:cubicBezTo>
                      <a:pt x="160" y="74"/>
                      <a:pt x="167" y="81"/>
                      <a:pt x="167" y="89"/>
                    </a:cubicBezTo>
                    <a:cubicBezTo>
                      <a:pt x="167" y="97"/>
                      <a:pt x="160" y="104"/>
                      <a:pt x="152" y="104"/>
                    </a:cubicBezTo>
                    <a:cubicBezTo>
                      <a:pt x="43" y="104"/>
                      <a:pt x="43" y="104"/>
                      <a:pt x="43" y="104"/>
                    </a:cubicBezTo>
                    <a:cubicBezTo>
                      <a:pt x="35" y="104"/>
                      <a:pt x="28" y="97"/>
                      <a:pt x="28" y="89"/>
                    </a:cubicBezTo>
                    <a:cubicBezTo>
                      <a:pt x="28" y="81"/>
                      <a:pt x="35" y="74"/>
                      <a:pt x="43" y="74"/>
                    </a:cubicBezTo>
                    <a:close/>
                    <a:moveTo>
                      <a:pt x="43" y="136"/>
                    </a:moveTo>
                    <a:cubicBezTo>
                      <a:pt x="140" y="136"/>
                      <a:pt x="140" y="136"/>
                      <a:pt x="140" y="136"/>
                    </a:cubicBezTo>
                    <a:cubicBezTo>
                      <a:pt x="148" y="136"/>
                      <a:pt x="155" y="142"/>
                      <a:pt x="155" y="150"/>
                    </a:cubicBezTo>
                    <a:cubicBezTo>
                      <a:pt x="155" y="158"/>
                      <a:pt x="148" y="165"/>
                      <a:pt x="140" y="165"/>
                    </a:cubicBezTo>
                    <a:cubicBezTo>
                      <a:pt x="43" y="165"/>
                      <a:pt x="43" y="165"/>
                      <a:pt x="43" y="165"/>
                    </a:cubicBezTo>
                    <a:cubicBezTo>
                      <a:pt x="35" y="165"/>
                      <a:pt x="28" y="158"/>
                      <a:pt x="28" y="150"/>
                    </a:cubicBezTo>
                    <a:cubicBezTo>
                      <a:pt x="28" y="142"/>
                      <a:pt x="35" y="136"/>
                      <a:pt x="43" y="136"/>
                    </a:cubicBezTo>
                    <a:close/>
                    <a:moveTo>
                      <a:pt x="109" y="284"/>
                    </a:moveTo>
                    <a:cubicBezTo>
                      <a:pt x="43" y="284"/>
                      <a:pt x="43" y="284"/>
                      <a:pt x="43" y="284"/>
                    </a:cubicBezTo>
                    <a:cubicBezTo>
                      <a:pt x="35" y="284"/>
                      <a:pt x="28" y="278"/>
                      <a:pt x="28" y="269"/>
                    </a:cubicBezTo>
                    <a:cubicBezTo>
                      <a:pt x="28" y="261"/>
                      <a:pt x="35" y="255"/>
                      <a:pt x="43" y="255"/>
                    </a:cubicBezTo>
                    <a:cubicBezTo>
                      <a:pt x="109" y="255"/>
                      <a:pt x="109" y="255"/>
                      <a:pt x="109" y="255"/>
                    </a:cubicBezTo>
                    <a:cubicBezTo>
                      <a:pt x="117" y="255"/>
                      <a:pt x="123" y="261"/>
                      <a:pt x="123" y="269"/>
                    </a:cubicBezTo>
                    <a:cubicBezTo>
                      <a:pt x="123" y="278"/>
                      <a:pt x="117" y="284"/>
                      <a:pt x="109" y="28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grpSp>
        <p:sp>
          <p:nvSpPr>
            <p:cNvPr id="318" name="Google Shape;318;p4"/>
            <p:cNvSpPr/>
            <p:nvPr/>
          </p:nvSpPr>
          <p:spPr>
            <a:xfrm>
              <a:off x="3539931" y="3742510"/>
              <a:ext cx="2648357" cy="667855"/>
            </a:xfrm>
            <a:custGeom>
              <a:avLst/>
              <a:gdLst/>
              <a:ahLst/>
              <a:cxnLst/>
              <a:rect l="l" t="t" r="r" b="b"/>
              <a:pathLst>
                <a:path w="8498" h="2143" extrusionOk="0">
                  <a:moveTo>
                    <a:pt x="7794" y="0"/>
                  </a:moveTo>
                  <a:lnTo>
                    <a:pt x="0" y="0"/>
                  </a:lnTo>
                  <a:lnTo>
                    <a:pt x="704" y="1070"/>
                  </a:lnTo>
                  <a:lnTo>
                    <a:pt x="0" y="2143"/>
                  </a:lnTo>
                  <a:lnTo>
                    <a:pt x="7794" y="2143"/>
                  </a:lnTo>
                  <a:lnTo>
                    <a:pt x="8498" y="1070"/>
                  </a:lnTo>
                  <a:lnTo>
                    <a:pt x="7794" y="0"/>
                  </a:lnTo>
                  <a:close/>
                </a:path>
              </a:pathLst>
            </a:custGeom>
            <a:solidFill>
              <a:schemeClr val="accent3"/>
            </a:solidFill>
            <a:ln>
              <a:noFill/>
            </a:ln>
          </p:spPr>
          <p:txBody>
            <a:bodyPr spcFirstLastPara="1" wrap="square" lIns="144000" tIns="45700" rIns="144000" bIns="45700" anchor="ctr" anchorCtr="0">
              <a:noAutofit/>
            </a:bodyPr>
            <a:lstStyle/>
            <a:p>
              <a:pPr marL="0" marR="0" lvl="0" indent="0" algn="ctr" rtl="0">
                <a:spcBef>
                  <a:spcPts val="0"/>
                </a:spcBef>
                <a:spcAft>
                  <a:spcPts val="0"/>
                </a:spcAft>
                <a:buNone/>
              </a:pPr>
              <a:r>
                <a:rPr lang="et-EE" sz="1800" dirty="0">
                  <a:solidFill>
                    <a:schemeClr val="lt1"/>
                  </a:solidFill>
                  <a:latin typeface="Work Sans Light" pitchFamily="2" charset="-70"/>
                  <a:ea typeface="Work Sans"/>
                  <a:cs typeface="Work Sans"/>
                  <a:sym typeface="Work Sans"/>
                </a:rPr>
                <a:t>2.Eelarve pidamine</a:t>
              </a:r>
              <a:endParaRPr sz="1800" dirty="0">
                <a:solidFill>
                  <a:schemeClr val="lt1"/>
                </a:solidFill>
                <a:latin typeface="Work Sans Light" pitchFamily="2" charset="-70"/>
                <a:ea typeface="Work Sans"/>
                <a:cs typeface="Work Sans"/>
                <a:sym typeface="Work Sans"/>
              </a:endParaRPr>
            </a:p>
          </p:txBody>
        </p:sp>
      </p:grpSp>
      <p:grpSp>
        <p:nvGrpSpPr>
          <p:cNvPr id="319" name="Google Shape;319;p4"/>
          <p:cNvGrpSpPr/>
          <p:nvPr/>
        </p:nvGrpSpPr>
        <p:grpSpPr>
          <a:xfrm>
            <a:off x="8562961" y="2849799"/>
            <a:ext cx="2648357" cy="1560566"/>
            <a:chOff x="8562961" y="2849799"/>
            <a:chExt cx="2648357" cy="1560566"/>
          </a:xfrm>
        </p:grpSpPr>
        <p:grpSp>
          <p:nvGrpSpPr>
            <p:cNvPr id="320" name="Google Shape;320;p4"/>
            <p:cNvGrpSpPr/>
            <p:nvPr/>
          </p:nvGrpSpPr>
          <p:grpSpPr>
            <a:xfrm>
              <a:off x="9518567" y="2849799"/>
              <a:ext cx="737144" cy="892711"/>
              <a:chOff x="2011363" y="3794125"/>
              <a:chExt cx="488950" cy="592138"/>
            </a:xfrm>
          </p:grpSpPr>
          <p:sp>
            <p:nvSpPr>
              <p:cNvPr id="321" name="Google Shape;321;p4"/>
              <p:cNvSpPr/>
              <p:nvPr/>
            </p:nvSpPr>
            <p:spPr>
              <a:xfrm>
                <a:off x="2011363" y="3794125"/>
                <a:ext cx="488950" cy="322263"/>
              </a:xfrm>
              <a:custGeom>
                <a:avLst/>
                <a:gdLst/>
                <a:ahLst/>
                <a:cxnLst/>
                <a:rect l="l" t="t" r="r" b="b"/>
                <a:pathLst>
                  <a:path w="308" h="203" extrusionOk="0">
                    <a:moveTo>
                      <a:pt x="240" y="0"/>
                    </a:moveTo>
                    <a:lnTo>
                      <a:pt x="268" y="27"/>
                    </a:lnTo>
                    <a:lnTo>
                      <a:pt x="171" y="125"/>
                    </a:lnTo>
                    <a:lnTo>
                      <a:pt x="119" y="72"/>
                    </a:lnTo>
                    <a:lnTo>
                      <a:pt x="0" y="191"/>
                    </a:lnTo>
                    <a:lnTo>
                      <a:pt x="12" y="203"/>
                    </a:lnTo>
                    <a:lnTo>
                      <a:pt x="119" y="96"/>
                    </a:lnTo>
                    <a:lnTo>
                      <a:pt x="171" y="149"/>
                    </a:lnTo>
                    <a:lnTo>
                      <a:pt x="280" y="40"/>
                    </a:lnTo>
                    <a:lnTo>
                      <a:pt x="308" y="67"/>
                    </a:lnTo>
                    <a:lnTo>
                      <a:pt x="308" y="0"/>
                    </a:lnTo>
                    <a:lnTo>
                      <a:pt x="24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sp>
            <p:nvSpPr>
              <p:cNvPr id="322" name="Google Shape;322;p4"/>
              <p:cNvSpPr/>
              <p:nvPr/>
            </p:nvSpPr>
            <p:spPr>
              <a:xfrm>
                <a:off x="2405063" y="4000500"/>
                <a:ext cx="95250" cy="385763"/>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sp>
            <p:nvSpPr>
              <p:cNvPr id="323" name="Google Shape;323;p4"/>
              <p:cNvSpPr/>
              <p:nvPr/>
            </p:nvSpPr>
            <p:spPr>
              <a:xfrm>
                <a:off x="2276476" y="4133850"/>
                <a:ext cx="93663" cy="252413"/>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sp>
            <p:nvSpPr>
              <p:cNvPr id="324" name="Google Shape;324;p4"/>
              <p:cNvSpPr/>
              <p:nvPr/>
            </p:nvSpPr>
            <p:spPr>
              <a:xfrm>
                <a:off x="2146301" y="4081463"/>
                <a:ext cx="93663" cy="30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sp>
            <p:nvSpPr>
              <p:cNvPr id="325" name="Google Shape;325;p4"/>
              <p:cNvSpPr/>
              <p:nvPr/>
            </p:nvSpPr>
            <p:spPr>
              <a:xfrm>
                <a:off x="2016126" y="4189413"/>
                <a:ext cx="93663" cy="19685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Light" pitchFamily="2" charset="-70"/>
                  <a:ea typeface="Work Sans"/>
                  <a:cs typeface="Work Sans"/>
                  <a:sym typeface="Work Sans"/>
                </a:endParaRPr>
              </a:p>
            </p:txBody>
          </p:sp>
        </p:grpSp>
        <p:sp>
          <p:nvSpPr>
            <p:cNvPr id="326" name="Google Shape;326;p4"/>
            <p:cNvSpPr/>
            <p:nvPr/>
          </p:nvSpPr>
          <p:spPr>
            <a:xfrm>
              <a:off x="8562961" y="3742510"/>
              <a:ext cx="2648357" cy="667855"/>
            </a:xfrm>
            <a:custGeom>
              <a:avLst/>
              <a:gdLst/>
              <a:ahLst/>
              <a:cxnLst/>
              <a:rect l="l" t="t" r="r" b="b"/>
              <a:pathLst>
                <a:path w="8498" h="2143" extrusionOk="0">
                  <a:moveTo>
                    <a:pt x="7792" y="0"/>
                  </a:moveTo>
                  <a:lnTo>
                    <a:pt x="0" y="0"/>
                  </a:lnTo>
                  <a:lnTo>
                    <a:pt x="704" y="1070"/>
                  </a:lnTo>
                  <a:lnTo>
                    <a:pt x="0" y="2143"/>
                  </a:lnTo>
                  <a:lnTo>
                    <a:pt x="7792" y="2143"/>
                  </a:lnTo>
                  <a:lnTo>
                    <a:pt x="8498" y="1070"/>
                  </a:lnTo>
                  <a:lnTo>
                    <a:pt x="7792" y="0"/>
                  </a:lnTo>
                  <a:close/>
                </a:path>
              </a:pathLst>
            </a:custGeom>
            <a:solidFill>
              <a:schemeClr val="accent2"/>
            </a:solidFill>
            <a:ln>
              <a:noFill/>
            </a:ln>
          </p:spPr>
          <p:txBody>
            <a:bodyPr spcFirstLastPara="1" wrap="square" lIns="144000" tIns="45700" rIns="144000" bIns="45700" anchor="ctr" anchorCtr="0">
              <a:noAutofit/>
            </a:bodyPr>
            <a:lstStyle/>
            <a:p>
              <a:pPr marL="0" marR="0" lvl="0" indent="0" algn="ctr" rtl="0">
                <a:spcBef>
                  <a:spcPts val="0"/>
                </a:spcBef>
                <a:spcAft>
                  <a:spcPts val="0"/>
                </a:spcAft>
                <a:buNone/>
              </a:pPr>
              <a:r>
                <a:rPr lang="et-EE" sz="1800">
                  <a:solidFill>
                    <a:schemeClr val="lt1"/>
                  </a:solidFill>
                  <a:latin typeface="Work Sans Light" pitchFamily="2" charset="-70"/>
                  <a:ea typeface="Work Sans"/>
                  <a:cs typeface="Work Sans"/>
                  <a:sym typeface="Work Sans"/>
                </a:rPr>
                <a:t>4.Investeerimine</a:t>
              </a:r>
              <a:endParaRPr sz="1800">
                <a:solidFill>
                  <a:schemeClr val="lt1"/>
                </a:solidFill>
                <a:latin typeface="Work Sans Light" pitchFamily="2" charset="-70"/>
                <a:ea typeface="Work Sans"/>
                <a:cs typeface="Work Sans"/>
                <a:sym typeface="Work Sans"/>
              </a:endParaRPr>
            </a:p>
          </p:txBody>
        </p:sp>
      </p:grpSp>
      <p:grpSp>
        <p:nvGrpSpPr>
          <p:cNvPr id="327" name="Google Shape;327;p4"/>
          <p:cNvGrpSpPr/>
          <p:nvPr/>
        </p:nvGrpSpPr>
        <p:grpSpPr>
          <a:xfrm>
            <a:off x="6052650" y="3066181"/>
            <a:ext cx="2648357" cy="1344184"/>
            <a:chOff x="6052650" y="3066181"/>
            <a:chExt cx="2648357" cy="1344184"/>
          </a:xfrm>
        </p:grpSpPr>
        <p:sp>
          <p:nvSpPr>
            <p:cNvPr id="328" name="Google Shape;328;p4"/>
            <p:cNvSpPr/>
            <p:nvPr/>
          </p:nvSpPr>
          <p:spPr>
            <a:xfrm>
              <a:off x="6052650" y="3742510"/>
              <a:ext cx="2648357" cy="667855"/>
            </a:xfrm>
            <a:custGeom>
              <a:avLst/>
              <a:gdLst/>
              <a:ahLst/>
              <a:cxnLst/>
              <a:rect l="l" t="t" r="r" b="b"/>
              <a:pathLst>
                <a:path w="8498" h="2143" extrusionOk="0">
                  <a:moveTo>
                    <a:pt x="7794" y="0"/>
                  </a:moveTo>
                  <a:lnTo>
                    <a:pt x="0" y="0"/>
                  </a:lnTo>
                  <a:lnTo>
                    <a:pt x="704" y="1070"/>
                  </a:lnTo>
                  <a:lnTo>
                    <a:pt x="0" y="2143"/>
                  </a:lnTo>
                  <a:lnTo>
                    <a:pt x="7794" y="2143"/>
                  </a:lnTo>
                  <a:lnTo>
                    <a:pt x="8498" y="1070"/>
                  </a:lnTo>
                  <a:lnTo>
                    <a:pt x="7794" y="0"/>
                  </a:lnTo>
                  <a:close/>
                </a:path>
              </a:pathLst>
            </a:custGeom>
            <a:solidFill>
              <a:schemeClr val="accent4"/>
            </a:solidFill>
            <a:ln>
              <a:noFill/>
            </a:ln>
          </p:spPr>
          <p:txBody>
            <a:bodyPr spcFirstLastPara="1" wrap="square" lIns="144000" tIns="45700" rIns="144000" bIns="45700" anchor="ctr" anchorCtr="0">
              <a:noAutofit/>
            </a:bodyPr>
            <a:lstStyle/>
            <a:p>
              <a:pPr marL="0" marR="0" lvl="0" indent="0" algn="ctr" rtl="0">
                <a:lnSpc>
                  <a:spcPct val="111111"/>
                </a:lnSpc>
                <a:spcBef>
                  <a:spcPts val="0"/>
                </a:spcBef>
                <a:spcAft>
                  <a:spcPts val="0"/>
                </a:spcAft>
                <a:buNone/>
              </a:pPr>
              <a:r>
                <a:rPr lang="et-EE" sz="1800">
                  <a:solidFill>
                    <a:schemeClr val="lt1"/>
                  </a:solidFill>
                  <a:latin typeface="Work Sans Light" pitchFamily="2" charset="-70"/>
                  <a:ea typeface="Work Sans"/>
                  <a:cs typeface="Work Sans"/>
                  <a:sym typeface="Work Sans"/>
                </a:rPr>
                <a:t>3.Kogumine</a:t>
              </a:r>
              <a:endParaRPr sz="1800">
                <a:solidFill>
                  <a:schemeClr val="lt1"/>
                </a:solidFill>
                <a:latin typeface="Work Sans Light" pitchFamily="2" charset="-70"/>
                <a:ea typeface="Work Sans"/>
                <a:cs typeface="Work Sans"/>
                <a:sym typeface="Work Sans"/>
              </a:endParaRPr>
            </a:p>
          </p:txBody>
        </p:sp>
        <p:pic>
          <p:nvPicPr>
            <p:cNvPr id="329" name="Google Shape;329;p4"/>
            <p:cNvPicPr preferRelativeResize="0"/>
            <p:nvPr/>
          </p:nvPicPr>
          <p:blipFill rotWithShape="1">
            <a:blip r:embed="rId3">
              <a:alphaModFix/>
            </a:blip>
            <a:srcRect/>
            <a:stretch/>
          </p:blipFill>
          <p:spPr>
            <a:xfrm>
              <a:off x="6868921" y="3066181"/>
              <a:ext cx="946270" cy="69473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500"/>
                                        <p:tgtEl>
                                          <p:spTgt spid="30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latin typeface="Work Sans Light" pitchFamily="2" charset="-70"/>
              </a:rPr>
              <a:t>Millal alustada investeerimisega?</a:t>
            </a:r>
            <a:endParaRPr>
              <a:latin typeface="Work Sans Light" pitchFamily="2" charset="-70"/>
            </a:endParaRPr>
          </a:p>
        </p:txBody>
      </p:sp>
      <p:sp>
        <p:nvSpPr>
          <p:cNvPr id="336" name="Google Shape;336;p5"/>
          <p:cNvSpPr/>
          <p:nvPr/>
        </p:nvSpPr>
        <p:spPr>
          <a:xfrm>
            <a:off x="788796" y="1853327"/>
            <a:ext cx="702000" cy="702549"/>
          </a:xfrm>
          <a:prstGeom prst="ellipse">
            <a:avLst/>
          </a:prstGeom>
          <a:solidFill>
            <a:srgbClr val="E3BE78"/>
          </a:solidFill>
          <a:ln>
            <a:noFill/>
          </a:ln>
        </p:spPr>
        <p:txBody>
          <a:bodyPr spcFirstLastPara="1" wrap="square" lIns="91425" tIns="45700" rIns="144000" bIns="45700" anchor="ctr" anchorCtr="0">
            <a:noAutofit/>
          </a:bodyPr>
          <a:lstStyle/>
          <a:p>
            <a:pPr marL="0" marR="0" lvl="0" indent="0" algn="r" rtl="0">
              <a:spcBef>
                <a:spcPts val="0"/>
              </a:spcBef>
              <a:spcAft>
                <a:spcPts val="0"/>
              </a:spcAft>
              <a:buNone/>
            </a:pPr>
            <a:r>
              <a:rPr lang="et-EE" sz="2600">
                <a:solidFill>
                  <a:schemeClr val="lt1"/>
                </a:solidFill>
                <a:latin typeface="Work Sans Light" pitchFamily="2" charset="-70"/>
                <a:ea typeface="Work Sans"/>
                <a:cs typeface="Work Sans"/>
                <a:sym typeface="Work Sans"/>
              </a:rPr>
              <a:t>1</a:t>
            </a:r>
            <a:endParaRPr>
              <a:latin typeface="Work Sans Light" pitchFamily="2" charset="-70"/>
            </a:endParaRPr>
          </a:p>
        </p:txBody>
      </p:sp>
      <p:sp>
        <p:nvSpPr>
          <p:cNvPr id="337" name="Google Shape;337;p5"/>
          <p:cNvSpPr txBox="1"/>
          <p:nvPr/>
        </p:nvSpPr>
        <p:spPr>
          <a:xfrm>
            <a:off x="1663057" y="1853327"/>
            <a:ext cx="5176050" cy="7025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Sul on kogutud rahatagavara ca 3-6 kuu </a:t>
            </a:r>
            <a:endParaRPr sz="2000" dirty="0">
              <a:solidFill>
                <a:schemeClr val="dk1"/>
              </a:solidFill>
              <a:latin typeface="Work Sans Light" pitchFamily="2" charset="-70"/>
              <a:ea typeface="Work Sans"/>
              <a:cs typeface="Work Sans"/>
              <a:sym typeface="Work Sans"/>
            </a:endParaRPr>
          </a:p>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kulutuste ulatuses</a:t>
            </a:r>
            <a:endParaRPr sz="2000" dirty="0">
              <a:solidFill>
                <a:schemeClr val="dk1"/>
              </a:solidFill>
              <a:latin typeface="Work Sans Light" pitchFamily="2" charset="-70"/>
              <a:ea typeface="Work Sans"/>
              <a:cs typeface="Work Sans"/>
              <a:sym typeface="Work Sans"/>
            </a:endParaRPr>
          </a:p>
        </p:txBody>
      </p:sp>
      <p:sp>
        <p:nvSpPr>
          <p:cNvPr id="338" name="Google Shape;338;p5"/>
          <p:cNvSpPr/>
          <p:nvPr/>
        </p:nvSpPr>
        <p:spPr>
          <a:xfrm>
            <a:off x="788796" y="2934233"/>
            <a:ext cx="702000" cy="702549"/>
          </a:xfrm>
          <a:prstGeom prst="ellipse">
            <a:avLst/>
          </a:prstGeom>
          <a:solidFill>
            <a:srgbClr val="E3BE78"/>
          </a:solidFill>
          <a:ln>
            <a:noFill/>
          </a:ln>
        </p:spPr>
        <p:txBody>
          <a:bodyPr spcFirstLastPara="1" wrap="square" lIns="91425" tIns="45700" rIns="144000" bIns="45700" anchor="ctr" anchorCtr="0">
            <a:noAutofit/>
          </a:bodyPr>
          <a:lstStyle/>
          <a:p>
            <a:pPr marL="0" marR="0" lvl="0" indent="0" algn="r" rtl="0">
              <a:spcBef>
                <a:spcPts val="0"/>
              </a:spcBef>
              <a:spcAft>
                <a:spcPts val="0"/>
              </a:spcAft>
              <a:buNone/>
            </a:pPr>
            <a:r>
              <a:rPr lang="et-EE" sz="2600" dirty="0">
                <a:solidFill>
                  <a:schemeClr val="lt1"/>
                </a:solidFill>
                <a:latin typeface="Work Sans Light" pitchFamily="2" charset="-70"/>
                <a:ea typeface="Work Sans"/>
                <a:cs typeface="Work Sans"/>
                <a:sym typeface="Work Sans"/>
              </a:rPr>
              <a:t>2</a:t>
            </a:r>
            <a:endParaRPr dirty="0">
              <a:latin typeface="Work Sans Light" pitchFamily="2" charset="-70"/>
            </a:endParaRPr>
          </a:p>
        </p:txBody>
      </p:sp>
      <p:sp>
        <p:nvSpPr>
          <p:cNvPr id="339" name="Google Shape;339;p5"/>
          <p:cNvSpPr txBox="1"/>
          <p:nvPr/>
        </p:nvSpPr>
        <p:spPr>
          <a:xfrm>
            <a:off x="1663056" y="2869621"/>
            <a:ext cx="5326218" cy="7025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Soovid säilitada või kasvatada raha ostujõudu</a:t>
            </a:r>
            <a:endParaRPr sz="2000" dirty="0">
              <a:solidFill>
                <a:schemeClr val="dk1"/>
              </a:solidFill>
              <a:latin typeface="Work Sans Light" pitchFamily="2" charset="-70"/>
              <a:ea typeface="Work Sans"/>
              <a:cs typeface="Work Sans"/>
              <a:sym typeface="Work Sans"/>
            </a:endParaRPr>
          </a:p>
        </p:txBody>
      </p:sp>
      <p:sp>
        <p:nvSpPr>
          <p:cNvPr id="340" name="Google Shape;340;p5"/>
          <p:cNvSpPr/>
          <p:nvPr/>
        </p:nvSpPr>
        <p:spPr>
          <a:xfrm>
            <a:off x="788796" y="4015139"/>
            <a:ext cx="702000" cy="702549"/>
          </a:xfrm>
          <a:prstGeom prst="ellipse">
            <a:avLst/>
          </a:prstGeom>
          <a:solidFill>
            <a:srgbClr val="E3BE78"/>
          </a:solidFill>
          <a:ln>
            <a:noFill/>
          </a:ln>
        </p:spPr>
        <p:txBody>
          <a:bodyPr spcFirstLastPara="1" wrap="square" lIns="91425" tIns="45700" rIns="144000" bIns="45700" anchor="ctr" anchorCtr="0">
            <a:noAutofit/>
          </a:bodyPr>
          <a:lstStyle/>
          <a:p>
            <a:pPr marL="0" marR="0" lvl="0" indent="0" algn="r" rtl="0">
              <a:spcBef>
                <a:spcPts val="0"/>
              </a:spcBef>
              <a:spcAft>
                <a:spcPts val="0"/>
              </a:spcAft>
              <a:buNone/>
            </a:pPr>
            <a:r>
              <a:rPr lang="et-EE" sz="2600" dirty="0">
                <a:solidFill>
                  <a:schemeClr val="lt1"/>
                </a:solidFill>
                <a:latin typeface="Work Sans Light" pitchFamily="2" charset="-70"/>
                <a:ea typeface="Work Sans"/>
                <a:cs typeface="Work Sans"/>
                <a:sym typeface="Work Sans"/>
              </a:rPr>
              <a:t>3</a:t>
            </a:r>
            <a:endParaRPr dirty="0">
              <a:latin typeface="Work Sans Light" pitchFamily="2" charset="-70"/>
            </a:endParaRPr>
          </a:p>
        </p:txBody>
      </p:sp>
      <p:sp>
        <p:nvSpPr>
          <p:cNvPr id="341" name="Google Shape;341;p5"/>
          <p:cNvSpPr txBox="1"/>
          <p:nvPr/>
        </p:nvSpPr>
        <p:spPr>
          <a:xfrm>
            <a:off x="1663056" y="4015140"/>
            <a:ext cx="7872829" cy="7025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Võimalikult vara – liitintress* töötab </a:t>
            </a:r>
            <a:endParaRPr dirty="0">
              <a:latin typeface="Work Sans Light" pitchFamily="2" charset="-70"/>
            </a:endParaRPr>
          </a:p>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Sinu kasuks kauem</a:t>
            </a:r>
            <a:endParaRPr sz="2000" dirty="0">
              <a:solidFill>
                <a:schemeClr val="dk1"/>
              </a:solidFill>
              <a:latin typeface="Work Sans Light" pitchFamily="2" charset="-70"/>
              <a:ea typeface="Work Sans"/>
              <a:cs typeface="Work Sans"/>
              <a:sym typeface="Work Sans"/>
            </a:endParaRPr>
          </a:p>
        </p:txBody>
      </p:sp>
      <p:sp>
        <p:nvSpPr>
          <p:cNvPr id="342" name="Google Shape;342;p5"/>
          <p:cNvSpPr/>
          <p:nvPr/>
        </p:nvSpPr>
        <p:spPr>
          <a:xfrm>
            <a:off x="8083312" y="1702621"/>
            <a:ext cx="3484800" cy="3868322"/>
          </a:xfrm>
          <a:custGeom>
            <a:avLst/>
            <a:gdLst/>
            <a:ahLst/>
            <a:cxnLst/>
            <a:rect l="l" t="t" r="r" b="b"/>
            <a:pathLst>
              <a:path w="3484800" h="3868322" extrusionOk="0">
                <a:moveTo>
                  <a:pt x="1700043" y="0"/>
                </a:moveTo>
                <a:lnTo>
                  <a:pt x="1784318" y="0"/>
                </a:lnTo>
                <a:lnTo>
                  <a:pt x="1901903" y="4700"/>
                </a:lnTo>
                <a:cubicBezTo>
                  <a:pt x="2697790" y="68375"/>
                  <a:pt x="3448975" y="608757"/>
                  <a:pt x="3484612" y="1625550"/>
                </a:cubicBezTo>
                <a:cubicBezTo>
                  <a:pt x="3501632" y="3093953"/>
                  <a:pt x="2363555" y="3042913"/>
                  <a:pt x="1742402" y="3868322"/>
                </a:cubicBezTo>
                <a:cubicBezTo>
                  <a:pt x="1121348" y="3043135"/>
                  <a:pt x="-16975" y="3093584"/>
                  <a:pt x="192" y="1625550"/>
                </a:cubicBezTo>
                <a:cubicBezTo>
                  <a:pt x="35737" y="608308"/>
                  <a:pt x="786873" y="68108"/>
                  <a:pt x="1582754" y="4656"/>
                </a:cubicBezTo>
                <a:close/>
              </a:path>
            </a:pathLst>
          </a:custGeom>
          <a:solidFill>
            <a:schemeClr val="accent1"/>
          </a:solidFill>
          <a:ln>
            <a:noFill/>
          </a:ln>
        </p:spPr>
        <p:txBody>
          <a:bodyPr spcFirstLastPara="1" wrap="square" lIns="288000" tIns="144000" rIns="288000" bIns="36000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t-EE" sz="1800" b="0" i="0" dirty="0">
                <a:solidFill>
                  <a:schemeClr val="lt1"/>
                </a:solidFill>
                <a:latin typeface="Work Sans Light" pitchFamily="2" charset="-70"/>
                <a:sym typeface="Arial"/>
              </a:rPr>
              <a:t>Alusta enda</a:t>
            </a:r>
            <a:endParaRPr dirty="0">
              <a:latin typeface="Work Sans Light" pitchFamily="2" charset="-70"/>
            </a:endParaRPr>
          </a:p>
          <a:p>
            <a:pPr marL="0" marR="0" lvl="0" indent="0" algn="ctr" rtl="0">
              <a:lnSpc>
                <a:spcPct val="90000"/>
              </a:lnSpc>
              <a:spcBef>
                <a:spcPts val="0"/>
              </a:spcBef>
              <a:spcAft>
                <a:spcPts val="0"/>
              </a:spcAft>
              <a:buClr>
                <a:schemeClr val="lt1"/>
              </a:buClr>
              <a:buSzPts val="1800"/>
              <a:buFont typeface="Arial"/>
              <a:buNone/>
            </a:pPr>
            <a:r>
              <a:rPr lang="et-EE" sz="1800" b="0" i="0" dirty="0">
                <a:solidFill>
                  <a:schemeClr val="lt1"/>
                </a:solidFill>
                <a:latin typeface="Work Sans Light" pitchFamily="2" charset="-70"/>
                <a:sym typeface="Arial"/>
              </a:rPr>
              <a:t>harimisega – kuula </a:t>
            </a:r>
            <a:r>
              <a:rPr lang="et-EE" sz="1800" b="0" i="0" dirty="0" err="1">
                <a:solidFill>
                  <a:schemeClr val="lt1"/>
                </a:solidFill>
                <a:latin typeface="Work Sans Light" pitchFamily="2" charset="-70"/>
                <a:sym typeface="Arial"/>
              </a:rPr>
              <a:t>podcasti</a:t>
            </a:r>
            <a:r>
              <a:rPr lang="et-EE" sz="1800" b="0" i="0" dirty="0">
                <a:solidFill>
                  <a:schemeClr val="lt1"/>
                </a:solidFill>
                <a:latin typeface="Work Sans Light" pitchFamily="2" charset="-70"/>
                <a:sym typeface="Arial"/>
              </a:rPr>
              <a:t>, loe investeerimisalaseid raamatuid ja finantsblogisid. Seejärel pane paika enda eesmärgid ja riskitase. </a:t>
            </a:r>
            <a:endParaRPr dirty="0">
              <a:latin typeface="Work Sans Light" pitchFamily="2" charset="-70"/>
            </a:endParaRPr>
          </a:p>
          <a:p>
            <a:pPr marL="0" marR="0" lvl="0" indent="0" algn="ctr" rtl="0">
              <a:lnSpc>
                <a:spcPct val="90000"/>
              </a:lnSpc>
              <a:spcBef>
                <a:spcPts val="0"/>
              </a:spcBef>
              <a:spcAft>
                <a:spcPts val="0"/>
              </a:spcAft>
              <a:buClr>
                <a:schemeClr val="lt1"/>
              </a:buClr>
              <a:buSzPts val="2000"/>
              <a:buFont typeface="Arial"/>
              <a:buNone/>
            </a:pPr>
            <a:endParaRPr sz="2000" b="0" i="0" dirty="0">
              <a:solidFill>
                <a:schemeClr val="lt1"/>
              </a:solidFill>
              <a:latin typeface="Work Sans Light" pitchFamily="2" charset="-70"/>
              <a:sym typeface="Arial"/>
            </a:endParaRPr>
          </a:p>
        </p:txBody>
      </p:sp>
      <p:sp>
        <p:nvSpPr>
          <p:cNvPr id="2" name="Google Shape;341;p5">
            <a:extLst>
              <a:ext uri="{FF2B5EF4-FFF2-40B4-BE49-F238E27FC236}">
                <a16:creationId xmlns:a16="http://schemas.microsoft.com/office/drawing/2014/main" id="{527C5D17-A262-247A-1879-9286B89C8D35}"/>
              </a:ext>
            </a:extLst>
          </p:cNvPr>
          <p:cNvSpPr txBox="1"/>
          <p:nvPr/>
        </p:nvSpPr>
        <p:spPr>
          <a:xfrm>
            <a:off x="1628143" y="4560009"/>
            <a:ext cx="6247995" cy="7025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*Liitintress – teenitud tulu hakkab teenima tulu</a:t>
            </a:r>
            <a:endParaRPr sz="2000" dirty="0">
              <a:solidFill>
                <a:schemeClr val="dk1"/>
              </a:solidFill>
              <a:latin typeface="Work Sans Light" pitchFamily="2" charset="-70"/>
              <a:ea typeface="Work Sans"/>
              <a:cs typeface="Work Sans"/>
              <a:sym typeface="Work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337" grpId="0"/>
      <p:bldP spid="338" grpId="0" animBg="1"/>
      <p:bldP spid="339" grpId="0"/>
      <p:bldP spid="340" grpId="0" animBg="1"/>
      <p:bldP spid="341" grpId="0"/>
      <p:bldP spid="342"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 line chart&#10;&#10;Description automatically generated">
            <a:extLst>
              <a:ext uri="{FF2B5EF4-FFF2-40B4-BE49-F238E27FC236}">
                <a16:creationId xmlns:a16="http://schemas.microsoft.com/office/drawing/2014/main" id="{0571AD63-43E2-41F2-A884-70B107E819C5}"/>
              </a:ext>
            </a:extLst>
          </p:cNvPr>
          <p:cNvPicPr>
            <a:picLocks noChangeAspect="1"/>
          </p:cNvPicPr>
          <p:nvPr/>
        </p:nvPicPr>
        <p:blipFill>
          <a:blip r:embed="rId3"/>
          <a:stretch>
            <a:fillRect/>
          </a:stretch>
        </p:blipFill>
        <p:spPr>
          <a:xfrm>
            <a:off x="1649554" y="397445"/>
            <a:ext cx="9295386" cy="5228655"/>
          </a:xfrm>
          <a:prstGeom prst="rect">
            <a:avLst/>
          </a:prstGeom>
        </p:spPr>
      </p:pic>
    </p:spTree>
    <p:extLst>
      <p:ext uri="{BB962C8B-B14F-4D97-AF65-F5344CB8AC3E}">
        <p14:creationId xmlns:p14="http://schemas.microsoft.com/office/powerpoint/2010/main" val="372317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7"/>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Work Sans Light"/>
              <a:buNone/>
            </a:pPr>
            <a:r>
              <a:rPr lang="et-EE" sz="4000" dirty="0">
                <a:latin typeface="Work Sans Light" pitchFamily="2" charset="-70"/>
              </a:rPr>
              <a:t>Investeerimisega alustamise peamised takistused</a:t>
            </a:r>
            <a:endParaRPr sz="4000" dirty="0">
              <a:latin typeface="Work Sans Light" pitchFamily="2" charset="-70"/>
            </a:endParaRPr>
          </a:p>
        </p:txBody>
      </p:sp>
      <p:sp>
        <p:nvSpPr>
          <p:cNvPr id="364" name="Google Shape;364;p7"/>
          <p:cNvSpPr txBox="1">
            <a:spLocks noGrp="1"/>
          </p:cNvSpPr>
          <p:nvPr>
            <p:ph type="dt" idx="10"/>
          </p:nvPr>
        </p:nvSpPr>
        <p:spPr>
          <a:xfrm>
            <a:off x="9568800" y="6351405"/>
            <a:ext cx="1835800" cy="242607"/>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endParaRPr sz="800">
              <a:solidFill>
                <a:schemeClr val="dk1"/>
              </a:solidFill>
              <a:latin typeface="Work Sans Light" pitchFamily="2" charset="-70"/>
              <a:ea typeface="Work Sans"/>
              <a:cs typeface="Work Sans"/>
              <a:sym typeface="Work Sans"/>
            </a:endParaRPr>
          </a:p>
        </p:txBody>
      </p:sp>
      <p:sp>
        <p:nvSpPr>
          <p:cNvPr id="365" name="Google Shape;365;p7"/>
          <p:cNvSpPr txBox="1">
            <a:spLocks noGrp="1"/>
          </p:cNvSpPr>
          <p:nvPr>
            <p:ph type="ftr" idx="11"/>
          </p:nvPr>
        </p:nvSpPr>
        <p:spPr>
          <a:xfrm>
            <a:off x="4456800" y="6351405"/>
            <a:ext cx="5112000" cy="24241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Work Sans Light" pitchFamily="2" charset="-70"/>
              <a:ea typeface="Work Sans"/>
              <a:cs typeface="Work Sans"/>
              <a:sym typeface="Work Sans"/>
            </a:endParaRPr>
          </a:p>
        </p:txBody>
      </p:sp>
      <p:sp>
        <p:nvSpPr>
          <p:cNvPr id="366" name="Google Shape;366;p7"/>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t-EE">
                <a:latin typeface="Work Sans Light" pitchFamily="2" charset="-70"/>
              </a:rPr>
              <a:t>7</a:t>
            </a:fld>
            <a:endParaRPr>
              <a:latin typeface="Work Sans Light" pitchFamily="2" charset="-70"/>
            </a:endParaRPr>
          </a:p>
        </p:txBody>
      </p:sp>
      <p:sp>
        <p:nvSpPr>
          <p:cNvPr id="367" name="Google Shape;367;p7"/>
          <p:cNvSpPr txBox="1"/>
          <p:nvPr/>
        </p:nvSpPr>
        <p:spPr>
          <a:xfrm>
            <a:off x="1726617" y="4831558"/>
            <a:ext cx="2093522"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t-EE" sz="2000" dirty="0">
                <a:solidFill>
                  <a:schemeClr val="dk1"/>
                </a:solidFill>
                <a:latin typeface="Work Sans Light" pitchFamily="2" charset="-70"/>
                <a:ea typeface="Work Sans"/>
                <a:cs typeface="Work Sans"/>
                <a:sym typeface="Work Sans"/>
              </a:rPr>
              <a:t>Pole piisavalt raha</a:t>
            </a:r>
            <a:endParaRPr dirty="0">
              <a:latin typeface="Work Sans Light" pitchFamily="2" charset="-70"/>
            </a:endParaRPr>
          </a:p>
        </p:txBody>
      </p:sp>
      <p:sp>
        <p:nvSpPr>
          <p:cNvPr id="368" name="Google Shape;368;p7"/>
          <p:cNvSpPr txBox="1"/>
          <p:nvPr/>
        </p:nvSpPr>
        <p:spPr>
          <a:xfrm>
            <a:off x="5441374" y="4831550"/>
            <a:ext cx="1515000" cy="30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Keeruline</a:t>
            </a:r>
            <a:endParaRPr dirty="0">
              <a:latin typeface="Work Sans Light" pitchFamily="2" charset="-70"/>
            </a:endParaRPr>
          </a:p>
        </p:txBody>
      </p:sp>
      <p:sp>
        <p:nvSpPr>
          <p:cNvPr id="369" name="Google Shape;369;p7"/>
          <p:cNvSpPr txBox="1"/>
          <p:nvPr/>
        </p:nvSpPr>
        <p:spPr>
          <a:xfrm>
            <a:off x="8959421" y="4831550"/>
            <a:ext cx="915300" cy="30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t-EE" sz="2000" dirty="0">
                <a:solidFill>
                  <a:schemeClr val="dk1"/>
                </a:solidFill>
                <a:latin typeface="Work Sans Light" pitchFamily="2" charset="-70"/>
                <a:ea typeface="Work Sans"/>
                <a:cs typeface="Work Sans"/>
                <a:sym typeface="Work Sans"/>
              </a:rPr>
              <a:t>Hirm</a:t>
            </a:r>
            <a:endParaRPr dirty="0">
              <a:latin typeface="Work Sans Light" pitchFamily="2" charset="-70"/>
            </a:endParaRPr>
          </a:p>
        </p:txBody>
      </p:sp>
      <p:pic>
        <p:nvPicPr>
          <p:cNvPr id="2" name="Graphic 1">
            <a:extLst>
              <a:ext uri="{FF2B5EF4-FFF2-40B4-BE49-F238E27FC236}">
                <a16:creationId xmlns:a16="http://schemas.microsoft.com/office/drawing/2014/main" id="{788116EF-3F94-5E60-D6C3-5E1B6A2729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3046" y="2749531"/>
            <a:ext cx="1731100" cy="1731100"/>
          </a:xfrm>
          <a:prstGeom prst="rect">
            <a:avLst/>
          </a:prstGeom>
        </p:spPr>
      </p:pic>
      <p:pic>
        <p:nvPicPr>
          <p:cNvPr id="3" name="Graphic 2">
            <a:extLst>
              <a:ext uri="{FF2B5EF4-FFF2-40B4-BE49-F238E27FC236}">
                <a16:creationId xmlns:a16="http://schemas.microsoft.com/office/drawing/2014/main" id="{665A39D4-641B-9DEF-46C8-051504C096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25274" y="2749526"/>
            <a:ext cx="1731100" cy="1731100"/>
          </a:xfrm>
          <a:prstGeom prst="rect">
            <a:avLst/>
          </a:prstGeom>
        </p:spPr>
      </p:pic>
      <p:pic>
        <p:nvPicPr>
          <p:cNvPr id="4" name="Graphic 3">
            <a:extLst>
              <a:ext uri="{FF2B5EF4-FFF2-40B4-BE49-F238E27FC236}">
                <a16:creationId xmlns:a16="http://schemas.microsoft.com/office/drawing/2014/main" id="{996AE162-692D-C60F-C4B9-FC9C8A337E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8891" y="2749531"/>
            <a:ext cx="1731100" cy="173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2EC8B3-D21A-5141-96A3-2CB5A344D299}"/>
              </a:ext>
            </a:extLst>
          </p:cNvPr>
          <p:cNvSpPr>
            <a:spLocks noGrp="1"/>
          </p:cNvSpPr>
          <p:nvPr>
            <p:ph type="dt" sz="half" idx="10"/>
          </p:nvPr>
        </p:nvSpPr>
        <p:spPr>
          <a:xfrm>
            <a:off x="9568800" y="6351405"/>
            <a:ext cx="1835800" cy="242607"/>
          </a:xfrm>
          <a:prstGeom prst="rect">
            <a:avLst/>
          </a:prstGeom>
        </p:spPr>
        <p:txBody>
          <a:bodyPr vert="horz" lIns="0" tIns="0" rIns="0" bIns="0" rtlCol="0" anchor="t"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noProof="0" dirty="0"/>
          </a:p>
        </p:txBody>
      </p:sp>
      <p:sp>
        <p:nvSpPr>
          <p:cNvPr id="5" name="Footer Placeholder 4">
            <a:extLst>
              <a:ext uri="{FF2B5EF4-FFF2-40B4-BE49-F238E27FC236}">
                <a16:creationId xmlns:a16="http://schemas.microsoft.com/office/drawing/2014/main" id="{58C74E67-8778-7240-A14C-8B1F8FFDC563}"/>
              </a:ext>
            </a:extLst>
          </p:cNvPr>
          <p:cNvSpPr>
            <a:spLocks noGrp="1"/>
          </p:cNvSpPr>
          <p:nvPr>
            <p:ph type="ftr" sz="quarter" idx="11"/>
          </p:nvPr>
        </p:nvSpPr>
        <p:spPr>
          <a:xfrm>
            <a:off x="4456800" y="6351405"/>
            <a:ext cx="5112000" cy="242418"/>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noProof="0" dirty="0"/>
          </a:p>
        </p:txBody>
      </p:sp>
      <p:sp>
        <p:nvSpPr>
          <p:cNvPr id="6" name="Slide Number Placeholder 5">
            <a:extLst>
              <a:ext uri="{FF2B5EF4-FFF2-40B4-BE49-F238E27FC236}">
                <a16:creationId xmlns:a16="http://schemas.microsoft.com/office/drawing/2014/main" id="{0220B966-0480-2948-A7ED-9676B68EBEA0}"/>
              </a:ext>
            </a:extLst>
          </p:cNvPr>
          <p:cNvSpPr>
            <a:spLocks noGrp="1"/>
          </p:cNvSpPr>
          <p:nvPr>
            <p:ph type="sldNum" sz="quarter" idx="12"/>
          </p:nvPr>
        </p:nvSpPr>
        <p:spPr/>
        <p:txBody>
          <a:bodyPr/>
          <a:lstStyle/>
          <a:p>
            <a:fld id="{859873C9-BF5D-4A9A-BB31-45BBB7BABAF7}" type="slidenum">
              <a:rPr lang="en-GB" noProof="0" smtClean="0"/>
              <a:t>8</a:t>
            </a:fld>
            <a:endParaRPr lang="en-GB" noProof="0" dirty="0"/>
          </a:p>
        </p:txBody>
      </p:sp>
      <p:sp>
        <p:nvSpPr>
          <p:cNvPr id="7" name="Slide Number Placeholder 5">
            <a:extLst>
              <a:ext uri="{FF2B5EF4-FFF2-40B4-BE49-F238E27FC236}">
                <a16:creationId xmlns:a16="http://schemas.microsoft.com/office/drawing/2014/main" id="{D48596A0-5141-614B-8F95-E21E8D0DFEC1}"/>
              </a:ext>
            </a:extLst>
          </p:cNvPr>
          <p:cNvSpPr txBox="1">
            <a:spLocks/>
          </p:cNvSpPr>
          <p:nvPr/>
        </p:nvSpPr>
        <p:spPr>
          <a:xfrm>
            <a:off x="11404600" y="6351405"/>
            <a:ext cx="477736" cy="242418"/>
          </a:xfrm>
          <a:prstGeom prst="rect">
            <a:avLst/>
          </a:prstGeom>
        </p:spPr>
        <p:txBody>
          <a:bodyPr vert="horz" lIns="0" tIns="0" rIns="0" bIns="0" rtlCol="0" anchor="t"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9873C9-BF5D-4A9A-BB31-45BBB7BABAF7}" type="slidenum">
              <a:rPr lang="en-GB" smtClean="0"/>
              <a:pPr/>
              <a:t>8</a:t>
            </a:fld>
            <a:endParaRPr lang="en-GB" dirty="0"/>
          </a:p>
        </p:txBody>
      </p:sp>
      <p:sp>
        <p:nvSpPr>
          <p:cNvPr id="24" name="Rectangle 23">
            <a:extLst>
              <a:ext uri="{FF2B5EF4-FFF2-40B4-BE49-F238E27FC236}">
                <a16:creationId xmlns:a16="http://schemas.microsoft.com/office/drawing/2014/main" id="{526D7BD7-2C13-584B-9DF4-5739AFE61523}"/>
              </a:ext>
            </a:extLst>
          </p:cNvPr>
          <p:cNvSpPr/>
          <p:nvPr/>
        </p:nvSpPr>
        <p:spPr>
          <a:xfrm>
            <a:off x="3039273" y="5824090"/>
            <a:ext cx="8604195" cy="750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r>
              <a:rPr lang="et-EE" sz="1000" noProof="0" dirty="0">
                <a:solidFill>
                  <a:schemeClr val="tx2"/>
                </a:solidFill>
              </a:rPr>
              <a:t>Andmed: </a:t>
            </a:r>
            <a:r>
              <a:rPr lang="et-EE" sz="1000" noProof="0" dirty="0" err="1">
                <a:solidFill>
                  <a:schemeClr val="tx2"/>
                </a:solidFill>
              </a:rPr>
              <a:t>Bloomberg</a:t>
            </a:r>
            <a:r>
              <a:rPr lang="et-EE" sz="1000" noProof="0" dirty="0">
                <a:solidFill>
                  <a:schemeClr val="tx2"/>
                </a:solidFill>
              </a:rPr>
              <a:t>. Graafik: Swedbank</a:t>
            </a:r>
          </a:p>
          <a:p>
            <a:pPr rtl="0">
              <a:spcBef>
                <a:spcPts val="600"/>
              </a:spcBef>
            </a:pPr>
            <a:r>
              <a:rPr lang="et-EE" sz="1000" noProof="0" dirty="0">
                <a:solidFill>
                  <a:schemeClr val="tx2"/>
                </a:solidFill>
              </a:rPr>
              <a:t>Mineviku tootlus ei garanteeri samasugust tootlust tulevikus. Kui investeeringuid tehakse muus valuutas kui investori elukohariigi valuuta, võib tootlus valuutakõikumiste tõttu suureneda või väheneda. Investeeringute kogutootlusest arvatakse maha investeeringutega seotud kulud ja tasud ning kehtivate seaduste alusel antud sissetulekule kohaldatavad maksud. </a:t>
            </a:r>
          </a:p>
          <a:p>
            <a:pPr algn="ctr" rtl="0">
              <a:spcBef>
                <a:spcPts val="600"/>
              </a:spcBef>
            </a:pPr>
            <a:endParaRPr lang="et-EE" sz="1000" noProof="0" dirty="0">
              <a:solidFill>
                <a:schemeClr val="tx1"/>
              </a:solidFill>
            </a:endParaRPr>
          </a:p>
        </p:txBody>
      </p:sp>
      <p:pic>
        <p:nvPicPr>
          <p:cNvPr id="3" name="Picture 2" descr="Chart, bubble chart&#10;&#10;Description automatically generated">
            <a:extLst>
              <a:ext uri="{FF2B5EF4-FFF2-40B4-BE49-F238E27FC236}">
                <a16:creationId xmlns:a16="http://schemas.microsoft.com/office/drawing/2014/main" id="{C98646C5-5707-4B9A-9207-F9B9A3EA2E6D}"/>
              </a:ext>
            </a:extLst>
          </p:cNvPr>
          <p:cNvPicPr>
            <a:picLocks noChangeAspect="1"/>
          </p:cNvPicPr>
          <p:nvPr/>
        </p:nvPicPr>
        <p:blipFill>
          <a:blip r:embed="rId3"/>
          <a:stretch>
            <a:fillRect/>
          </a:stretch>
        </p:blipFill>
        <p:spPr>
          <a:xfrm>
            <a:off x="1569492" y="263988"/>
            <a:ext cx="9441975" cy="5311111"/>
          </a:xfrm>
          <a:prstGeom prst="rect">
            <a:avLst/>
          </a:prstGeom>
        </p:spPr>
      </p:pic>
    </p:spTree>
    <p:extLst>
      <p:ext uri="{BB962C8B-B14F-4D97-AF65-F5344CB8AC3E}">
        <p14:creationId xmlns:p14="http://schemas.microsoft.com/office/powerpoint/2010/main" val="108218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9"/>
          <p:cNvSpPr txBox="1">
            <a:spLocks noGrp="1"/>
          </p:cNvSpPr>
          <p:nvPr>
            <p:ph type="title"/>
          </p:nvPr>
        </p:nvSpPr>
        <p:spPr>
          <a:xfrm>
            <a:off x="623887" y="338601"/>
            <a:ext cx="10944225" cy="161925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latin typeface="Work Sans Light" pitchFamily="2" charset="-70"/>
              </a:rPr>
              <a:t>Kuhu saab investeerida?</a:t>
            </a:r>
            <a:endParaRPr>
              <a:latin typeface="Work Sans Light" pitchFamily="2" charset="-70"/>
            </a:endParaRPr>
          </a:p>
        </p:txBody>
      </p:sp>
      <p:sp>
        <p:nvSpPr>
          <p:cNvPr id="405" name="Google Shape;405;p9"/>
          <p:cNvSpPr txBox="1">
            <a:spLocks noGrp="1"/>
          </p:cNvSpPr>
          <p:nvPr>
            <p:ph type="body" idx="1"/>
          </p:nvPr>
        </p:nvSpPr>
        <p:spPr>
          <a:xfrm>
            <a:off x="748145" y="1733554"/>
            <a:ext cx="10480942" cy="4373935"/>
          </a:xfrm>
          <a:prstGeom prst="rect">
            <a:avLst/>
          </a:prstGeom>
          <a:noFill/>
          <a:ln>
            <a:noFill/>
          </a:ln>
        </p:spPr>
        <p:txBody>
          <a:bodyPr spcFirstLastPara="1" wrap="square" lIns="0" tIns="0" rIns="0" bIns="0" anchor="t" anchorCtr="0">
            <a:noAutofit/>
          </a:bodyPr>
          <a:lstStyle/>
          <a:p>
            <a:pPr marL="0" lvl="0" indent="-114300" algn="l" rtl="0">
              <a:lnSpc>
                <a:spcPct val="90000"/>
              </a:lnSpc>
              <a:spcBef>
                <a:spcPts val="0"/>
              </a:spcBef>
              <a:spcAft>
                <a:spcPts val="0"/>
              </a:spcAft>
              <a:buClr>
                <a:schemeClr val="dk1"/>
              </a:buClr>
              <a:buSzPts val="1800"/>
              <a:buFont typeface="Arial"/>
              <a:buChar char="◊"/>
            </a:pPr>
            <a:r>
              <a:rPr lang="et-EE" dirty="0">
                <a:latin typeface="Work Sans Light" pitchFamily="2" charset="-70"/>
              </a:rPr>
              <a:t> </a:t>
            </a:r>
            <a:r>
              <a:rPr lang="et-EE" b="1" dirty="0">
                <a:latin typeface="Work Sans Light" pitchFamily="2" charset="-70"/>
              </a:rPr>
              <a:t>Aktsiatesse</a:t>
            </a:r>
            <a:endParaRPr b="1" dirty="0">
              <a:latin typeface="Work Sans Light" pitchFamily="2" charset="-70"/>
            </a:endParaRPr>
          </a:p>
          <a:p>
            <a:pPr marL="0" lvl="0" indent="-114300" algn="l" rtl="0">
              <a:lnSpc>
                <a:spcPct val="90000"/>
              </a:lnSpc>
              <a:spcBef>
                <a:spcPts val="1000"/>
              </a:spcBef>
              <a:spcAft>
                <a:spcPts val="0"/>
              </a:spcAft>
              <a:buClr>
                <a:schemeClr val="dk1"/>
              </a:buClr>
              <a:buSzPts val="1800"/>
              <a:buFont typeface="Arial"/>
              <a:buChar char="◊"/>
            </a:pPr>
            <a:r>
              <a:rPr lang="et-EE" dirty="0">
                <a:latin typeface="Work Sans Light" pitchFamily="2" charset="-70"/>
              </a:rPr>
              <a:t> Võlakirjadesse</a:t>
            </a:r>
            <a:endParaRPr dirty="0">
              <a:latin typeface="Work Sans Light" pitchFamily="2" charset="-70"/>
            </a:endParaRPr>
          </a:p>
          <a:p>
            <a:pPr marL="0" lvl="0" indent="-114300" algn="l" rtl="0">
              <a:lnSpc>
                <a:spcPct val="90000"/>
              </a:lnSpc>
              <a:spcBef>
                <a:spcPts val="1000"/>
              </a:spcBef>
              <a:spcAft>
                <a:spcPts val="0"/>
              </a:spcAft>
              <a:buClr>
                <a:schemeClr val="dk1"/>
              </a:buClr>
              <a:buSzPts val="1800"/>
              <a:buFont typeface="Arial"/>
              <a:buChar char="◊"/>
            </a:pPr>
            <a:r>
              <a:rPr lang="et-EE" dirty="0">
                <a:latin typeface="Work Sans Light" pitchFamily="2" charset="-70"/>
              </a:rPr>
              <a:t> </a:t>
            </a:r>
            <a:r>
              <a:rPr lang="et-EE" b="1" dirty="0">
                <a:latin typeface="Work Sans Light" pitchFamily="2" charset="-70"/>
              </a:rPr>
              <a:t>Fondidesse</a:t>
            </a:r>
            <a:endParaRPr b="1" dirty="0">
              <a:latin typeface="Work Sans Light" pitchFamily="2" charset="-70"/>
            </a:endParaRPr>
          </a:p>
          <a:p>
            <a:pPr marL="0" lvl="0" indent="-114300" algn="l" rtl="0">
              <a:lnSpc>
                <a:spcPct val="90000"/>
              </a:lnSpc>
              <a:spcBef>
                <a:spcPts val="1000"/>
              </a:spcBef>
              <a:spcAft>
                <a:spcPts val="0"/>
              </a:spcAft>
              <a:buClr>
                <a:schemeClr val="dk1"/>
              </a:buClr>
              <a:buSzPts val="1800"/>
              <a:buFont typeface="Arial"/>
              <a:buChar char="◊"/>
            </a:pPr>
            <a:r>
              <a:rPr lang="et-EE" dirty="0">
                <a:latin typeface="Work Sans Light" pitchFamily="2" charset="-70"/>
              </a:rPr>
              <a:t> Kinnisvarasse</a:t>
            </a:r>
            <a:endParaRPr dirty="0">
              <a:latin typeface="Work Sans Light" pitchFamily="2" charset="-70"/>
            </a:endParaRPr>
          </a:p>
          <a:p>
            <a:pPr marL="0" lvl="0" indent="-114300" algn="l" rtl="0">
              <a:lnSpc>
                <a:spcPct val="90000"/>
              </a:lnSpc>
              <a:spcBef>
                <a:spcPts val="1000"/>
              </a:spcBef>
              <a:spcAft>
                <a:spcPts val="0"/>
              </a:spcAft>
              <a:buClr>
                <a:schemeClr val="dk1"/>
              </a:buClr>
              <a:buSzPts val="1800"/>
              <a:buFont typeface="Arial"/>
              <a:buChar char="◊"/>
            </a:pPr>
            <a:r>
              <a:rPr lang="et-EE" dirty="0">
                <a:latin typeface="Work Sans Light" pitchFamily="2" charset="-70"/>
              </a:rPr>
              <a:t> Kunsti</a:t>
            </a:r>
            <a:endParaRPr dirty="0">
              <a:latin typeface="Work Sans Light" pitchFamily="2" charset="-70"/>
            </a:endParaRPr>
          </a:p>
          <a:p>
            <a:pPr marL="0" lvl="0" indent="-114300" algn="l" rtl="0">
              <a:lnSpc>
                <a:spcPct val="90000"/>
              </a:lnSpc>
              <a:spcBef>
                <a:spcPts val="1000"/>
              </a:spcBef>
              <a:spcAft>
                <a:spcPts val="0"/>
              </a:spcAft>
              <a:buClr>
                <a:schemeClr val="dk1"/>
              </a:buClr>
              <a:buSzPts val="1800"/>
              <a:buFont typeface="Arial"/>
              <a:buChar char="◊"/>
            </a:pPr>
            <a:r>
              <a:rPr lang="et-EE" dirty="0">
                <a:latin typeface="Work Sans Light" pitchFamily="2" charset="-70"/>
              </a:rPr>
              <a:t> Metsa</a:t>
            </a:r>
            <a:endParaRPr dirty="0">
              <a:latin typeface="Work Sans Light" pitchFamily="2" charset="-70"/>
            </a:endParaRPr>
          </a:p>
          <a:p>
            <a:pPr marL="0" lvl="0" indent="-114300" algn="l" rtl="0">
              <a:lnSpc>
                <a:spcPct val="90000"/>
              </a:lnSpc>
              <a:spcBef>
                <a:spcPts val="1000"/>
              </a:spcBef>
              <a:spcAft>
                <a:spcPts val="0"/>
              </a:spcAft>
              <a:buClr>
                <a:schemeClr val="dk1"/>
              </a:buClr>
              <a:buSzPts val="1800"/>
              <a:buFont typeface="Arial"/>
              <a:buChar char="◊"/>
            </a:pPr>
            <a:r>
              <a:rPr lang="et-EE" dirty="0">
                <a:latin typeface="Work Sans Light" pitchFamily="2" charset="-70"/>
              </a:rPr>
              <a:t> Kulda</a:t>
            </a:r>
            <a:endParaRPr dirty="0">
              <a:latin typeface="Work Sans Light" pitchFamily="2" charset="-70"/>
            </a:endParaRPr>
          </a:p>
          <a:p>
            <a:pPr marL="0" lvl="0" indent="-114300" algn="l" rtl="0">
              <a:lnSpc>
                <a:spcPct val="90000"/>
              </a:lnSpc>
              <a:spcBef>
                <a:spcPts val="1000"/>
              </a:spcBef>
              <a:spcAft>
                <a:spcPts val="0"/>
              </a:spcAft>
              <a:buClr>
                <a:schemeClr val="dk1"/>
              </a:buClr>
              <a:buSzPts val="1800"/>
              <a:buFont typeface="Arial"/>
              <a:buChar char="◊"/>
            </a:pPr>
            <a:r>
              <a:rPr lang="et-EE" dirty="0">
                <a:latin typeface="Work Sans Light" pitchFamily="2" charset="-70"/>
              </a:rPr>
              <a:t> Toorainetesse</a:t>
            </a:r>
            <a:endParaRPr dirty="0">
              <a:latin typeface="Work Sans Light" pitchFamily="2" charset="-70"/>
            </a:endParaRPr>
          </a:p>
          <a:p>
            <a:pPr marL="0" lvl="0" indent="-114300" algn="l" rtl="0">
              <a:lnSpc>
                <a:spcPct val="90000"/>
              </a:lnSpc>
              <a:spcBef>
                <a:spcPts val="1000"/>
              </a:spcBef>
              <a:spcAft>
                <a:spcPts val="0"/>
              </a:spcAft>
              <a:buClr>
                <a:schemeClr val="dk1"/>
              </a:buClr>
              <a:buSzPts val="1800"/>
              <a:buFont typeface="Arial"/>
              <a:buChar char="◊"/>
            </a:pPr>
            <a:r>
              <a:rPr lang="et-EE" dirty="0">
                <a:latin typeface="Work Sans Light" pitchFamily="2" charset="-70"/>
              </a:rPr>
              <a:t> </a:t>
            </a:r>
            <a:r>
              <a:rPr lang="et-EE" dirty="0" err="1">
                <a:latin typeface="Work Sans Light" pitchFamily="2" charset="-70"/>
              </a:rPr>
              <a:t>Ühisrahastusse</a:t>
            </a:r>
            <a:r>
              <a:rPr lang="et-EE" dirty="0">
                <a:latin typeface="Work Sans Light" pitchFamily="2" charset="-70"/>
              </a:rPr>
              <a:t> (platvorm)</a:t>
            </a:r>
            <a:endParaRPr dirty="0">
              <a:latin typeface="Work Sans Light" pitchFamily="2" charset="-70"/>
            </a:endParaRPr>
          </a:p>
          <a:p>
            <a:pPr marL="0" lvl="0" indent="-114300" algn="l" rtl="0">
              <a:lnSpc>
                <a:spcPct val="90000"/>
              </a:lnSpc>
              <a:spcBef>
                <a:spcPts val="1000"/>
              </a:spcBef>
              <a:spcAft>
                <a:spcPts val="0"/>
              </a:spcAft>
              <a:buClr>
                <a:schemeClr val="dk1"/>
              </a:buClr>
              <a:buSzPts val="1800"/>
              <a:buFont typeface="Arial"/>
              <a:buChar char="◊"/>
            </a:pPr>
            <a:r>
              <a:rPr lang="et-EE" dirty="0">
                <a:latin typeface="Work Sans Light" pitchFamily="2" charset="-70"/>
              </a:rPr>
              <a:t> </a:t>
            </a:r>
            <a:r>
              <a:rPr lang="et-EE" dirty="0" err="1">
                <a:latin typeface="Work Sans Light" pitchFamily="2" charset="-70"/>
              </a:rPr>
              <a:t>Krüptorahasse</a:t>
            </a:r>
            <a:r>
              <a:rPr lang="et-EE" dirty="0">
                <a:latin typeface="Work Sans Light" pitchFamily="2" charset="-70"/>
              </a:rPr>
              <a:t> (spekuleerimine)</a:t>
            </a:r>
            <a:endParaRPr dirty="0">
              <a:latin typeface="Work Sans Light" pitchFamily="2" charset="-70"/>
            </a:endParaRPr>
          </a:p>
          <a:p>
            <a:pPr marL="0" lvl="0" indent="0" algn="l" rtl="0">
              <a:lnSpc>
                <a:spcPct val="90000"/>
              </a:lnSpc>
              <a:spcBef>
                <a:spcPts val="1000"/>
              </a:spcBef>
              <a:spcAft>
                <a:spcPts val="0"/>
              </a:spcAft>
              <a:buClr>
                <a:schemeClr val="dk1"/>
              </a:buClr>
              <a:buSzPts val="1800"/>
              <a:buFont typeface="Arial"/>
              <a:buNone/>
            </a:pPr>
            <a:endParaRPr dirty="0">
              <a:latin typeface="Work Sans Light" pitchFamily="2" charset="-70"/>
            </a:endParaRPr>
          </a:p>
        </p:txBody>
      </p:sp>
      <p:sp>
        <p:nvSpPr>
          <p:cNvPr id="406" name="Google Shape;406;p9"/>
          <p:cNvSpPr txBox="1">
            <a:spLocks noGrp="1"/>
          </p:cNvSpPr>
          <p:nvPr>
            <p:ph type="sldNum" idx="12"/>
          </p:nvPr>
        </p:nvSpPr>
        <p:spPr>
          <a:xfrm>
            <a:off x="8824913" y="6229349"/>
            <a:ext cx="27432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t-EE">
                <a:latin typeface="Work Sans Light" pitchFamily="2" charset="-70"/>
              </a:rPr>
              <a:t>9</a:t>
            </a:fld>
            <a:endParaRPr>
              <a:latin typeface="Work Sans Light" pitchFamily="2" charset="-70"/>
            </a:endParaRPr>
          </a:p>
        </p:txBody>
      </p:sp>
      <p:pic>
        <p:nvPicPr>
          <p:cNvPr id="407" name="Google Shape;407;p9"/>
          <p:cNvPicPr preferRelativeResize="0"/>
          <p:nvPr/>
        </p:nvPicPr>
        <p:blipFill rotWithShape="1">
          <a:blip r:embed="rId3">
            <a:alphaModFix/>
          </a:blip>
          <a:srcRect l="1485" t="681" r="41749" b="-680"/>
          <a:stretch/>
        </p:blipFill>
        <p:spPr>
          <a:xfrm>
            <a:off x="9051751" y="526352"/>
            <a:ext cx="2591718" cy="2591718"/>
          </a:xfrm>
          <a:prstGeom prst="ellipse">
            <a:avLst/>
          </a:prstGeom>
          <a:noFill/>
          <a:ln>
            <a:noFill/>
          </a:ln>
        </p:spPr>
      </p:pic>
      <p:pic>
        <p:nvPicPr>
          <p:cNvPr id="408" name="Google Shape;408;p9"/>
          <p:cNvPicPr preferRelativeResize="0"/>
          <p:nvPr/>
        </p:nvPicPr>
        <p:blipFill rotWithShape="1">
          <a:blip r:embed="rId4">
            <a:alphaModFix/>
          </a:blip>
          <a:srcRect l="7334" r="7334"/>
          <a:stretch/>
        </p:blipFill>
        <p:spPr>
          <a:xfrm>
            <a:off x="4402409" y="3639568"/>
            <a:ext cx="1987450" cy="1987450"/>
          </a:xfrm>
          <a:prstGeom prst="ellipse">
            <a:avLst/>
          </a:prstGeom>
          <a:noFill/>
          <a:ln>
            <a:noFill/>
          </a:ln>
        </p:spPr>
      </p:pic>
      <p:pic>
        <p:nvPicPr>
          <p:cNvPr id="409" name="Google Shape;409;p9"/>
          <p:cNvPicPr preferRelativeResize="0"/>
          <p:nvPr/>
        </p:nvPicPr>
        <p:blipFill rotWithShape="1">
          <a:blip r:embed="rId5">
            <a:alphaModFix/>
          </a:blip>
          <a:srcRect l="17761" r="17761"/>
          <a:stretch/>
        </p:blipFill>
        <p:spPr>
          <a:xfrm>
            <a:off x="7069473" y="4485164"/>
            <a:ext cx="1627061" cy="1627061"/>
          </a:xfrm>
          <a:prstGeom prst="ellipse">
            <a:avLst/>
          </a:prstGeom>
          <a:noFill/>
          <a:ln>
            <a:noFill/>
          </a:ln>
        </p:spPr>
      </p:pic>
      <p:pic>
        <p:nvPicPr>
          <p:cNvPr id="410" name="Google Shape;410;p9"/>
          <p:cNvPicPr preferRelativeResize="0"/>
          <p:nvPr/>
        </p:nvPicPr>
        <p:blipFill rotWithShape="1">
          <a:blip r:embed="rId6">
            <a:alphaModFix/>
          </a:blip>
          <a:srcRect l="18031" r="18031"/>
          <a:stretch/>
        </p:blipFill>
        <p:spPr>
          <a:xfrm>
            <a:off x="9776144" y="4485164"/>
            <a:ext cx="1987450" cy="1987450"/>
          </a:xfrm>
          <a:prstGeom prst="ellipse">
            <a:avLst/>
          </a:prstGeom>
          <a:noFill/>
          <a:ln>
            <a:noFill/>
          </a:ln>
        </p:spPr>
      </p:pic>
      <p:pic>
        <p:nvPicPr>
          <p:cNvPr id="411" name="Google Shape;411;p9"/>
          <p:cNvPicPr preferRelativeResize="0"/>
          <p:nvPr/>
        </p:nvPicPr>
        <p:blipFill rotWithShape="1">
          <a:blip r:embed="rId7">
            <a:alphaModFix/>
          </a:blip>
          <a:srcRect l="21429" r="21428"/>
          <a:stretch/>
        </p:blipFill>
        <p:spPr>
          <a:xfrm>
            <a:off x="10204549" y="2564626"/>
            <a:ext cx="1987451" cy="1987451"/>
          </a:xfrm>
          <a:prstGeom prst="ellipse">
            <a:avLst/>
          </a:prstGeom>
          <a:noFill/>
          <a:ln>
            <a:noFill/>
          </a:ln>
        </p:spPr>
      </p:pic>
      <p:pic>
        <p:nvPicPr>
          <p:cNvPr id="412" name="Google Shape;412;p9"/>
          <p:cNvPicPr preferRelativeResize="0"/>
          <p:nvPr/>
        </p:nvPicPr>
        <p:blipFill rotWithShape="1">
          <a:blip r:embed="rId8">
            <a:alphaModFix/>
          </a:blip>
          <a:srcRect l="20041" r="20040"/>
          <a:stretch/>
        </p:blipFill>
        <p:spPr>
          <a:xfrm>
            <a:off x="6532139" y="1529569"/>
            <a:ext cx="1987452" cy="1987452"/>
          </a:xfrm>
          <a:prstGeom prst="ellipse">
            <a:avLst/>
          </a:prstGeom>
          <a:noFill/>
          <a:ln>
            <a:noFill/>
          </a:ln>
        </p:spPr>
      </p:pic>
      <p:pic>
        <p:nvPicPr>
          <p:cNvPr id="413" name="Google Shape;413;p9"/>
          <p:cNvPicPr preferRelativeResize="0"/>
          <p:nvPr/>
        </p:nvPicPr>
        <p:blipFill rotWithShape="1">
          <a:blip r:embed="rId9">
            <a:alphaModFix/>
          </a:blip>
          <a:srcRect l="505" t="16594" r="67094" b="26853"/>
          <a:stretch/>
        </p:blipFill>
        <p:spPr>
          <a:xfrm>
            <a:off x="5116904" y="1934704"/>
            <a:ext cx="1353106" cy="1353106"/>
          </a:xfrm>
          <a:prstGeom prst="ellipse">
            <a:avLst/>
          </a:prstGeom>
          <a:noFill/>
          <a:ln>
            <a:noFill/>
          </a:ln>
        </p:spPr>
      </p:pic>
      <p:pic>
        <p:nvPicPr>
          <p:cNvPr id="414" name="Google Shape;414;p9"/>
          <p:cNvPicPr preferRelativeResize="0"/>
          <p:nvPr/>
        </p:nvPicPr>
        <p:blipFill rotWithShape="1">
          <a:blip r:embed="rId10">
            <a:alphaModFix/>
          </a:blip>
          <a:srcRect t="745" b="746"/>
          <a:stretch/>
        </p:blipFill>
        <p:spPr>
          <a:xfrm>
            <a:off x="5989862" y="5483456"/>
            <a:ext cx="1044637" cy="1035944"/>
          </a:xfrm>
          <a:prstGeom prst="ellipse">
            <a:avLst/>
          </a:prstGeom>
          <a:noFill/>
          <a:ln>
            <a:noFill/>
          </a:ln>
        </p:spPr>
      </p:pic>
      <p:pic>
        <p:nvPicPr>
          <p:cNvPr id="2" name="Picture 8" descr="The Apple Logo: History, Meaning, Design Influences, and Evolution -  crowdspring Blog">
            <a:extLst>
              <a:ext uri="{FF2B5EF4-FFF2-40B4-BE49-F238E27FC236}">
                <a16:creationId xmlns:a16="http://schemas.microsoft.com/office/drawing/2014/main" id="{8F872730-3A37-96DB-2BD0-404BD330D3E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69473" y="207896"/>
            <a:ext cx="2541662" cy="14523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Nike. Just Do It. Nike.com">
            <a:extLst>
              <a:ext uri="{FF2B5EF4-FFF2-40B4-BE49-F238E27FC236}">
                <a16:creationId xmlns:a16="http://schemas.microsoft.com/office/drawing/2014/main" id="{7FBC3ADD-8C66-EC57-C885-FED7872B0E1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56300" y="3635123"/>
            <a:ext cx="1232924" cy="1232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oca Cola Circle Logo PNG Vector (AI) Free Download">
            <a:extLst>
              <a:ext uri="{FF2B5EF4-FFF2-40B4-BE49-F238E27FC236}">
                <a16:creationId xmlns:a16="http://schemas.microsoft.com/office/drawing/2014/main" id="{90953328-F122-A2D5-59A8-8533861038B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21474" y="3600776"/>
            <a:ext cx="894963" cy="890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angaliit">
      <a:dk1>
        <a:srgbClr val="212963"/>
      </a:dk1>
      <a:lt1>
        <a:srgbClr val="FFFFFF"/>
      </a:lt1>
      <a:dk2>
        <a:srgbClr val="212963"/>
      </a:dk2>
      <a:lt2>
        <a:srgbClr val="DBB165"/>
      </a:lt2>
      <a:accent1>
        <a:srgbClr val="212963"/>
      </a:accent1>
      <a:accent2>
        <a:srgbClr val="DBB165"/>
      </a:accent2>
      <a:accent3>
        <a:srgbClr val="2BB573"/>
      </a:accent3>
      <a:accent4>
        <a:srgbClr val="29AAE1"/>
      </a:accent4>
      <a:accent5>
        <a:srgbClr val="F05A2B"/>
      </a:accent5>
      <a:accent6>
        <a:srgbClr val="FFC000"/>
      </a:accent6>
      <a:hlink>
        <a:srgbClr val="495385"/>
      </a:hlink>
      <a:folHlink>
        <a:srgbClr val="7980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19368</TotalTime>
  <Words>4074</Words>
  <Application>Microsoft Office PowerPoint</Application>
  <PresentationFormat>Widescreen</PresentationFormat>
  <Paragraphs>421</Paragraphs>
  <Slides>35</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Calibri</vt:lpstr>
      <vt:lpstr>Roboto</vt:lpstr>
      <vt:lpstr>Tahoma</vt:lpstr>
      <vt:lpstr>arial</vt:lpstr>
      <vt:lpstr>Work Sans</vt:lpstr>
      <vt:lpstr>Work Sans Light</vt:lpstr>
      <vt:lpstr>arial</vt:lpstr>
      <vt:lpstr>PT Serif</vt:lpstr>
      <vt:lpstr>Noto Sans Symbols</vt:lpstr>
      <vt:lpstr>Office Theme</vt:lpstr>
      <vt:lpstr>Kuidas alustada investeerimisega?</vt:lpstr>
      <vt:lpstr>Millest me täna räägime?</vt:lpstr>
      <vt:lpstr>Miks üldse investeerida?</vt:lpstr>
      <vt:lpstr>Mida on vaja teha enne kui hakkad investeerima?</vt:lpstr>
      <vt:lpstr>Millal alustada investeerimisega?</vt:lpstr>
      <vt:lpstr>PowerPoint Presentation</vt:lpstr>
      <vt:lpstr>Investeerimisega alustamise peamised takistused</vt:lpstr>
      <vt:lpstr>PowerPoint Presentation</vt:lpstr>
      <vt:lpstr>Kuhu saab investeerida?</vt:lpstr>
      <vt:lpstr>PowerPoint Presentation</vt:lpstr>
      <vt:lpstr>PowerPoint Presentation</vt:lpstr>
      <vt:lpstr>Ülesanne</vt:lpstr>
      <vt:lpstr>PowerPoint Presentation</vt:lpstr>
      <vt:lpstr>Kuhu investeerida?</vt:lpstr>
      <vt:lpstr>Mis on investeeringute valimisel oluline?</vt:lpstr>
      <vt:lpstr>Mida Sul alustamiseks vaja on?</vt:lpstr>
      <vt:lpstr>Väldi vähekogenud investorite peamisi vigu</vt:lpstr>
      <vt:lpstr>Pettused ja ohud</vt:lpstr>
      <vt:lpstr>Raamatu soovitused</vt:lpstr>
      <vt:lpstr>PowerPoint Presentation</vt:lpstr>
      <vt:lpstr>PowerPoint Presentation</vt:lpstr>
      <vt:lpstr>Paneme teadmised proovile!</vt:lpstr>
      <vt:lpstr>Küsimusi?</vt:lpstr>
      <vt:lpstr>Lisa slaidid-vajadusel kasuta</vt:lpstr>
      <vt:lpstr>PowerPoint Presentation</vt:lpstr>
      <vt:lpstr>Järjepidev investeerimine on kasulik</vt:lpstr>
      <vt:lpstr>PowerPoint Presentation</vt:lpstr>
      <vt:lpstr>Kuhu investeerida? </vt:lpstr>
      <vt:lpstr>Eesti pensionisüsteemi 3 sammast</vt:lpstr>
      <vt:lpstr> II samba võimalused  Brutopalk 1000€ - netopalk väheneb 16€, sambasse laekub kohe 60€</vt:lpstr>
      <vt:lpstr>Mida pead teadma, kui oled saanud 18? </vt:lpstr>
      <vt:lpstr>PowerPoint Presentation</vt:lpstr>
      <vt:lpstr>Aktsiaorderi sisestus Swedbanki näitel</vt:lpstr>
      <vt:lpstr>Aktsiaorderi sisestus SEB näitel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KUIDAS ALUSTADA INVESTEERIMISEGA?</dc:title>
  <dc:creator>Mari-Liis Jääger</dc:creator>
  <cp:lastModifiedBy>Enn Riisalu</cp:lastModifiedBy>
  <cp:revision>37</cp:revision>
  <dcterms:created xsi:type="dcterms:W3CDTF">2017-09-07T08:51:56Z</dcterms:created>
  <dcterms:modified xsi:type="dcterms:W3CDTF">2026-02-18T08:50:29Z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9a02a4-1fd8-448c-9b02-939e6825dd65_Enabled">
    <vt:lpwstr>true</vt:lpwstr>
  </property>
  <property fmtid="{D5CDD505-2E9C-101B-9397-08002B2CF9AE}" pid="3" name="MSIP_Label_199a02a4-1fd8-448c-9b02-939e6825dd65_SetDate">
    <vt:lpwstr>2021-09-01T10:43:00Z</vt:lpwstr>
  </property>
  <property fmtid="{D5CDD505-2E9C-101B-9397-08002B2CF9AE}" pid="4" name="MSIP_Label_199a02a4-1fd8-448c-9b02-939e6825dd65_Method">
    <vt:lpwstr>Privileged</vt:lpwstr>
  </property>
  <property fmtid="{D5CDD505-2E9C-101B-9397-08002B2CF9AE}" pid="5" name="MSIP_Label_199a02a4-1fd8-448c-9b02-939e6825dd65_Name">
    <vt:lpwstr>General</vt:lpwstr>
  </property>
  <property fmtid="{D5CDD505-2E9C-101B-9397-08002B2CF9AE}" pid="6" name="MSIP_Label_199a02a4-1fd8-448c-9b02-939e6825dd65_SiteId">
    <vt:lpwstr>e06b362b-4101-487e-ac7c-ade9d4cc404e</vt:lpwstr>
  </property>
  <property fmtid="{D5CDD505-2E9C-101B-9397-08002B2CF9AE}" pid="7" name="MSIP_Label_199a02a4-1fd8-448c-9b02-939e6825dd65_ActionId">
    <vt:lpwstr>25916343-6e85-4703-825c-99a254074bb9</vt:lpwstr>
  </property>
  <property fmtid="{D5CDD505-2E9C-101B-9397-08002B2CF9AE}" pid="8" name="MSIP_Label_199a02a4-1fd8-448c-9b02-939e6825dd65_ContentBits">
    <vt:lpwstr>0</vt:lpwstr>
  </property>
</Properties>
</file>