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28"/>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4327" r:id="rId22"/>
    <p:sldId id="276" r:id="rId23"/>
    <p:sldId id="4328" r:id="rId24"/>
    <p:sldId id="277" r:id="rId25"/>
    <p:sldId id="278" r:id="rId26"/>
    <p:sldId id="279" r:id="rId27"/>
  </p:sldIdLst>
  <p:sldSz cx="12192000" cy="6858000"/>
  <p:notesSz cx="6797675" cy="9928225"/>
  <p:embeddedFontLst>
    <p:embeddedFont>
      <p:font typeface="Roboto" panose="02000000000000000000" pitchFamily="2" charset="0"/>
      <p:regular r:id="rId29"/>
      <p:bold r:id="rId30"/>
      <p:italic r:id="rId31"/>
      <p:boldItalic r:id="rId32"/>
    </p:embeddedFont>
    <p:embeddedFont>
      <p:font typeface="Work Sans" pitchFamily="2" charset="0"/>
      <p:regular r:id="rId33"/>
      <p:bold r:id="rId34"/>
      <p:italic r:id="rId35"/>
      <p:boldItalic r:id="rId36"/>
    </p:embeddedFont>
    <p:embeddedFont>
      <p:font typeface="Work Sans Light"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s47UL1QY3cIcBp0mrRMi9s1fx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156" autoAdjust="0"/>
  </p:normalViewPr>
  <p:slideViewPr>
    <p:cSldViewPr snapToGrid="0">
      <p:cViewPr varScale="1">
        <p:scale>
          <a:sx n="83" d="100"/>
          <a:sy n="83" d="100"/>
        </p:scale>
        <p:origin x="1954"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n Riisalu" userId="d81a564d-52ff-409b-8e98-d20060d74f5a" providerId="ADAL" clId="{16425106-B334-44A4-9F55-97B0034D05D8}"/>
    <pc:docChg chg="custSel modSld">
      <pc:chgData name="Enn Riisalu" userId="d81a564d-52ff-409b-8e98-d20060d74f5a" providerId="ADAL" clId="{16425106-B334-44A4-9F55-97B0034D05D8}" dt="2026-02-18T08:50:51.957" v="1" actId="20577"/>
      <pc:docMkLst>
        <pc:docMk/>
      </pc:docMkLst>
      <pc:sldChg chg="modSp mod">
        <pc:chgData name="Enn Riisalu" userId="d81a564d-52ff-409b-8e98-d20060d74f5a" providerId="ADAL" clId="{16425106-B334-44A4-9F55-97B0034D05D8}" dt="2026-02-18T08:50:51.957" v="1" actId="20577"/>
        <pc:sldMkLst>
          <pc:docMk/>
          <pc:sldMk cId="0" sldId="256"/>
        </pc:sldMkLst>
        <pc:spChg chg="mod">
          <ac:chgData name="Enn Riisalu" userId="d81a564d-52ff-409b-8e98-d20060d74f5a" providerId="ADAL" clId="{16425106-B334-44A4-9F55-97B0034D05D8}" dt="2026-02-18T08:50:51.957" v="1" actId="20577"/>
          <ac:spMkLst>
            <pc:docMk/>
            <pc:sldMk cId="0" sldId="256"/>
            <ac:spMk id="2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KtWlmbDsx-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ytimes.com/2007/01/15/business/media/15everywhere.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KtWlmbDsx-U"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create.kahoot.it/share/kuidas-saada-rikkaks-7-9-ja-10-12-klassid-eesti-pangaliit/7a81c615-0642-4cad-b64e-5fc324f10ad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Nipid:</a:t>
            </a:r>
            <a:endParaRPr dirty="0"/>
          </a:p>
          <a:p>
            <a:pPr marL="0" lvl="0" indent="0" algn="l" rtl="0">
              <a:spcBef>
                <a:spcPts val="0"/>
              </a:spcBef>
              <a:spcAft>
                <a:spcPts val="0"/>
              </a:spcAft>
              <a:buNone/>
            </a:pPr>
            <a:r>
              <a:rPr lang="et-EE" dirty="0"/>
              <a:t>Arvesta sihtrühmaga – kõnekeele ja näidete valimisel</a:t>
            </a:r>
            <a:endParaRPr dirty="0"/>
          </a:p>
          <a:p>
            <a:pPr marL="0" lvl="0" indent="0" algn="l" rtl="0">
              <a:spcBef>
                <a:spcPts val="0"/>
              </a:spcBef>
              <a:spcAft>
                <a:spcPts val="0"/>
              </a:spcAft>
              <a:buNone/>
            </a:pPr>
            <a:r>
              <a:rPr lang="et-EE" dirty="0"/>
              <a:t>Tutvusta end</a:t>
            </a:r>
            <a:endParaRPr dirty="0"/>
          </a:p>
          <a:p>
            <a:pPr marL="0" lvl="0" indent="0" algn="l" rtl="0">
              <a:spcBef>
                <a:spcPts val="0"/>
              </a:spcBef>
              <a:spcAft>
                <a:spcPts val="0"/>
              </a:spcAft>
              <a:buNone/>
            </a:pPr>
            <a:r>
              <a:rPr lang="et-EE" dirty="0"/>
              <a:t>Räägi enda tööst</a:t>
            </a:r>
            <a:endParaRPr dirty="0"/>
          </a:p>
          <a:p>
            <a:pPr marL="0" lvl="0" indent="0" algn="l" rtl="0">
              <a:spcBef>
                <a:spcPts val="0"/>
              </a:spcBef>
              <a:spcAft>
                <a:spcPts val="0"/>
              </a:spcAft>
              <a:buNone/>
            </a:pPr>
            <a:r>
              <a:rPr lang="et-EE" dirty="0"/>
              <a:t>Hoia põnevust</a:t>
            </a:r>
            <a:br>
              <a:rPr lang="et-EE" dirty="0"/>
            </a:br>
            <a:r>
              <a:rPr lang="et-EE" dirty="0"/>
              <a:t>Praktilised näited enda elust</a:t>
            </a:r>
            <a:endParaRPr dirty="0"/>
          </a:p>
          <a:p>
            <a:pPr marL="0" lvl="0" indent="0" algn="l" rtl="0">
              <a:spcBef>
                <a:spcPts val="0"/>
              </a:spcBef>
              <a:spcAft>
                <a:spcPts val="0"/>
              </a:spcAft>
              <a:buNone/>
            </a:pPr>
            <a:r>
              <a:rPr lang="et-EE" dirty="0"/>
              <a:t>Kaasa õpilasi (slaididel üleskutse)</a:t>
            </a:r>
            <a:endParaRPr dirty="0"/>
          </a:p>
          <a:p>
            <a:pPr marL="0" lvl="0" indent="0" algn="l" rtl="0">
              <a:spcBef>
                <a:spcPts val="0"/>
              </a:spcBef>
              <a:spcAft>
                <a:spcPts val="0"/>
              </a:spcAft>
              <a:buNone/>
            </a:pPr>
            <a:r>
              <a:rPr lang="et-EE" dirty="0"/>
              <a:t>Notes (märkmed) sektsioonis on kirjeldatud, millest slaidi juures võiks rääkida.</a:t>
            </a:r>
            <a:endParaRPr dirty="0"/>
          </a:p>
          <a:p>
            <a:pPr marL="0" lvl="0" indent="0" algn="l" rtl="0">
              <a:spcBef>
                <a:spcPts val="0"/>
              </a:spcBef>
              <a:spcAft>
                <a:spcPts val="0"/>
              </a:spcAft>
              <a:buNone/>
            </a:pPr>
            <a:r>
              <a:rPr lang="et-EE" dirty="0"/>
              <a:t>Tutvustuseks räägi:</a:t>
            </a:r>
            <a:endParaRPr dirty="0"/>
          </a:p>
          <a:p>
            <a:pPr marL="0" lvl="0" indent="0" algn="l" rtl="0">
              <a:spcBef>
                <a:spcPts val="0"/>
              </a:spcBef>
              <a:spcAft>
                <a:spcPts val="0"/>
              </a:spcAft>
              <a:buNone/>
            </a:pPr>
            <a:r>
              <a:rPr lang="et-EE" dirty="0"/>
              <a:t>Enesetutvustus. Positsioon ja millega tegelen. (Huvipakkuvamad on isiklikud lood. Võid meenutada, millised on sinu esimesed kokkupuuted rahaga/eredamad seigad)</a:t>
            </a:r>
            <a:endParaRPr dirty="0"/>
          </a:p>
          <a:p>
            <a:pPr marL="0" lvl="0" indent="0" algn="l" rtl="0">
              <a:spcBef>
                <a:spcPts val="0"/>
              </a:spcBef>
              <a:spcAft>
                <a:spcPts val="0"/>
              </a:spcAft>
              <a:buNone/>
            </a:pPr>
            <a:r>
              <a:rPr lang="et-EE" sz="2400" dirty="0"/>
              <a:t>Üleskutse: </a:t>
            </a:r>
            <a:r>
              <a:rPr lang="et-EE" sz="1200" dirty="0"/>
              <a:t>Tänases tunnis saame kõik koos mõelda ja arutleda – seega rääkige julgelt kaasa.</a:t>
            </a:r>
          </a:p>
          <a:p>
            <a:pPr marL="0" lvl="0" indent="0" algn="l" rtl="0">
              <a:spcBef>
                <a:spcPts val="0"/>
              </a:spcBef>
              <a:spcAft>
                <a:spcPts val="0"/>
              </a:spcAft>
              <a:buNone/>
            </a:pPr>
            <a:endParaRPr lang="et-EE"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sz="1200" b="1" dirty="0"/>
              <a:t>ENNE TUNDI </a:t>
            </a:r>
            <a:r>
              <a:rPr lang="et-EE" sz="1200" dirty="0"/>
              <a:t>slaid 14 jaoks lahti võtta </a:t>
            </a:r>
            <a:r>
              <a:rPr lang="et-EE" u="sng" dirty="0">
                <a:solidFill>
                  <a:srgbClr val="0563C1"/>
                </a:solidFill>
                <a:hlinkClick r:id="rId3">
                  <a:extLst>
                    <a:ext uri="{A12FA001-AC4F-418D-AE19-62706E023703}">
                      <ahyp:hlinkClr xmlns:ahyp="http://schemas.microsoft.com/office/drawing/2018/hyperlinkcolor" val="tx"/>
                    </a:ext>
                  </a:extLst>
                </a:hlinkClick>
              </a:rPr>
              <a:t>https://www.youtube.com/watch?v=KtWlmbDsx-U</a:t>
            </a:r>
            <a:endParaRPr lang="et-EE"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86" name="Google Shape;286;p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p1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solidFill>
                  <a:srgbClr val="000000"/>
                </a:solidFill>
              </a:rPr>
              <a:t>Meedia mõju. </a:t>
            </a:r>
            <a:endParaRPr dirty="0"/>
          </a:p>
          <a:p>
            <a:pPr marL="0" marR="0" lvl="0" indent="0" algn="l" rtl="0">
              <a:lnSpc>
                <a:spcPct val="100000"/>
              </a:lnSpc>
              <a:spcBef>
                <a:spcPts val="0"/>
              </a:spcBef>
              <a:spcAft>
                <a:spcPts val="0"/>
              </a:spcAft>
              <a:buClr>
                <a:srgbClr val="000000"/>
              </a:buClr>
              <a:buSzPts val="1200"/>
              <a:buFont typeface="Calibri"/>
              <a:buNone/>
            </a:pPr>
            <a:r>
              <a:rPr lang="et-EE" dirty="0">
                <a:solidFill>
                  <a:srgbClr val="000000"/>
                </a:solidFill>
              </a:rPr>
              <a:t>Kõik ettevõtted üritavad ennast kõikjal nähtavaks teha: televiisoris, tänavatel, sotsiaalmeedias, internetilehekülgedel jne. Nende eesmärk on paigaldada oma toode teie mõtetesse. Järgmisel korral, kui lähed poodi ja otsid jalanõusid, ostad lõpuks need, mida varem televiisorid nägid. Veelgi enam, keskmine inimene puutub kokku umbes 5000 reklaamiga päevas ja pole küsimustki, kuidas need meid mõjutavad.[The New </a:t>
            </a:r>
            <a:r>
              <a:rPr lang="et-EE" dirty="0" err="1">
                <a:solidFill>
                  <a:srgbClr val="000000"/>
                </a:solidFill>
              </a:rPr>
              <a:t>Your</a:t>
            </a:r>
            <a:r>
              <a:rPr lang="et-EE" dirty="0">
                <a:solidFill>
                  <a:srgbClr val="000000"/>
                </a:solidFill>
              </a:rPr>
              <a:t> </a:t>
            </a:r>
            <a:r>
              <a:rPr lang="et-EE" dirty="0" err="1">
                <a:solidFill>
                  <a:srgbClr val="000000"/>
                </a:solidFill>
              </a:rPr>
              <a:t>times</a:t>
            </a:r>
            <a:r>
              <a:rPr lang="et-EE" dirty="0">
                <a:solidFill>
                  <a:srgbClr val="000000"/>
                </a:solidFill>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Anywhere</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the</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Eye</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Can</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See,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It’s</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Likely</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to</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See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a:t>
            </a:r>
            <a:r>
              <a:rPr lang="et-EE" sz="12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t-EE" sz="12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Ad</a:t>
            </a:r>
            <a:r>
              <a:rPr lang="et-EE" sz="1200" dirty="0">
                <a:solidFill>
                  <a:schemeClr val="dk1"/>
                </a:solidFill>
                <a:latin typeface="Calibri"/>
                <a:ea typeface="Calibri"/>
                <a:cs typeface="Calibri"/>
                <a:sym typeface="Calibri"/>
              </a:rPr>
              <a:t> .</a:t>
            </a:r>
            <a:r>
              <a:rPr lang="et-EE" sz="1200" dirty="0" err="1">
                <a:solidFill>
                  <a:schemeClr val="dk1"/>
                </a:solidFill>
                <a:latin typeface="Calibri"/>
                <a:ea typeface="Calibri"/>
                <a:cs typeface="Calibri"/>
                <a:sym typeface="Calibri"/>
              </a:rPr>
              <a:t>note</a:t>
            </a:r>
            <a:r>
              <a:rPr lang="et-EE" sz="1200" dirty="0">
                <a:solidFill>
                  <a:schemeClr val="dk1"/>
                </a:solidFill>
                <a:latin typeface="Calibri"/>
                <a:ea typeface="Calibri"/>
                <a:cs typeface="Calibri"/>
                <a:sym typeface="Calibri"/>
              </a:rPr>
              <a:t>]</a:t>
            </a:r>
            <a:endParaRPr dirty="0"/>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t-EE" dirty="0">
                <a:solidFill>
                  <a:srgbClr val="000000"/>
                </a:solidFill>
              </a:rPr>
              <a:t>See tähendab, et teatud aja pärast, isegi kui sa näiteks veel uut telerit ei vaja, sa tõenäoliselt ikkagi ostad selle. Kindlasti ostad suurema ja </a:t>
            </a:r>
            <a:r>
              <a:rPr lang="et-EE" dirty="0" err="1">
                <a:solidFill>
                  <a:srgbClr val="000000"/>
                </a:solidFill>
              </a:rPr>
              <a:t>õhema</a:t>
            </a:r>
            <a:r>
              <a:rPr lang="et-EE" dirty="0">
                <a:solidFill>
                  <a:srgbClr val="000000"/>
                </a:solidFill>
              </a:rPr>
              <a:t> teleri. Nii juhtub, kui näed 1000 korda, kuidas see uus teler väidetavalt sinu pühapäeva palju paremaks muudab. Kõik reklaamid mõjutavad meid, olenemata, kas teadvustame seda endale või mitte. 67% on ostu sooritanud pärast sotsiaalmeedias kuulutuse nägemist. </a:t>
            </a:r>
            <a:endParaRPr dirty="0"/>
          </a:p>
          <a:p>
            <a:pPr marL="0" lvl="0" indent="0" algn="l" rtl="0">
              <a:spcBef>
                <a:spcPts val="0"/>
              </a:spcBef>
              <a:spcAft>
                <a:spcPts val="0"/>
              </a:spcAft>
              <a:buNone/>
            </a:pPr>
            <a:r>
              <a:rPr lang="et-EE" dirty="0">
                <a:solidFill>
                  <a:srgbClr val="000000"/>
                </a:solidFill>
              </a:rPr>
              <a:t>(N: 537 USA sotsiaalmeedia kasutajat. Allikas: Manifesti 2019. aasta tarbijate sotsiaalmeedia uuring). </a:t>
            </a:r>
            <a:endParaRPr dirty="0"/>
          </a:p>
          <a:p>
            <a:pPr marL="0" lvl="0" indent="0" algn="l" rtl="0">
              <a:spcBef>
                <a:spcPts val="0"/>
              </a:spcBef>
              <a:spcAft>
                <a:spcPts val="0"/>
              </a:spcAft>
              <a:buNone/>
            </a:pPr>
            <a:endParaRPr dirty="0">
              <a:solidFill>
                <a:srgbClr val="000000"/>
              </a:solidFill>
            </a:endParaRPr>
          </a:p>
          <a:p>
            <a:pPr marL="0" lvl="0" indent="0" algn="l" rtl="0">
              <a:spcBef>
                <a:spcPts val="0"/>
              </a:spcBef>
              <a:spcAft>
                <a:spcPts val="0"/>
              </a:spcAft>
              <a:buNone/>
            </a:pPr>
            <a:r>
              <a:rPr lang="et-EE" dirty="0">
                <a:solidFill>
                  <a:srgbClr val="000000"/>
                </a:solidFill>
              </a:rPr>
              <a:t>CTA: Kas mäletate oma viimast ostu, mille tegite reklaamist mõjutatuna?</a:t>
            </a:r>
            <a:br>
              <a:rPr lang="et-EE" dirty="0">
                <a:solidFill>
                  <a:srgbClr val="000000"/>
                </a:solidFill>
              </a:rPr>
            </a:br>
            <a:r>
              <a:rPr lang="et-EE" dirty="0">
                <a:solidFill>
                  <a:srgbClr val="000000"/>
                </a:solidFill>
              </a:rPr>
              <a:t>CTA: Tühista meili </a:t>
            </a:r>
            <a:r>
              <a:rPr lang="et-EE" i="1" dirty="0" err="1">
                <a:solidFill>
                  <a:srgbClr val="000000"/>
                </a:solidFill>
              </a:rPr>
              <a:t>subscriptionid</a:t>
            </a:r>
            <a:r>
              <a:rPr lang="et-EE" dirty="0">
                <a:solidFill>
                  <a:srgbClr val="000000"/>
                </a:solidFill>
              </a:rPr>
              <a:t>, lülita välja </a:t>
            </a:r>
            <a:r>
              <a:rPr lang="et-EE" i="1" dirty="0" err="1">
                <a:solidFill>
                  <a:srgbClr val="000000"/>
                </a:solidFill>
              </a:rPr>
              <a:t>notificationid</a:t>
            </a:r>
            <a:r>
              <a:rPr lang="et-EE" dirty="0">
                <a:solidFill>
                  <a:srgbClr val="000000"/>
                </a:solidFill>
              </a:rPr>
              <a:t>, lae alla </a:t>
            </a:r>
            <a:r>
              <a:rPr lang="et-EE" i="1" dirty="0" err="1">
                <a:solidFill>
                  <a:srgbClr val="000000"/>
                </a:solidFill>
              </a:rPr>
              <a:t>ad-blockerid</a:t>
            </a:r>
            <a:endParaRPr i="1" dirty="0"/>
          </a:p>
          <a:p>
            <a:pPr marL="0" lvl="0" indent="0" algn="l" rtl="0">
              <a:spcBef>
                <a:spcPts val="0"/>
              </a:spcBef>
              <a:spcAft>
                <a:spcPts val="0"/>
              </a:spcAft>
              <a:buNone/>
            </a:pPr>
            <a:endParaRPr dirty="0"/>
          </a:p>
        </p:txBody>
      </p:sp>
      <p:sp>
        <p:nvSpPr>
          <p:cNvPr id="389" name="Google Shape;389;p1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1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Allahindlused, Müük, Kampaaniad </a:t>
            </a:r>
            <a:endParaRPr dirty="0"/>
          </a:p>
          <a:p>
            <a:pPr marL="0" marR="0" lvl="0" indent="0" algn="l" rtl="0">
              <a:lnSpc>
                <a:spcPct val="100000"/>
              </a:lnSpc>
              <a:spcBef>
                <a:spcPts val="0"/>
              </a:spcBef>
              <a:spcAft>
                <a:spcPts val="0"/>
              </a:spcAft>
              <a:buClr>
                <a:schemeClr val="dk1"/>
              </a:buClr>
              <a:buSzPts val="1200"/>
              <a:buFont typeface="Calibri"/>
              <a:buNone/>
            </a:pPr>
            <a:endParaRPr b="0" i="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Mul on sõbranna, kes allahindluste ajal </a:t>
            </a:r>
            <a:r>
              <a:rPr lang="et-EE" b="0" i="0" dirty="0" err="1">
                <a:solidFill>
                  <a:srgbClr val="000000"/>
                </a:solidFill>
                <a:latin typeface="Roboto"/>
                <a:ea typeface="Roboto"/>
                <a:cs typeface="Roboto"/>
                <a:sym typeface="Roboto"/>
              </a:rPr>
              <a:t>šopates</a:t>
            </a:r>
            <a:r>
              <a:rPr lang="et-EE" b="0" i="0" dirty="0">
                <a:solidFill>
                  <a:srgbClr val="000000"/>
                </a:solidFill>
                <a:latin typeface="Roboto"/>
                <a:ea typeface="Roboto"/>
                <a:cs typeface="Roboto"/>
                <a:sym typeface="Roboto"/>
              </a:rPr>
              <a:t> pidevalt hoiab kursis sellega, palju ta tänu allahindlusele raha säästis: “Anu, säästsin täna 100 eurot! Ostsin 3 uut pluusi ja uue paari teksaseid ning säästsin palju aega ja raha. Kui lahe see on?" Muidugi ei arvuta ta kunagi oma kulutusi. Naise sõnul hoiab ta kulutamise ajal kokku. Reklaamid ja allahindlused mõjutavad meie ostukäitumist tohutult: „Osta 2 ja saad lisaks 1 tasuta" – isegi meil on vaja ainult ühte. </a:t>
            </a:r>
            <a:endParaRPr dirty="0"/>
          </a:p>
          <a:p>
            <a:pPr marL="0" marR="0" lvl="0" indent="0" algn="l" rtl="0">
              <a:lnSpc>
                <a:spcPct val="100000"/>
              </a:lnSpc>
              <a:spcBef>
                <a:spcPts val="0"/>
              </a:spcBef>
              <a:spcAft>
                <a:spcPts val="0"/>
              </a:spcAft>
              <a:buClr>
                <a:schemeClr val="dk1"/>
              </a:buClr>
              <a:buSzPts val="1200"/>
              <a:buFont typeface="Calibri"/>
              <a:buNone/>
            </a:pPr>
            <a:endParaRPr b="0" i="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CTA: Kehtesta 72-tunnine mõtlemisaeg ning ära soorita ostu varem emotsiooni pealt.</a:t>
            </a: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97" name="Google Shape;397;p1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a:t>
            </a:r>
            <a:r>
              <a:rPr lang="et-EE" dirty="0" err="1"/>
              <a:t>Diderot</a:t>
            </a:r>
            <a:r>
              <a:rPr lang="et-EE" dirty="0"/>
              <a:t> = häälduses </a:t>
            </a:r>
            <a:r>
              <a:rPr lang="et-EE" dirty="0" err="1"/>
              <a:t>Dideroo</a:t>
            </a:r>
            <a:r>
              <a:rPr lang="et-EE"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a:t>Denis </a:t>
            </a:r>
            <a:r>
              <a:rPr lang="et-EE" dirty="0" err="1"/>
              <a:t>Diderot</a:t>
            </a:r>
            <a:r>
              <a:rPr lang="et-EE" dirty="0"/>
              <a:t>' efekt. </a:t>
            </a:r>
            <a:r>
              <a:rPr lang="et-EE" dirty="0" err="1"/>
              <a:t>Diderot</a:t>
            </a:r>
            <a:r>
              <a:rPr lang="et-EE" dirty="0"/>
              <a:t>’ efekti tunti alates 1769. aastast, kui ta seda efekti oma essees kirjeldas. Kõigepealt jagan teile Denis </a:t>
            </a:r>
            <a:r>
              <a:rPr lang="et-EE" dirty="0" err="1"/>
              <a:t>Diderot</a:t>
            </a:r>
            <a:r>
              <a:rPr lang="et-EE" dirty="0"/>
              <a:t>' lugu ja seejärel võrdlen seda näidetega meie tänasest elust. Kuidas see on seotud? </a:t>
            </a:r>
            <a:br>
              <a:rPr lang="et-EE" dirty="0"/>
            </a:br>
            <a:endParaRPr dirty="0"/>
          </a:p>
          <a:p>
            <a:pPr marL="0" lvl="0" indent="0" algn="l" rtl="0">
              <a:spcBef>
                <a:spcPts val="0"/>
              </a:spcBef>
              <a:spcAft>
                <a:spcPts val="0"/>
              </a:spcAft>
              <a:buNone/>
            </a:pPr>
            <a:r>
              <a:rPr lang="et-EE" dirty="0"/>
              <a:t>Kuulus prantsuse filosoof Denis </a:t>
            </a:r>
            <a:r>
              <a:rPr lang="et-EE" dirty="0" err="1"/>
              <a:t>Diderot</a:t>
            </a:r>
            <a:r>
              <a:rPr lang="et-EE" dirty="0"/>
              <a:t> elas peaaegu kogu oma elu vaesuses, kuid kõik muutus aastal 1765. Vaatamata rikkuse puudumisele oli </a:t>
            </a:r>
            <a:r>
              <a:rPr lang="et-EE" dirty="0" err="1"/>
              <a:t>Diderot</a:t>
            </a:r>
            <a:r>
              <a:rPr lang="et-EE" dirty="0"/>
              <a:t> nimi tuntud, kuna ta oli ühe kõige põhjalikuma entsüklopeedia kaasaautor ja kirjanik. Kui Venemaa keisrinna Katariina Suur kuulis </a:t>
            </a:r>
            <a:r>
              <a:rPr lang="et-EE" dirty="0" err="1"/>
              <a:t>Diderot</a:t>
            </a:r>
            <a:r>
              <a:rPr lang="et-EE" dirty="0"/>
              <a:t>' rahaprobleemidest, pakkus ta, et ostab temalt raamatukogu 1000 naela eest, mis on ligikaudu 50 000 USD. See oli </a:t>
            </a:r>
            <a:r>
              <a:rPr lang="et-EE" dirty="0" err="1"/>
              <a:t>Diderot</a:t>
            </a:r>
            <a:r>
              <a:rPr lang="et-EE" dirty="0"/>
              <a:t>' jaoks suur raha. Varsti pärast seda õnnelikku müüki ostis </a:t>
            </a:r>
            <a:r>
              <a:rPr lang="et-EE" dirty="0" err="1"/>
              <a:t>Diderot</a:t>
            </a:r>
            <a:r>
              <a:rPr lang="et-EE" dirty="0"/>
              <a:t> uue helepunase rüü. </a:t>
            </a:r>
            <a:r>
              <a:rPr lang="et-EE" dirty="0" err="1"/>
              <a:t>Diderot</a:t>
            </a:r>
            <a:r>
              <a:rPr lang="et-EE" dirty="0"/>
              <a:t> helepunane rüü oli ilus, punane. Tegelikult nii ilus, et ta märkas kohe, kui kohatu see tema teiste asjadega võrreldes tundus. Tema sõnul ei olnud tema rüü ja ülejäänud esemete vahel "enam koordinatsiooni, ühtsust ega ilu". Filosoof tundis peagi soovi osta uusi asju, mis sobiksid tema rüü iluga. Ta asendas oma vana vaiba uue Damaskuse vaibaga. Ta kaunistas oma kodu kaunite skulptuuride ja parema köögilauaga. Ta ostis uue peegli, uue tooli ja nii edasi. Need reaktiivsed ostud on saanud tuntuks </a:t>
            </a:r>
            <a:r>
              <a:rPr lang="et-EE" dirty="0" err="1"/>
              <a:t>Diderot</a:t>
            </a:r>
            <a:r>
              <a:rPr lang="et-EE" dirty="0"/>
              <a:t>' efektina. </a:t>
            </a:r>
            <a:r>
              <a:rPr lang="et-EE" dirty="0" err="1"/>
              <a:t>Diderot</a:t>
            </a:r>
            <a:r>
              <a:rPr lang="et-EE" dirty="0"/>
              <a:t>' efekt väidab, et uue valduse saamine tekitab sageli tarbimisspiraali, mis viib teid rohkemate uute asjade omandamiseni. Selle tulemusena ostame asju, mida meie eelmine mina ei vajanud, et tunda end õnnelikuna või rahulolevana.</a:t>
            </a:r>
            <a:endParaRPr dirty="0"/>
          </a:p>
          <a:p>
            <a:pPr marL="0" lvl="0" indent="0" algn="l" rtl="0">
              <a:spcBef>
                <a:spcPts val="0"/>
              </a:spcBef>
              <a:spcAft>
                <a:spcPts val="0"/>
              </a:spcAft>
              <a:buNone/>
            </a:pPr>
            <a:endParaRPr dirty="0"/>
          </a:p>
        </p:txBody>
      </p:sp>
      <p:sp>
        <p:nvSpPr>
          <p:cNvPr id="412" name="Google Shape;412;p1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1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Mõelge mõnele näitele oma päriselust, kus tunnetate </a:t>
            </a:r>
            <a:r>
              <a:rPr lang="et-EE" dirty="0" err="1"/>
              <a:t>Diderot</a:t>
            </a:r>
            <a:r>
              <a:rPr lang="et-EE" dirty="0"/>
              <a:t> efekti.</a:t>
            </a:r>
            <a:endParaRPr dirty="0"/>
          </a:p>
          <a:p>
            <a:pPr marL="0" lvl="0" indent="0" algn="l" rtl="0">
              <a:spcBef>
                <a:spcPts val="0"/>
              </a:spcBef>
              <a:spcAft>
                <a:spcPts val="0"/>
              </a:spcAft>
              <a:buNone/>
            </a:pPr>
            <a:r>
              <a:rPr lang="et-EE" dirty="0"/>
              <a:t>Kuidas sa neid olukordi mäletad? Või kuidas neid kirjeldaksid?</a:t>
            </a:r>
            <a:br>
              <a:rPr lang="et-EE" dirty="0"/>
            </a:br>
            <a:r>
              <a:rPr lang="et-EE" dirty="0"/>
              <a:t>Siin on mõned näited:</a:t>
            </a:r>
            <a:endParaRPr dirty="0"/>
          </a:p>
          <a:p>
            <a:pPr marL="228600" lvl="0" indent="-228600" algn="l" rtl="0">
              <a:spcBef>
                <a:spcPts val="0"/>
              </a:spcBef>
              <a:spcAft>
                <a:spcPts val="0"/>
              </a:spcAft>
              <a:buClr>
                <a:schemeClr val="dk1"/>
              </a:buClr>
              <a:buSzPts val="1200"/>
              <a:buFont typeface="Calibri"/>
              <a:buAutoNum type="arabicPeriod"/>
            </a:pPr>
            <a:r>
              <a:rPr lang="et-EE" dirty="0"/>
              <a:t>Kujutage ette, et ostsite uue särgi. Sa ei kavatsenud osta uut jopet. Olite sellega täiesti rahul, kuni kandsite seda uue särgiga. Küll aga tunnete nüüd, et uus särk muudab vana jaki „kulunuks“ ja see ei meeldi enam teile. Ostate uue jope. Seejärel võib tekkida vajadus uute pükste ostmiseks. Ja võib-olla uute kingade osmiseks ka. Enne kui arugi saate, on teie riidekapp juba täielikult uuenduskuuri läbinud. Uued riided, uus sina. Ja võib-olla tühi pangakonto. </a:t>
            </a:r>
            <a:endParaRPr dirty="0"/>
          </a:p>
          <a:p>
            <a:pPr marL="228600" lvl="0" indent="-228600" algn="l" rtl="0">
              <a:spcBef>
                <a:spcPts val="0"/>
              </a:spcBef>
              <a:spcAft>
                <a:spcPts val="0"/>
              </a:spcAft>
              <a:buClr>
                <a:schemeClr val="dk1"/>
              </a:buClr>
              <a:buSzPts val="1200"/>
              <a:buFont typeface="Calibri"/>
              <a:buAutoNum type="arabicPeriod"/>
            </a:pPr>
            <a:r>
              <a:rPr lang="et-EE" dirty="0"/>
              <a:t>Ostate jõusaali liikmelisuse ja peagi maksate uue veepudeli, sporditossude, </a:t>
            </a:r>
            <a:r>
              <a:rPr lang="et-EE" dirty="0" err="1"/>
              <a:t>randmesoojendajate</a:t>
            </a:r>
            <a:r>
              <a:rPr lang="et-EE" dirty="0"/>
              <a:t> ja toitumiskavade eest. </a:t>
            </a:r>
            <a:endParaRPr dirty="0"/>
          </a:p>
          <a:p>
            <a:pPr marL="228600" lvl="0" indent="-228600" algn="l" rtl="0">
              <a:spcBef>
                <a:spcPts val="0"/>
              </a:spcBef>
              <a:spcAft>
                <a:spcPts val="0"/>
              </a:spcAft>
              <a:buClr>
                <a:schemeClr val="dk1"/>
              </a:buClr>
              <a:buSzPts val="1200"/>
              <a:buFont typeface="Calibri"/>
              <a:buAutoNum type="arabicPeriod"/>
            </a:pPr>
            <a:r>
              <a:rPr lang="et-EE" dirty="0"/>
              <a:t>Ostate uue diivani ja nüüd otsite uusi toole või lauda.</a:t>
            </a:r>
            <a:endParaRPr dirty="0"/>
          </a:p>
          <a:p>
            <a:pPr marL="228600" lvl="0" indent="-228600" algn="l" rtl="0">
              <a:spcBef>
                <a:spcPts val="0"/>
              </a:spcBef>
              <a:spcAft>
                <a:spcPts val="0"/>
              </a:spcAft>
              <a:buClr>
                <a:schemeClr val="dk1"/>
              </a:buClr>
              <a:buSzPts val="1200"/>
              <a:buFont typeface="Calibri"/>
              <a:buAutoNum type="arabicPeriod"/>
            </a:pPr>
            <a:r>
              <a:rPr lang="et-EE" dirty="0" err="1"/>
              <a:t>Ikea</a:t>
            </a:r>
            <a:r>
              <a:rPr lang="et-EE" dirty="0"/>
              <a:t>, </a:t>
            </a:r>
            <a:r>
              <a:rPr lang="et-EE" dirty="0" err="1"/>
              <a:t>Iphone</a:t>
            </a:r>
            <a:r>
              <a:rPr lang="et-EE" dirty="0"/>
              <a:t> näited.</a:t>
            </a:r>
            <a:endParaRPr dirty="0"/>
          </a:p>
          <a:p>
            <a:pPr marL="0" lvl="0" indent="0" algn="l" rtl="0">
              <a:spcBef>
                <a:spcPts val="0"/>
              </a:spcBef>
              <a:spcAft>
                <a:spcPts val="0"/>
              </a:spcAft>
              <a:buNone/>
            </a:pPr>
            <a:endParaRPr dirty="0"/>
          </a:p>
        </p:txBody>
      </p:sp>
      <p:sp>
        <p:nvSpPr>
          <p:cNvPr id="420" name="Google Shape;420;p1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0" i="0" dirty="0">
                <a:solidFill>
                  <a:srgbClr val="000000"/>
                </a:solidFill>
                <a:latin typeface="Roboto"/>
                <a:ea typeface="Roboto"/>
                <a:cs typeface="Roboto"/>
                <a:sym typeface="Roboto"/>
              </a:rPr>
              <a:t>Seega- miks me ostame? </a:t>
            </a:r>
            <a:endParaRPr dirty="0"/>
          </a:p>
          <a:p>
            <a:pPr marL="0" lvl="0" indent="0" algn="l" rtl="0">
              <a:spcBef>
                <a:spcPts val="0"/>
              </a:spcBef>
              <a:spcAft>
                <a:spcPts val="0"/>
              </a:spcAft>
              <a:buNone/>
            </a:pPr>
            <a:endParaRPr lang="et-EE" b="0" i="0" dirty="0">
              <a:solidFill>
                <a:srgbClr val="000000"/>
              </a:solidFill>
              <a:latin typeface="Roboto"/>
              <a:ea typeface="Roboto"/>
              <a:cs typeface="Roboto"/>
              <a:sym typeface="Roboto"/>
            </a:endParaRPr>
          </a:p>
          <a:p>
            <a:pPr marL="0" lvl="0" indent="0" algn="l" rtl="0">
              <a:spcBef>
                <a:spcPts val="0"/>
              </a:spcBef>
              <a:spcAft>
                <a:spcPts val="0"/>
              </a:spcAft>
              <a:buNone/>
            </a:pPr>
            <a:r>
              <a:rPr lang="et-EE" b="0" i="0" dirty="0">
                <a:solidFill>
                  <a:srgbClr val="000000"/>
                </a:solidFill>
                <a:latin typeface="Roboto"/>
                <a:ea typeface="Roboto"/>
                <a:cs typeface="Roboto"/>
                <a:sym typeface="Roboto"/>
              </a:rPr>
              <a:t>On mõned kõige populaarsemad põhjused. </a:t>
            </a:r>
          </a:p>
          <a:p>
            <a:pPr marL="0" lvl="0" indent="0" algn="l" rtl="0">
              <a:spcBef>
                <a:spcPts val="0"/>
              </a:spcBef>
              <a:spcAft>
                <a:spcPts val="0"/>
              </a:spcAft>
              <a:buNone/>
            </a:pPr>
            <a:endParaRPr lang="et-EE" b="0" i="0" dirty="0">
              <a:solidFill>
                <a:srgbClr val="000000"/>
              </a:solidFill>
              <a:latin typeface="Roboto"/>
              <a:ea typeface="Roboto"/>
              <a:cs typeface="Roboto"/>
              <a:sym typeface="Roboto"/>
            </a:endParaRPr>
          </a:p>
          <a:p>
            <a:pPr marL="0" lvl="0" indent="0" algn="l" rtl="0">
              <a:spcBef>
                <a:spcPts val="0"/>
              </a:spcBef>
              <a:spcAft>
                <a:spcPts val="0"/>
              </a:spcAft>
              <a:buNone/>
            </a:pPr>
            <a:r>
              <a:rPr lang="et-EE" b="0" i="0" dirty="0" err="1">
                <a:solidFill>
                  <a:srgbClr val="000000"/>
                </a:solidFill>
                <a:latin typeface="Roboto"/>
                <a:ea typeface="Roboto"/>
                <a:cs typeface="Roboto"/>
                <a:sym typeface="Roboto"/>
              </a:rPr>
              <a:t>CTA:Küsi</a:t>
            </a:r>
            <a:r>
              <a:rPr lang="et-EE" b="0" i="0" dirty="0">
                <a:solidFill>
                  <a:srgbClr val="000000"/>
                </a:solidFill>
                <a:latin typeface="Roboto"/>
                <a:ea typeface="Roboto"/>
                <a:cs typeface="Roboto"/>
                <a:sym typeface="Roboto"/>
              </a:rPr>
              <a:t> publikult: kas me tahame paremad välja näha? Et olla õnnelikumad? Et olla teistega lähedasemad? </a:t>
            </a:r>
            <a:endParaRPr dirty="0"/>
          </a:p>
          <a:p>
            <a:pPr marL="0" lvl="0" indent="0" algn="l" rtl="0">
              <a:spcBef>
                <a:spcPts val="0"/>
              </a:spcBef>
              <a:spcAft>
                <a:spcPts val="0"/>
              </a:spcAft>
              <a:buNone/>
            </a:pPr>
            <a:endParaRPr lang="et-EE" b="0" i="0" dirty="0">
              <a:solidFill>
                <a:srgbClr val="000000"/>
              </a:solidFill>
              <a:latin typeface="Roboto"/>
              <a:ea typeface="Roboto"/>
              <a:cs typeface="Roboto"/>
              <a:sym typeface="Roboto"/>
            </a:endParaRPr>
          </a:p>
          <a:p>
            <a:pPr marL="0" lvl="0" indent="0" algn="l" rtl="0">
              <a:spcBef>
                <a:spcPts val="0"/>
              </a:spcBef>
              <a:spcAft>
                <a:spcPts val="0"/>
              </a:spcAft>
              <a:buNone/>
            </a:pPr>
            <a:r>
              <a:rPr lang="et-EE" b="0" i="0" dirty="0">
                <a:solidFill>
                  <a:srgbClr val="000000"/>
                </a:solidFill>
                <a:latin typeface="Roboto"/>
                <a:ea typeface="Roboto"/>
                <a:cs typeface="Roboto"/>
                <a:sym typeface="Roboto"/>
              </a:rPr>
              <a:t>Olen välja selgitanud 5 põhjust, miks inimesed armastavad </a:t>
            </a:r>
            <a:r>
              <a:rPr lang="et-EE" b="0" i="0" dirty="0" err="1">
                <a:solidFill>
                  <a:srgbClr val="000000"/>
                </a:solidFill>
                <a:latin typeface="Roboto"/>
                <a:ea typeface="Roboto"/>
                <a:cs typeface="Roboto"/>
                <a:sym typeface="Roboto"/>
              </a:rPr>
              <a:t>ostlemist</a:t>
            </a:r>
            <a:r>
              <a:rPr lang="et-EE" b="0" i="0" dirty="0">
                <a:solidFill>
                  <a:srgbClr val="000000"/>
                </a:solidFill>
                <a:latin typeface="Roboto"/>
                <a:ea typeface="Roboto"/>
                <a:cs typeface="Roboto"/>
                <a:sym typeface="Roboto"/>
              </a:rPr>
              <a:t>. Vaatame neid koos:</a:t>
            </a:r>
            <a:br>
              <a:rPr lang="et-EE" b="0" i="0" dirty="0">
                <a:solidFill>
                  <a:srgbClr val="000000"/>
                </a:solidFill>
                <a:latin typeface="Roboto"/>
                <a:ea typeface="Roboto"/>
                <a:cs typeface="Roboto"/>
                <a:sym typeface="Roboto"/>
              </a:rPr>
            </a:br>
            <a:endParaRPr lang="et-EE" b="0" i="0" dirty="0">
              <a:solidFill>
                <a:srgbClr val="000000"/>
              </a:solidFill>
              <a:latin typeface="Roboto"/>
              <a:ea typeface="Roboto"/>
              <a:cs typeface="Roboto"/>
              <a:sym typeface="Roboto"/>
            </a:endParaRPr>
          </a:p>
          <a:p>
            <a:pPr marL="0" lvl="0" indent="0" algn="l" rtl="0">
              <a:spcBef>
                <a:spcPts val="0"/>
              </a:spcBef>
              <a:spcAft>
                <a:spcPts val="0"/>
              </a:spcAft>
              <a:buNone/>
            </a:pPr>
            <a:r>
              <a:rPr lang="en-US" b="0" i="0" dirty="0">
                <a:solidFill>
                  <a:srgbClr val="030303"/>
                </a:solidFill>
                <a:effectLst/>
                <a:latin typeface="Roboto" panose="02000000000000000000" pitchFamily="2" charset="0"/>
              </a:rPr>
              <a:t>What's happening in our minds when we buy new things? Should we consume less and declutter? </a:t>
            </a:r>
            <a:br>
              <a:rPr lang="et-EE" b="0" i="0" dirty="0">
                <a:solidFill>
                  <a:srgbClr val="000000"/>
                </a:solidFill>
                <a:latin typeface="Roboto"/>
                <a:ea typeface="Roboto"/>
                <a:cs typeface="Roboto"/>
                <a:sym typeface="Roboto"/>
              </a:rPr>
            </a:br>
            <a:r>
              <a:rPr lang="et-EE" u="sng" dirty="0">
                <a:solidFill>
                  <a:srgbClr val="0563C1"/>
                </a:solidFill>
                <a:hlinkClick r:id="rId3">
                  <a:extLst>
                    <a:ext uri="{A12FA001-AC4F-418D-AE19-62706E023703}">
                      <ahyp:hlinkClr xmlns:ahyp="http://schemas.microsoft.com/office/drawing/2018/hyperlinkcolor" val="tx"/>
                    </a:ext>
                  </a:extLst>
                </a:hlinkClick>
              </a:rPr>
              <a:t>https://www.youtube.com/watch?v=KtWlmbDsx-U</a:t>
            </a:r>
            <a:endParaRPr lang="et-EE" u="sng" dirty="0">
              <a:solidFill>
                <a:srgbClr val="0563C1"/>
              </a:solidFill>
            </a:endParaRPr>
          </a:p>
          <a:p>
            <a:pPr marL="0" lvl="0" indent="0" algn="l" rtl="0">
              <a:spcBef>
                <a:spcPts val="0"/>
              </a:spcBef>
              <a:spcAft>
                <a:spcPts val="0"/>
              </a:spcAft>
              <a:buNone/>
            </a:pPr>
            <a:endParaRPr lang="et-EE" u="sng" dirty="0">
              <a:solidFill>
                <a:srgbClr val="0563C1"/>
              </a:solidFill>
            </a:endParaRPr>
          </a:p>
          <a:p>
            <a:pPr marL="0" lvl="0" indent="0" algn="l" rtl="0">
              <a:spcBef>
                <a:spcPts val="0"/>
              </a:spcBef>
              <a:spcAft>
                <a:spcPts val="0"/>
              </a:spcAft>
              <a:buNone/>
            </a:pPr>
            <a:r>
              <a:rPr lang="et-EE" b="0" i="0" dirty="0">
                <a:solidFill>
                  <a:srgbClr val="000000"/>
                </a:solidFill>
                <a:latin typeface="Roboto"/>
                <a:ea typeface="Roboto"/>
                <a:cs typeface="Roboto"/>
                <a:sym typeface="Roboto"/>
              </a:rPr>
              <a:t>CTA: Otsi koos publikuga välja kolm populaarseimat põhjust. </a:t>
            </a:r>
            <a:endParaRPr dirty="0"/>
          </a:p>
          <a:p>
            <a:pPr marL="0" lvl="0" indent="0" algn="l" rtl="0">
              <a:spcBef>
                <a:spcPts val="0"/>
              </a:spcBef>
              <a:spcAft>
                <a:spcPts val="0"/>
              </a:spcAft>
              <a:buNone/>
            </a:pPr>
            <a:endParaRPr lang="et-EE" dirty="0"/>
          </a:p>
          <a:p>
            <a:pPr marL="0" lvl="0" indent="0" algn="l" rtl="0">
              <a:spcBef>
                <a:spcPts val="0"/>
              </a:spcBef>
              <a:spcAft>
                <a:spcPts val="0"/>
              </a:spcAft>
              <a:buNone/>
            </a:pPr>
            <a:br>
              <a:rPr lang="en-US" dirty="0"/>
            </a:br>
            <a:endParaRPr dirty="0"/>
          </a:p>
        </p:txBody>
      </p:sp>
      <p:sp>
        <p:nvSpPr>
          <p:cNvPr id="428" name="Google Shape;428;p1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3" name="Google Shape;433;p1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Roboto"/>
              <a:buNone/>
            </a:pPr>
            <a:r>
              <a:rPr lang="et-EE" b="1" i="0" dirty="0">
                <a:solidFill>
                  <a:srgbClr val="000000"/>
                </a:solidFill>
                <a:latin typeface="Roboto"/>
                <a:ea typeface="Roboto"/>
                <a:cs typeface="Roboto"/>
                <a:sym typeface="Roboto"/>
              </a:rPr>
              <a:t>Ostke tooteid, mis sobivad teie olemasolevate asjadega. </a:t>
            </a:r>
            <a:r>
              <a:rPr lang="et-EE" b="0" i="0" dirty="0">
                <a:solidFill>
                  <a:srgbClr val="000000"/>
                </a:solidFill>
                <a:latin typeface="Roboto"/>
                <a:ea typeface="Roboto"/>
                <a:cs typeface="Roboto"/>
                <a:sym typeface="Roboto"/>
              </a:rPr>
              <a:t>Kui ostate uusi riideid, otsige esemeid, mis sobivad hästi teie praeguse garderoobiga. Kui lähete üle uuele elektroonikale, hankige asjad, mis mängivad kenasti teie praeguste osadega, et saaksite vältida uute laadijate, adapterite või kaablite ostmist. </a:t>
            </a:r>
            <a:endParaRPr dirty="0"/>
          </a:p>
          <a:p>
            <a:pPr marL="0" marR="0" lvl="0" indent="0" algn="l" rtl="0">
              <a:lnSpc>
                <a:spcPct val="100000"/>
              </a:lnSpc>
              <a:spcBef>
                <a:spcPts val="0"/>
              </a:spcBef>
              <a:spcAft>
                <a:spcPts val="0"/>
              </a:spcAft>
              <a:buClr>
                <a:srgbClr val="000000"/>
              </a:buClr>
              <a:buSzPts val="1200"/>
              <a:buFont typeface="Roboto"/>
              <a:buNone/>
            </a:pPr>
            <a:r>
              <a:rPr lang="et-EE" b="1" i="0" dirty="0">
                <a:solidFill>
                  <a:srgbClr val="000000"/>
                </a:solidFill>
                <a:latin typeface="Roboto"/>
                <a:ea typeface="Roboto"/>
                <a:cs typeface="Roboto"/>
                <a:sym typeface="Roboto"/>
              </a:rPr>
              <a:t>Kehtestage 24–72-tunnise mõtlemisaja tingimus </a:t>
            </a:r>
            <a:r>
              <a:rPr lang="et-EE" b="0" i="0" dirty="0">
                <a:solidFill>
                  <a:srgbClr val="000000"/>
                </a:solidFill>
                <a:latin typeface="Roboto"/>
                <a:ea typeface="Roboto"/>
                <a:cs typeface="Roboto"/>
                <a:sym typeface="Roboto"/>
              </a:rPr>
              <a:t>ja tõenäoliselt kaotavad varem elutähtsana tundunud ostud selle aja jooksul oma jõu. Peamine on hoiduda ostupäästiku vajutamisest, kuni teil on selle hinnangu tegemiseks aega ja ruumi. 24 tunni pärast ei pruugi te neid asju osta ja säästate raha ostude jaoks, mida tõesti vajate. </a:t>
            </a:r>
            <a:endParaRPr dirty="0"/>
          </a:p>
          <a:p>
            <a:pPr marL="0" marR="0" lvl="0" indent="0" algn="l" rtl="0">
              <a:lnSpc>
                <a:spcPct val="100000"/>
              </a:lnSpc>
              <a:spcBef>
                <a:spcPts val="0"/>
              </a:spcBef>
              <a:spcAft>
                <a:spcPts val="0"/>
              </a:spcAft>
              <a:buClr>
                <a:srgbClr val="000000"/>
              </a:buClr>
              <a:buSzPts val="1200"/>
              <a:buFont typeface="Roboto"/>
              <a:buNone/>
            </a:pPr>
            <a:r>
              <a:rPr lang="et-EE" b="1" i="0" dirty="0">
                <a:solidFill>
                  <a:srgbClr val="000000"/>
                </a:solidFill>
                <a:latin typeface="Roboto"/>
                <a:ea typeface="Roboto"/>
                <a:cs typeface="Roboto"/>
                <a:sym typeface="Roboto"/>
              </a:rPr>
              <a:t>Vähendage kokkupuudet ostupäästikutega</a:t>
            </a:r>
            <a:r>
              <a:rPr lang="et-EE" b="0" i="0" dirty="0">
                <a:solidFill>
                  <a:srgbClr val="000000"/>
                </a:solidFill>
                <a:latin typeface="Roboto"/>
                <a:ea typeface="Roboto"/>
                <a:cs typeface="Roboto"/>
                <a:sym typeface="Roboto"/>
              </a:rPr>
              <a:t>. Peaaegu iga harjumuse algatab päästik või vihje. Üks kiiremaid viise </a:t>
            </a:r>
            <a:r>
              <a:rPr lang="et-EE" b="0" i="0" dirty="0" err="1">
                <a:solidFill>
                  <a:srgbClr val="000000"/>
                </a:solidFill>
                <a:latin typeface="Roboto"/>
                <a:ea typeface="Roboto"/>
                <a:cs typeface="Roboto"/>
                <a:sym typeface="Roboto"/>
              </a:rPr>
              <a:t>Diderot</a:t>
            </a:r>
            <a:r>
              <a:rPr lang="et-EE" b="0" i="0" dirty="0">
                <a:solidFill>
                  <a:srgbClr val="000000"/>
                </a:solidFill>
                <a:latin typeface="Roboto"/>
                <a:ea typeface="Roboto"/>
                <a:cs typeface="Roboto"/>
                <a:sym typeface="Roboto"/>
              </a:rPr>
              <a:t>' efekti võimsuse vähendamiseks on vältida harjumust tekitavaid päästikuid, näiteks loobuge uudiskirjade tellimusest. Eemaldage telefonist </a:t>
            </a:r>
            <a:r>
              <a:rPr lang="et-EE" b="0" i="0" dirty="0" err="1">
                <a:solidFill>
                  <a:srgbClr val="000000"/>
                </a:solidFill>
                <a:latin typeface="Roboto"/>
                <a:ea typeface="Roboto"/>
                <a:cs typeface="Roboto"/>
                <a:sym typeface="Roboto"/>
              </a:rPr>
              <a:t>ostlemisrakendused</a:t>
            </a:r>
            <a:r>
              <a:rPr lang="et-EE" b="0" i="0" dirty="0">
                <a:solidFill>
                  <a:srgbClr val="000000"/>
                </a:solidFill>
                <a:latin typeface="Roboto"/>
                <a:ea typeface="Roboto"/>
                <a:cs typeface="Roboto"/>
                <a:sym typeface="Roboto"/>
              </a:rPr>
              <a:t> või lülitage välja teavitused uute toodete saabumise kohta. Kohtuge sõpradega pigem pargis või kodus kui kaubanduskeskuses. Kasutage </a:t>
            </a:r>
            <a:r>
              <a:rPr lang="et-EE" b="0" i="0" dirty="0" err="1">
                <a:solidFill>
                  <a:srgbClr val="000000"/>
                </a:solidFill>
                <a:latin typeface="Roboto"/>
                <a:ea typeface="Roboto"/>
                <a:cs typeface="Roboto"/>
                <a:sym typeface="Roboto"/>
              </a:rPr>
              <a:t>ad-blocki</a:t>
            </a:r>
            <a:r>
              <a:rPr lang="et-EE" b="0" i="0" dirty="0">
                <a:solidFill>
                  <a:srgbClr val="000000"/>
                </a:solidFill>
                <a:latin typeface="Roboto"/>
                <a:ea typeface="Roboto"/>
                <a:cs typeface="Roboto"/>
                <a:sym typeface="Roboto"/>
              </a:rPr>
              <a:t>, mis blokeeriks reklaami ja kõike muud, mis võib teid tõugata ostu sooritama. </a:t>
            </a:r>
            <a:endParaRPr dirty="0"/>
          </a:p>
          <a:p>
            <a:pPr marL="0" marR="0" lvl="0" indent="0" algn="l" rtl="0">
              <a:lnSpc>
                <a:spcPct val="100000"/>
              </a:lnSpc>
              <a:spcBef>
                <a:spcPts val="0"/>
              </a:spcBef>
              <a:spcAft>
                <a:spcPts val="0"/>
              </a:spcAft>
              <a:buClr>
                <a:srgbClr val="000000"/>
              </a:buClr>
              <a:buSzPts val="1200"/>
              <a:buFont typeface="Roboto"/>
              <a:buNone/>
            </a:pPr>
            <a:r>
              <a:rPr lang="et-EE" b="1" i="0" dirty="0">
                <a:solidFill>
                  <a:srgbClr val="000000"/>
                </a:solidFill>
                <a:latin typeface="Roboto"/>
                <a:ea typeface="Roboto"/>
                <a:cs typeface="Roboto"/>
                <a:sym typeface="Roboto"/>
              </a:rPr>
              <a:t>Ära osta nipsasju lihtsalt ostmise pärast</a:t>
            </a:r>
            <a:r>
              <a:rPr lang="et-EE" b="0" i="0" dirty="0">
                <a:solidFill>
                  <a:srgbClr val="000000"/>
                </a:solidFill>
                <a:latin typeface="Roboto"/>
                <a:ea typeface="Roboto"/>
                <a:cs typeface="Roboto"/>
                <a:sym typeface="Roboto"/>
              </a:rPr>
              <a:t>. Nendeks võivad olla küünlad, armsad tahvlid inspireerivate tsitaatidega ja veidra kujuga skulptuurid, mille kohta te pole päris kindel, mis see on, kuid saite selle 70% soodustusega. Ehkki need panevad teid ostu hetkel paremini tundma (</a:t>
            </a:r>
            <a:r>
              <a:rPr lang="et-EE" b="0" i="0" dirty="0" err="1">
                <a:solidFill>
                  <a:srgbClr val="000000"/>
                </a:solidFill>
                <a:latin typeface="Roboto"/>
                <a:ea typeface="Roboto"/>
                <a:cs typeface="Roboto"/>
                <a:sym typeface="Roboto"/>
              </a:rPr>
              <a:t>woohoo</a:t>
            </a:r>
            <a:r>
              <a:rPr lang="et-EE" b="0" i="0" dirty="0">
                <a:solidFill>
                  <a:srgbClr val="000000"/>
                </a:solidFill>
                <a:latin typeface="Roboto"/>
                <a:ea typeface="Roboto"/>
                <a:cs typeface="Roboto"/>
                <a:sym typeface="Roboto"/>
              </a:rPr>
              <a:t>, säästetud 70%), kulutate siiski millegi peale, mis jääb riiulile ja ei tee teie heaks midagi. Kui tunnete, et tahaks järgmisel korral osta kasutu nipsasja, siis mõelge korra ja kandke see raha, mille oleksite kulutanud, oma säästukontole. </a:t>
            </a:r>
            <a:endParaRPr sz="12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34" name="Google Shape;434;p1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1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0" i="0" dirty="0">
                <a:solidFill>
                  <a:srgbClr val="000000"/>
                </a:solidFill>
                <a:latin typeface="Roboto"/>
                <a:ea typeface="Roboto"/>
                <a:cs typeface="Roboto"/>
                <a:sym typeface="Roboto"/>
              </a:rPr>
              <a:t>CTA: Anna publikule aega - lase igaühel seada üks prioriteet, millist käitumist või harjumust nad tahavad muuta. Lase neil mõelda, millised põhjused on "nende põhjused". Seejärel, millised oleksid kolm tegevust, kuidas alustada. </a:t>
            </a:r>
            <a:endParaRPr dirty="0"/>
          </a:p>
          <a:p>
            <a:pPr marL="0" lvl="0" indent="0" algn="l" rtl="0">
              <a:spcBef>
                <a:spcPts val="0"/>
              </a:spcBef>
              <a:spcAft>
                <a:spcPts val="0"/>
              </a:spcAft>
              <a:buNone/>
            </a:pPr>
            <a:endParaRPr lang="et-EE" b="0" i="0" dirty="0">
              <a:solidFill>
                <a:srgbClr val="000000"/>
              </a:solidFill>
              <a:latin typeface="Roboto"/>
              <a:ea typeface="Roboto"/>
              <a:cs typeface="Roboto"/>
              <a:sym typeface="Roboto"/>
            </a:endParaRPr>
          </a:p>
          <a:p>
            <a:pPr marL="0" lvl="0" indent="0" algn="l" rtl="0">
              <a:spcBef>
                <a:spcPts val="0"/>
              </a:spcBef>
              <a:spcAft>
                <a:spcPts val="0"/>
              </a:spcAft>
              <a:buNone/>
            </a:pPr>
            <a:r>
              <a:rPr lang="et-EE" b="0" i="0" dirty="0">
                <a:solidFill>
                  <a:srgbClr val="000000"/>
                </a:solidFill>
                <a:latin typeface="Roboto"/>
                <a:ea typeface="Roboto"/>
                <a:cs typeface="Roboto"/>
                <a:sym typeface="Roboto"/>
              </a:rPr>
              <a:t>Tee sissejuhatus järgmisele teema, milleks on 50/30/20 reegel. </a:t>
            </a:r>
            <a:endParaRPr dirty="0"/>
          </a:p>
          <a:p>
            <a:pPr marL="0" lvl="0" indent="0" algn="l" rtl="0">
              <a:spcBef>
                <a:spcPts val="0"/>
              </a:spcBef>
              <a:spcAft>
                <a:spcPts val="0"/>
              </a:spcAft>
              <a:buNone/>
            </a:pPr>
            <a:endParaRPr dirty="0"/>
          </a:p>
        </p:txBody>
      </p:sp>
      <p:sp>
        <p:nvSpPr>
          <p:cNvPr id="449" name="Google Shape;449;p1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0" i="0" dirty="0">
                <a:solidFill>
                  <a:srgbClr val="000000"/>
                </a:solidFill>
                <a:latin typeface="Roboto"/>
                <a:ea typeface="Roboto"/>
                <a:cs typeface="Roboto"/>
                <a:sym typeface="Roboto"/>
              </a:rPr>
              <a:t>50-30-20 eelarvereegel on intuitiivne ja lihtne plaan, mis aitab inimestel oma rahalisi eesmärke saavutada. Reegel ütleb, et kuni 50% oma maksujärgsest tulust tuleks kulutada vajadustele ja kohustustele, mis sul peavad olema või mida pead tegema. Seejärel 20% säästude ja võlgade tagasimaksmiseks ning 30% kõige muu vahel, mida võiksite soovida. </a:t>
            </a:r>
            <a:endParaRPr dirty="0"/>
          </a:p>
          <a:p>
            <a:pPr marL="0" lvl="0" indent="0" algn="l" rtl="0">
              <a:spcBef>
                <a:spcPts val="0"/>
              </a:spcBef>
              <a:spcAft>
                <a:spcPts val="0"/>
              </a:spcAft>
              <a:buNone/>
            </a:pPr>
            <a:r>
              <a:rPr lang="et-EE" b="0" i="0" dirty="0">
                <a:solidFill>
                  <a:srgbClr val="000000"/>
                </a:solidFill>
                <a:latin typeface="Roboto"/>
                <a:ea typeface="Roboto"/>
                <a:cs typeface="Roboto"/>
                <a:sym typeface="Roboto"/>
              </a:rPr>
              <a:t>Reegel on lihtsalt põhi selleks, et aidata inimestel oma raha hallata ning säästa hädaolukordadeks ja pensionile jäämiseks. </a:t>
            </a:r>
            <a:endParaRPr dirty="0"/>
          </a:p>
          <a:p>
            <a:pPr marL="0" lvl="0" indent="0" algn="l" rtl="0">
              <a:spcBef>
                <a:spcPts val="0"/>
              </a:spcBef>
              <a:spcAft>
                <a:spcPts val="0"/>
              </a:spcAft>
              <a:buNone/>
            </a:pPr>
            <a:endParaRPr b="0" i="0" dirty="0">
              <a:solidFill>
                <a:srgbClr val="000000"/>
              </a:solidFill>
              <a:latin typeface="Roboto"/>
              <a:ea typeface="Roboto"/>
              <a:cs typeface="Roboto"/>
              <a:sym typeface="Roboto"/>
            </a:endParaRPr>
          </a:p>
          <a:p>
            <a:pPr marL="0" lvl="0" indent="0" algn="l" rtl="0">
              <a:spcBef>
                <a:spcPts val="0"/>
              </a:spcBef>
              <a:spcAft>
                <a:spcPts val="0"/>
              </a:spcAft>
              <a:buNone/>
            </a:pPr>
            <a:r>
              <a:rPr lang="et-EE" b="0" i="0" dirty="0">
                <a:solidFill>
                  <a:srgbClr val="000000"/>
                </a:solidFill>
                <a:latin typeface="Roboto"/>
                <a:ea typeface="Roboto"/>
                <a:cs typeface="Roboto"/>
                <a:sym typeface="Roboto"/>
              </a:rPr>
              <a:t>50%: </a:t>
            </a:r>
            <a:r>
              <a:rPr lang="et-EE" b="1" i="0" dirty="0">
                <a:solidFill>
                  <a:srgbClr val="000000"/>
                </a:solidFill>
                <a:latin typeface="Roboto"/>
                <a:ea typeface="Roboto"/>
                <a:cs typeface="Roboto"/>
                <a:sym typeface="Roboto"/>
              </a:rPr>
              <a:t>Vajadused</a:t>
            </a:r>
            <a:r>
              <a:rPr lang="et-EE" b="0" i="0" dirty="0">
                <a:solidFill>
                  <a:srgbClr val="000000"/>
                </a:solidFill>
                <a:latin typeface="Roboto"/>
                <a:ea typeface="Roboto"/>
                <a:cs typeface="Roboto"/>
                <a:sym typeface="Roboto"/>
              </a:rPr>
              <a:t> on need arved, mida peate kindlasti tasuma ja on ellujäämiseks vajalikud. Nende hulka kuuluvad üüri- või kodulaenumaksed, liising ja kütus, toidukaubad, kindlustus, tervishoid, võlad ja kommunaalkulud. Need on teie kohustuslikud kulud. Kategooria "vajadused" ei hõlma esemeid, mis on lisavarustus, nagu HBO, </a:t>
            </a:r>
            <a:r>
              <a:rPr lang="et-EE" b="0" i="0" dirty="0" err="1">
                <a:solidFill>
                  <a:srgbClr val="000000"/>
                </a:solidFill>
                <a:latin typeface="Roboto"/>
                <a:ea typeface="Roboto"/>
                <a:cs typeface="Roboto"/>
                <a:sym typeface="Roboto"/>
              </a:rPr>
              <a:t>Netflix</a:t>
            </a:r>
            <a:r>
              <a:rPr lang="et-EE" b="0" i="0" dirty="0">
                <a:solidFill>
                  <a:srgbClr val="000000"/>
                </a:solidFill>
                <a:latin typeface="Roboto"/>
                <a:ea typeface="Roboto"/>
                <a:cs typeface="Roboto"/>
                <a:sym typeface="Roboto"/>
              </a:rPr>
              <a:t>, kohvi kaasavõtmiseks ja väljas söömine. </a:t>
            </a:r>
            <a:endParaRPr dirty="0"/>
          </a:p>
          <a:p>
            <a:pPr marL="0" lvl="0" indent="0" algn="l" rtl="0">
              <a:spcBef>
                <a:spcPts val="0"/>
              </a:spcBef>
              <a:spcAft>
                <a:spcPts val="0"/>
              </a:spcAft>
              <a:buNone/>
            </a:pPr>
            <a:r>
              <a:rPr lang="et-EE" b="0" i="0" dirty="0">
                <a:solidFill>
                  <a:srgbClr val="000000"/>
                </a:solidFill>
                <a:latin typeface="Roboto"/>
                <a:ea typeface="Roboto"/>
                <a:cs typeface="Roboto"/>
                <a:sym typeface="Roboto"/>
              </a:rPr>
              <a:t>30%: </a:t>
            </a:r>
            <a:r>
              <a:rPr lang="et-EE" b="1" i="0" dirty="0">
                <a:solidFill>
                  <a:srgbClr val="000000"/>
                </a:solidFill>
                <a:latin typeface="Roboto"/>
                <a:ea typeface="Roboto"/>
                <a:cs typeface="Roboto"/>
                <a:sym typeface="Roboto"/>
              </a:rPr>
              <a:t>Soovid</a:t>
            </a:r>
            <a:r>
              <a:rPr lang="et-EE" b="0" i="0" dirty="0">
                <a:solidFill>
                  <a:srgbClr val="000000"/>
                </a:solidFill>
                <a:latin typeface="Roboto"/>
                <a:ea typeface="Roboto"/>
                <a:cs typeface="Roboto"/>
                <a:sym typeface="Roboto"/>
              </a:rPr>
              <a:t> on need kulutused, mis pole absoluutselt hädavajalikud. See hõlmab õhtusööki ja filme, uut käekotti, pileteid spordiüritustele, puhkust, </a:t>
            </a:r>
            <a:r>
              <a:rPr lang="et-EE" b="0" i="0" dirty="0" err="1">
                <a:solidFill>
                  <a:srgbClr val="000000"/>
                </a:solidFill>
                <a:latin typeface="Roboto"/>
                <a:ea typeface="Roboto"/>
                <a:cs typeface="Roboto"/>
                <a:sym typeface="Roboto"/>
              </a:rPr>
              <a:t>uusimat</a:t>
            </a:r>
            <a:r>
              <a:rPr lang="et-EE" b="0" i="0" dirty="0">
                <a:solidFill>
                  <a:srgbClr val="000000"/>
                </a:solidFill>
                <a:latin typeface="Roboto"/>
                <a:ea typeface="Roboto"/>
                <a:cs typeface="Roboto"/>
                <a:sym typeface="Roboto"/>
              </a:rPr>
              <a:t> elektroonilist vidinat ja ülikiiret Internetti. Kõik „soovide" ämbris on valikuline, ning seda saab ümber kujundada. Saate jõusaali asemel kodus treenida, väljas söömise asemel kodus kokata või spordiürituse asemel vaadata seda telerist. </a:t>
            </a:r>
            <a:endParaRPr dirty="0"/>
          </a:p>
          <a:p>
            <a:pPr marL="0" lvl="0" indent="0" algn="l" rtl="0">
              <a:spcBef>
                <a:spcPts val="0"/>
              </a:spcBef>
              <a:spcAft>
                <a:spcPts val="0"/>
              </a:spcAft>
              <a:buNone/>
            </a:pPr>
            <a:r>
              <a:rPr lang="et-EE" b="0" i="0" dirty="0">
                <a:solidFill>
                  <a:srgbClr val="000000"/>
                </a:solidFill>
                <a:latin typeface="Roboto"/>
                <a:ea typeface="Roboto"/>
                <a:cs typeface="Roboto"/>
                <a:sym typeface="Roboto"/>
              </a:rPr>
              <a:t>20%: Lõpuks proovige eraldada 20% oma netosissetulekust </a:t>
            </a:r>
            <a:r>
              <a:rPr lang="et-EE" b="1" i="0" dirty="0">
                <a:solidFill>
                  <a:srgbClr val="000000"/>
                </a:solidFill>
                <a:latin typeface="Roboto"/>
                <a:ea typeface="Roboto"/>
                <a:cs typeface="Roboto"/>
                <a:sym typeface="Roboto"/>
              </a:rPr>
              <a:t>säästudeks ja investeeringuteks</a:t>
            </a:r>
            <a:r>
              <a:rPr lang="et-EE" b="0" i="0" dirty="0">
                <a:solidFill>
                  <a:srgbClr val="000000"/>
                </a:solidFill>
                <a:latin typeface="Roboto"/>
                <a:ea typeface="Roboto"/>
                <a:cs typeface="Roboto"/>
                <a:sym typeface="Roboto"/>
              </a:rPr>
              <a:t>. See hõlmab raha lisamist meelerahufondi ja investeeringuid. Teil peaks olema vähemalt kolme kuu palga suuruses kogutud hädapäraseid sääste juhuks, kui kaotate töö või juhtub mõni ettenägematu sündmus. Hiljem keskenduge pensionile jäämisele ja muude rahaliste eesmärkide saavutamisele. Säästud võivad hõlmata ka võlgade tagasimaksmist. Kuigi miinimummaksed on osa "vajaduste" kategooriast, vähendavad kõik lisamaksed põhiosa ja tulevasi võlgnetavaid intresse, seega on need säästud. </a:t>
            </a: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462" name="Google Shape;462;p1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0" i="0">
                <a:solidFill>
                  <a:srgbClr val="000000"/>
                </a:solidFill>
                <a:latin typeface="Roboto"/>
                <a:ea typeface="Roboto"/>
                <a:cs typeface="Roboto"/>
                <a:sym typeface="Roboto"/>
              </a:rPr>
              <a:t>Vaata näidet, kuidas Martin, kellel ei ole oma sissetulekut ja kes sõltub oma vanematest, kasutab seda reeglit: </a:t>
            </a:r>
            <a:endParaRPr/>
          </a:p>
          <a:p>
            <a:pPr marL="0" lvl="0" indent="0" algn="l" rtl="0">
              <a:spcBef>
                <a:spcPts val="0"/>
              </a:spcBef>
              <a:spcAft>
                <a:spcPts val="0"/>
              </a:spcAft>
              <a:buNone/>
            </a:pPr>
            <a:r>
              <a:rPr lang="et-EE" b="0" i="0">
                <a:solidFill>
                  <a:srgbClr val="000000"/>
                </a:solidFill>
                <a:latin typeface="Roboto"/>
                <a:ea typeface="Roboto"/>
                <a:cs typeface="Roboto"/>
                <a:sym typeface="Roboto"/>
              </a:rPr>
              <a:t>„See on 16-aastane Martin. Tema vanemad annavad Martinile iga kuu 100 eurot taskuraha ja on kokku leppinud, millised kulud katab Martin ise. Kulutused on: korvpallitreeningud, internet, toit koolis, vaba aeg sõpradega, kohv, muu meelelahutus. Martin teab eelarve koostamise reegleid ja tegi plaani. </a:t>
            </a:r>
            <a:endParaRPr/>
          </a:p>
          <a:p>
            <a:pPr marL="0" lvl="0" indent="0" algn="l" rtl="0">
              <a:spcBef>
                <a:spcPts val="0"/>
              </a:spcBef>
              <a:spcAft>
                <a:spcPts val="0"/>
              </a:spcAft>
              <a:buNone/>
            </a:pPr>
            <a:endParaRPr/>
          </a:p>
        </p:txBody>
      </p:sp>
      <p:sp>
        <p:nvSpPr>
          <p:cNvPr id="484" name="Google Shape;484;p1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a:solidFill>
                  <a:srgbClr val="000000"/>
                </a:solidFill>
              </a:rPr>
              <a:t>Näita Martini eelarvet, kes kasutab 50-30-20 reeglit. </a:t>
            </a:r>
            <a:endParaRPr/>
          </a:p>
          <a:p>
            <a:pPr marL="0" lvl="0" indent="0" algn="l" rtl="0">
              <a:spcBef>
                <a:spcPts val="0"/>
              </a:spcBef>
              <a:spcAft>
                <a:spcPts val="0"/>
              </a:spcAft>
              <a:buNone/>
            </a:pPr>
            <a:r>
              <a:rPr lang="et-EE">
                <a:solidFill>
                  <a:srgbClr val="000000"/>
                </a:solidFill>
              </a:rPr>
              <a:t>NB! Noortel ei ole veel suuri kulutusi „vajaliku kulu“ kategoorias, kuid vanematekodust lahkudes kasvab ka see. Oluline on meeles pidada, et see ei tohiks ületada 50%. </a:t>
            </a:r>
            <a:endParaRPr/>
          </a:p>
          <a:p>
            <a:pPr marL="0" lvl="0" indent="0" algn="l" rtl="0">
              <a:spcBef>
                <a:spcPts val="0"/>
              </a:spcBef>
              <a:spcAft>
                <a:spcPts val="0"/>
              </a:spcAft>
              <a:buNone/>
            </a:pPr>
            <a:r>
              <a:rPr lang="et-EE">
                <a:solidFill>
                  <a:srgbClr val="000000"/>
                </a:solidFill>
              </a:rPr>
              <a:t>Küsi, kas õpilased märkavad, mida Martin õigesti teeb? </a:t>
            </a:r>
            <a:endParaRPr/>
          </a:p>
          <a:p>
            <a:pPr marL="0" lvl="0" indent="0" algn="l" rtl="0">
              <a:spcBef>
                <a:spcPts val="0"/>
              </a:spcBef>
              <a:spcAft>
                <a:spcPts val="0"/>
              </a:spcAft>
              <a:buNone/>
            </a:pPr>
            <a:endParaRPr/>
          </a:p>
        </p:txBody>
      </p:sp>
      <p:sp>
        <p:nvSpPr>
          <p:cNvPr id="493" name="Google Shape;493;p2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2: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a:t>Tutvusta kuulajatele, milliseid teemasid/küsimusi käsitlema hakkad.</a:t>
            </a:r>
            <a:endParaRPr/>
          </a:p>
          <a:p>
            <a:pPr marL="0" lvl="0" indent="0" algn="l" rtl="0">
              <a:spcBef>
                <a:spcPts val="0"/>
              </a:spcBef>
              <a:spcAft>
                <a:spcPts val="0"/>
              </a:spcAft>
              <a:buNone/>
            </a:pPr>
            <a:endParaRPr/>
          </a:p>
        </p:txBody>
      </p:sp>
      <p:sp>
        <p:nvSpPr>
          <p:cNvPr id="294" name="Google Shape;294;p2: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a:t>Testime 50/30/20 eelarve mõistmist.</a:t>
            </a:r>
          </a:p>
        </p:txBody>
      </p:sp>
      <p:sp>
        <p:nvSpPr>
          <p:cNvPr id="4" name="Slide Number Placeholder 3"/>
          <p:cNvSpPr>
            <a:spLocks noGrp="1"/>
          </p:cNvSpPr>
          <p:nvPr>
            <p:ph type="sldNum" sz="quarter" idx="5"/>
          </p:nvPr>
        </p:nvSpPr>
        <p:spPr/>
        <p:txBody>
          <a:bodyPr/>
          <a:lstStyle/>
          <a:p>
            <a:fld id="{C49C21F6-1280-46DB-AD94-289A27FA2389}" type="slidenum">
              <a:rPr lang="et-EE" smtClean="0"/>
              <a:t>20</a:t>
            </a:fld>
            <a:endParaRPr lang="et-EE"/>
          </a:p>
        </p:txBody>
      </p:sp>
    </p:spTree>
    <p:extLst>
      <p:ext uri="{BB962C8B-B14F-4D97-AF65-F5344CB8AC3E}">
        <p14:creationId xmlns:p14="http://schemas.microsoft.com/office/powerpoint/2010/main" val="1857700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21: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t-EE" u="none">
                <a:solidFill>
                  <a:schemeClr val="dk1"/>
                </a:solidFill>
              </a:rPr>
              <a:t>Tutvusta erinevaid eelarve pidamise viise: märkmik+pangakontod, rakendused või Excel. </a:t>
            </a:r>
            <a:endParaRPr/>
          </a:p>
          <a:p>
            <a:pPr marL="0" marR="0" lvl="0" indent="0" algn="l" rtl="0">
              <a:lnSpc>
                <a:spcPct val="100000"/>
              </a:lnSpc>
              <a:spcBef>
                <a:spcPts val="0"/>
              </a:spcBef>
              <a:spcAft>
                <a:spcPts val="0"/>
              </a:spcAft>
              <a:buClr>
                <a:schemeClr val="dk1"/>
              </a:buClr>
              <a:buSzPts val="1200"/>
              <a:buFont typeface="Arial"/>
              <a:buNone/>
            </a:pPr>
            <a:r>
              <a:rPr lang="et-EE" u="none">
                <a:solidFill>
                  <a:schemeClr val="dk1"/>
                </a:solidFill>
              </a:rPr>
              <a:t>Näiteks võib iga kuu oma märkmikusse kirjutada need kolm kategooriat 50/30/20 ja kirja panna oma sissetuleku summa. Niimoodi on parem silmas pidada, kuidas oma kulusid sel kuul jagada. Võimalus on veel avada kolm erinevat kontot ja jagada summa kontode vahel ära. Kaardi võib teha „Vajaduste“ kategooria jaoks, kuid „Säästmise“ peaks asjatute kulude tegemisest hoidumiseks olema ilma pangakaardita, samuti „Soovide“ kategooria jaoks ei ole eraldi pangakaarti tarvis, saad vajadusel arvelduskontole kanda.</a:t>
            </a:r>
            <a:endParaRPr/>
          </a:p>
          <a:p>
            <a:pPr marL="0" lvl="0" indent="0" algn="l" rtl="0">
              <a:spcBef>
                <a:spcPts val="0"/>
              </a:spcBef>
              <a:spcAft>
                <a:spcPts val="0"/>
              </a:spcAft>
              <a:buNone/>
            </a:pPr>
            <a:endParaRPr/>
          </a:p>
        </p:txBody>
      </p:sp>
      <p:sp>
        <p:nvSpPr>
          <p:cNvPr id="519" name="Google Shape;519;p21: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20: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1. Punkti juures võiks selgitada, et miks on oluline kaart kohe kinni panna või vanematele teada anda.</a:t>
            </a:r>
            <a:endParaRPr dirty="0"/>
          </a:p>
          <a:p>
            <a:pPr marL="457200" lvl="1" indent="0" rtl="0" fontAlgn="ctr">
              <a:buFont typeface="Courier New" panose="02070309020205020404" pitchFamily="49" charset="0"/>
              <a:buNone/>
            </a:pPr>
            <a:endParaRPr lang="et-EE" sz="1100" dirty="0">
              <a:effectLst/>
              <a:latin typeface="Calibri" panose="020F0502020204030204" pitchFamily="34" charset="0"/>
            </a:endParaRPr>
          </a:p>
          <a:p>
            <a:pPr marL="457200" lvl="1" indent="0" rtl="0" fontAlgn="ctr">
              <a:buFont typeface="Courier New" panose="02070309020205020404" pitchFamily="49" charset="0"/>
              <a:buNone/>
            </a:pPr>
            <a:r>
              <a:rPr lang="et-EE" sz="1100" dirty="0">
                <a:effectLst/>
                <a:latin typeface="Calibri" panose="020F0502020204030204" pitchFamily="34" charset="0"/>
              </a:rPr>
              <a:t>Eluline näide:</a:t>
            </a:r>
          </a:p>
          <a:p>
            <a:pPr marL="457200" lvl="1" indent="0" rtl="0" fontAlgn="ctr">
              <a:buFont typeface="Courier New" panose="02070309020205020404" pitchFamily="49" charset="0"/>
              <a:buNone/>
            </a:pPr>
            <a:r>
              <a:rPr lang="et-EE" sz="1100" dirty="0">
                <a:effectLst/>
                <a:latin typeface="Calibri" panose="020F0502020204030204" pitchFamily="34" charset="0"/>
              </a:rPr>
              <a:t>- PIN1 lased suvalise inimese tuppa</a:t>
            </a:r>
          </a:p>
          <a:p>
            <a:pPr marL="457200" lvl="1" indent="0" rtl="0" fontAlgn="ctr">
              <a:buFont typeface="Courier New" panose="02070309020205020404" pitchFamily="49" charset="0"/>
              <a:buNone/>
            </a:pPr>
            <a:r>
              <a:rPr lang="et-EE" sz="1100" dirty="0">
                <a:effectLst/>
                <a:latin typeface="Calibri" panose="020F0502020204030204" pitchFamily="34" charset="0"/>
              </a:rPr>
              <a:t>- PIN2 võta kõik, mis sa tahad ja mine ära</a:t>
            </a:r>
          </a:p>
          <a:p>
            <a:pPr marL="0" lvl="0" indent="0" algn="l" rtl="0">
              <a:spcBef>
                <a:spcPts val="0"/>
              </a:spcBef>
              <a:spcAft>
                <a:spcPts val="0"/>
              </a:spcAft>
              <a:buNone/>
            </a:pPr>
            <a:endParaRPr dirty="0"/>
          </a:p>
        </p:txBody>
      </p:sp>
      <p:sp>
        <p:nvSpPr>
          <p:cNvPr id="497" name="Google Shape;497;p20: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22: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38" name="Google Shape;53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t-EE" dirty="0"/>
              <a:t>Uuri enne tundi õpetajalt, kas õpilastel on võimalik </a:t>
            </a:r>
            <a:r>
              <a:rPr lang="et-EE" dirty="0" err="1"/>
              <a:t>Kahooti</a:t>
            </a:r>
            <a:r>
              <a:rPr lang="et-EE" dirty="0"/>
              <a:t> mängida oma telefonides või paari peale.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t-EE" dirty="0"/>
              <a:t>IGA PANK TEEB OMA KAHOOTI KONTO JA LISAB SIIA INFO.</a:t>
            </a:r>
            <a:endParaRPr lang="et-EE" sz="1000" dirty="0">
              <a:effectLst/>
              <a:latin typeface="Calibri"/>
            </a:endParaRPr>
          </a:p>
          <a:p>
            <a:pPr marL="0" marR="0" lvl="0" indent="0" algn="l" rtl="0">
              <a:lnSpc>
                <a:spcPct val="100000"/>
              </a:lnSpc>
              <a:spcBef>
                <a:spcPts val="0"/>
              </a:spcBef>
              <a:spcAft>
                <a:spcPts val="0"/>
              </a:spcAft>
              <a:buClr>
                <a:schemeClr val="dk1"/>
              </a:buClr>
              <a:buSzPts val="1200"/>
              <a:buFont typeface="Calibri"/>
              <a:buNone/>
            </a:pPr>
            <a:endParaRPr lang="et-EE" sz="1000" dirty="0">
              <a:effectLst/>
              <a:latin typeface="Calibri"/>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000" dirty="0" err="1">
                <a:effectLst/>
                <a:latin typeface="Calibri"/>
                <a:ea typeface="Calibri" panose="020F0502020204030204" pitchFamily="34" charset="0"/>
              </a:rPr>
              <a:t>Kahoot</a:t>
            </a:r>
            <a:r>
              <a:rPr lang="et-EE" sz="1000" dirty="0">
                <a:effectLst/>
                <a:latin typeface="Calibri"/>
                <a:ea typeface="Calibri" panose="020F0502020204030204" pitchFamily="34" charset="0"/>
              </a:rPr>
              <a:t> on ettevalmistatud Pangaliidu kontole:</a:t>
            </a:r>
          </a:p>
          <a:p>
            <a:pPr marL="0" marR="0" lvl="0" indent="0" algn="l" rtl="0">
              <a:lnSpc>
                <a:spcPct val="100000"/>
              </a:lnSpc>
              <a:spcBef>
                <a:spcPts val="0"/>
              </a:spcBef>
              <a:spcAft>
                <a:spcPts val="0"/>
              </a:spcAft>
              <a:buClr>
                <a:schemeClr val="dk1"/>
              </a:buClr>
              <a:buSzPts val="1200"/>
              <a:buFont typeface="Calibri"/>
              <a:buNone/>
            </a:pPr>
            <a:r>
              <a:rPr lang="et-EE" sz="1200" dirty="0">
                <a:effectLst/>
                <a:latin typeface="Calibri" panose="020F0502020204030204" pitchFamily="34" charset="0"/>
                <a:ea typeface="Calibri" panose="020F0502020204030204" pitchFamily="34" charset="0"/>
              </a:rPr>
              <a:t>Kuidas ümber tõsta? Vajutad lingile, palub </a:t>
            </a:r>
            <a:r>
              <a:rPr lang="et-EE" sz="1200" dirty="0" err="1">
                <a:effectLst/>
                <a:latin typeface="Calibri" panose="020F0502020204030204" pitchFamily="34" charset="0"/>
                <a:ea typeface="Calibri" panose="020F0502020204030204" pitchFamily="34" charset="0"/>
              </a:rPr>
              <a:t>Kahooti</a:t>
            </a:r>
            <a:r>
              <a:rPr lang="et-EE" sz="1200" dirty="0">
                <a:effectLst/>
                <a:latin typeface="Calibri" panose="020F0502020204030204" pitchFamily="34" charset="0"/>
                <a:ea typeface="Calibri" panose="020F0502020204030204" pitchFamily="34" charset="0"/>
              </a:rPr>
              <a:t> sisse logida. Logid enda paroolidega ja siis kui avaneb, siis vajutad </a:t>
            </a:r>
            <a:r>
              <a:rPr lang="et-EE" sz="1200" dirty="0" err="1">
                <a:effectLst/>
                <a:latin typeface="Calibri" panose="020F0502020204030204" pitchFamily="34" charset="0"/>
                <a:ea typeface="Calibri" panose="020F0502020204030204" pitchFamily="34" charset="0"/>
              </a:rPr>
              <a:t>dublicate</a:t>
            </a:r>
            <a:r>
              <a:rPr lang="et-EE" sz="1200" dirty="0">
                <a:effectLst/>
                <a:latin typeface="Calibri" panose="020F0502020204030204" pitchFamily="34" charset="0"/>
                <a:ea typeface="Calibri" panose="020F0502020204030204" pitchFamily="34" charset="0"/>
              </a:rPr>
              <a:t> ja ongi olemas. </a:t>
            </a:r>
          </a:p>
          <a:p>
            <a:pPr marL="0" marR="0" lvl="0" indent="0" algn="l" rtl="0">
              <a:lnSpc>
                <a:spcPct val="100000"/>
              </a:lnSpc>
              <a:spcBef>
                <a:spcPts val="0"/>
              </a:spcBef>
              <a:spcAft>
                <a:spcPts val="0"/>
              </a:spcAft>
              <a:buClr>
                <a:schemeClr val="dk1"/>
              </a:buClr>
              <a:buSzPts val="1200"/>
              <a:buFont typeface="Calibri"/>
              <a:buNone/>
            </a:pPr>
            <a:endParaRPr lang="et-EE" sz="12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t-EE" sz="1200" dirty="0" err="1">
                <a:effectLst/>
                <a:latin typeface="Calibri" panose="020F0502020204030204" pitchFamily="34" charset="0"/>
                <a:ea typeface="Calibri" panose="020F0502020204030204" pitchFamily="34" charset="0"/>
              </a:rPr>
              <a:t>Kahoot</a:t>
            </a:r>
            <a:r>
              <a:rPr lang="et-EE" sz="1200" dirty="0">
                <a:effectLst/>
                <a:latin typeface="Calibri" panose="020F0502020204030204" pitchFamily="34" charset="0"/>
                <a:ea typeface="Calibri" panose="020F0502020204030204" pitchFamily="34" charset="0"/>
              </a:rPr>
              <a:t>:</a:t>
            </a:r>
          </a:p>
          <a:p>
            <a:pPr marL="0" marR="0" lvl="0" indent="0" algn="l" rtl="0">
              <a:lnSpc>
                <a:spcPct val="100000"/>
              </a:lnSpc>
              <a:spcBef>
                <a:spcPts val="0"/>
              </a:spcBef>
              <a:spcAft>
                <a:spcPts val="0"/>
              </a:spcAft>
              <a:buClr>
                <a:schemeClr val="dk1"/>
              </a:buClr>
              <a:buSzPts val="1200"/>
              <a:buFont typeface="Calibri"/>
              <a:buNone/>
            </a:pPr>
            <a:r>
              <a:rPr lang="et-EE" sz="1800" u="sng" dirty="0">
                <a:solidFill>
                  <a:srgbClr val="0563C1"/>
                </a:solidFill>
                <a:effectLst/>
                <a:latin typeface="Calibri" panose="020F0502020204030204" pitchFamily="34" charset="0"/>
                <a:ea typeface="Calibri" panose="020F0502020204030204" pitchFamily="34" charset="0"/>
                <a:hlinkClick r:id="rId3"/>
              </a:rPr>
              <a:t>Kuidas saada rikkaks? 7-9 ja 10-12 klassid, Eesti Pangaliit</a:t>
            </a:r>
            <a:endParaRPr lang="en-US" sz="1800" u="sng" dirty="0">
              <a:solidFill>
                <a:srgbClr val="0563C1"/>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t-EE" sz="1800" dirty="0"/>
              <a:t>https://create.kahoot.it/share/kuidas-saada-rikkaks-7-9-ja-10-12-klassid-eesti-pangaliit/7a81c615-0642-4cad-b64e-5fc324f10ade</a:t>
            </a:r>
            <a:endParaRPr lang="en-US" sz="1800" dirty="0"/>
          </a:p>
          <a:p>
            <a:pPr marL="0" marR="0" lvl="0" indent="0" algn="l" rtl="0">
              <a:lnSpc>
                <a:spcPct val="100000"/>
              </a:lnSpc>
              <a:spcBef>
                <a:spcPts val="0"/>
              </a:spcBef>
              <a:spcAft>
                <a:spcPts val="0"/>
              </a:spcAft>
              <a:buClr>
                <a:schemeClr val="dk1"/>
              </a:buClr>
              <a:buSzPts val="1200"/>
              <a:buFont typeface="Calibri"/>
              <a:buNone/>
            </a:pPr>
            <a:endParaRPr lang="en-US" sz="1800" u="sng" dirty="0">
              <a:solidFill>
                <a:srgbClr val="0563C1"/>
              </a:solidFill>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t-EE" dirty="0"/>
          </a:p>
        </p:txBody>
      </p:sp>
      <p:sp>
        <p:nvSpPr>
          <p:cNvPr id="544" name="Google Shape;544;p2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t-E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4: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3: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CTA: Küsi publikult: „Mis on eelarve?“.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Anna vastamiseks veidi aega. Seejärel vasta, et eelarve on majanduslik mõiste, mis tähendab lihtsalt oma tulu planeerimist kulutusteks ja säästmiseks/investeerimiseks.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Mõned näited: saame koostada eelarve nädala või kuu eelarve isiklikeks kulutusteks. Ka see läheb eelarvestamise alla, kui teed otsuseid, kuidas vanemate antud taskuraha kasutada. </a:t>
            </a:r>
            <a:endParaRPr dirty="0"/>
          </a:p>
          <a:p>
            <a:pPr marL="0" lvl="0" indent="0" algn="l" rtl="0">
              <a:spcBef>
                <a:spcPts val="0"/>
              </a:spcBef>
              <a:spcAft>
                <a:spcPts val="0"/>
              </a:spcAft>
              <a:buNone/>
            </a:pPr>
            <a:endParaRPr dirty="0"/>
          </a:p>
        </p:txBody>
      </p:sp>
      <p:sp>
        <p:nvSpPr>
          <p:cNvPr id="310" name="Google Shape;310;p3: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Miks on eelarve koostamine oluline?</a:t>
            </a:r>
            <a:endParaRPr dirty="0"/>
          </a:p>
          <a:p>
            <a:pPr marL="0" lvl="0" indent="0" algn="l" rtl="0">
              <a:spcBef>
                <a:spcPts val="0"/>
              </a:spcBef>
              <a:spcAft>
                <a:spcPts val="0"/>
              </a:spcAft>
              <a:buNone/>
            </a:pPr>
            <a:endParaRPr lang="et-EE" dirty="0"/>
          </a:p>
          <a:p>
            <a:pPr marL="0" lvl="0" indent="0" algn="l" rtl="0">
              <a:spcBef>
                <a:spcPts val="0"/>
              </a:spcBef>
              <a:spcAft>
                <a:spcPts val="0"/>
              </a:spcAft>
              <a:buNone/>
            </a:pPr>
            <a:r>
              <a:rPr lang="et-EE" dirty="0"/>
              <a:t>Eelarve koostamisega omad alati ülevaadet enda tuludest ja kuludest, ning selle kaudu </a:t>
            </a:r>
            <a:r>
              <a:rPr lang="et-EE" b="1" dirty="0"/>
              <a:t>saad tagada endale tagavara nende asjade jaoks, mida sul on sulle olulised ja vajalikud. </a:t>
            </a:r>
          </a:p>
          <a:p>
            <a:pPr marL="0" lvl="0" indent="0" algn="l" rtl="0">
              <a:spcBef>
                <a:spcPts val="0"/>
              </a:spcBef>
              <a:spcAft>
                <a:spcPts val="0"/>
              </a:spcAft>
              <a:buNone/>
            </a:pPr>
            <a:endParaRPr lang="et-EE" dirty="0"/>
          </a:p>
          <a:p>
            <a:pPr marL="0" lvl="0" indent="0" algn="l" rtl="0">
              <a:spcBef>
                <a:spcPts val="0"/>
              </a:spcBef>
              <a:spcAft>
                <a:spcPts val="0"/>
              </a:spcAft>
              <a:buNone/>
            </a:pPr>
            <a:r>
              <a:rPr lang="et-EE" dirty="0"/>
              <a:t>Kuluplaani järgmine aitab hoiduda võlgadest või olemasolevaid võlgu vähendada. </a:t>
            </a:r>
            <a:endParaRPr dirty="0"/>
          </a:p>
          <a:p>
            <a:pPr marL="0" lvl="0" indent="0" algn="l" rtl="0">
              <a:spcBef>
                <a:spcPts val="0"/>
              </a:spcBef>
              <a:spcAft>
                <a:spcPts val="0"/>
              </a:spcAft>
              <a:buNone/>
            </a:pPr>
            <a:r>
              <a:rPr lang="et-EE" dirty="0"/>
              <a:t>Eelarve koostamine on lihtsalt kulude ja tulude vahe tasakaalustamine. Probleem tekib siis, kui need ei ole tasakaalus ja kulutate rohkem kui teenite. Paljud inimesed ei mõista, et nad kulutavad rohkem kui teenivad, ning niimoodi võlad aina suurenevad. Seega eelarve koostamine on esimene tegevus, mida peaksite raha saamisel tegema. Kui kontrollite oma raha, jätkub seda alati säästmiseks ja investeeringuteks.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t-EE" dirty="0" err="1"/>
              <a:t>Piper</a:t>
            </a:r>
            <a:r>
              <a:rPr lang="et-EE" dirty="0"/>
              <a:t> </a:t>
            </a:r>
            <a:r>
              <a:rPr lang="et-EE" dirty="0" err="1"/>
              <a:t>Jaffray</a:t>
            </a:r>
            <a:r>
              <a:rPr lang="et-EE" dirty="0"/>
              <a:t> uuringu kohaselt kulutavad teismelised kõige rohkem moele, ilu- ja isikliku hügieeni toodetele, digitaalsele meediale, toidule, videomängudele ja meelelahutusele. </a:t>
            </a:r>
            <a:endParaRPr dirty="0"/>
          </a:p>
          <a:p>
            <a:pPr marL="0" lvl="0" indent="0" algn="l" rtl="0">
              <a:spcBef>
                <a:spcPts val="0"/>
              </a:spcBef>
              <a:spcAft>
                <a:spcPts val="0"/>
              </a:spcAft>
              <a:buNone/>
            </a:pPr>
            <a:endParaRPr dirty="0"/>
          </a:p>
        </p:txBody>
      </p:sp>
      <p:sp>
        <p:nvSpPr>
          <p:cNvPr id="322" name="Google Shape;322;p4: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5: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b="0" i="0" dirty="0">
                <a:solidFill>
                  <a:srgbClr val="000000"/>
                </a:solidFill>
                <a:latin typeface="+mn-lt"/>
                <a:ea typeface="Roboto"/>
                <a:cs typeface="Roboto"/>
                <a:sym typeface="Roboto"/>
              </a:rPr>
              <a:t>CTA: Palu publikul käsi tõsta neil, kes kasutavad oma tulude-kulude planeerimiseks eelarvet.</a:t>
            </a:r>
            <a:endParaRPr dirty="0">
              <a:latin typeface="+mn-lt"/>
            </a:endParaRPr>
          </a:p>
          <a:p>
            <a:pPr marL="0" lvl="0" indent="0" algn="l" rtl="0">
              <a:spcBef>
                <a:spcPts val="0"/>
              </a:spcBef>
              <a:spcAft>
                <a:spcPts val="0"/>
              </a:spcAft>
              <a:buNone/>
            </a:pPr>
            <a:endParaRPr lang="et-EE" b="0" i="0" dirty="0">
              <a:solidFill>
                <a:srgbClr val="000000"/>
              </a:solidFill>
              <a:latin typeface="+mn-lt"/>
              <a:ea typeface="Roboto"/>
              <a:cs typeface="Roboto"/>
              <a:sym typeface="Roboto"/>
            </a:endParaRPr>
          </a:p>
          <a:p>
            <a:pPr marL="0" lvl="0" indent="0" algn="l" rtl="0">
              <a:spcBef>
                <a:spcPts val="0"/>
              </a:spcBef>
              <a:spcAft>
                <a:spcPts val="0"/>
              </a:spcAft>
              <a:buNone/>
            </a:pPr>
            <a:r>
              <a:rPr lang="et-EE" b="0" i="0" dirty="0">
                <a:solidFill>
                  <a:srgbClr val="000000"/>
                </a:solidFill>
                <a:latin typeface="+mn-lt"/>
                <a:ea typeface="Roboto"/>
                <a:cs typeface="Roboto"/>
                <a:sym typeface="Roboto"/>
              </a:rPr>
              <a:t>Võrrelge tulemusi küsitlusega. </a:t>
            </a:r>
            <a:r>
              <a:rPr lang="et-EE" b="1" i="0" dirty="0">
                <a:solidFill>
                  <a:srgbClr val="212529"/>
                </a:solidFill>
                <a:effectLst/>
                <a:latin typeface="+mn-lt"/>
              </a:rPr>
              <a:t>Veerand Eesti noortest planeerivad ja hoiavad oma kulutustel pidevalt silma peal, samal ajal kui 51% 18-29-aastastest plaanivad ette üksnes suuremaid kulutusi. </a:t>
            </a:r>
          </a:p>
          <a:p>
            <a:pPr marL="0" lvl="0" indent="0" algn="l" rtl="0">
              <a:spcBef>
                <a:spcPts val="0"/>
              </a:spcBef>
              <a:spcAft>
                <a:spcPts val="0"/>
              </a:spcAft>
              <a:buNone/>
            </a:pPr>
            <a:endParaRPr lang="et-EE" b="1" i="0" dirty="0">
              <a:solidFill>
                <a:srgbClr val="212529"/>
              </a:solidFill>
              <a:effectLst/>
              <a:latin typeface="+mn-lt"/>
            </a:endParaRPr>
          </a:p>
          <a:p>
            <a:pPr marL="0" lvl="0" indent="0" algn="l" rtl="0">
              <a:spcBef>
                <a:spcPts val="0"/>
              </a:spcBef>
              <a:spcAft>
                <a:spcPts val="0"/>
              </a:spcAft>
              <a:buNone/>
            </a:pPr>
            <a:r>
              <a:rPr lang="et-EE" b="0" i="0" dirty="0">
                <a:solidFill>
                  <a:srgbClr val="212529"/>
                </a:solidFill>
                <a:effectLst/>
                <a:latin typeface="+mn-lt"/>
              </a:rPr>
              <a:t>Noortest 21% säästab 5-10% oma igakuisest sissetulekust, 18% paneb kõrvale kuni 5% sissetulekust ning 17% üle 20% kuu tuludest.</a:t>
            </a:r>
          </a:p>
          <a:p>
            <a:pPr marL="0" lvl="0" indent="0" algn="l" rtl="0">
              <a:spcBef>
                <a:spcPts val="0"/>
              </a:spcBef>
              <a:spcAft>
                <a:spcPts val="0"/>
              </a:spcAft>
              <a:buNone/>
            </a:pPr>
            <a:endParaRPr lang="et-EE" b="0" i="0" dirty="0">
              <a:solidFill>
                <a:srgbClr val="212529"/>
              </a:solidFill>
              <a:effectLst/>
              <a:latin typeface="+mn-lt"/>
            </a:endParaRPr>
          </a:p>
          <a:p>
            <a:pPr marL="0" lvl="0" indent="0" algn="l" rtl="0">
              <a:spcBef>
                <a:spcPts val="0"/>
              </a:spcBef>
              <a:spcAft>
                <a:spcPts val="0"/>
              </a:spcAft>
              <a:buNone/>
            </a:pPr>
            <a:r>
              <a:rPr lang="et-EE" b="0" i="0" dirty="0">
                <a:solidFill>
                  <a:srgbClr val="212529"/>
                </a:solidFill>
                <a:effectLst/>
                <a:latin typeface="+mn-lt"/>
              </a:rPr>
              <a:t>*SEB korraldatud </a:t>
            </a:r>
            <a:r>
              <a:rPr lang="et-EE" b="0" i="0" dirty="0" err="1">
                <a:solidFill>
                  <a:srgbClr val="212529"/>
                </a:solidFill>
                <a:effectLst/>
                <a:latin typeface="+mn-lt"/>
              </a:rPr>
              <a:t>noorteuuringu</a:t>
            </a:r>
            <a:r>
              <a:rPr lang="et-EE" b="0" i="0" dirty="0">
                <a:solidFill>
                  <a:srgbClr val="212529"/>
                </a:solidFill>
                <a:effectLst/>
                <a:latin typeface="+mn-lt"/>
              </a:rPr>
              <a:t> tulemused</a:t>
            </a:r>
            <a:endParaRPr dirty="0">
              <a:latin typeface="+mn-lt"/>
            </a:endParaRPr>
          </a:p>
        </p:txBody>
      </p:sp>
      <p:sp>
        <p:nvSpPr>
          <p:cNvPr id="340" name="Google Shape;340;p5: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6: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t-EE" b="1" i="0" dirty="0">
                <a:solidFill>
                  <a:srgbClr val="212529"/>
                </a:solidFill>
                <a:effectLst/>
                <a:latin typeface="+mn-lt"/>
              </a:rPr>
              <a:t>2% noortest ei plaaneri oma igakuiseid kulutusi ja tunnevad tihtipeale rahanappust, selgub SEB korraldatud uuringust</a:t>
            </a:r>
          </a:p>
          <a:p>
            <a:pPr marL="0" lvl="0" indent="0" algn="l" rtl="0">
              <a:spcBef>
                <a:spcPts val="0"/>
              </a:spcBef>
              <a:spcAft>
                <a:spcPts val="0"/>
              </a:spcAft>
              <a:buNone/>
            </a:pPr>
            <a:endParaRPr lang="et-EE" b="0" i="0" dirty="0">
              <a:solidFill>
                <a:srgbClr val="000000"/>
              </a:solidFill>
              <a:latin typeface="+mn-lt"/>
              <a:ea typeface="Roboto"/>
              <a:cs typeface="Roboto"/>
              <a:sym typeface="Roboto"/>
            </a:endParaRPr>
          </a:p>
          <a:p>
            <a:pPr marL="0" lvl="0" indent="0" algn="l" rtl="0">
              <a:spcBef>
                <a:spcPts val="0"/>
              </a:spcBef>
              <a:spcAft>
                <a:spcPts val="0"/>
              </a:spcAft>
              <a:buNone/>
            </a:pPr>
            <a:r>
              <a:rPr lang="et-EE" b="0" i="0" dirty="0">
                <a:solidFill>
                  <a:srgbClr val="000000"/>
                </a:solidFill>
                <a:latin typeface="+mn-lt"/>
                <a:ea typeface="Roboto"/>
                <a:cs typeface="Roboto"/>
                <a:sym typeface="Roboto"/>
              </a:rPr>
              <a:t>CTA: Palu publikul käsi tõsta neil, kes raha koguvad (säästavad). Kas nad teevad seda regulaarselt? Kas neil on eesmärk? Küsi, ehk keegi soovib teistega jagada. </a:t>
            </a:r>
            <a:endParaRPr dirty="0">
              <a:latin typeface="+mn-lt"/>
            </a:endParaRPr>
          </a:p>
          <a:p>
            <a:pPr marL="0" lvl="0" indent="0" algn="l" rtl="0">
              <a:spcBef>
                <a:spcPts val="0"/>
              </a:spcBef>
              <a:spcAft>
                <a:spcPts val="0"/>
              </a:spcAft>
              <a:buNone/>
            </a:pPr>
            <a:endParaRPr b="0" i="0" dirty="0">
              <a:solidFill>
                <a:srgbClr val="000000"/>
              </a:solidFill>
              <a:latin typeface="+mn-lt"/>
              <a:ea typeface="Roboto"/>
              <a:cs typeface="Roboto"/>
              <a:sym typeface="Roboto"/>
            </a:endParaRPr>
          </a:p>
          <a:p>
            <a:pPr marL="0" lvl="0" indent="0" algn="l" rtl="0">
              <a:spcBef>
                <a:spcPts val="0"/>
              </a:spcBef>
              <a:spcAft>
                <a:spcPts val="0"/>
              </a:spcAft>
              <a:buNone/>
            </a:pPr>
            <a:r>
              <a:rPr lang="et-EE" b="0" i="0" dirty="0">
                <a:solidFill>
                  <a:srgbClr val="000000"/>
                </a:solidFill>
                <a:latin typeface="+mn-lt"/>
                <a:ea typeface="Roboto"/>
                <a:cs typeface="Roboto"/>
                <a:sym typeface="Roboto"/>
              </a:rPr>
              <a:t>Miks meil raha üle ei jää? Sest me tahame osta palju asju ja kuu lõpus pole enam midagi, mida säästa. </a:t>
            </a:r>
            <a:br>
              <a:rPr lang="et-EE" b="0" i="0" dirty="0">
                <a:solidFill>
                  <a:srgbClr val="000000"/>
                </a:solidFill>
                <a:latin typeface="+mn-lt"/>
                <a:ea typeface="Roboto"/>
                <a:cs typeface="Roboto"/>
                <a:sym typeface="Roboto"/>
              </a:rPr>
            </a:br>
            <a:r>
              <a:rPr lang="et-EE" b="0" i="0" dirty="0">
                <a:solidFill>
                  <a:srgbClr val="000000"/>
                </a:solidFill>
                <a:latin typeface="+mn-lt"/>
                <a:ea typeface="Roboto"/>
                <a:cs typeface="Roboto"/>
                <a:sym typeface="Roboto"/>
              </a:rPr>
              <a:t>Miks? Kõik sõltub alati tarbimisest ja meie tohututest soovidest. Niisiis, kuidas lõpetada asjade ostmine, mis pole vajalikud?</a:t>
            </a:r>
            <a:endParaRPr dirty="0">
              <a:latin typeface="+mn-lt"/>
            </a:endParaRPr>
          </a:p>
          <a:p>
            <a:pPr marL="0" lvl="0" indent="0" algn="l" rtl="0">
              <a:spcBef>
                <a:spcPts val="0"/>
              </a:spcBef>
              <a:spcAft>
                <a:spcPts val="0"/>
              </a:spcAft>
              <a:buNone/>
            </a:pPr>
            <a:r>
              <a:rPr lang="et-EE" b="0" i="0" dirty="0">
                <a:solidFill>
                  <a:srgbClr val="000000"/>
                </a:solidFill>
                <a:latin typeface="+mn-lt"/>
                <a:ea typeface="Roboto"/>
                <a:cs typeface="Roboto"/>
                <a:sym typeface="Roboto"/>
              </a:rPr>
              <a:t>Esiteks peame mõistma põhjuseid ja vaatama otsa enda harjumustele- nii on lihtsam muudatusi teha. </a:t>
            </a:r>
            <a:endParaRPr dirty="0">
              <a:latin typeface="+mn-lt"/>
            </a:endParaRPr>
          </a:p>
        </p:txBody>
      </p:sp>
      <p:sp>
        <p:nvSpPr>
          <p:cNvPr id="350" name="Google Shape;350;p6: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7: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Siin saad õpilastega arutleda nende tarbimise üle. </a:t>
            </a:r>
          </a:p>
          <a:p>
            <a:pPr marL="0" marR="0" lvl="0" indent="0" algn="l" rtl="0">
              <a:lnSpc>
                <a:spcPct val="100000"/>
              </a:lnSpc>
              <a:spcBef>
                <a:spcPts val="0"/>
              </a:spcBef>
              <a:spcAft>
                <a:spcPts val="0"/>
              </a:spcAft>
              <a:buClr>
                <a:srgbClr val="000000"/>
              </a:buClr>
              <a:buSzPts val="1200"/>
              <a:buFont typeface="Roboto"/>
              <a:buNone/>
            </a:pPr>
            <a:endParaRPr lang="et-EE" b="0" i="0" dirty="0">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200"/>
              <a:buFont typeface="Roboto"/>
              <a:buNone/>
            </a:pPr>
            <a:r>
              <a:rPr lang="et-EE" b="0" i="0" dirty="0">
                <a:solidFill>
                  <a:srgbClr val="000000"/>
                </a:solidFill>
                <a:latin typeface="Roboto"/>
                <a:ea typeface="Roboto"/>
                <a:cs typeface="Roboto"/>
                <a:sym typeface="Roboto"/>
              </a:rPr>
              <a:t>Miks inimesed nii palju ostavad, kas meil on tõesti nii palju asju vaja? Kontrollimatu tarbimine paneb meid kulutama kogu oma raha asjadele, mida meil tegelikult vaja pole. Seega on eelarve koostamine üks lahendus, kuidas kõigega hakkama saada ja mitte kulutada raha ning koguda seda asjadele, mis on tõeliselt olulised.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61" name="Google Shape;361;p7: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8: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t-EE">
                <a:solidFill>
                  <a:srgbClr val="000000"/>
                </a:solidFill>
              </a:rPr>
              <a:t>Kõige huvitavam tarbimise ja ostmise juures on see, mis meie peas toimub. Asjade olulisuse lugu saab alguse meie kujutlusvõimest ja meie fantaasiatest. Me unistame asjadest, mida me tõesti armastaksime, ja mõtleme, milline imeline elu meil oleks, kui me vaid saaksime kõiki neid asju. See, mida me tarbime, väljendab meie identiteeti, sest meie identiteet koosneb mitmest erinevast tahust. Esiteks on tegelik mina, kes me tegelikult enamasti oleme. Aga meil on ka sotsiaalne mina: ostame tooteid, riideid, mis väljendavad seda, kellena olla tahame. Sotsiaalne surve mängib siin olulist rolli. </a:t>
            </a:r>
            <a:endParaRPr/>
          </a:p>
          <a:p>
            <a:pPr marL="0" lvl="0" indent="0" algn="l" rtl="0">
              <a:spcBef>
                <a:spcPts val="0"/>
              </a:spcBef>
              <a:spcAft>
                <a:spcPts val="0"/>
              </a:spcAft>
              <a:buNone/>
            </a:pPr>
            <a:endParaRPr/>
          </a:p>
        </p:txBody>
      </p:sp>
      <p:sp>
        <p:nvSpPr>
          <p:cNvPr id="369" name="Google Shape;369;p8: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9:notes"/>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t-EE" dirty="0"/>
              <a:t>Sotsiaalne surve </a:t>
            </a:r>
            <a:endParaRPr dirty="0"/>
          </a:p>
          <a:p>
            <a:pPr marL="0" lvl="0" indent="0" algn="l" rtl="0">
              <a:spcBef>
                <a:spcPts val="0"/>
              </a:spcBef>
              <a:spcAft>
                <a:spcPts val="0"/>
              </a:spcAft>
              <a:buNone/>
            </a:pPr>
            <a:r>
              <a:rPr lang="et-EE" dirty="0"/>
              <a:t>"Asjad näitavad, kes sa oled." Meie jaoks on väga oluline, mida teised meist arvavad ja me vaatame, mis sõpradel olemas on. Mõelge sellele korraks. Oletame, et teie parim sõber helistab teile ja ütleb teile, et ostis uhiuue telefoni. Mis on teie esimene reaktsioon? Rõõm? Armukadedus? Õnn? Kas tunned, et jääd maha? Kõnes õnnitlete teda ja tunnete tema üle rõõmu. Kuid pärast kõnet hakkad mõtlema: “Ta ostis uue kalli telefoni, äkki on mul ka uut telefoni vaja?”. Nüüd vajad midagi paremat. Noh, tegelikult ju ei vaja seda, kuid sinu mõistus ütleb teistmoodi. </a:t>
            </a:r>
            <a:br>
              <a:rPr lang="et-EE" dirty="0"/>
            </a:br>
            <a:br>
              <a:rPr lang="et-EE" dirty="0"/>
            </a:br>
            <a:r>
              <a:rPr lang="et-EE" dirty="0"/>
              <a:t>CTA: Küsi noortelt, mis on tänased peamised tooted/brändid mis noorte seas kujundavad ‘’staatust’’?</a:t>
            </a:r>
            <a:endParaRPr dirty="0"/>
          </a:p>
          <a:p>
            <a:pPr marL="0" lvl="0" indent="0" algn="l" rtl="0">
              <a:spcBef>
                <a:spcPts val="0"/>
              </a:spcBef>
              <a:spcAft>
                <a:spcPts val="0"/>
              </a:spcAft>
              <a:buNone/>
            </a:pPr>
            <a:endParaRPr dirty="0"/>
          </a:p>
        </p:txBody>
      </p:sp>
      <p:sp>
        <p:nvSpPr>
          <p:cNvPr id="381" name="Google Shape;381;p9:notes"/>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t-E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212963"/>
        </a:solidFill>
        <a:effectLst/>
      </p:bgPr>
    </p:bg>
    <p:spTree>
      <p:nvGrpSpPr>
        <p:cNvPr id="1" name="Shape 12"/>
        <p:cNvGrpSpPr/>
        <p:nvPr/>
      </p:nvGrpSpPr>
      <p:grpSpPr>
        <a:xfrm>
          <a:off x="0" y="0"/>
          <a:ext cx="0" cy="0"/>
          <a:chOff x="0" y="0"/>
          <a:chExt cx="0" cy="0"/>
        </a:xfrm>
      </p:grpSpPr>
      <p:sp>
        <p:nvSpPr>
          <p:cNvPr id="13" name="Google Shape;13;p26"/>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6"/>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 name="Google Shape;15;p26"/>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u="none" strike="noStrike" cap="none">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6" name="Google Shape;16;p26"/>
          <p:cNvGrpSpPr/>
          <p:nvPr/>
        </p:nvGrpSpPr>
        <p:grpSpPr>
          <a:xfrm>
            <a:off x="3605213" y="0"/>
            <a:ext cx="8588374" cy="6859588"/>
            <a:chOff x="2271" y="0"/>
            <a:chExt cx="5410" cy="4321"/>
          </a:xfrm>
        </p:grpSpPr>
        <p:sp>
          <p:nvSpPr>
            <p:cNvPr id="17" name="Google Shape;17;p26"/>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 name="Google Shape;18;p26"/>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grpSp>
        <p:nvGrpSpPr>
          <p:cNvPr id="19" name="Google Shape;19;p26"/>
          <p:cNvGrpSpPr/>
          <p:nvPr/>
        </p:nvGrpSpPr>
        <p:grpSpPr>
          <a:xfrm>
            <a:off x="623888" y="5827713"/>
            <a:ext cx="2312987" cy="677862"/>
            <a:chOff x="393" y="3671"/>
            <a:chExt cx="1457" cy="427"/>
          </a:xfrm>
        </p:grpSpPr>
        <p:sp>
          <p:nvSpPr>
            <p:cNvPr id="20" name="Google Shape;20;p26"/>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 name="Google Shape;21;p26"/>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 name="Google Shape;22;p26"/>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 name="Google Shape;23;p26"/>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 name="Google Shape;24;p26"/>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 name="Google Shape;25;p26"/>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6" name="Google Shape;26;p26"/>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7" name="Google Shape;27;p26"/>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8" name="Google Shape;28;p26"/>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9" name="Google Shape;29;p26"/>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0" name="Google Shape;30;p26"/>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1" name="Google Shape;31;p26"/>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2" name="Google Shape;32;p26"/>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3" name="Google Shape;33;p26"/>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34" name="Google Shape;34;p26"/>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and Content_3">
  <p:cSld name="2_Title and Content_3">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37"/>
          <p:cNvSpPr txBox="1">
            <a:spLocks noGrp="1"/>
          </p:cNvSpPr>
          <p:nvPr>
            <p:ph type="body" idx="1"/>
          </p:nvPr>
        </p:nvSpPr>
        <p:spPr>
          <a:xfrm>
            <a:off x="623887" y="1669248"/>
            <a:ext cx="10944225" cy="3812389"/>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37"/>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177" name="Google Shape;177;p37"/>
          <p:cNvGrpSpPr/>
          <p:nvPr/>
        </p:nvGrpSpPr>
        <p:grpSpPr>
          <a:xfrm>
            <a:off x="623888" y="5824537"/>
            <a:ext cx="2312987" cy="677863"/>
            <a:chOff x="393" y="3556"/>
            <a:chExt cx="1457" cy="427"/>
          </a:xfrm>
        </p:grpSpPr>
        <p:sp>
          <p:nvSpPr>
            <p:cNvPr id="178" name="Google Shape;178;p37"/>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9" name="Google Shape;179;p37"/>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0" name="Google Shape;180;p37"/>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1" name="Google Shape;181;p37"/>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2" name="Google Shape;182;p37"/>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3" name="Google Shape;183;p37"/>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4" name="Google Shape;184;p37"/>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5" name="Google Shape;185;p37"/>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6" name="Google Shape;186;p37"/>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7" name="Google Shape;187;p37"/>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8" name="Google Shape;188;p37"/>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89" name="Google Shape;189;p37"/>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0" name="Google Shape;190;p37"/>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1" name="Google Shape;191;p37"/>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2" name="Google Shape;192;p37"/>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93" name="Google Shape;193;p37"/>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4"/>
        <p:cNvGrpSpPr/>
        <p:nvPr/>
      </p:nvGrpSpPr>
      <p:grpSpPr>
        <a:xfrm>
          <a:off x="0" y="0"/>
          <a:ext cx="0" cy="0"/>
          <a:chOff x="0" y="0"/>
          <a:chExt cx="0" cy="0"/>
        </a:xfrm>
      </p:grpSpPr>
      <p:sp>
        <p:nvSpPr>
          <p:cNvPr id="195" name="Google Shape;195;p38"/>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8"/>
          <p:cNvSpPr txBox="1">
            <a:spLocks noGrp="1"/>
          </p:cNvSpPr>
          <p:nvPr>
            <p:ph type="body" idx="1"/>
          </p:nvPr>
        </p:nvSpPr>
        <p:spPr>
          <a:xfrm>
            <a:off x="623888" y="2276475"/>
            <a:ext cx="5395912"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38"/>
          <p:cNvSpPr txBox="1">
            <a:spLocks noGrp="1"/>
          </p:cNvSpPr>
          <p:nvPr>
            <p:ph type="body" idx="2"/>
          </p:nvPr>
        </p:nvSpPr>
        <p:spPr>
          <a:xfrm>
            <a:off x="6172199" y="2276475"/>
            <a:ext cx="5395913"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Font typeface="Arial"/>
              <a:buNone/>
              <a:defRPr sz="1800"/>
            </a:lvl1pPr>
            <a:lvl2pPr marL="914400" lvl="1" indent="-228600" algn="l">
              <a:lnSpc>
                <a:spcPct val="90000"/>
              </a:lnSpc>
              <a:spcBef>
                <a:spcPts val="500"/>
              </a:spcBef>
              <a:spcAft>
                <a:spcPts val="0"/>
              </a:spcAft>
              <a:buClr>
                <a:schemeClr val="dk1"/>
              </a:buClr>
              <a:buSzPts val="1800"/>
              <a:buFont typeface="Arial"/>
              <a:buNone/>
              <a:defRPr sz="1800"/>
            </a:lvl2pPr>
            <a:lvl3pPr marL="1371600" lvl="2" indent="-228600" algn="l">
              <a:lnSpc>
                <a:spcPct val="90000"/>
              </a:lnSpc>
              <a:spcBef>
                <a:spcPts val="500"/>
              </a:spcBef>
              <a:spcAft>
                <a:spcPts val="0"/>
              </a:spcAft>
              <a:buClr>
                <a:schemeClr val="dk1"/>
              </a:buClr>
              <a:buSzPts val="1800"/>
              <a:buFont typeface="Arial"/>
              <a:buNone/>
              <a:defRPr sz="1800"/>
            </a:lvl3pPr>
            <a:lvl4pPr marL="1828800" lvl="3" indent="-228600" algn="l">
              <a:lnSpc>
                <a:spcPct val="90000"/>
              </a:lnSpc>
              <a:spcBef>
                <a:spcPts val="500"/>
              </a:spcBef>
              <a:spcAft>
                <a:spcPts val="0"/>
              </a:spcAft>
              <a:buClr>
                <a:schemeClr val="dk1"/>
              </a:buClr>
              <a:buSzPts val="1800"/>
              <a:buFont typeface="Arial"/>
              <a:buNone/>
              <a:defRPr sz="1800"/>
            </a:lvl4pPr>
            <a:lvl5pPr marL="2286000" lvl="4" indent="-228600" algn="l">
              <a:lnSpc>
                <a:spcPct val="90000"/>
              </a:lnSpc>
              <a:spcBef>
                <a:spcPts val="500"/>
              </a:spcBef>
              <a:spcAft>
                <a:spcPts val="0"/>
              </a:spcAft>
              <a:buClr>
                <a:schemeClr val="dk1"/>
              </a:buClr>
              <a:buSzPts val="1800"/>
              <a:buFont typeface="Arial"/>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38"/>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199" name="Google Shape;199;p38"/>
          <p:cNvGrpSpPr/>
          <p:nvPr/>
        </p:nvGrpSpPr>
        <p:grpSpPr>
          <a:xfrm>
            <a:off x="623888" y="5824537"/>
            <a:ext cx="2312987" cy="677863"/>
            <a:chOff x="393" y="3556"/>
            <a:chExt cx="1457" cy="427"/>
          </a:xfrm>
        </p:grpSpPr>
        <p:sp>
          <p:nvSpPr>
            <p:cNvPr id="200" name="Google Shape;200;p38"/>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1" name="Google Shape;201;p38"/>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2" name="Google Shape;202;p38"/>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3" name="Google Shape;203;p38"/>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4" name="Google Shape;204;p38"/>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5" name="Google Shape;205;p38"/>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6" name="Google Shape;206;p38"/>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7" name="Google Shape;207;p38"/>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8" name="Google Shape;208;p38"/>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09" name="Google Shape;209;p38"/>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0" name="Google Shape;210;p38"/>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1" name="Google Shape;211;p38"/>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2" name="Google Shape;212;p38"/>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3" name="Google Shape;213;p38"/>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4" name="Google Shape;214;p38"/>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15" name="Google Shape;215;p38"/>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g + Content">
  <p:cSld name="Img + Content">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8" name="Google Shape;218;p39"/>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39"/>
          <p:cNvSpPr>
            <a:spLocks noGrp="1"/>
          </p:cNvSpPr>
          <p:nvPr>
            <p:ph type="pic" idx="2"/>
          </p:nvPr>
        </p:nvSpPr>
        <p:spPr>
          <a:xfrm>
            <a:off x="6105526" y="0"/>
            <a:ext cx="6086474" cy="6858000"/>
          </a:xfrm>
          <a:prstGeom prst="rect">
            <a:avLst/>
          </a:prstGeom>
          <a:noFill/>
          <a:ln>
            <a:noFill/>
          </a:ln>
        </p:spPr>
      </p:sp>
      <p:grpSp>
        <p:nvGrpSpPr>
          <p:cNvPr id="220" name="Google Shape;220;p39"/>
          <p:cNvGrpSpPr/>
          <p:nvPr/>
        </p:nvGrpSpPr>
        <p:grpSpPr>
          <a:xfrm>
            <a:off x="623888" y="5824537"/>
            <a:ext cx="2312987" cy="677863"/>
            <a:chOff x="393" y="3556"/>
            <a:chExt cx="1457" cy="427"/>
          </a:xfrm>
        </p:grpSpPr>
        <p:sp>
          <p:nvSpPr>
            <p:cNvPr id="221" name="Google Shape;221;p39"/>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2" name="Google Shape;222;p39"/>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3" name="Google Shape;223;p39"/>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4" name="Google Shape;224;p39"/>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5" name="Google Shape;225;p39"/>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6" name="Google Shape;226;p39"/>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7" name="Google Shape;227;p39"/>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8" name="Google Shape;228;p39"/>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29" name="Google Shape;229;p39"/>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0" name="Google Shape;230;p39"/>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1" name="Google Shape;231;p39"/>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2" name="Google Shape;232;p39"/>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3" name="Google Shape;233;p39"/>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4" name="Google Shape;234;p39"/>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5" name="Google Shape;235;p39"/>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36" name="Google Shape;236;p39"/>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Graph + Content">
  <p:cSld name="1_Graph + Content">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623888" y="657225"/>
            <a:ext cx="5310188"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40"/>
          <p:cNvSpPr txBox="1">
            <a:spLocks noGrp="1"/>
          </p:cNvSpPr>
          <p:nvPr>
            <p:ph type="body" idx="1"/>
          </p:nvPr>
        </p:nvSpPr>
        <p:spPr>
          <a:xfrm>
            <a:off x="623888" y="2276475"/>
            <a:ext cx="5310188"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800"/>
              <a:buNone/>
              <a:defRPr sz="18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40"/>
          <p:cNvSpPr>
            <a:spLocks noGrp="1"/>
          </p:cNvSpPr>
          <p:nvPr>
            <p:ph type="chart" idx="2"/>
          </p:nvPr>
        </p:nvSpPr>
        <p:spPr>
          <a:xfrm>
            <a:off x="6286500" y="657225"/>
            <a:ext cx="5281613" cy="4824413"/>
          </a:xfrm>
          <a:prstGeom prst="rect">
            <a:avLst/>
          </a:prstGeom>
          <a:noFill/>
          <a:ln>
            <a:noFill/>
          </a:ln>
        </p:spPr>
        <p:txBody>
          <a:bodyPr spcFirstLastPara="1" wrap="square" lIns="0" tIns="0" rIns="0" bIns="0" anchor="ctr" anchorCtr="0">
            <a:norm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Work Sans"/>
                <a:ea typeface="Work Sans"/>
                <a:cs typeface="Work Sans"/>
                <a:sym typeface="Work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
        <p:nvSpPr>
          <p:cNvPr id="241" name="Google Shape;241;p40"/>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242" name="Google Shape;242;p40"/>
          <p:cNvGrpSpPr/>
          <p:nvPr/>
        </p:nvGrpSpPr>
        <p:grpSpPr>
          <a:xfrm>
            <a:off x="623888" y="5824537"/>
            <a:ext cx="2312987" cy="677863"/>
            <a:chOff x="393" y="3556"/>
            <a:chExt cx="1457" cy="427"/>
          </a:xfrm>
        </p:grpSpPr>
        <p:sp>
          <p:nvSpPr>
            <p:cNvPr id="243" name="Google Shape;243;p40"/>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4" name="Google Shape;244;p40"/>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5" name="Google Shape;245;p40"/>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6" name="Google Shape;246;p40"/>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7" name="Google Shape;247;p40"/>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8" name="Google Shape;248;p40"/>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49" name="Google Shape;249;p40"/>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0" name="Google Shape;250;p40"/>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1" name="Google Shape;251;p40"/>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2" name="Google Shape;252;p40"/>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3" name="Google Shape;253;p40"/>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4" name="Google Shape;254;p40"/>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5" name="Google Shape;255;p40"/>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6" name="Google Shape;256;p40"/>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7" name="Google Shape;257;p40"/>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258" name="Google Shape;258;p40"/>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2"/>
        <p:cNvGrpSpPr/>
        <p:nvPr/>
      </p:nvGrpSpPr>
      <p:grpSpPr>
        <a:xfrm>
          <a:off x="0" y="0"/>
          <a:ext cx="0" cy="0"/>
          <a:chOff x="0" y="0"/>
          <a:chExt cx="0" cy="0"/>
        </a:xfrm>
      </p:grpSpPr>
      <p:sp>
        <p:nvSpPr>
          <p:cNvPr id="263" name="Google Shape;263;p30"/>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4" name="Google Shape;264;p30"/>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lt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lt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lt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lt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5" name="Google Shape;265;p30"/>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lt1"/>
                </a:solidFill>
                <a:latin typeface="Work Sans"/>
                <a:ea typeface="Work Sans"/>
                <a:cs typeface="Work Sans"/>
                <a:sym typeface="Work Sans"/>
              </a:defRPr>
            </a:lvl1pPr>
            <a:lvl2pPr marL="0" marR="0" lvl="1" indent="0" algn="r" rtl="0">
              <a:spcBef>
                <a:spcPts val="0"/>
              </a:spcBef>
              <a:buNone/>
              <a:defRPr sz="1400">
                <a:solidFill>
                  <a:schemeClr val="lt1"/>
                </a:solidFill>
                <a:latin typeface="Work Sans"/>
                <a:ea typeface="Work Sans"/>
                <a:cs typeface="Work Sans"/>
                <a:sym typeface="Work Sans"/>
              </a:defRPr>
            </a:lvl2pPr>
            <a:lvl3pPr marL="0" marR="0" lvl="2" indent="0" algn="r" rtl="0">
              <a:spcBef>
                <a:spcPts val="0"/>
              </a:spcBef>
              <a:buNone/>
              <a:defRPr sz="1400">
                <a:solidFill>
                  <a:schemeClr val="lt1"/>
                </a:solidFill>
                <a:latin typeface="Work Sans"/>
                <a:ea typeface="Work Sans"/>
                <a:cs typeface="Work Sans"/>
                <a:sym typeface="Work Sans"/>
              </a:defRPr>
            </a:lvl3pPr>
            <a:lvl4pPr marL="0" marR="0" lvl="3" indent="0" algn="r" rtl="0">
              <a:spcBef>
                <a:spcPts val="0"/>
              </a:spcBef>
              <a:buNone/>
              <a:defRPr sz="1400">
                <a:solidFill>
                  <a:schemeClr val="lt1"/>
                </a:solidFill>
                <a:latin typeface="Work Sans"/>
                <a:ea typeface="Work Sans"/>
                <a:cs typeface="Work Sans"/>
                <a:sym typeface="Work Sans"/>
              </a:defRPr>
            </a:lvl4pPr>
            <a:lvl5pPr marL="0" marR="0" lvl="4" indent="0" algn="r" rtl="0">
              <a:spcBef>
                <a:spcPts val="0"/>
              </a:spcBef>
              <a:buNone/>
              <a:defRPr sz="1400">
                <a:solidFill>
                  <a:schemeClr val="lt1"/>
                </a:solidFill>
                <a:latin typeface="Work Sans"/>
                <a:ea typeface="Work Sans"/>
                <a:cs typeface="Work Sans"/>
                <a:sym typeface="Work Sans"/>
              </a:defRPr>
            </a:lvl5pPr>
            <a:lvl6pPr marL="0" marR="0" lvl="5" indent="0" algn="r" rtl="0">
              <a:spcBef>
                <a:spcPts val="0"/>
              </a:spcBef>
              <a:buNone/>
              <a:defRPr sz="1400">
                <a:solidFill>
                  <a:schemeClr val="lt1"/>
                </a:solidFill>
                <a:latin typeface="Work Sans"/>
                <a:ea typeface="Work Sans"/>
                <a:cs typeface="Work Sans"/>
                <a:sym typeface="Work Sans"/>
              </a:defRPr>
            </a:lvl6pPr>
            <a:lvl7pPr marL="0" marR="0" lvl="6" indent="0" algn="r" rtl="0">
              <a:spcBef>
                <a:spcPts val="0"/>
              </a:spcBef>
              <a:buNone/>
              <a:defRPr sz="1400">
                <a:solidFill>
                  <a:schemeClr val="lt1"/>
                </a:solidFill>
                <a:latin typeface="Work Sans"/>
                <a:ea typeface="Work Sans"/>
                <a:cs typeface="Work Sans"/>
                <a:sym typeface="Work Sans"/>
              </a:defRPr>
            </a:lvl7pPr>
            <a:lvl8pPr marL="0" marR="0" lvl="7" indent="0" algn="r" rtl="0">
              <a:spcBef>
                <a:spcPts val="0"/>
              </a:spcBef>
              <a:buNone/>
              <a:defRPr sz="1400">
                <a:solidFill>
                  <a:schemeClr val="lt1"/>
                </a:solidFill>
                <a:latin typeface="Work Sans"/>
                <a:ea typeface="Work Sans"/>
                <a:cs typeface="Work Sans"/>
                <a:sym typeface="Work Sans"/>
              </a:defRPr>
            </a:lvl8pPr>
            <a:lvl9pPr marL="0" marR="0" lvl="8" indent="0" algn="r" rtl="0">
              <a:spcBef>
                <a:spcPts val="0"/>
              </a:spcBef>
              <a:buNone/>
              <a:defRPr sz="1400">
                <a:solidFill>
                  <a:schemeClr val="lt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266" name="Google Shape;266;p30"/>
          <p:cNvGrpSpPr/>
          <p:nvPr/>
        </p:nvGrpSpPr>
        <p:grpSpPr>
          <a:xfrm>
            <a:off x="623888" y="5824537"/>
            <a:ext cx="2312987" cy="677863"/>
            <a:chOff x="393" y="3556"/>
            <a:chExt cx="1457" cy="427"/>
          </a:xfrm>
        </p:grpSpPr>
        <p:sp>
          <p:nvSpPr>
            <p:cNvPr id="267" name="Google Shape;267;p30"/>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68" name="Google Shape;268;p30"/>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69" name="Google Shape;269;p30"/>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0" name="Google Shape;270;p30"/>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1" name="Google Shape;271;p30"/>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2" name="Google Shape;272;p30"/>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3" name="Google Shape;273;p30"/>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4" name="Google Shape;274;p30"/>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5" name="Google Shape;275;p30"/>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6" name="Google Shape;276;p30"/>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7" name="Google Shape;277;p30"/>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8" name="Google Shape;278;p30"/>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79" name="Google Shape;279;p30"/>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80" name="Google Shape;280;p30"/>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81" name="Google Shape;281;p30"/>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sp>
          <p:nvSpPr>
            <p:cNvPr id="282" name="Google Shape;282;p30"/>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Work Sans"/>
                <a:ea typeface="Work Sans"/>
                <a:cs typeface="Work Sans"/>
                <a:sym typeface="Work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inal_Slide">
  <p:cSld name="1_Final_Slide">
    <p:bg>
      <p:bgPr>
        <a:solidFill>
          <a:srgbClr val="212963"/>
        </a:solidFill>
        <a:effectLst/>
      </p:bgPr>
    </p:bg>
    <p:spTree>
      <p:nvGrpSpPr>
        <p:cNvPr id="1" name="Shape 35"/>
        <p:cNvGrpSpPr/>
        <p:nvPr/>
      </p:nvGrpSpPr>
      <p:grpSpPr>
        <a:xfrm>
          <a:off x="0" y="0"/>
          <a:ext cx="0" cy="0"/>
          <a:chOff x="0" y="0"/>
          <a:chExt cx="0" cy="0"/>
        </a:xfrm>
      </p:grpSpPr>
      <p:sp>
        <p:nvSpPr>
          <p:cNvPr id="36" name="Google Shape;36;p27"/>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7"/>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lt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39" name="Google Shape;39;p27"/>
          <p:cNvGrpSpPr/>
          <p:nvPr/>
        </p:nvGrpSpPr>
        <p:grpSpPr>
          <a:xfrm>
            <a:off x="623888" y="5827713"/>
            <a:ext cx="2312987" cy="677862"/>
            <a:chOff x="393" y="3671"/>
            <a:chExt cx="1457" cy="427"/>
          </a:xfrm>
        </p:grpSpPr>
        <p:sp>
          <p:nvSpPr>
            <p:cNvPr id="40" name="Google Shape;40;p27"/>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1" name="Google Shape;41;p27"/>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2" name="Google Shape;42;p27"/>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3" name="Google Shape;43;p27"/>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4" name="Google Shape;44;p27"/>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5" name="Google Shape;45;p27"/>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6" name="Google Shape;46;p27"/>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7" name="Google Shape;47;p27"/>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8" name="Google Shape;48;p27"/>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49" name="Google Shape;49;p27"/>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0" name="Google Shape;50;p27"/>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1" name="Google Shape;51;p27"/>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2" name="Google Shape;52;p27"/>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3" name="Google Shape;53;p27"/>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54" name="Google Shape;54;p27"/>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ull_Image">
  <p:cSld name="Full_Image">
    <p:spTree>
      <p:nvGrpSpPr>
        <p:cNvPr id="1" name="Shape 55"/>
        <p:cNvGrpSpPr/>
        <p:nvPr/>
      </p:nvGrpSpPr>
      <p:grpSpPr>
        <a:xfrm>
          <a:off x="0" y="0"/>
          <a:ext cx="0" cy="0"/>
          <a:chOff x="0" y="0"/>
          <a:chExt cx="0" cy="0"/>
        </a:xfrm>
      </p:grpSpPr>
      <p:sp>
        <p:nvSpPr>
          <p:cNvPr id="56" name="Google Shape;56;p31"/>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7"/>
        <p:cNvGrpSpPr/>
        <p:nvPr/>
      </p:nvGrpSpPr>
      <p:grpSpPr>
        <a:xfrm>
          <a:off x="0" y="0"/>
          <a:ext cx="0" cy="0"/>
          <a:chOff x="0" y="0"/>
          <a:chExt cx="0" cy="0"/>
        </a:xfrm>
      </p:grpSpPr>
      <p:sp>
        <p:nvSpPr>
          <p:cNvPr id="58" name="Google Shape;58;p29"/>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9"/>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9"/>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grpSp>
        <p:nvGrpSpPr>
          <p:cNvPr id="61" name="Google Shape;61;p29"/>
          <p:cNvGrpSpPr/>
          <p:nvPr/>
        </p:nvGrpSpPr>
        <p:grpSpPr>
          <a:xfrm>
            <a:off x="623888" y="5824537"/>
            <a:ext cx="2312987" cy="677863"/>
            <a:chOff x="393" y="3556"/>
            <a:chExt cx="1457" cy="427"/>
          </a:xfrm>
        </p:grpSpPr>
        <p:sp>
          <p:nvSpPr>
            <p:cNvPr id="62" name="Google Shape;62;p29"/>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3" name="Google Shape;63;p29"/>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4" name="Google Shape;64;p29"/>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5" name="Google Shape;65;p29"/>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6" name="Google Shape;66;p29"/>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7" name="Google Shape;67;p29"/>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8" name="Google Shape;68;p29"/>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69" name="Google Shape;69;p29"/>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0" name="Google Shape;70;p29"/>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1" name="Google Shape;71;p29"/>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2" name="Google Shape;72;p29"/>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3" name="Google Shape;73;p29"/>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4" name="Google Shape;74;p29"/>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5" name="Google Shape;75;p29"/>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6" name="Google Shape;76;p29"/>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77" name="Google Shape;77;p29"/>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ig message I">
  <p:cSld name="Big message I">
    <p:spTree>
      <p:nvGrpSpPr>
        <p:cNvPr id="1" name="Shape 78"/>
        <p:cNvGrpSpPr/>
        <p:nvPr/>
      </p:nvGrpSpPr>
      <p:grpSpPr>
        <a:xfrm>
          <a:off x="0" y="0"/>
          <a:ext cx="0" cy="0"/>
          <a:chOff x="0" y="0"/>
          <a:chExt cx="0" cy="0"/>
        </a:xfrm>
      </p:grpSpPr>
      <p:sp>
        <p:nvSpPr>
          <p:cNvPr id="79" name="Google Shape;79;p32"/>
          <p:cNvSpPr/>
          <p:nvPr/>
        </p:nvSpPr>
        <p:spPr>
          <a:xfrm>
            <a:off x="179388" y="179388"/>
            <a:ext cx="11829600" cy="6497637"/>
          </a:xfrm>
          <a:prstGeom prst="rect">
            <a:avLst/>
          </a:prstGeom>
          <a:solidFill>
            <a:srgbClr val="FAEFE5"/>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80" name="Google Shape;80;p32"/>
          <p:cNvSpPr txBox="1">
            <a:spLocks noGrp="1"/>
          </p:cNvSpPr>
          <p:nvPr>
            <p:ph type="title"/>
          </p:nvPr>
        </p:nvSpPr>
        <p:spPr>
          <a:xfrm>
            <a:off x="2224087" y="1763713"/>
            <a:ext cx="7740651" cy="2036219"/>
          </a:xfrm>
          <a:prstGeom prst="rect">
            <a:avLst/>
          </a:prstGeom>
          <a:noFill/>
          <a:ln>
            <a:noFill/>
          </a:ln>
        </p:spPr>
        <p:txBody>
          <a:bodyPr spcFirstLastPara="1" wrap="square" lIns="0" tIns="0" rIns="0" bIns="0" anchor="b" anchorCtr="0">
            <a:normAutofit/>
          </a:bodyPr>
          <a:lstStyle>
            <a:lvl1pPr lvl="0" algn="ctr">
              <a:lnSpc>
                <a:spcPct val="93000"/>
              </a:lnSpc>
              <a:spcBef>
                <a:spcPts val="0"/>
              </a:spcBef>
              <a:spcAft>
                <a:spcPts val="0"/>
              </a:spcAft>
              <a:buClr>
                <a:schemeClr val="dk1"/>
              </a:buClr>
              <a:buSzPts val="4800"/>
              <a:buFont typeface="Work Sans Light"/>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2"/>
          <p:cNvSpPr txBox="1">
            <a:spLocks noGrp="1"/>
          </p:cNvSpPr>
          <p:nvPr>
            <p:ph type="subTitle" idx="1"/>
          </p:nvPr>
        </p:nvSpPr>
        <p:spPr>
          <a:xfrm>
            <a:off x="2619375" y="4325510"/>
            <a:ext cx="6948488" cy="813021"/>
          </a:xfrm>
          <a:prstGeom prst="rect">
            <a:avLst/>
          </a:prstGeom>
          <a:noFill/>
          <a:ln>
            <a:noFill/>
          </a:ln>
        </p:spPr>
        <p:txBody>
          <a:bodyPr spcFirstLastPara="1" wrap="square" lIns="0" tIns="0" rIns="0" bIns="0" anchor="t" anchorCtr="0">
            <a:normAutofit/>
          </a:bodyPr>
          <a:lstStyle>
            <a:lvl1pPr lvl="0" algn="ctr">
              <a:lnSpc>
                <a:spcPct val="121000"/>
              </a:lnSpc>
              <a:spcBef>
                <a:spcPts val="0"/>
              </a:spcBef>
              <a:spcAft>
                <a:spcPts val="0"/>
              </a:spcAft>
              <a:buClr>
                <a:schemeClr val="dk1"/>
              </a:buClr>
              <a:buSzPts val="2200"/>
              <a:buFont typeface="Arial"/>
              <a:buChar char="​"/>
              <a:defRPr sz="2200"/>
            </a:lvl1pPr>
            <a:lvl2pPr lvl="1" algn="l">
              <a:lnSpc>
                <a:spcPct val="90000"/>
              </a:lnSpc>
              <a:spcBef>
                <a:spcPts val="0"/>
              </a:spcBef>
              <a:spcAft>
                <a:spcPts val="0"/>
              </a:spcAft>
              <a:buClr>
                <a:schemeClr val="dk1"/>
              </a:buClr>
              <a:buSzPts val="2000"/>
              <a:buFont typeface="Arial"/>
              <a:buChar char="​"/>
              <a:defRPr sz="2000"/>
            </a:lvl2pPr>
            <a:lvl3pPr lvl="2" algn="l">
              <a:lnSpc>
                <a:spcPct val="90000"/>
              </a:lnSpc>
              <a:spcBef>
                <a:spcPts val="0"/>
              </a:spcBef>
              <a:spcAft>
                <a:spcPts val="0"/>
              </a:spcAft>
              <a:buClr>
                <a:schemeClr val="dk1"/>
              </a:buClr>
              <a:buSzPts val="2000"/>
              <a:buFont typeface="Arial"/>
              <a:buChar char="​"/>
              <a:defRPr sz="2000"/>
            </a:lvl3pPr>
            <a:lvl4pPr lvl="3" algn="l">
              <a:lnSpc>
                <a:spcPct val="90000"/>
              </a:lnSpc>
              <a:spcBef>
                <a:spcPts val="0"/>
              </a:spcBef>
              <a:spcAft>
                <a:spcPts val="0"/>
              </a:spcAft>
              <a:buClr>
                <a:schemeClr val="dk1"/>
              </a:buClr>
              <a:buSzPts val="2000"/>
              <a:buFont typeface="Arial"/>
              <a:buChar char="​"/>
              <a:defRPr sz="2000"/>
            </a:lvl4pPr>
            <a:lvl5pPr lvl="4" algn="l">
              <a:lnSpc>
                <a:spcPct val="90000"/>
              </a:lnSpc>
              <a:spcBef>
                <a:spcPts val="0"/>
              </a:spcBef>
              <a:spcAft>
                <a:spcPts val="0"/>
              </a:spcAft>
              <a:buClr>
                <a:schemeClr val="dk1"/>
              </a:buClr>
              <a:buSzPts val="2000"/>
              <a:buFont typeface="Arial"/>
              <a:buChar char="​"/>
              <a:defRPr sz="2000"/>
            </a:lvl5pPr>
            <a:lvl6pPr lvl="5" algn="l">
              <a:lnSpc>
                <a:spcPct val="90000"/>
              </a:lnSpc>
              <a:spcBef>
                <a:spcPts val="0"/>
              </a:spcBef>
              <a:spcAft>
                <a:spcPts val="0"/>
              </a:spcAft>
              <a:buClr>
                <a:schemeClr val="dk1"/>
              </a:buClr>
              <a:buSzPts val="2000"/>
              <a:buFont typeface="Arial"/>
              <a:buChar char="​"/>
              <a:defRPr sz="2000"/>
            </a:lvl6pPr>
            <a:lvl7pPr lvl="6" algn="l">
              <a:lnSpc>
                <a:spcPct val="90000"/>
              </a:lnSpc>
              <a:spcBef>
                <a:spcPts val="0"/>
              </a:spcBef>
              <a:spcAft>
                <a:spcPts val="0"/>
              </a:spcAft>
              <a:buClr>
                <a:schemeClr val="dk1"/>
              </a:buClr>
              <a:buSzPts val="2000"/>
              <a:buFont typeface="Arial"/>
              <a:buChar char="​"/>
              <a:defRPr sz="2000"/>
            </a:lvl7pPr>
            <a:lvl8pPr lvl="7" algn="l">
              <a:lnSpc>
                <a:spcPct val="90000"/>
              </a:lnSpc>
              <a:spcBef>
                <a:spcPts val="0"/>
              </a:spcBef>
              <a:spcAft>
                <a:spcPts val="0"/>
              </a:spcAft>
              <a:buClr>
                <a:schemeClr val="dk1"/>
              </a:buClr>
              <a:buSzPts val="2000"/>
              <a:buFont typeface="Arial"/>
              <a:buChar char="​"/>
              <a:defRPr sz="2000"/>
            </a:lvl8pPr>
            <a:lvl9pPr lvl="8" algn="l">
              <a:lnSpc>
                <a:spcPct val="90000"/>
              </a:lnSpc>
              <a:spcBef>
                <a:spcPts val="0"/>
              </a:spcBef>
              <a:spcAft>
                <a:spcPts val="0"/>
              </a:spcAft>
              <a:buClr>
                <a:schemeClr val="dk1"/>
              </a:buClr>
              <a:buSzPts val="2000"/>
              <a:buFont typeface="Arial"/>
              <a:buChar char="​"/>
              <a:defRPr sz="2000"/>
            </a:lvl9pPr>
          </a:lstStyle>
          <a:p>
            <a:endParaRPr/>
          </a:p>
        </p:txBody>
      </p:sp>
      <p:sp>
        <p:nvSpPr>
          <p:cNvPr id="82" name="Google Shape;82;p32"/>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3" name="Google Shape;83;p32"/>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1400"/>
              <a:buFont typeface="Work Sans"/>
              <a:buNone/>
              <a:defRPr sz="10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sp>
        <p:nvSpPr>
          <p:cNvPr id="84" name="Google Shape;84;p32"/>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1pPr>
            <a:lvl2pPr marL="0" marR="0" lvl="1"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2pPr>
            <a:lvl3pPr marL="0" marR="0" lvl="2"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3pPr>
            <a:lvl4pPr marL="0" marR="0" lvl="3"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4pPr>
            <a:lvl5pPr marL="0" marR="0" lvl="4"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5pPr>
            <a:lvl6pPr marL="0" marR="0" lvl="5"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6pPr>
            <a:lvl7pPr marL="0" marR="0" lvl="6"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7pPr>
            <a:lvl8pPr marL="0" marR="0" lvl="7"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8pPr>
            <a:lvl9pPr marL="0" marR="0" lvl="8" indent="0" algn="l" rtl="0">
              <a:spcBef>
                <a:spcPts val="0"/>
              </a:spcBef>
              <a:spcAft>
                <a:spcPts val="0"/>
              </a:spcAft>
              <a:buClr>
                <a:schemeClr val="lt1"/>
              </a:buClr>
              <a:buSzPts val="100"/>
              <a:buFont typeface="Work Sans"/>
              <a:buNone/>
              <a:defRPr sz="100">
                <a:solidFill>
                  <a:schemeClr val="lt1"/>
                </a:solidFill>
                <a:latin typeface="Work Sans"/>
                <a:ea typeface="Work Sans"/>
                <a:cs typeface="Work Sans"/>
                <a:sym typeface="Work Sans"/>
              </a:defRPr>
            </a:lvl9pPr>
          </a:lstStyle>
          <a:p>
            <a:pPr marL="0" lvl="0" indent="0" algn="l"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Final_Slide">
  <p:cSld name="2_Final_Slide">
    <p:bg>
      <p:bgPr>
        <a:solidFill>
          <a:srgbClr val="212963"/>
        </a:solidFill>
        <a:effectLst/>
      </p:bgPr>
    </p:bg>
    <p:spTree>
      <p:nvGrpSpPr>
        <p:cNvPr id="1" name="Shape 85"/>
        <p:cNvGrpSpPr/>
        <p:nvPr/>
      </p:nvGrpSpPr>
      <p:grpSpPr>
        <a:xfrm>
          <a:off x="0" y="0"/>
          <a:ext cx="0" cy="0"/>
          <a:chOff x="0" y="0"/>
          <a:chExt cx="0" cy="0"/>
        </a:xfrm>
      </p:grpSpPr>
      <p:sp>
        <p:nvSpPr>
          <p:cNvPr id="86" name="Google Shape;86;p33"/>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400"/>
              <a:buFont typeface="Work Sans Light"/>
              <a:buNone/>
              <a:defRPr sz="4400" b="0" i="0">
                <a:solidFill>
                  <a:schemeClr val="lt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3"/>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2200"/>
              <a:buNone/>
              <a:defRPr sz="2200">
                <a:solidFill>
                  <a:schemeClr val="lt1"/>
                </a:solidFill>
              </a:defRPr>
            </a:lvl1pPr>
            <a:lvl2pPr marL="914400" lvl="1" indent="-228600" algn="l">
              <a:lnSpc>
                <a:spcPct val="90000"/>
              </a:lnSpc>
              <a:spcBef>
                <a:spcPts val="500"/>
              </a:spcBef>
              <a:spcAft>
                <a:spcPts val="0"/>
              </a:spcAft>
              <a:buClr>
                <a:schemeClr val="lt1"/>
              </a:buClr>
              <a:buSzPts val="2200"/>
              <a:buNone/>
              <a:defRPr sz="2200">
                <a:solidFill>
                  <a:schemeClr val="lt1"/>
                </a:solidFill>
              </a:defRPr>
            </a:lvl2pPr>
            <a:lvl3pPr marL="1371600" lvl="2" indent="-228600" algn="l">
              <a:lnSpc>
                <a:spcPct val="90000"/>
              </a:lnSpc>
              <a:spcBef>
                <a:spcPts val="500"/>
              </a:spcBef>
              <a:spcAft>
                <a:spcPts val="0"/>
              </a:spcAft>
              <a:buClr>
                <a:schemeClr val="lt1"/>
              </a:buClr>
              <a:buSzPts val="2200"/>
              <a:buNone/>
              <a:defRPr sz="2200">
                <a:solidFill>
                  <a:schemeClr val="lt1"/>
                </a:solidFill>
              </a:defRPr>
            </a:lvl3pPr>
            <a:lvl4pPr marL="1828800" lvl="3" indent="-228600" algn="l">
              <a:lnSpc>
                <a:spcPct val="90000"/>
              </a:lnSpc>
              <a:spcBef>
                <a:spcPts val="500"/>
              </a:spcBef>
              <a:spcAft>
                <a:spcPts val="0"/>
              </a:spcAft>
              <a:buClr>
                <a:schemeClr val="lt1"/>
              </a:buClr>
              <a:buSzPts val="2200"/>
              <a:buNone/>
              <a:defRPr sz="2200">
                <a:solidFill>
                  <a:schemeClr val="lt1"/>
                </a:solidFill>
              </a:defRPr>
            </a:lvl4pPr>
            <a:lvl5pPr marL="2286000" lvl="4" indent="-228600" algn="l">
              <a:lnSpc>
                <a:spcPct val="90000"/>
              </a:lnSpc>
              <a:spcBef>
                <a:spcPts val="500"/>
              </a:spcBef>
              <a:spcAft>
                <a:spcPts val="0"/>
              </a:spcAft>
              <a:buClr>
                <a:schemeClr val="lt1"/>
              </a:buClr>
              <a:buSzPts val="2200"/>
              <a:buNone/>
              <a:defRPr sz="22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3"/>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Clr>
                <a:schemeClr val="lt1"/>
              </a:buClr>
              <a:buSzPts val="1400"/>
              <a:buFont typeface="Work Sans"/>
              <a:buNone/>
              <a:defRPr sz="1400" b="0" i="0">
                <a:solidFill>
                  <a:schemeClr val="lt1"/>
                </a:solidFill>
                <a:latin typeface="Work Sans"/>
                <a:ea typeface="Work Sans"/>
                <a:cs typeface="Work Sans"/>
                <a:sym typeface="Work Sans"/>
              </a:defRPr>
            </a:lvl1pPr>
            <a:lvl2pPr marR="0" lvl="1"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Clr>
                <a:schemeClr val="dk1"/>
              </a:buClr>
              <a:buSzPts val="1400"/>
              <a:buFont typeface="Work Sans"/>
              <a:buNone/>
              <a:defRPr sz="1800" b="0" i="0" u="none" strike="noStrike" cap="none">
                <a:solidFill>
                  <a:schemeClr val="dk1"/>
                </a:solidFill>
                <a:latin typeface="Work Sans"/>
                <a:ea typeface="Work Sans"/>
                <a:cs typeface="Work Sans"/>
                <a:sym typeface="Work Sans"/>
              </a:defRPr>
            </a:lvl9pPr>
          </a:lstStyle>
          <a:p>
            <a:endParaRPr/>
          </a:p>
        </p:txBody>
      </p:sp>
      <p:grpSp>
        <p:nvGrpSpPr>
          <p:cNvPr id="89" name="Google Shape;89;p33"/>
          <p:cNvGrpSpPr/>
          <p:nvPr/>
        </p:nvGrpSpPr>
        <p:grpSpPr>
          <a:xfrm>
            <a:off x="623888" y="5827713"/>
            <a:ext cx="2312987" cy="677862"/>
            <a:chOff x="393" y="3671"/>
            <a:chExt cx="1457" cy="427"/>
          </a:xfrm>
        </p:grpSpPr>
        <p:sp>
          <p:nvSpPr>
            <p:cNvPr id="90" name="Google Shape;90;p33"/>
            <p:cNvSpPr/>
            <p:nvPr/>
          </p:nvSpPr>
          <p:spPr>
            <a:xfrm>
              <a:off x="954" y="3684"/>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1" name="Google Shape;91;p33"/>
            <p:cNvSpPr/>
            <p:nvPr/>
          </p:nvSpPr>
          <p:spPr>
            <a:xfrm>
              <a:off x="1084" y="3719"/>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2" name="Google Shape;92;p33"/>
            <p:cNvSpPr/>
            <p:nvPr/>
          </p:nvSpPr>
          <p:spPr>
            <a:xfrm>
              <a:off x="1211" y="3719"/>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3" name="Google Shape;93;p33"/>
            <p:cNvSpPr/>
            <p:nvPr/>
          </p:nvSpPr>
          <p:spPr>
            <a:xfrm>
              <a:off x="1327" y="3688"/>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4" name="Google Shape;94;p33"/>
            <p:cNvSpPr/>
            <p:nvPr/>
          </p:nvSpPr>
          <p:spPr>
            <a:xfrm>
              <a:off x="1430" y="3671"/>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5" name="Google Shape;95;p33"/>
            <p:cNvSpPr/>
            <p:nvPr/>
          </p:nvSpPr>
          <p:spPr>
            <a:xfrm>
              <a:off x="954" y="3896"/>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6" name="Google Shape;96;p33"/>
            <p:cNvSpPr/>
            <p:nvPr/>
          </p:nvSpPr>
          <p:spPr>
            <a:xfrm>
              <a:off x="1076" y="3931"/>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7" name="Google Shape;97;p33"/>
            <p:cNvSpPr/>
            <p:nvPr/>
          </p:nvSpPr>
          <p:spPr>
            <a:xfrm>
              <a:off x="1212" y="3931"/>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8" name="Google Shape;98;p33"/>
            <p:cNvSpPr/>
            <p:nvPr/>
          </p:nvSpPr>
          <p:spPr>
            <a:xfrm>
              <a:off x="1338" y="3912"/>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99" name="Google Shape;99;p33"/>
            <p:cNvSpPr/>
            <p:nvPr/>
          </p:nvSpPr>
          <p:spPr>
            <a:xfrm>
              <a:off x="1462" y="3931"/>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0" name="Google Shape;100;p33"/>
            <p:cNvSpPr/>
            <p:nvPr/>
          </p:nvSpPr>
          <p:spPr>
            <a:xfrm>
              <a:off x="1596" y="3880"/>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1" name="Google Shape;101;p33"/>
            <p:cNvSpPr/>
            <p:nvPr/>
          </p:nvSpPr>
          <p:spPr>
            <a:xfrm>
              <a:off x="1662" y="3883"/>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2" name="Google Shape;102;p33"/>
            <p:cNvSpPr/>
            <p:nvPr/>
          </p:nvSpPr>
          <p:spPr>
            <a:xfrm>
              <a:off x="1718" y="3883"/>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3" name="Google Shape;103;p33"/>
            <p:cNvSpPr/>
            <p:nvPr/>
          </p:nvSpPr>
          <p:spPr>
            <a:xfrm>
              <a:off x="1765" y="3900"/>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sp>
          <p:nvSpPr>
            <p:cNvPr id="104" name="Google Shape;104;p33"/>
            <p:cNvSpPr/>
            <p:nvPr/>
          </p:nvSpPr>
          <p:spPr>
            <a:xfrm>
              <a:off x="393" y="3684"/>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Work Sans"/>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lt2"/>
        </a:solidFill>
        <a:effectLst/>
      </p:bgPr>
    </p:bg>
    <p:spTree>
      <p:nvGrpSpPr>
        <p:cNvPr id="1" name="Shape 105"/>
        <p:cNvGrpSpPr/>
        <p:nvPr/>
      </p:nvGrpSpPr>
      <p:grpSpPr>
        <a:xfrm>
          <a:off x="0" y="0"/>
          <a:ext cx="0" cy="0"/>
          <a:chOff x="0" y="0"/>
          <a:chExt cx="0" cy="0"/>
        </a:xfrm>
      </p:grpSpPr>
      <p:pic>
        <p:nvPicPr>
          <p:cNvPr id="106" name="Google Shape;106;p34"/>
          <p:cNvPicPr preferRelativeResize="0"/>
          <p:nvPr/>
        </p:nvPicPr>
        <p:blipFill rotWithShape="1">
          <a:blip r:embed="rId2">
            <a:alphaModFix/>
          </a:blip>
          <a:srcRect/>
          <a:stretch/>
        </p:blipFill>
        <p:spPr>
          <a:xfrm>
            <a:off x="3604806" y="0"/>
            <a:ext cx="8587194" cy="6858000"/>
          </a:xfrm>
          <a:prstGeom prst="rect">
            <a:avLst/>
          </a:prstGeom>
          <a:noFill/>
          <a:ln>
            <a:noFill/>
          </a:ln>
        </p:spPr>
      </p:pic>
      <p:sp>
        <p:nvSpPr>
          <p:cNvPr id="107" name="Google Shape;107;p34"/>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34"/>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rgbClr val="212963"/>
              </a:buClr>
              <a:buSzPts val="2200"/>
              <a:buNone/>
              <a:defRPr sz="2200">
                <a:solidFill>
                  <a:srgbClr val="212963"/>
                </a:solidFill>
              </a:defRPr>
            </a:lvl1pPr>
            <a:lvl2pPr marL="914400" lvl="1" indent="-228600" algn="l">
              <a:lnSpc>
                <a:spcPct val="90000"/>
              </a:lnSpc>
              <a:spcBef>
                <a:spcPts val="500"/>
              </a:spcBef>
              <a:spcAft>
                <a:spcPts val="0"/>
              </a:spcAft>
              <a:buClr>
                <a:srgbClr val="212963"/>
              </a:buClr>
              <a:buSzPts val="2200"/>
              <a:buNone/>
              <a:defRPr sz="2200">
                <a:solidFill>
                  <a:srgbClr val="212963"/>
                </a:solidFill>
              </a:defRPr>
            </a:lvl2pPr>
            <a:lvl3pPr marL="1371600" lvl="2" indent="-228600" algn="l">
              <a:lnSpc>
                <a:spcPct val="90000"/>
              </a:lnSpc>
              <a:spcBef>
                <a:spcPts val="500"/>
              </a:spcBef>
              <a:spcAft>
                <a:spcPts val="0"/>
              </a:spcAft>
              <a:buClr>
                <a:srgbClr val="212963"/>
              </a:buClr>
              <a:buSzPts val="2200"/>
              <a:buNone/>
              <a:defRPr sz="2200">
                <a:solidFill>
                  <a:srgbClr val="212963"/>
                </a:solidFill>
              </a:defRPr>
            </a:lvl3pPr>
            <a:lvl4pPr marL="1828800" lvl="3" indent="-228600" algn="l">
              <a:lnSpc>
                <a:spcPct val="90000"/>
              </a:lnSpc>
              <a:spcBef>
                <a:spcPts val="500"/>
              </a:spcBef>
              <a:spcAft>
                <a:spcPts val="0"/>
              </a:spcAft>
              <a:buClr>
                <a:srgbClr val="212963"/>
              </a:buClr>
              <a:buSzPts val="2200"/>
              <a:buNone/>
              <a:defRPr sz="2200">
                <a:solidFill>
                  <a:srgbClr val="212963"/>
                </a:solidFill>
              </a:defRPr>
            </a:lvl4pPr>
            <a:lvl5pPr marL="2286000" lvl="4" indent="-228600" algn="l">
              <a:lnSpc>
                <a:spcPct val="90000"/>
              </a:lnSpc>
              <a:spcBef>
                <a:spcPts val="500"/>
              </a:spcBef>
              <a:spcAft>
                <a:spcPts val="0"/>
              </a:spcAft>
              <a:buClr>
                <a:srgbClr val="212963"/>
              </a:buClr>
              <a:buSzPts val="2200"/>
              <a:buNone/>
              <a:defRPr sz="2200">
                <a:solidFill>
                  <a:srgbClr val="2129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34"/>
          <p:cNvSpPr txBox="1">
            <a:spLocks noGrp="1"/>
          </p:cNvSpPr>
          <p:nvPr>
            <p:ph type="dt" idx="10"/>
          </p:nvPr>
        </p:nvSpPr>
        <p:spPr>
          <a:xfrm>
            <a:off x="8824913" y="6054725"/>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10" name="Google Shape;110;p34"/>
          <p:cNvGrpSpPr/>
          <p:nvPr/>
        </p:nvGrpSpPr>
        <p:grpSpPr>
          <a:xfrm>
            <a:off x="623888" y="5827712"/>
            <a:ext cx="2312987" cy="677863"/>
            <a:chOff x="393" y="3556"/>
            <a:chExt cx="1457" cy="427"/>
          </a:xfrm>
        </p:grpSpPr>
        <p:sp>
          <p:nvSpPr>
            <p:cNvPr id="111" name="Google Shape;111;p34"/>
            <p:cNvSpPr/>
            <p:nvPr/>
          </p:nvSpPr>
          <p:spPr>
            <a:xfrm>
              <a:off x="393" y="3556"/>
              <a:ext cx="1457" cy="427"/>
            </a:xfrm>
            <a:prstGeom prst="rect">
              <a:avLst/>
            </a:prstGeom>
            <a:solidFill>
              <a:srgbClr val="DBB16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2" name="Google Shape;112;p34"/>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3" name="Google Shape;113;p34"/>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4" name="Google Shape;114;p34"/>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5" name="Google Shape;115;p34"/>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6" name="Google Shape;116;p34"/>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7" name="Google Shape;117;p34"/>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8" name="Google Shape;118;p34"/>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19" name="Google Shape;119;p34"/>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0" name="Google Shape;120;p34"/>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1" name="Google Shape;121;p34"/>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2" name="Google Shape;122;p34"/>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3" name="Google Shape;123;p34"/>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4" name="Google Shape;124;p34"/>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5" name="Google Shape;125;p34"/>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26" name="Google Shape;126;p34"/>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chemeClr val="lt1"/>
        </a:solidFill>
        <a:effectLst/>
      </p:bgPr>
    </p:bg>
    <p:spTree>
      <p:nvGrpSpPr>
        <p:cNvPr id="1" name="Shape 127"/>
        <p:cNvGrpSpPr/>
        <p:nvPr/>
      </p:nvGrpSpPr>
      <p:grpSpPr>
        <a:xfrm>
          <a:off x="0" y="0"/>
          <a:ext cx="0" cy="0"/>
          <a:chOff x="0" y="0"/>
          <a:chExt cx="0" cy="0"/>
        </a:xfrm>
      </p:grpSpPr>
      <p:sp>
        <p:nvSpPr>
          <p:cNvPr id="128" name="Google Shape;128;p35"/>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4400"/>
              <a:buFont typeface="Work Sans Light"/>
              <a:buNone/>
              <a:defRPr sz="4400" b="0" i="0">
                <a:solidFill>
                  <a:schemeClr val="dk1"/>
                </a:solidFill>
                <a:latin typeface="Work Sans Light"/>
                <a:ea typeface="Work Sans Light"/>
                <a:cs typeface="Work Sans Light"/>
                <a:sym typeface="Work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35"/>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2200"/>
              <a:buNone/>
              <a:defRPr sz="2200">
                <a:solidFill>
                  <a:schemeClr val="dk1"/>
                </a:solidFill>
              </a:defRPr>
            </a:lvl1pPr>
            <a:lvl2pPr marL="914400" lvl="1" indent="-228600" algn="l">
              <a:lnSpc>
                <a:spcPct val="90000"/>
              </a:lnSpc>
              <a:spcBef>
                <a:spcPts val="500"/>
              </a:spcBef>
              <a:spcAft>
                <a:spcPts val="0"/>
              </a:spcAft>
              <a:buClr>
                <a:schemeClr val="dk1"/>
              </a:buClr>
              <a:buSzPts val="2200"/>
              <a:buNone/>
              <a:defRPr sz="2200">
                <a:solidFill>
                  <a:schemeClr val="dk1"/>
                </a:solidFill>
              </a:defRPr>
            </a:lvl2pPr>
            <a:lvl3pPr marL="1371600" lvl="2" indent="-228600" algn="l">
              <a:lnSpc>
                <a:spcPct val="90000"/>
              </a:lnSpc>
              <a:spcBef>
                <a:spcPts val="500"/>
              </a:spcBef>
              <a:spcAft>
                <a:spcPts val="0"/>
              </a:spcAft>
              <a:buClr>
                <a:schemeClr val="dk1"/>
              </a:buClr>
              <a:buSzPts val="2200"/>
              <a:buNone/>
              <a:defRPr sz="2200">
                <a:solidFill>
                  <a:schemeClr val="dk1"/>
                </a:solidFill>
              </a:defRPr>
            </a:lvl3pPr>
            <a:lvl4pPr marL="1828800" lvl="3" indent="-228600" algn="l">
              <a:lnSpc>
                <a:spcPct val="90000"/>
              </a:lnSpc>
              <a:spcBef>
                <a:spcPts val="500"/>
              </a:spcBef>
              <a:spcAft>
                <a:spcPts val="0"/>
              </a:spcAft>
              <a:buClr>
                <a:schemeClr val="dk1"/>
              </a:buClr>
              <a:buSzPts val="2200"/>
              <a:buNone/>
              <a:defRPr sz="2200">
                <a:solidFill>
                  <a:schemeClr val="dk1"/>
                </a:solidFill>
              </a:defRPr>
            </a:lvl4pPr>
            <a:lvl5pPr marL="2286000" lvl="4" indent="-228600" algn="l">
              <a:lnSpc>
                <a:spcPct val="90000"/>
              </a:lnSpc>
              <a:spcBef>
                <a:spcPts val="500"/>
              </a:spcBef>
              <a:spcAft>
                <a:spcPts val="0"/>
              </a:spcAft>
              <a:buClr>
                <a:schemeClr val="dk1"/>
              </a:buClr>
              <a:buSzPts val="2200"/>
              <a:buNone/>
              <a:defRPr sz="22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0" name="Google Shape;130;p35"/>
          <p:cNvGrpSpPr/>
          <p:nvPr/>
        </p:nvGrpSpPr>
        <p:grpSpPr>
          <a:xfrm>
            <a:off x="623888" y="5824537"/>
            <a:ext cx="2312987" cy="677863"/>
            <a:chOff x="393" y="3556"/>
            <a:chExt cx="1457" cy="427"/>
          </a:xfrm>
        </p:grpSpPr>
        <p:sp>
          <p:nvSpPr>
            <p:cNvPr id="131" name="Google Shape;131;p35"/>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2" name="Google Shape;132;p35"/>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3" name="Google Shape;133;p35"/>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4" name="Google Shape;134;p35"/>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5" name="Google Shape;135;p35"/>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6" name="Google Shape;136;p35"/>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7" name="Google Shape;137;p35"/>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8" name="Google Shape;138;p35"/>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39" name="Google Shape;139;p35"/>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0" name="Google Shape;140;p35"/>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1" name="Google Shape;141;p35"/>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2" name="Google Shape;142;p35"/>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3" name="Google Shape;143;p35"/>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4" name="Google Shape;144;p35"/>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5" name="Google Shape;145;p35"/>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46" name="Google Shape;146;p35"/>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
        <p:nvSpPr>
          <p:cNvPr id="147" name="Google Shape;147;p35"/>
          <p:cNvSpPr txBox="1">
            <a:spLocks noGrp="1"/>
          </p:cNvSpPr>
          <p:nvPr>
            <p:ph type="dt" idx="10"/>
          </p:nvPr>
        </p:nvSpPr>
        <p:spPr>
          <a:xfrm>
            <a:off x="8824913" y="6051550"/>
            <a:ext cx="2743200" cy="365125"/>
          </a:xfrm>
          <a:prstGeom prst="rect">
            <a:avLst/>
          </a:prstGeom>
          <a:noFill/>
          <a:ln>
            <a:noFill/>
          </a:ln>
        </p:spPr>
        <p:txBody>
          <a:bodyPr spcFirstLastPara="1" wrap="square" lIns="0" tIns="0" rIns="0" bIns="0" anchor="b" anchorCtr="0">
            <a:noAutofit/>
          </a:bodyPr>
          <a:lstStyle>
            <a:lvl1pPr marR="0" lvl="0" algn="r" rtl="0">
              <a:spcBef>
                <a:spcPts val="0"/>
              </a:spcBef>
              <a:spcAft>
                <a:spcPts val="0"/>
              </a:spcAft>
              <a:buSzPts val="1400"/>
              <a:buNone/>
              <a:defRPr sz="1400" b="0" i="0">
                <a:solidFill>
                  <a:schemeClr val="dk1"/>
                </a:solidFill>
                <a:latin typeface="Work Sans"/>
                <a:ea typeface="Work Sans"/>
                <a:cs typeface="Work Sans"/>
                <a:sym typeface="Work Sans"/>
              </a:defRPr>
            </a:lvl1pPr>
            <a:lvl2pPr marR="0" lvl="1"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2pPr>
            <a:lvl3pPr marR="0" lvl="2"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3pPr>
            <a:lvl4pPr marR="0" lvl="3"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4pPr>
            <a:lvl5pPr marR="0" lvl="4"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5pPr>
            <a:lvl6pPr marR="0" lvl="5"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6pPr>
            <a:lvl7pPr marR="0" lvl="6"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7pPr>
            <a:lvl8pPr marR="0" lvl="7"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8pPr>
            <a:lvl9pPr marR="0" lvl="8" algn="l" rtl="0">
              <a:spcBef>
                <a:spcPts val="0"/>
              </a:spcBef>
              <a:spcAft>
                <a:spcPts val="0"/>
              </a:spcAft>
              <a:buSzPts val="1400"/>
              <a:buNone/>
              <a:defRPr sz="1800" b="0" i="0" u="none" strike="noStrike" cap="none">
                <a:solidFill>
                  <a:schemeClr val="dk1"/>
                </a:solidFill>
                <a:latin typeface="Work Sans"/>
                <a:ea typeface="Work Sans"/>
                <a:cs typeface="Work Sans"/>
                <a:sym typeface="Work Sans"/>
              </a:defRPr>
            </a:lvl9pPr>
          </a:lstStyle>
          <a:p>
            <a:endParaRPr/>
          </a:p>
        </p:txBody>
      </p:sp>
      <p:grpSp>
        <p:nvGrpSpPr>
          <p:cNvPr id="148" name="Google Shape;148;p35"/>
          <p:cNvGrpSpPr/>
          <p:nvPr/>
        </p:nvGrpSpPr>
        <p:grpSpPr>
          <a:xfrm>
            <a:off x="3605213" y="0"/>
            <a:ext cx="8588374" cy="6859588"/>
            <a:chOff x="2271" y="0"/>
            <a:chExt cx="5410" cy="4321"/>
          </a:xfrm>
        </p:grpSpPr>
        <p:sp>
          <p:nvSpPr>
            <p:cNvPr id="149" name="Google Shape;149;p35"/>
            <p:cNvSpPr/>
            <p:nvPr/>
          </p:nvSpPr>
          <p:spPr>
            <a:xfrm>
              <a:off x="2271" y="0"/>
              <a:ext cx="5409" cy="43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0" name="Google Shape;150;p35"/>
            <p:cNvSpPr/>
            <p:nvPr/>
          </p:nvSpPr>
          <p:spPr>
            <a:xfrm>
              <a:off x="2271" y="1"/>
              <a:ext cx="5410" cy="4320"/>
            </a:xfrm>
            <a:custGeom>
              <a:avLst/>
              <a:gdLst/>
              <a:ahLst/>
              <a:cxnLst/>
              <a:rect l="l" t="t" r="r" b="b"/>
              <a:pathLst>
                <a:path w="5410" h="4320" extrusionOk="0">
                  <a:moveTo>
                    <a:pt x="3176" y="1988"/>
                  </a:moveTo>
                  <a:lnTo>
                    <a:pt x="851" y="4320"/>
                  </a:lnTo>
                  <a:lnTo>
                    <a:pt x="1024" y="4320"/>
                  </a:lnTo>
                  <a:lnTo>
                    <a:pt x="3176" y="2162"/>
                  </a:lnTo>
                  <a:lnTo>
                    <a:pt x="3176" y="1988"/>
                  </a:lnTo>
                  <a:close/>
                  <a:moveTo>
                    <a:pt x="3176" y="1564"/>
                  </a:moveTo>
                  <a:lnTo>
                    <a:pt x="427" y="4320"/>
                  </a:lnTo>
                  <a:lnTo>
                    <a:pt x="600" y="4320"/>
                  </a:lnTo>
                  <a:lnTo>
                    <a:pt x="3176" y="1738"/>
                  </a:lnTo>
                  <a:lnTo>
                    <a:pt x="3176" y="1564"/>
                  </a:lnTo>
                  <a:close/>
                  <a:moveTo>
                    <a:pt x="3176" y="2413"/>
                  </a:moveTo>
                  <a:lnTo>
                    <a:pt x="1273" y="4320"/>
                  </a:lnTo>
                  <a:lnTo>
                    <a:pt x="1447" y="4320"/>
                  </a:lnTo>
                  <a:lnTo>
                    <a:pt x="3176" y="2587"/>
                  </a:lnTo>
                  <a:lnTo>
                    <a:pt x="3176" y="2413"/>
                  </a:lnTo>
                  <a:close/>
                  <a:moveTo>
                    <a:pt x="3429" y="1482"/>
                  </a:moveTo>
                  <a:lnTo>
                    <a:pt x="4905" y="0"/>
                  </a:lnTo>
                  <a:lnTo>
                    <a:pt x="4732" y="0"/>
                  </a:lnTo>
                  <a:lnTo>
                    <a:pt x="3255" y="1482"/>
                  </a:lnTo>
                  <a:lnTo>
                    <a:pt x="3429" y="1482"/>
                  </a:lnTo>
                  <a:close/>
                  <a:moveTo>
                    <a:pt x="4308" y="0"/>
                  </a:moveTo>
                  <a:lnTo>
                    <a:pt x="0" y="4320"/>
                  </a:lnTo>
                  <a:lnTo>
                    <a:pt x="174" y="4320"/>
                  </a:lnTo>
                  <a:lnTo>
                    <a:pt x="4482" y="0"/>
                  </a:lnTo>
                  <a:lnTo>
                    <a:pt x="4308" y="0"/>
                  </a:lnTo>
                  <a:close/>
                  <a:moveTo>
                    <a:pt x="3852" y="1482"/>
                  </a:moveTo>
                  <a:lnTo>
                    <a:pt x="5330" y="0"/>
                  </a:lnTo>
                  <a:lnTo>
                    <a:pt x="5157" y="0"/>
                  </a:lnTo>
                  <a:lnTo>
                    <a:pt x="3679" y="1482"/>
                  </a:lnTo>
                  <a:lnTo>
                    <a:pt x="3852" y="1482"/>
                  </a:lnTo>
                  <a:close/>
                  <a:moveTo>
                    <a:pt x="3176" y="2837"/>
                  </a:moveTo>
                  <a:lnTo>
                    <a:pt x="1697" y="4320"/>
                  </a:lnTo>
                  <a:lnTo>
                    <a:pt x="1871" y="4320"/>
                  </a:lnTo>
                  <a:lnTo>
                    <a:pt x="3176" y="3011"/>
                  </a:lnTo>
                  <a:lnTo>
                    <a:pt x="3176" y="2837"/>
                  </a:lnTo>
                  <a:close/>
                  <a:moveTo>
                    <a:pt x="3432" y="3178"/>
                  </a:moveTo>
                  <a:lnTo>
                    <a:pt x="5410" y="1195"/>
                  </a:lnTo>
                  <a:lnTo>
                    <a:pt x="5410" y="1022"/>
                  </a:lnTo>
                  <a:lnTo>
                    <a:pt x="3259" y="3178"/>
                  </a:lnTo>
                  <a:lnTo>
                    <a:pt x="3432" y="3178"/>
                  </a:lnTo>
                  <a:close/>
                  <a:moveTo>
                    <a:pt x="3859" y="3175"/>
                  </a:moveTo>
                  <a:lnTo>
                    <a:pt x="5410" y="1620"/>
                  </a:lnTo>
                  <a:lnTo>
                    <a:pt x="5410" y="1446"/>
                  </a:lnTo>
                  <a:lnTo>
                    <a:pt x="3686" y="3175"/>
                  </a:lnTo>
                  <a:lnTo>
                    <a:pt x="3859" y="3175"/>
                  </a:lnTo>
                  <a:close/>
                  <a:moveTo>
                    <a:pt x="3259" y="2329"/>
                  </a:moveTo>
                  <a:lnTo>
                    <a:pt x="3432" y="2329"/>
                  </a:lnTo>
                  <a:lnTo>
                    <a:pt x="5410" y="347"/>
                  </a:lnTo>
                  <a:lnTo>
                    <a:pt x="5410" y="173"/>
                  </a:lnTo>
                  <a:lnTo>
                    <a:pt x="3259" y="2329"/>
                  </a:lnTo>
                  <a:close/>
                  <a:moveTo>
                    <a:pt x="3176" y="3262"/>
                  </a:moveTo>
                  <a:lnTo>
                    <a:pt x="2120" y="4320"/>
                  </a:lnTo>
                  <a:lnTo>
                    <a:pt x="2294" y="4320"/>
                  </a:lnTo>
                  <a:lnTo>
                    <a:pt x="3176" y="3436"/>
                  </a:lnTo>
                  <a:lnTo>
                    <a:pt x="3176" y="3262"/>
                  </a:lnTo>
                  <a:close/>
                  <a:moveTo>
                    <a:pt x="3856" y="2329"/>
                  </a:moveTo>
                  <a:lnTo>
                    <a:pt x="5410" y="771"/>
                  </a:lnTo>
                  <a:lnTo>
                    <a:pt x="5410" y="597"/>
                  </a:lnTo>
                  <a:lnTo>
                    <a:pt x="3683" y="2329"/>
                  </a:lnTo>
                  <a:lnTo>
                    <a:pt x="3856" y="2329"/>
                  </a:lnTo>
                  <a:close/>
                  <a:moveTo>
                    <a:pt x="3140" y="4320"/>
                  </a:moveTo>
                  <a:lnTo>
                    <a:pt x="5410" y="2044"/>
                  </a:lnTo>
                  <a:lnTo>
                    <a:pt x="5410" y="1870"/>
                  </a:lnTo>
                  <a:lnTo>
                    <a:pt x="2967" y="4320"/>
                  </a:lnTo>
                  <a:lnTo>
                    <a:pt x="3140" y="4320"/>
                  </a:lnTo>
                  <a:close/>
                  <a:moveTo>
                    <a:pt x="3176" y="3686"/>
                  </a:moveTo>
                  <a:lnTo>
                    <a:pt x="2543" y="4320"/>
                  </a:lnTo>
                  <a:lnTo>
                    <a:pt x="2716" y="4320"/>
                  </a:lnTo>
                  <a:lnTo>
                    <a:pt x="3176" y="3860"/>
                  </a:lnTo>
                  <a:lnTo>
                    <a:pt x="3176" y="3686"/>
                  </a:lnTo>
                  <a:close/>
                </a:path>
              </a:pathLst>
            </a:custGeom>
            <a:solidFill>
              <a:srgbClr val="E3BE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_3">
  <p:cSld name="1_Title and Content_3">
    <p:spTree>
      <p:nvGrpSpPr>
        <p:cNvPr id="1" name="Shape 151"/>
        <p:cNvGrpSpPr/>
        <p:nvPr/>
      </p:nvGrpSpPr>
      <p:grpSpPr>
        <a:xfrm>
          <a:off x="0" y="0"/>
          <a:ext cx="0" cy="0"/>
          <a:chOff x="0" y="0"/>
          <a:chExt cx="0" cy="0"/>
        </a:xfrm>
      </p:grpSpPr>
      <p:sp>
        <p:nvSpPr>
          <p:cNvPr id="152" name="Google Shape;152;p36"/>
          <p:cNvSpPr txBox="1">
            <a:spLocks noGrp="1"/>
          </p:cNvSpPr>
          <p:nvPr>
            <p:ph type="title"/>
          </p:nvPr>
        </p:nvSpPr>
        <p:spPr>
          <a:xfrm>
            <a:off x="623887" y="657225"/>
            <a:ext cx="10944225" cy="794503"/>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36"/>
          <p:cNvSpPr txBox="1">
            <a:spLocks noGrp="1"/>
          </p:cNvSpPr>
          <p:nvPr>
            <p:ph type="body" idx="1"/>
          </p:nvPr>
        </p:nvSpPr>
        <p:spPr>
          <a:xfrm>
            <a:off x="623887" y="2276475"/>
            <a:ext cx="10944225" cy="3205162"/>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800"/>
              <a:buNone/>
              <a:defRPr sz="1800">
                <a:latin typeface="Work Sans"/>
                <a:ea typeface="Work Sans"/>
                <a:cs typeface="Work Sans"/>
                <a:sym typeface="Work Sans"/>
              </a:defRPr>
            </a:lvl1pPr>
            <a:lvl2pPr marL="914400" lvl="1"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2pPr>
            <a:lvl3pPr marL="1371600" lvl="2"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3pPr>
            <a:lvl4pPr marL="1828800" lvl="3"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4pPr>
            <a:lvl5pPr marL="2286000" lvl="4" indent="-228600" algn="l">
              <a:lnSpc>
                <a:spcPct val="90000"/>
              </a:lnSpc>
              <a:spcBef>
                <a:spcPts val="500"/>
              </a:spcBef>
              <a:spcAft>
                <a:spcPts val="0"/>
              </a:spcAft>
              <a:buClr>
                <a:schemeClr val="dk1"/>
              </a:buClr>
              <a:buSzPts val="1800"/>
              <a:buNone/>
              <a:defRPr sz="1800">
                <a:latin typeface="Work Sans"/>
                <a:ea typeface="Work Sans"/>
                <a:cs typeface="Work Sans"/>
                <a:sym typeface="Work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36"/>
          <p:cNvSpPr txBox="1">
            <a:spLocks noGrp="1"/>
          </p:cNvSpPr>
          <p:nvPr>
            <p:ph type="sldNum" idx="12"/>
          </p:nvPr>
        </p:nvSpPr>
        <p:spPr>
          <a:xfrm>
            <a:off x="8824913" y="6046787"/>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400">
                <a:solidFill>
                  <a:schemeClr val="dk1"/>
                </a:solidFill>
                <a:latin typeface="Work Sans"/>
                <a:ea typeface="Work Sans"/>
                <a:cs typeface="Work Sans"/>
                <a:sym typeface="Work Sans"/>
              </a:defRPr>
            </a:lvl1pPr>
            <a:lvl2pPr marL="0" marR="0" lvl="1" indent="0" algn="r" rtl="0">
              <a:spcBef>
                <a:spcPts val="0"/>
              </a:spcBef>
              <a:buNone/>
              <a:defRPr sz="1400">
                <a:solidFill>
                  <a:schemeClr val="dk1"/>
                </a:solidFill>
                <a:latin typeface="Work Sans"/>
                <a:ea typeface="Work Sans"/>
                <a:cs typeface="Work Sans"/>
                <a:sym typeface="Work Sans"/>
              </a:defRPr>
            </a:lvl2pPr>
            <a:lvl3pPr marL="0" marR="0" lvl="2" indent="0" algn="r" rtl="0">
              <a:spcBef>
                <a:spcPts val="0"/>
              </a:spcBef>
              <a:buNone/>
              <a:defRPr sz="1400">
                <a:solidFill>
                  <a:schemeClr val="dk1"/>
                </a:solidFill>
                <a:latin typeface="Work Sans"/>
                <a:ea typeface="Work Sans"/>
                <a:cs typeface="Work Sans"/>
                <a:sym typeface="Work Sans"/>
              </a:defRPr>
            </a:lvl3pPr>
            <a:lvl4pPr marL="0" marR="0" lvl="3" indent="0" algn="r" rtl="0">
              <a:spcBef>
                <a:spcPts val="0"/>
              </a:spcBef>
              <a:buNone/>
              <a:defRPr sz="1400">
                <a:solidFill>
                  <a:schemeClr val="dk1"/>
                </a:solidFill>
                <a:latin typeface="Work Sans"/>
                <a:ea typeface="Work Sans"/>
                <a:cs typeface="Work Sans"/>
                <a:sym typeface="Work Sans"/>
              </a:defRPr>
            </a:lvl4pPr>
            <a:lvl5pPr marL="0" marR="0" lvl="4" indent="0" algn="r" rtl="0">
              <a:spcBef>
                <a:spcPts val="0"/>
              </a:spcBef>
              <a:buNone/>
              <a:defRPr sz="1400">
                <a:solidFill>
                  <a:schemeClr val="dk1"/>
                </a:solidFill>
                <a:latin typeface="Work Sans"/>
                <a:ea typeface="Work Sans"/>
                <a:cs typeface="Work Sans"/>
                <a:sym typeface="Work Sans"/>
              </a:defRPr>
            </a:lvl5pPr>
            <a:lvl6pPr marL="0" marR="0" lvl="5" indent="0" algn="r" rtl="0">
              <a:spcBef>
                <a:spcPts val="0"/>
              </a:spcBef>
              <a:buNone/>
              <a:defRPr sz="1400">
                <a:solidFill>
                  <a:schemeClr val="dk1"/>
                </a:solidFill>
                <a:latin typeface="Work Sans"/>
                <a:ea typeface="Work Sans"/>
                <a:cs typeface="Work Sans"/>
                <a:sym typeface="Work Sans"/>
              </a:defRPr>
            </a:lvl6pPr>
            <a:lvl7pPr marL="0" marR="0" lvl="6" indent="0" algn="r" rtl="0">
              <a:spcBef>
                <a:spcPts val="0"/>
              </a:spcBef>
              <a:buNone/>
              <a:defRPr sz="1400">
                <a:solidFill>
                  <a:schemeClr val="dk1"/>
                </a:solidFill>
                <a:latin typeface="Work Sans"/>
                <a:ea typeface="Work Sans"/>
                <a:cs typeface="Work Sans"/>
                <a:sym typeface="Work Sans"/>
              </a:defRPr>
            </a:lvl7pPr>
            <a:lvl8pPr marL="0" marR="0" lvl="7" indent="0" algn="r" rtl="0">
              <a:spcBef>
                <a:spcPts val="0"/>
              </a:spcBef>
              <a:buNone/>
              <a:defRPr sz="1400">
                <a:solidFill>
                  <a:schemeClr val="dk1"/>
                </a:solidFill>
                <a:latin typeface="Work Sans"/>
                <a:ea typeface="Work Sans"/>
                <a:cs typeface="Work Sans"/>
                <a:sym typeface="Work Sans"/>
              </a:defRPr>
            </a:lvl8pPr>
            <a:lvl9pPr marL="0" marR="0" lvl="8" indent="0" algn="r" rtl="0">
              <a:spcBef>
                <a:spcPts val="0"/>
              </a:spcBef>
              <a:buNone/>
              <a:defRPr sz="1400">
                <a:solidFill>
                  <a:schemeClr val="dk1"/>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t-EE"/>
              <a:t>‹#›</a:t>
            </a:fld>
            <a:endParaRPr/>
          </a:p>
        </p:txBody>
      </p:sp>
      <p:sp>
        <p:nvSpPr>
          <p:cNvPr id="155" name="Google Shape;155;p36"/>
          <p:cNvSpPr txBox="1">
            <a:spLocks noGrp="1"/>
          </p:cNvSpPr>
          <p:nvPr>
            <p:ph type="body" idx="2"/>
          </p:nvPr>
        </p:nvSpPr>
        <p:spPr>
          <a:xfrm>
            <a:off x="623888" y="1669248"/>
            <a:ext cx="10944225" cy="527197"/>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sz="1800"/>
            </a:lvl1pPr>
            <a:lvl2pPr marL="914400" lvl="1" indent="-228600" algn="ctr">
              <a:lnSpc>
                <a:spcPct val="90000"/>
              </a:lnSpc>
              <a:spcBef>
                <a:spcPts val="500"/>
              </a:spcBef>
              <a:spcAft>
                <a:spcPts val="0"/>
              </a:spcAft>
              <a:buClr>
                <a:schemeClr val="dk1"/>
              </a:buClr>
              <a:buSzPts val="1800"/>
              <a:buNone/>
              <a:defRPr sz="1800"/>
            </a:lvl2pPr>
            <a:lvl3pPr marL="1371600" lvl="2" indent="-228600" algn="ctr">
              <a:lnSpc>
                <a:spcPct val="90000"/>
              </a:lnSpc>
              <a:spcBef>
                <a:spcPts val="500"/>
              </a:spcBef>
              <a:spcAft>
                <a:spcPts val="0"/>
              </a:spcAft>
              <a:buClr>
                <a:schemeClr val="dk1"/>
              </a:buClr>
              <a:buSzPts val="1800"/>
              <a:buNone/>
              <a:defRPr sz="1800"/>
            </a:lvl3pPr>
            <a:lvl4pPr marL="1828800" lvl="3" indent="-228600" algn="ctr">
              <a:lnSpc>
                <a:spcPct val="90000"/>
              </a:lnSpc>
              <a:spcBef>
                <a:spcPts val="500"/>
              </a:spcBef>
              <a:spcAft>
                <a:spcPts val="0"/>
              </a:spcAft>
              <a:buClr>
                <a:schemeClr val="dk1"/>
              </a:buClr>
              <a:buSzPts val="1800"/>
              <a:buNone/>
              <a:defRPr sz="1800"/>
            </a:lvl4pPr>
            <a:lvl5pPr marL="2286000" lvl="4" indent="-228600" algn="ctr">
              <a:lnSpc>
                <a:spcPct val="90000"/>
              </a:lnSpc>
              <a:spcBef>
                <a:spcPts val="500"/>
              </a:spcBef>
              <a:spcAft>
                <a:spcPts val="0"/>
              </a:spcAft>
              <a:buClr>
                <a:schemeClr val="dk1"/>
              </a:buClr>
              <a:buSzPts val="1800"/>
              <a:buNone/>
              <a:defRPr sz="1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6" name="Google Shape;156;p36"/>
          <p:cNvGrpSpPr/>
          <p:nvPr/>
        </p:nvGrpSpPr>
        <p:grpSpPr>
          <a:xfrm>
            <a:off x="623888" y="5824537"/>
            <a:ext cx="2312987" cy="677863"/>
            <a:chOff x="393" y="3556"/>
            <a:chExt cx="1457" cy="427"/>
          </a:xfrm>
        </p:grpSpPr>
        <p:sp>
          <p:nvSpPr>
            <p:cNvPr id="157" name="Google Shape;157;p36"/>
            <p:cNvSpPr/>
            <p:nvPr/>
          </p:nvSpPr>
          <p:spPr>
            <a:xfrm>
              <a:off x="393" y="3556"/>
              <a:ext cx="1457" cy="4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8" name="Google Shape;158;p36"/>
            <p:cNvSpPr/>
            <p:nvPr/>
          </p:nvSpPr>
          <p:spPr>
            <a:xfrm>
              <a:off x="954" y="3569"/>
              <a:ext cx="110" cy="152"/>
            </a:xfrm>
            <a:custGeom>
              <a:avLst/>
              <a:gdLst/>
              <a:ahLst/>
              <a:cxnLst/>
              <a:rect l="l" t="t" r="r" b="b"/>
              <a:pathLst>
                <a:path w="110" h="152" extrusionOk="0">
                  <a:moveTo>
                    <a:pt x="110" y="135"/>
                  </a:moveTo>
                  <a:lnTo>
                    <a:pt x="110" y="152"/>
                  </a:lnTo>
                  <a:lnTo>
                    <a:pt x="0" y="152"/>
                  </a:lnTo>
                  <a:lnTo>
                    <a:pt x="0" y="0"/>
                  </a:lnTo>
                  <a:lnTo>
                    <a:pt x="107" y="0"/>
                  </a:lnTo>
                  <a:lnTo>
                    <a:pt x="107" y="17"/>
                  </a:lnTo>
                  <a:lnTo>
                    <a:pt x="19" y="17"/>
                  </a:lnTo>
                  <a:lnTo>
                    <a:pt x="19" y="66"/>
                  </a:lnTo>
                  <a:lnTo>
                    <a:pt x="87" y="66"/>
                  </a:lnTo>
                  <a:lnTo>
                    <a:pt x="87" y="84"/>
                  </a:lnTo>
                  <a:lnTo>
                    <a:pt x="19" y="84"/>
                  </a:lnTo>
                  <a:lnTo>
                    <a:pt x="19" y="135"/>
                  </a:lnTo>
                  <a:lnTo>
                    <a:pt x="110" y="13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59" name="Google Shape;159;p36"/>
            <p:cNvSpPr/>
            <p:nvPr/>
          </p:nvSpPr>
          <p:spPr>
            <a:xfrm>
              <a:off x="1084" y="3604"/>
              <a:ext cx="106" cy="120"/>
            </a:xfrm>
            <a:custGeom>
              <a:avLst/>
              <a:gdLst/>
              <a:ahLst/>
              <a:cxnLst/>
              <a:rect l="l" t="t" r="r" b="b"/>
              <a:pathLst>
                <a:path w="497" h="562" extrusionOk="0">
                  <a:moveTo>
                    <a:pt x="140" y="118"/>
                  </a:moveTo>
                  <a:cubicBezTo>
                    <a:pt x="110" y="146"/>
                    <a:pt x="93" y="185"/>
                    <a:pt x="86" y="236"/>
                  </a:cubicBezTo>
                  <a:cubicBezTo>
                    <a:pt x="414" y="236"/>
                    <a:pt x="414" y="236"/>
                    <a:pt x="414" y="236"/>
                  </a:cubicBezTo>
                  <a:cubicBezTo>
                    <a:pt x="408" y="186"/>
                    <a:pt x="391" y="147"/>
                    <a:pt x="364" y="118"/>
                  </a:cubicBezTo>
                  <a:cubicBezTo>
                    <a:pt x="337" y="90"/>
                    <a:pt x="300" y="75"/>
                    <a:pt x="255" y="75"/>
                  </a:cubicBezTo>
                  <a:cubicBezTo>
                    <a:pt x="207" y="75"/>
                    <a:pt x="169" y="89"/>
                    <a:pt x="140" y="118"/>
                  </a:cubicBezTo>
                  <a:moveTo>
                    <a:pt x="493" y="313"/>
                  </a:moveTo>
                  <a:cubicBezTo>
                    <a:pt x="85" y="313"/>
                    <a:pt x="85" y="313"/>
                    <a:pt x="85" y="313"/>
                  </a:cubicBezTo>
                  <a:cubicBezTo>
                    <a:pt x="90" y="368"/>
                    <a:pt x="108" y="411"/>
                    <a:pt x="140" y="441"/>
                  </a:cubicBezTo>
                  <a:cubicBezTo>
                    <a:pt x="171" y="471"/>
                    <a:pt x="212" y="486"/>
                    <a:pt x="261" y="486"/>
                  </a:cubicBezTo>
                  <a:cubicBezTo>
                    <a:pt x="301" y="486"/>
                    <a:pt x="334" y="479"/>
                    <a:pt x="360" y="466"/>
                  </a:cubicBezTo>
                  <a:cubicBezTo>
                    <a:pt x="387" y="452"/>
                    <a:pt x="404" y="432"/>
                    <a:pt x="414" y="406"/>
                  </a:cubicBezTo>
                  <a:cubicBezTo>
                    <a:pt x="486" y="444"/>
                    <a:pt x="486" y="444"/>
                    <a:pt x="486" y="444"/>
                  </a:cubicBezTo>
                  <a:cubicBezTo>
                    <a:pt x="465" y="482"/>
                    <a:pt x="436" y="512"/>
                    <a:pt x="400" y="532"/>
                  </a:cubicBezTo>
                  <a:cubicBezTo>
                    <a:pt x="364" y="552"/>
                    <a:pt x="317" y="562"/>
                    <a:pt x="261" y="562"/>
                  </a:cubicBezTo>
                  <a:cubicBezTo>
                    <a:pt x="180" y="562"/>
                    <a:pt x="116" y="537"/>
                    <a:pt x="69" y="487"/>
                  </a:cubicBezTo>
                  <a:cubicBezTo>
                    <a:pt x="23" y="438"/>
                    <a:pt x="0" y="369"/>
                    <a:pt x="0" y="281"/>
                  </a:cubicBezTo>
                  <a:cubicBezTo>
                    <a:pt x="0" y="193"/>
                    <a:pt x="22" y="124"/>
                    <a:pt x="66" y="74"/>
                  </a:cubicBezTo>
                  <a:cubicBezTo>
                    <a:pt x="110" y="25"/>
                    <a:pt x="173" y="0"/>
                    <a:pt x="255" y="0"/>
                  </a:cubicBezTo>
                  <a:cubicBezTo>
                    <a:pt x="305" y="0"/>
                    <a:pt x="349" y="11"/>
                    <a:pt x="386" y="33"/>
                  </a:cubicBezTo>
                  <a:cubicBezTo>
                    <a:pt x="422" y="56"/>
                    <a:pt x="450" y="86"/>
                    <a:pt x="469" y="124"/>
                  </a:cubicBezTo>
                  <a:cubicBezTo>
                    <a:pt x="488" y="162"/>
                    <a:pt x="497" y="205"/>
                    <a:pt x="497" y="253"/>
                  </a:cubicBezTo>
                  <a:cubicBezTo>
                    <a:pt x="497" y="273"/>
                    <a:pt x="496" y="293"/>
                    <a:pt x="493" y="31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0" name="Google Shape;160;p36"/>
            <p:cNvSpPr/>
            <p:nvPr/>
          </p:nvSpPr>
          <p:spPr>
            <a:xfrm>
              <a:off x="1211" y="3604"/>
              <a:ext cx="98" cy="120"/>
            </a:xfrm>
            <a:custGeom>
              <a:avLst/>
              <a:gdLst/>
              <a:ahLst/>
              <a:cxnLst/>
              <a:rect l="l" t="t" r="r" b="b"/>
              <a:pathLst>
                <a:path w="458" h="562" extrusionOk="0">
                  <a:moveTo>
                    <a:pt x="92" y="531"/>
                  </a:moveTo>
                  <a:cubicBezTo>
                    <a:pt x="50" y="511"/>
                    <a:pt x="19" y="480"/>
                    <a:pt x="0" y="440"/>
                  </a:cubicBezTo>
                  <a:cubicBezTo>
                    <a:pt x="70" y="391"/>
                    <a:pt x="70" y="391"/>
                    <a:pt x="70" y="391"/>
                  </a:cubicBezTo>
                  <a:cubicBezTo>
                    <a:pt x="82" y="423"/>
                    <a:pt x="104" y="447"/>
                    <a:pt x="134" y="463"/>
                  </a:cubicBezTo>
                  <a:cubicBezTo>
                    <a:pt x="164" y="478"/>
                    <a:pt x="200" y="486"/>
                    <a:pt x="241" y="486"/>
                  </a:cubicBezTo>
                  <a:cubicBezTo>
                    <a:pt x="283" y="486"/>
                    <a:pt x="316" y="479"/>
                    <a:pt x="338" y="464"/>
                  </a:cubicBezTo>
                  <a:cubicBezTo>
                    <a:pt x="361" y="448"/>
                    <a:pt x="372" y="429"/>
                    <a:pt x="372" y="406"/>
                  </a:cubicBezTo>
                  <a:cubicBezTo>
                    <a:pt x="372" y="385"/>
                    <a:pt x="361" y="369"/>
                    <a:pt x="340" y="356"/>
                  </a:cubicBezTo>
                  <a:cubicBezTo>
                    <a:pt x="320" y="343"/>
                    <a:pt x="283" y="332"/>
                    <a:pt x="230" y="323"/>
                  </a:cubicBezTo>
                  <a:cubicBezTo>
                    <a:pt x="178" y="314"/>
                    <a:pt x="137" y="302"/>
                    <a:pt x="107" y="289"/>
                  </a:cubicBezTo>
                  <a:cubicBezTo>
                    <a:pt x="77" y="276"/>
                    <a:pt x="55" y="259"/>
                    <a:pt x="41" y="238"/>
                  </a:cubicBezTo>
                  <a:cubicBezTo>
                    <a:pt x="27" y="218"/>
                    <a:pt x="20" y="192"/>
                    <a:pt x="20" y="162"/>
                  </a:cubicBezTo>
                  <a:cubicBezTo>
                    <a:pt x="20" y="132"/>
                    <a:pt x="29" y="105"/>
                    <a:pt x="46" y="81"/>
                  </a:cubicBezTo>
                  <a:cubicBezTo>
                    <a:pt x="64" y="56"/>
                    <a:pt x="88" y="37"/>
                    <a:pt x="121" y="22"/>
                  </a:cubicBezTo>
                  <a:cubicBezTo>
                    <a:pt x="153" y="7"/>
                    <a:pt x="191" y="0"/>
                    <a:pt x="233" y="0"/>
                  </a:cubicBezTo>
                  <a:cubicBezTo>
                    <a:pt x="291" y="0"/>
                    <a:pt x="337" y="10"/>
                    <a:pt x="372" y="32"/>
                  </a:cubicBezTo>
                  <a:cubicBezTo>
                    <a:pt x="407" y="53"/>
                    <a:pt x="432" y="85"/>
                    <a:pt x="448" y="129"/>
                  </a:cubicBezTo>
                  <a:cubicBezTo>
                    <a:pt x="374" y="173"/>
                    <a:pt x="374" y="173"/>
                    <a:pt x="374" y="173"/>
                  </a:cubicBezTo>
                  <a:cubicBezTo>
                    <a:pt x="362" y="138"/>
                    <a:pt x="345" y="113"/>
                    <a:pt x="322" y="98"/>
                  </a:cubicBezTo>
                  <a:cubicBezTo>
                    <a:pt x="298" y="83"/>
                    <a:pt x="269" y="75"/>
                    <a:pt x="233" y="75"/>
                  </a:cubicBezTo>
                  <a:cubicBezTo>
                    <a:pt x="198" y="75"/>
                    <a:pt x="168" y="83"/>
                    <a:pt x="144" y="99"/>
                  </a:cubicBezTo>
                  <a:cubicBezTo>
                    <a:pt x="119" y="115"/>
                    <a:pt x="107" y="133"/>
                    <a:pt x="107" y="154"/>
                  </a:cubicBezTo>
                  <a:cubicBezTo>
                    <a:pt x="107" y="178"/>
                    <a:pt x="117" y="196"/>
                    <a:pt x="139" y="209"/>
                  </a:cubicBezTo>
                  <a:cubicBezTo>
                    <a:pt x="160" y="222"/>
                    <a:pt x="198" y="234"/>
                    <a:pt x="253" y="243"/>
                  </a:cubicBezTo>
                  <a:cubicBezTo>
                    <a:pt x="328" y="255"/>
                    <a:pt x="381" y="274"/>
                    <a:pt x="412" y="298"/>
                  </a:cubicBezTo>
                  <a:cubicBezTo>
                    <a:pt x="443" y="323"/>
                    <a:pt x="458" y="357"/>
                    <a:pt x="458" y="402"/>
                  </a:cubicBezTo>
                  <a:cubicBezTo>
                    <a:pt x="458" y="433"/>
                    <a:pt x="449" y="461"/>
                    <a:pt x="431" y="485"/>
                  </a:cubicBezTo>
                  <a:cubicBezTo>
                    <a:pt x="412" y="509"/>
                    <a:pt x="386" y="528"/>
                    <a:pt x="352" y="541"/>
                  </a:cubicBezTo>
                  <a:cubicBezTo>
                    <a:pt x="318" y="555"/>
                    <a:pt x="278" y="562"/>
                    <a:pt x="232" y="562"/>
                  </a:cubicBezTo>
                  <a:cubicBezTo>
                    <a:pt x="180" y="562"/>
                    <a:pt x="134" y="552"/>
                    <a:pt x="92" y="531"/>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1" name="Google Shape;161;p36"/>
            <p:cNvSpPr/>
            <p:nvPr/>
          </p:nvSpPr>
          <p:spPr>
            <a:xfrm>
              <a:off x="1327" y="3573"/>
              <a:ext cx="84" cy="151"/>
            </a:xfrm>
            <a:custGeom>
              <a:avLst/>
              <a:gdLst/>
              <a:ahLst/>
              <a:cxnLst/>
              <a:rect l="l" t="t" r="r" b="b"/>
              <a:pathLst>
                <a:path w="398" h="705" extrusionOk="0">
                  <a:moveTo>
                    <a:pt x="398" y="656"/>
                  </a:moveTo>
                  <a:cubicBezTo>
                    <a:pt x="362" y="689"/>
                    <a:pt x="315" y="705"/>
                    <a:pt x="258" y="705"/>
                  </a:cubicBezTo>
                  <a:cubicBezTo>
                    <a:pt x="214" y="705"/>
                    <a:pt x="178" y="693"/>
                    <a:pt x="151" y="669"/>
                  </a:cubicBezTo>
                  <a:cubicBezTo>
                    <a:pt x="123" y="645"/>
                    <a:pt x="109" y="609"/>
                    <a:pt x="108" y="560"/>
                  </a:cubicBezTo>
                  <a:cubicBezTo>
                    <a:pt x="108" y="228"/>
                    <a:pt x="108" y="228"/>
                    <a:pt x="108" y="228"/>
                  </a:cubicBezTo>
                  <a:cubicBezTo>
                    <a:pt x="0" y="228"/>
                    <a:pt x="0" y="228"/>
                    <a:pt x="0" y="228"/>
                  </a:cubicBezTo>
                  <a:cubicBezTo>
                    <a:pt x="0" y="153"/>
                    <a:pt x="0" y="153"/>
                    <a:pt x="0" y="153"/>
                  </a:cubicBezTo>
                  <a:cubicBezTo>
                    <a:pt x="108" y="153"/>
                    <a:pt x="108" y="153"/>
                    <a:pt x="108" y="153"/>
                  </a:cubicBezTo>
                  <a:cubicBezTo>
                    <a:pt x="108" y="24"/>
                    <a:pt x="108" y="24"/>
                    <a:pt x="108" y="24"/>
                  </a:cubicBezTo>
                  <a:cubicBezTo>
                    <a:pt x="194" y="0"/>
                    <a:pt x="194" y="0"/>
                    <a:pt x="194" y="0"/>
                  </a:cubicBezTo>
                  <a:cubicBezTo>
                    <a:pt x="194" y="153"/>
                    <a:pt x="194" y="153"/>
                    <a:pt x="194" y="153"/>
                  </a:cubicBezTo>
                  <a:cubicBezTo>
                    <a:pt x="395" y="153"/>
                    <a:pt x="395" y="153"/>
                    <a:pt x="395" y="153"/>
                  </a:cubicBezTo>
                  <a:cubicBezTo>
                    <a:pt x="395" y="228"/>
                    <a:pt x="395" y="228"/>
                    <a:pt x="395" y="228"/>
                  </a:cubicBezTo>
                  <a:cubicBezTo>
                    <a:pt x="194" y="228"/>
                    <a:pt x="194" y="228"/>
                    <a:pt x="194" y="228"/>
                  </a:cubicBezTo>
                  <a:cubicBezTo>
                    <a:pt x="194" y="545"/>
                    <a:pt x="194" y="545"/>
                    <a:pt x="194" y="545"/>
                  </a:cubicBezTo>
                  <a:cubicBezTo>
                    <a:pt x="194" y="571"/>
                    <a:pt x="202" y="591"/>
                    <a:pt x="217" y="604"/>
                  </a:cubicBezTo>
                  <a:cubicBezTo>
                    <a:pt x="231" y="617"/>
                    <a:pt x="251" y="624"/>
                    <a:pt x="276" y="624"/>
                  </a:cubicBezTo>
                  <a:cubicBezTo>
                    <a:pt x="310" y="624"/>
                    <a:pt x="341" y="611"/>
                    <a:pt x="367"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2" name="Google Shape;162;p36"/>
            <p:cNvSpPr/>
            <p:nvPr/>
          </p:nvSpPr>
          <p:spPr>
            <a:xfrm>
              <a:off x="1430" y="3556"/>
              <a:ext cx="28" cy="165"/>
            </a:xfrm>
            <a:custGeom>
              <a:avLst/>
              <a:gdLst/>
              <a:ahLst/>
              <a:cxnLst/>
              <a:rect l="l" t="t" r="r" b="b"/>
              <a:pathLst>
                <a:path w="130" h="774" extrusionOk="0">
                  <a:moveTo>
                    <a:pt x="108" y="774"/>
                  </a:moveTo>
                  <a:cubicBezTo>
                    <a:pt x="22" y="774"/>
                    <a:pt x="22" y="774"/>
                    <a:pt x="22" y="774"/>
                  </a:cubicBezTo>
                  <a:cubicBezTo>
                    <a:pt x="22" y="233"/>
                    <a:pt x="22" y="233"/>
                    <a:pt x="22" y="233"/>
                  </a:cubicBezTo>
                  <a:cubicBezTo>
                    <a:pt x="108" y="233"/>
                    <a:pt x="108" y="233"/>
                    <a:pt x="108" y="233"/>
                  </a:cubicBezTo>
                  <a:lnTo>
                    <a:pt x="108"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3" name="Google Shape;163;p36"/>
            <p:cNvSpPr/>
            <p:nvPr/>
          </p:nvSpPr>
          <p:spPr>
            <a:xfrm>
              <a:off x="954" y="3781"/>
              <a:ext cx="105" cy="152"/>
            </a:xfrm>
            <a:custGeom>
              <a:avLst/>
              <a:gdLst/>
              <a:ahLst/>
              <a:cxnLst/>
              <a:rect l="l" t="t" r="r" b="b"/>
              <a:pathLst>
                <a:path w="492" h="713" extrusionOk="0">
                  <a:moveTo>
                    <a:pt x="362" y="319"/>
                  </a:moveTo>
                  <a:cubicBezTo>
                    <a:pt x="388" y="296"/>
                    <a:pt x="402" y="262"/>
                    <a:pt x="402" y="217"/>
                  </a:cubicBezTo>
                  <a:cubicBezTo>
                    <a:pt x="402" y="172"/>
                    <a:pt x="388" y="137"/>
                    <a:pt x="362" y="115"/>
                  </a:cubicBezTo>
                  <a:cubicBezTo>
                    <a:pt x="336" y="92"/>
                    <a:pt x="295" y="81"/>
                    <a:pt x="239" y="81"/>
                  </a:cubicBezTo>
                  <a:cubicBezTo>
                    <a:pt x="87" y="81"/>
                    <a:pt x="87" y="81"/>
                    <a:pt x="87" y="81"/>
                  </a:cubicBezTo>
                  <a:cubicBezTo>
                    <a:pt x="87" y="353"/>
                    <a:pt x="87" y="353"/>
                    <a:pt x="87" y="353"/>
                  </a:cubicBezTo>
                  <a:cubicBezTo>
                    <a:pt x="239" y="353"/>
                    <a:pt x="239" y="353"/>
                    <a:pt x="239" y="353"/>
                  </a:cubicBezTo>
                  <a:cubicBezTo>
                    <a:pt x="295" y="353"/>
                    <a:pt x="336" y="342"/>
                    <a:pt x="362" y="319"/>
                  </a:cubicBezTo>
                  <a:moveTo>
                    <a:pt x="427" y="59"/>
                  </a:moveTo>
                  <a:cubicBezTo>
                    <a:pt x="470" y="98"/>
                    <a:pt x="492" y="151"/>
                    <a:pt x="492" y="217"/>
                  </a:cubicBezTo>
                  <a:cubicBezTo>
                    <a:pt x="492" y="283"/>
                    <a:pt x="470" y="336"/>
                    <a:pt x="427" y="375"/>
                  </a:cubicBezTo>
                  <a:cubicBezTo>
                    <a:pt x="383" y="415"/>
                    <a:pt x="324" y="434"/>
                    <a:pt x="252" y="434"/>
                  </a:cubicBezTo>
                  <a:cubicBezTo>
                    <a:pt x="87" y="434"/>
                    <a:pt x="87" y="434"/>
                    <a:pt x="87" y="434"/>
                  </a:cubicBezTo>
                  <a:cubicBezTo>
                    <a:pt x="87" y="713"/>
                    <a:pt x="87" y="713"/>
                    <a:pt x="87" y="713"/>
                  </a:cubicBezTo>
                  <a:cubicBezTo>
                    <a:pt x="0" y="713"/>
                    <a:pt x="0" y="713"/>
                    <a:pt x="0" y="713"/>
                  </a:cubicBezTo>
                  <a:cubicBezTo>
                    <a:pt x="0" y="0"/>
                    <a:pt x="0" y="0"/>
                    <a:pt x="0" y="0"/>
                  </a:cubicBezTo>
                  <a:cubicBezTo>
                    <a:pt x="252" y="0"/>
                    <a:pt x="252" y="0"/>
                    <a:pt x="252" y="0"/>
                  </a:cubicBezTo>
                  <a:cubicBezTo>
                    <a:pt x="324" y="0"/>
                    <a:pt x="383" y="19"/>
                    <a:pt x="427" y="59"/>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4" name="Google Shape;164;p36"/>
            <p:cNvSpPr/>
            <p:nvPr/>
          </p:nvSpPr>
          <p:spPr>
            <a:xfrm>
              <a:off x="1076" y="3816"/>
              <a:ext cx="112" cy="119"/>
            </a:xfrm>
            <a:custGeom>
              <a:avLst/>
              <a:gdLst/>
              <a:ahLst/>
              <a:cxnLst/>
              <a:rect l="l" t="t" r="r" b="b"/>
              <a:pathLst>
                <a:path w="526" h="562" extrusionOk="0">
                  <a:moveTo>
                    <a:pt x="306" y="454"/>
                  </a:moveTo>
                  <a:cubicBezTo>
                    <a:pt x="339" y="432"/>
                    <a:pt x="355" y="404"/>
                    <a:pt x="355" y="370"/>
                  </a:cubicBezTo>
                  <a:cubicBezTo>
                    <a:pt x="355" y="295"/>
                    <a:pt x="355" y="295"/>
                    <a:pt x="355" y="295"/>
                  </a:cubicBezTo>
                  <a:cubicBezTo>
                    <a:pt x="234" y="318"/>
                    <a:pt x="234" y="318"/>
                    <a:pt x="234" y="318"/>
                  </a:cubicBezTo>
                  <a:cubicBezTo>
                    <a:pt x="186" y="326"/>
                    <a:pt x="150" y="339"/>
                    <a:pt x="126" y="355"/>
                  </a:cubicBezTo>
                  <a:cubicBezTo>
                    <a:pt x="102" y="371"/>
                    <a:pt x="90" y="392"/>
                    <a:pt x="90" y="417"/>
                  </a:cubicBezTo>
                  <a:cubicBezTo>
                    <a:pt x="90" y="440"/>
                    <a:pt x="99" y="457"/>
                    <a:pt x="116" y="469"/>
                  </a:cubicBezTo>
                  <a:cubicBezTo>
                    <a:pt x="134" y="480"/>
                    <a:pt x="158" y="486"/>
                    <a:pt x="189" y="486"/>
                  </a:cubicBezTo>
                  <a:cubicBezTo>
                    <a:pt x="234" y="486"/>
                    <a:pt x="273" y="476"/>
                    <a:pt x="306" y="454"/>
                  </a:cubicBezTo>
                  <a:moveTo>
                    <a:pt x="526" y="483"/>
                  </a:moveTo>
                  <a:cubicBezTo>
                    <a:pt x="521" y="551"/>
                    <a:pt x="521" y="551"/>
                    <a:pt x="521" y="551"/>
                  </a:cubicBezTo>
                  <a:cubicBezTo>
                    <a:pt x="500" y="559"/>
                    <a:pt x="479" y="562"/>
                    <a:pt x="456" y="562"/>
                  </a:cubicBezTo>
                  <a:cubicBezTo>
                    <a:pt x="428" y="562"/>
                    <a:pt x="406" y="556"/>
                    <a:pt x="389" y="544"/>
                  </a:cubicBezTo>
                  <a:cubicBezTo>
                    <a:pt x="373" y="532"/>
                    <a:pt x="363" y="511"/>
                    <a:pt x="358" y="482"/>
                  </a:cubicBezTo>
                  <a:cubicBezTo>
                    <a:pt x="342" y="507"/>
                    <a:pt x="318" y="527"/>
                    <a:pt x="285" y="541"/>
                  </a:cubicBezTo>
                  <a:cubicBezTo>
                    <a:pt x="253" y="555"/>
                    <a:pt x="220" y="562"/>
                    <a:pt x="184" y="562"/>
                  </a:cubicBezTo>
                  <a:cubicBezTo>
                    <a:pt x="131" y="562"/>
                    <a:pt x="87" y="550"/>
                    <a:pt x="52" y="525"/>
                  </a:cubicBezTo>
                  <a:cubicBezTo>
                    <a:pt x="18" y="500"/>
                    <a:pt x="0" y="464"/>
                    <a:pt x="0" y="417"/>
                  </a:cubicBezTo>
                  <a:cubicBezTo>
                    <a:pt x="0" y="376"/>
                    <a:pt x="19" y="341"/>
                    <a:pt x="55" y="311"/>
                  </a:cubicBezTo>
                  <a:cubicBezTo>
                    <a:pt x="91" y="281"/>
                    <a:pt x="143" y="260"/>
                    <a:pt x="211" y="249"/>
                  </a:cubicBezTo>
                  <a:cubicBezTo>
                    <a:pt x="355" y="225"/>
                    <a:pt x="355" y="225"/>
                    <a:pt x="355" y="225"/>
                  </a:cubicBezTo>
                  <a:cubicBezTo>
                    <a:pt x="355" y="194"/>
                    <a:pt x="355" y="194"/>
                    <a:pt x="355" y="194"/>
                  </a:cubicBezTo>
                  <a:cubicBezTo>
                    <a:pt x="355" y="158"/>
                    <a:pt x="344" y="130"/>
                    <a:pt x="322" y="108"/>
                  </a:cubicBezTo>
                  <a:cubicBezTo>
                    <a:pt x="299" y="86"/>
                    <a:pt x="268" y="75"/>
                    <a:pt x="229" y="75"/>
                  </a:cubicBezTo>
                  <a:cubicBezTo>
                    <a:pt x="193" y="75"/>
                    <a:pt x="161" y="84"/>
                    <a:pt x="135" y="101"/>
                  </a:cubicBezTo>
                  <a:cubicBezTo>
                    <a:pt x="109" y="119"/>
                    <a:pt x="88" y="144"/>
                    <a:pt x="74" y="178"/>
                  </a:cubicBezTo>
                  <a:cubicBezTo>
                    <a:pt x="10" y="132"/>
                    <a:pt x="10" y="132"/>
                    <a:pt x="10" y="132"/>
                  </a:cubicBezTo>
                  <a:cubicBezTo>
                    <a:pt x="25" y="91"/>
                    <a:pt x="51" y="59"/>
                    <a:pt x="91" y="35"/>
                  </a:cubicBezTo>
                  <a:cubicBezTo>
                    <a:pt x="130" y="12"/>
                    <a:pt x="176" y="0"/>
                    <a:pt x="229" y="0"/>
                  </a:cubicBezTo>
                  <a:cubicBezTo>
                    <a:pt x="293" y="0"/>
                    <a:pt x="344" y="15"/>
                    <a:pt x="383" y="46"/>
                  </a:cubicBezTo>
                  <a:cubicBezTo>
                    <a:pt x="422" y="77"/>
                    <a:pt x="442" y="123"/>
                    <a:pt x="442" y="184"/>
                  </a:cubicBezTo>
                  <a:cubicBezTo>
                    <a:pt x="442" y="450"/>
                    <a:pt x="442" y="450"/>
                    <a:pt x="442" y="450"/>
                  </a:cubicBezTo>
                  <a:cubicBezTo>
                    <a:pt x="442" y="463"/>
                    <a:pt x="445" y="472"/>
                    <a:pt x="451" y="479"/>
                  </a:cubicBezTo>
                  <a:cubicBezTo>
                    <a:pt x="458" y="485"/>
                    <a:pt x="468" y="489"/>
                    <a:pt x="483" y="489"/>
                  </a:cubicBezTo>
                  <a:cubicBezTo>
                    <a:pt x="497" y="489"/>
                    <a:pt x="512" y="487"/>
                    <a:pt x="526"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5" name="Google Shape;165;p36"/>
            <p:cNvSpPr/>
            <p:nvPr/>
          </p:nvSpPr>
          <p:spPr>
            <a:xfrm>
              <a:off x="1212" y="3816"/>
              <a:ext cx="101" cy="117"/>
            </a:xfrm>
            <a:custGeom>
              <a:avLst/>
              <a:gdLst/>
              <a:ahLst/>
              <a:cxnLst/>
              <a:rect l="l" t="t" r="r" b="b"/>
              <a:pathLst>
                <a:path w="473" h="551" extrusionOk="0">
                  <a:moveTo>
                    <a:pt x="414" y="53"/>
                  </a:moveTo>
                  <a:cubicBezTo>
                    <a:pt x="454" y="88"/>
                    <a:pt x="473" y="139"/>
                    <a:pt x="473" y="205"/>
                  </a:cubicBezTo>
                  <a:cubicBezTo>
                    <a:pt x="473" y="551"/>
                    <a:pt x="473" y="551"/>
                    <a:pt x="473" y="551"/>
                  </a:cubicBezTo>
                  <a:cubicBezTo>
                    <a:pt x="387" y="551"/>
                    <a:pt x="387" y="551"/>
                    <a:pt x="387" y="551"/>
                  </a:cubicBezTo>
                  <a:cubicBezTo>
                    <a:pt x="387" y="236"/>
                    <a:pt x="387" y="236"/>
                    <a:pt x="387" y="236"/>
                  </a:cubicBezTo>
                  <a:cubicBezTo>
                    <a:pt x="387" y="179"/>
                    <a:pt x="375" y="139"/>
                    <a:pt x="351" y="113"/>
                  </a:cubicBezTo>
                  <a:cubicBezTo>
                    <a:pt x="327" y="88"/>
                    <a:pt x="294" y="75"/>
                    <a:pt x="254" y="75"/>
                  </a:cubicBezTo>
                  <a:cubicBezTo>
                    <a:pt x="225" y="75"/>
                    <a:pt x="198" y="82"/>
                    <a:pt x="173" y="94"/>
                  </a:cubicBezTo>
                  <a:cubicBezTo>
                    <a:pt x="148" y="107"/>
                    <a:pt x="127" y="128"/>
                    <a:pt x="111" y="156"/>
                  </a:cubicBezTo>
                  <a:cubicBezTo>
                    <a:pt x="94" y="185"/>
                    <a:pt x="86" y="220"/>
                    <a:pt x="86" y="264"/>
                  </a:cubicBezTo>
                  <a:cubicBezTo>
                    <a:pt x="86" y="551"/>
                    <a:pt x="86" y="551"/>
                    <a:pt x="86" y="551"/>
                  </a:cubicBezTo>
                  <a:cubicBezTo>
                    <a:pt x="0" y="551"/>
                    <a:pt x="0" y="551"/>
                    <a:pt x="0" y="551"/>
                  </a:cubicBezTo>
                  <a:cubicBezTo>
                    <a:pt x="0" y="11"/>
                    <a:pt x="0" y="11"/>
                    <a:pt x="0" y="11"/>
                  </a:cubicBezTo>
                  <a:cubicBezTo>
                    <a:pt x="75" y="11"/>
                    <a:pt x="75" y="11"/>
                    <a:pt x="75" y="11"/>
                  </a:cubicBezTo>
                  <a:cubicBezTo>
                    <a:pt x="81" y="95"/>
                    <a:pt x="81" y="95"/>
                    <a:pt x="81" y="95"/>
                  </a:cubicBezTo>
                  <a:cubicBezTo>
                    <a:pt x="99" y="62"/>
                    <a:pt x="124" y="39"/>
                    <a:pt x="155" y="23"/>
                  </a:cubicBezTo>
                  <a:cubicBezTo>
                    <a:pt x="187" y="8"/>
                    <a:pt x="223" y="0"/>
                    <a:pt x="263" y="0"/>
                  </a:cubicBezTo>
                  <a:cubicBezTo>
                    <a:pt x="324" y="0"/>
                    <a:pt x="374" y="17"/>
                    <a:pt x="414" y="5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6" name="Google Shape;166;p36"/>
            <p:cNvSpPr/>
            <p:nvPr/>
          </p:nvSpPr>
          <p:spPr>
            <a:xfrm>
              <a:off x="1338" y="3797"/>
              <a:ext cx="113" cy="186"/>
            </a:xfrm>
            <a:custGeom>
              <a:avLst/>
              <a:gdLst/>
              <a:ahLst/>
              <a:cxnLst/>
              <a:rect l="l" t="t" r="r" b="b"/>
              <a:pathLst>
                <a:path w="528" h="873" extrusionOk="0">
                  <a:moveTo>
                    <a:pt x="152" y="190"/>
                  </a:moveTo>
                  <a:cubicBezTo>
                    <a:pt x="126" y="211"/>
                    <a:pt x="114" y="238"/>
                    <a:pt x="114" y="272"/>
                  </a:cubicBezTo>
                  <a:cubicBezTo>
                    <a:pt x="114" y="305"/>
                    <a:pt x="126" y="332"/>
                    <a:pt x="152" y="353"/>
                  </a:cubicBezTo>
                  <a:cubicBezTo>
                    <a:pt x="177" y="374"/>
                    <a:pt x="208" y="384"/>
                    <a:pt x="246" y="384"/>
                  </a:cubicBezTo>
                  <a:cubicBezTo>
                    <a:pt x="283" y="384"/>
                    <a:pt x="315" y="374"/>
                    <a:pt x="340" y="353"/>
                  </a:cubicBezTo>
                  <a:cubicBezTo>
                    <a:pt x="365" y="332"/>
                    <a:pt x="378" y="305"/>
                    <a:pt x="378" y="272"/>
                  </a:cubicBezTo>
                  <a:cubicBezTo>
                    <a:pt x="378" y="238"/>
                    <a:pt x="365" y="211"/>
                    <a:pt x="340" y="190"/>
                  </a:cubicBezTo>
                  <a:cubicBezTo>
                    <a:pt x="315" y="170"/>
                    <a:pt x="283" y="159"/>
                    <a:pt x="246" y="159"/>
                  </a:cubicBezTo>
                  <a:cubicBezTo>
                    <a:pt x="208" y="159"/>
                    <a:pt x="177" y="170"/>
                    <a:pt x="152" y="190"/>
                  </a:cubicBezTo>
                  <a:moveTo>
                    <a:pt x="388" y="774"/>
                  </a:moveTo>
                  <a:cubicBezTo>
                    <a:pt x="420" y="756"/>
                    <a:pt x="436" y="735"/>
                    <a:pt x="436" y="710"/>
                  </a:cubicBezTo>
                  <a:cubicBezTo>
                    <a:pt x="436" y="689"/>
                    <a:pt x="428" y="673"/>
                    <a:pt x="412" y="662"/>
                  </a:cubicBezTo>
                  <a:cubicBezTo>
                    <a:pt x="396" y="651"/>
                    <a:pt x="368" y="646"/>
                    <a:pt x="329" y="646"/>
                  </a:cubicBezTo>
                  <a:cubicBezTo>
                    <a:pt x="184" y="646"/>
                    <a:pt x="184" y="646"/>
                    <a:pt x="184" y="646"/>
                  </a:cubicBezTo>
                  <a:cubicBezTo>
                    <a:pt x="151" y="646"/>
                    <a:pt x="125" y="652"/>
                    <a:pt x="107" y="664"/>
                  </a:cubicBezTo>
                  <a:cubicBezTo>
                    <a:pt x="89" y="675"/>
                    <a:pt x="80" y="692"/>
                    <a:pt x="80" y="713"/>
                  </a:cubicBezTo>
                  <a:cubicBezTo>
                    <a:pt x="80" y="740"/>
                    <a:pt x="95" y="762"/>
                    <a:pt x="126" y="777"/>
                  </a:cubicBezTo>
                  <a:cubicBezTo>
                    <a:pt x="156" y="793"/>
                    <a:pt x="200" y="800"/>
                    <a:pt x="259" y="800"/>
                  </a:cubicBezTo>
                  <a:cubicBezTo>
                    <a:pt x="314" y="800"/>
                    <a:pt x="357" y="792"/>
                    <a:pt x="388" y="774"/>
                  </a:cubicBezTo>
                  <a:moveTo>
                    <a:pt x="473" y="606"/>
                  </a:moveTo>
                  <a:cubicBezTo>
                    <a:pt x="502" y="629"/>
                    <a:pt x="516" y="660"/>
                    <a:pt x="516" y="700"/>
                  </a:cubicBezTo>
                  <a:cubicBezTo>
                    <a:pt x="516" y="734"/>
                    <a:pt x="504" y="765"/>
                    <a:pt x="480" y="791"/>
                  </a:cubicBezTo>
                  <a:cubicBezTo>
                    <a:pt x="457" y="818"/>
                    <a:pt x="424" y="838"/>
                    <a:pt x="384" y="852"/>
                  </a:cubicBezTo>
                  <a:cubicBezTo>
                    <a:pt x="343" y="866"/>
                    <a:pt x="298" y="873"/>
                    <a:pt x="249" y="873"/>
                  </a:cubicBezTo>
                  <a:cubicBezTo>
                    <a:pt x="167" y="873"/>
                    <a:pt x="105" y="860"/>
                    <a:pt x="63" y="833"/>
                  </a:cubicBezTo>
                  <a:cubicBezTo>
                    <a:pt x="21" y="807"/>
                    <a:pt x="0" y="773"/>
                    <a:pt x="0" y="730"/>
                  </a:cubicBezTo>
                  <a:cubicBezTo>
                    <a:pt x="0" y="706"/>
                    <a:pt x="9" y="684"/>
                    <a:pt x="26" y="665"/>
                  </a:cubicBezTo>
                  <a:cubicBezTo>
                    <a:pt x="43" y="646"/>
                    <a:pt x="66" y="633"/>
                    <a:pt x="95" y="625"/>
                  </a:cubicBezTo>
                  <a:cubicBezTo>
                    <a:pt x="73" y="614"/>
                    <a:pt x="55" y="601"/>
                    <a:pt x="42" y="584"/>
                  </a:cubicBezTo>
                  <a:cubicBezTo>
                    <a:pt x="29" y="568"/>
                    <a:pt x="22" y="548"/>
                    <a:pt x="22" y="526"/>
                  </a:cubicBezTo>
                  <a:cubicBezTo>
                    <a:pt x="22" y="499"/>
                    <a:pt x="29" y="477"/>
                    <a:pt x="43" y="459"/>
                  </a:cubicBezTo>
                  <a:cubicBezTo>
                    <a:pt x="58" y="442"/>
                    <a:pt x="78" y="428"/>
                    <a:pt x="103" y="420"/>
                  </a:cubicBezTo>
                  <a:cubicBezTo>
                    <a:pt x="77" y="404"/>
                    <a:pt x="57" y="383"/>
                    <a:pt x="44" y="358"/>
                  </a:cubicBezTo>
                  <a:cubicBezTo>
                    <a:pt x="31" y="332"/>
                    <a:pt x="24" y="303"/>
                    <a:pt x="24" y="272"/>
                  </a:cubicBezTo>
                  <a:cubicBezTo>
                    <a:pt x="24" y="236"/>
                    <a:pt x="33" y="205"/>
                    <a:pt x="52" y="177"/>
                  </a:cubicBezTo>
                  <a:cubicBezTo>
                    <a:pt x="71" y="149"/>
                    <a:pt x="97" y="128"/>
                    <a:pt x="131" y="112"/>
                  </a:cubicBezTo>
                  <a:cubicBezTo>
                    <a:pt x="165" y="97"/>
                    <a:pt x="203" y="89"/>
                    <a:pt x="246" y="89"/>
                  </a:cubicBezTo>
                  <a:cubicBezTo>
                    <a:pt x="286" y="89"/>
                    <a:pt x="323" y="96"/>
                    <a:pt x="356" y="110"/>
                  </a:cubicBezTo>
                  <a:cubicBezTo>
                    <a:pt x="376" y="37"/>
                    <a:pt x="427" y="0"/>
                    <a:pt x="509" y="0"/>
                  </a:cubicBezTo>
                  <a:cubicBezTo>
                    <a:pt x="528" y="76"/>
                    <a:pt x="528" y="76"/>
                    <a:pt x="528" y="76"/>
                  </a:cubicBezTo>
                  <a:cubicBezTo>
                    <a:pt x="457" y="76"/>
                    <a:pt x="414" y="96"/>
                    <a:pt x="399" y="135"/>
                  </a:cubicBezTo>
                  <a:cubicBezTo>
                    <a:pt x="421" y="152"/>
                    <a:pt x="438" y="172"/>
                    <a:pt x="450" y="195"/>
                  </a:cubicBezTo>
                  <a:cubicBezTo>
                    <a:pt x="461" y="218"/>
                    <a:pt x="467" y="243"/>
                    <a:pt x="467" y="272"/>
                  </a:cubicBezTo>
                  <a:cubicBezTo>
                    <a:pt x="467" y="307"/>
                    <a:pt x="458" y="338"/>
                    <a:pt x="439" y="366"/>
                  </a:cubicBezTo>
                  <a:cubicBezTo>
                    <a:pt x="421" y="394"/>
                    <a:pt x="394" y="416"/>
                    <a:pt x="360" y="431"/>
                  </a:cubicBezTo>
                  <a:cubicBezTo>
                    <a:pt x="326" y="447"/>
                    <a:pt x="288" y="454"/>
                    <a:pt x="246" y="454"/>
                  </a:cubicBezTo>
                  <a:cubicBezTo>
                    <a:pt x="214" y="454"/>
                    <a:pt x="186" y="451"/>
                    <a:pt x="162" y="445"/>
                  </a:cubicBezTo>
                  <a:cubicBezTo>
                    <a:pt x="141" y="450"/>
                    <a:pt x="125" y="458"/>
                    <a:pt x="116" y="468"/>
                  </a:cubicBezTo>
                  <a:cubicBezTo>
                    <a:pt x="107" y="479"/>
                    <a:pt x="102" y="494"/>
                    <a:pt x="102" y="513"/>
                  </a:cubicBezTo>
                  <a:cubicBezTo>
                    <a:pt x="102" y="531"/>
                    <a:pt x="108" y="546"/>
                    <a:pt x="121" y="556"/>
                  </a:cubicBezTo>
                  <a:cubicBezTo>
                    <a:pt x="134" y="566"/>
                    <a:pt x="152" y="571"/>
                    <a:pt x="173" y="571"/>
                  </a:cubicBezTo>
                  <a:cubicBezTo>
                    <a:pt x="353" y="571"/>
                    <a:pt x="353" y="571"/>
                    <a:pt x="353" y="571"/>
                  </a:cubicBezTo>
                  <a:cubicBezTo>
                    <a:pt x="404" y="571"/>
                    <a:pt x="444" y="583"/>
                    <a:pt x="473" y="606"/>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7" name="Google Shape;167;p36"/>
            <p:cNvSpPr/>
            <p:nvPr/>
          </p:nvSpPr>
          <p:spPr>
            <a:xfrm>
              <a:off x="1462" y="3816"/>
              <a:ext cx="111" cy="119"/>
            </a:xfrm>
            <a:custGeom>
              <a:avLst/>
              <a:gdLst/>
              <a:ahLst/>
              <a:cxnLst/>
              <a:rect l="l" t="t" r="r" b="b"/>
              <a:pathLst>
                <a:path w="525" h="562" extrusionOk="0">
                  <a:moveTo>
                    <a:pt x="305" y="454"/>
                  </a:moveTo>
                  <a:cubicBezTo>
                    <a:pt x="338" y="432"/>
                    <a:pt x="355" y="404"/>
                    <a:pt x="355" y="370"/>
                  </a:cubicBezTo>
                  <a:cubicBezTo>
                    <a:pt x="355" y="295"/>
                    <a:pt x="355" y="295"/>
                    <a:pt x="355" y="295"/>
                  </a:cubicBezTo>
                  <a:cubicBezTo>
                    <a:pt x="233" y="318"/>
                    <a:pt x="233" y="318"/>
                    <a:pt x="233" y="318"/>
                  </a:cubicBezTo>
                  <a:cubicBezTo>
                    <a:pt x="185" y="326"/>
                    <a:pt x="149" y="339"/>
                    <a:pt x="125" y="355"/>
                  </a:cubicBezTo>
                  <a:cubicBezTo>
                    <a:pt x="101" y="371"/>
                    <a:pt x="90" y="392"/>
                    <a:pt x="90" y="417"/>
                  </a:cubicBezTo>
                  <a:cubicBezTo>
                    <a:pt x="90" y="440"/>
                    <a:pt x="98" y="457"/>
                    <a:pt x="116" y="469"/>
                  </a:cubicBezTo>
                  <a:cubicBezTo>
                    <a:pt x="133" y="480"/>
                    <a:pt x="157" y="486"/>
                    <a:pt x="188" y="486"/>
                  </a:cubicBezTo>
                  <a:cubicBezTo>
                    <a:pt x="233" y="486"/>
                    <a:pt x="273" y="476"/>
                    <a:pt x="305" y="454"/>
                  </a:cubicBezTo>
                  <a:moveTo>
                    <a:pt x="525" y="483"/>
                  </a:moveTo>
                  <a:cubicBezTo>
                    <a:pt x="520" y="551"/>
                    <a:pt x="520" y="551"/>
                    <a:pt x="520" y="551"/>
                  </a:cubicBezTo>
                  <a:cubicBezTo>
                    <a:pt x="500" y="559"/>
                    <a:pt x="478" y="562"/>
                    <a:pt x="455" y="562"/>
                  </a:cubicBezTo>
                  <a:cubicBezTo>
                    <a:pt x="427" y="562"/>
                    <a:pt x="405" y="556"/>
                    <a:pt x="389" y="544"/>
                  </a:cubicBezTo>
                  <a:cubicBezTo>
                    <a:pt x="372" y="532"/>
                    <a:pt x="362" y="511"/>
                    <a:pt x="358" y="482"/>
                  </a:cubicBezTo>
                  <a:cubicBezTo>
                    <a:pt x="341" y="507"/>
                    <a:pt x="317" y="527"/>
                    <a:pt x="285" y="541"/>
                  </a:cubicBezTo>
                  <a:cubicBezTo>
                    <a:pt x="253" y="555"/>
                    <a:pt x="219" y="562"/>
                    <a:pt x="184" y="562"/>
                  </a:cubicBezTo>
                  <a:cubicBezTo>
                    <a:pt x="130" y="562"/>
                    <a:pt x="86" y="550"/>
                    <a:pt x="52" y="525"/>
                  </a:cubicBezTo>
                  <a:cubicBezTo>
                    <a:pt x="17" y="500"/>
                    <a:pt x="0" y="464"/>
                    <a:pt x="0" y="417"/>
                  </a:cubicBezTo>
                  <a:cubicBezTo>
                    <a:pt x="0" y="376"/>
                    <a:pt x="18" y="341"/>
                    <a:pt x="54" y="311"/>
                  </a:cubicBezTo>
                  <a:cubicBezTo>
                    <a:pt x="90" y="281"/>
                    <a:pt x="142" y="260"/>
                    <a:pt x="211" y="249"/>
                  </a:cubicBezTo>
                  <a:cubicBezTo>
                    <a:pt x="355" y="225"/>
                    <a:pt x="355" y="225"/>
                    <a:pt x="355" y="225"/>
                  </a:cubicBezTo>
                  <a:cubicBezTo>
                    <a:pt x="355" y="194"/>
                    <a:pt x="355" y="194"/>
                    <a:pt x="355" y="194"/>
                  </a:cubicBezTo>
                  <a:cubicBezTo>
                    <a:pt x="355" y="158"/>
                    <a:pt x="343" y="130"/>
                    <a:pt x="321" y="108"/>
                  </a:cubicBezTo>
                  <a:cubicBezTo>
                    <a:pt x="299" y="86"/>
                    <a:pt x="268" y="75"/>
                    <a:pt x="228" y="75"/>
                  </a:cubicBezTo>
                  <a:cubicBezTo>
                    <a:pt x="192" y="75"/>
                    <a:pt x="161" y="84"/>
                    <a:pt x="134" y="101"/>
                  </a:cubicBezTo>
                  <a:cubicBezTo>
                    <a:pt x="108" y="119"/>
                    <a:pt x="88" y="144"/>
                    <a:pt x="73" y="178"/>
                  </a:cubicBezTo>
                  <a:cubicBezTo>
                    <a:pt x="10" y="132"/>
                    <a:pt x="10" y="132"/>
                    <a:pt x="10" y="132"/>
                  </a:cubicBezTo>
                  <a:cubicBezTo>
                    <a:pt x="24" y="91"/>
                    <a:pt x="51" y="59"/>
                    <a:pt x="90" y="35"/>
                  </a:cubicBezTo>
                  <a:cubicBezTo>
                    <a:pt x="129" y="12"/>
                    <a:pt x="175" y="0"/>
                    <a:pt x="228" y="0"/>
                  </a:cubicBezTo>
                  <a:cubicBezTo>
                    <a:pt x="292" y="0"/>
                    <a:pt x="344" y="15"/>
                    <a:pt x="383" y="46"/>
                  </a:cubicBezTo>
                  <a:cubicBezTo>
                    <a:pt x="422" y="77"/>
                    <a:pt x="441" y="123"/>
                    <a:pt x="441" y="184"/>
                  </a:cubicBezTo>
                  <a:cubicBezTo>
                    <a:pt x="441" y="450"/>
                    <a:pt x="441" y="450"/>
                    <a:pt x="441" y="450"/>
                  </a:cubicBezTo>
                  <a:cubicBezTo>
                    <a:pt x="441" y="463"/>
                    <a:pt x="444" y="472"/>
                    <a:pt x="451" y="479"/>
                  </a:cubicBezTo>
                  <a:cubicBezTo>
                    <a:pt x="457" y="485"/>
                    <a:pt x="468" y="489"/>
                    <a:pt x="482" y="489"/>
                  </a:cubicBezTo>
                  <a:cubicBezTo>
                    <a:pt x="497" y="489"/>
                    <a:pt x="511" y="487"/>
                    <a:pt x="525" y="48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8" name="Google Shape;168;p36"/>
            <p:cNvSpPr/>
            <p:nvPr/>
          </p:nvSpPr>
          <p:spPr>
            <a:xfrm>
              <a:off x="1596" y="3765"/>
              <a:ext cx="48" cy="170"/>
            </a:xfrm>
            <a:custGeom>
              <a:avLst/>
              <a:gdLst/>
              <a:ahLst/>
              <a:cxnLst/>
              <a:rect l="l" t="t" r="r" b="b"/>
              <a:pathLst>
                <a:path w="224" h="800" extrusionOk="0">
                  <a:moveTo>
                    <a:pt x="87" y="644"/>
                  </a:moveTo>
                  <a:cubicBezTo>
                    <a:pt x="87" y="672"/>
                    <a:pt x="91" y="691"/>
                    <a:pt x="99" y="701"/>
                  </a:cubicBezTo>
                  <a:cubicBezTo>
                    <a:pt x="108" y="712"/>
                    <a:pt x="123" y="717"/>
                    <a:pt x="145" y="717"/>
                  </a:cubicBezTo>
                  <a:cubicBezTo>
                    <a:pt x="161" y="717"/>
                    <a:pt x="174" y="716"/>
                    <a:pt x="185" y="714"/>
                  </a:cubicBezTo>
                  <a:cubicBezTo>
                    <a:pt x="196" y="711"/>
                    <a:pt x="209" y="708"/>
                    <a:pt x="224" y="702"/>
                  </a:cubicBezTo>
                  <a:cubicBezTo>
                    <a:pt x="210" y="785"/>
                    <a:pt x="210" y="785"/>
                    <a:pt x="210" y="785"/>
                  </a:cubicBezTo>
                  <a:cubicBezTo>
                    <a:pt x="186" y="795"/>
                    <a:pt x="160" y="800"/>
                    <a:pt x="130" y="800"/>
                  </a:cubicBezTo>
                  <a:cubicBezTo>
                    <a:pt x="86" y="800"/>
                    <a:pt x="54" y="788"/>
                    <a:pt x="32" y="764"/>
                  </a:cubicBezTo>
                  <a:cubicBezTo>
                    <a:pt x="11" y="741"/>
                    <a:pt x="0" y="704"/>
                    <a:pt x="0" y="655"/>
                  </a:cubicBezTo>
                  <a:cubicBezTo>
                    <a:pt x="0" y="0"/>
                    <a:pt x="0" y="0"/>
                    <a:pt x="0" y="0"/>
                  </a:cubicBezTo>
                  <a:cubicBezTo>
                    <a:pt x="87" y="0"/>
                    <a:pt x="87" y="0"/>
                    <a:pt x="87" y="0"/>
                  </a:cubicBezTo>
                  <a:lnTo>
                    <a:pt x="87" y="6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69" name="Google Shape;169;p36"/>
            <p:cNvSpPr/>
            <p:nvPr/>
          </p:nvSpPr>
          <p:spPr>
            <a:xfrm>
              <a:off x="1662" y="3768"/>
              <a:ext cx="28" cy="165"/>
            </a:xfrm>
            <a:custGeom>
              <a:avLst/>
              <a:gdLst/>
              <a:ahLst/>
              <a:cxnLst/>
              <a:rect l="l" t="t" r="r" b="b"/>
              <a:pathLst>
                <a:path w="130" h="774" extrusionOk="0">
                  <a:moveTo>
                    <a:pt x="109" y="774"/>
                  </a:moveTo>
                  <a:cubicBezTo>
                    <a:pt x="22" y="774"/>
                    <a:pt x="22" y="774"/>
                    <a:pt x="22" y="774"/>
                  </a:cubicBezTo>
                  <a:cubicBezTo>
                    <a:pt x="22" y="234"/>
                    <a:pt x="22" y="234"/>
                    <a:pt x="22" y="234"/>
                  </a:cubicBezTo>
                  <a:cubicBezTo>
                    <a:pt x="109" y="234"/>
                    <a:pt x="109" y="234"/>
                    <a:pt x="109" y="234"/>
                  </a:cubicBezTo>
                  <a:lnTo>
                    <a:pt x="109" y="774"/>
                  </a:lnTo>
                  <a:close/>
                  <a:moveTo>
                    <a:pt x="18" y="112"/>
                  </a:moveTo>
                  <a:cubicBezTo>
                    <a:pt x="6" y="100"/>
                    <a:pt x="0" y="84"/>
                    <a:pt x="0" y="65"/>
                  </a:cubicBezTo>
                  <a:cubicBezTo>
                    <a:pt x="0" y="45"/>
                    <a:pt x="6" y="30"/>
                    <a:pt x="18" y="18"/>
                  </a:cubicBezTo>
                  <a:cubicBezTo>
                    <a:pt x="30" y="6"/>
                    <a:pt x="46" y="0"/>
                    <a:pt x="65" y="0"/>
                  </a:cubicBezTo>
                  <a:cubicBezTo>
                    <a:pt x="85" y="0"/>
                    <a:pt x="100" y="6"/>
                    <a:pt x="112" y="18"/>
                  </a:cubicBezTo>
                  <a:cubicBezTo>
                    <a:pt x="124" y="30"/>
                    <a:pt x="130" y="45"/>
                    <a:pt x="130" y="65"/>
                  </a:cubicBezTo>
                  <a:cubicBezTo>
                    <a:pt x="130" y="84"/>
                    <a:pt x="124" y="100"/>
                    <a:pt x="112" y="112"/>
                  </a:cubicBezTo>
                  <a:cubicBezTo>
                    <a:pt x="100" y="124"/>
                    <a:pt x="85" y="130"/>
                    <a:pt x="65" y="130"/>
                  </a:cubicBezTo>
                  <a:cubicBezTo>
                    <a:pt x="46" y="130"/>
                    <a:pt x="30" y="124"/>
                    <a:pt x="18"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0" name="Google Shape;170;p36"/>
            <p:cNvSpPr/>
            <p:nvPr/>
          </p:nvSpPr>
          <p:spPr>
            <a:xfrm>
              <a:off x="1718" y="3768"/>
              <a:ext cx="27" cy="165"/>
            </a:xfrm>
            <a:custGeom>
              <a:avLst/>
              <a:gdLst/>
              <a:ahLst/>
              <a:cxnLst/>
              <a:rect l="l" t="t" r="r" b="b"/>
              <a:pathLst>
                <a:path w="129" h="774" extrusionOk="0">
                  <a:moveTo>
                    <a:pt x="108" y="774"/>
                  </a:moveTo>
                  <a:cubicBezTo>
                    <a:pt x="21" y="774"/>
                    <a:pt x="21" y="774"/>
                    <a:pt x="21" y="774"/>
                  </a:cubicBezTo>
                  <a:cubicBezTo>
                    <a:pt x="21" y="234"/>
                    <a:pt x="21" y="234"/>
                    <a:pt x="21" y="234"/>
                  </a:cubicBezTo>
                  <a:cubicBezTo>
                    <a:pt x="108" y="234"/>
                    <a:pt x="108" y="234"/>
                    <a:pt x="108" y="234"/>
                  </a:cubicBezTo>
                  <a:lnTo>
                    <a:pt x="108" y="774"/>
                  </a:lnTo>
                  <a:close/>
                  <a:moveTo>
                    <a:pt x="17" y="112"/>
                  </a:moveTo>
                  <a:cubicBezTo>
                    <a:pt x="6" y="100"/>
                    <a:pt x="0" y="84"/>
                    <a:pt x="0" y="65"/>
                  </a:cubicBezTo>
                  <a:cubicBezTo>
                    <a:pt x="0" y="45"/>
                    <a:pt x="6" y="30"/>
                    <a:pt x="17" y="18"/>
                  </a:cubicBezTo>
                  <a:cubicBezTo>
                    <a:pt x="29" y="6"/>
                    <a:pt x="45" y="0"/>
                    <a:pt x="64" y="0"/>
                  </a:cubicBezTo>
                  <a:cubicBezTo>
                    <a:pt x="84" y="0"/>
                    <a:pt x="100" y="6"/>
                    <a:pt x="112" y="18"/>
                  </a:cubicBezTo>
                  <a:cubicBezTo>
                    <a:pt x="123" y="30"/>
                    <a:pt x="129" y="45"/>
                    <a:pt x="129" y="65"/>
                  </a:cubicBezTo>
                  <a:cubicBezTo>
                    <a:pt x="129" y="84"/>
                    <a:pt x="123" y="100"/>
                    <a:pt x="112" y="112"/>
                  </a:cubicBezTo>
                  <a:cubicBezTo>
                    <a:pt x="100" y="124"/>
                    <a:pt x="84" y="130"/>
                    <a:pt x="64" y="130"/>
                  </a:cubicBezTo>
                  <a:cubicBezTo>
                    <a:pt x="45" y="130"/>
                    <a:pt x="29" y="124"/>
                    <a:pt x="17" y="112"/>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1" name="Google Shape;171;p36"/>
            <p:cNvSpPr/>
            <p:nvPr/>
          </p:nvSpPr>
          <p:spPr>
            <a:xfrm>
              <a:off x="1765" y="3785"/>
              <a:ext cx="85" cy="150"/>
            </a:xfrm>
            <a:custGeom>
              <a:avLst/>
              <a:gdLst/>
              <a:ahLst/>
              <a:cxnLst/>
              <a:rect l="l" t="t" r="r" b="b"/>
              <a:pathLst>
                <a:path w="398" h="705" extrusionOk="0">
                  <a:moveTo>
                    <a:pt x="398" y="656"/>
                  </a:moveTo>
                  <a:cubicBezTo>
                    <a:pt x="362" y="689"/>
                    <a:pt x="316" y="705"/>
                    <a:pt x="259" y="705"/>
                  </a:cubicBezTo>
                  <a:cubicBezTo>
                    <a:pt x="215" y="705"/>
                    <a:pt x="179" y="693"/>
                    <a:pt x="151" y="669"/>
                  </a:cubicBezTo>
                  <a:cubicBezTo>
                    <a:pt x="123" y="646"/>
                    <a:pt x="109" y="609"/>
                    <a:pt x="108" y="560"/>
                  </a:cubicBezTo>
                  <a:cubicBezTo>
                    <a:pt x="108" y="228"/>
                    <a:pt x="108" y="228"/>
                    <a:pt x="108" y="228"/>
                  </a:cubicBezTo>
                  <a:cubicBezTo>
                    <a:pt x="0" y="228"/>
                    <a:pt x="0" y="228"/>
                    <a:pt x="0" y="228"/>
                  </a:cubicBezTo>
                  <a:cubicBezTo>
                    <a:pt x="0" y="154"/>
                    <a:pt x="0" y="154"/>
                    <a:pt x="0" y="154"/>
                  </a:cubicBezTo>
                  <a:cubicBezTo>
                    <a:pt x="108" y="154"/>
                    <a:pt x="108" y="154"/>
                    <a:pt x="108" y="154"/>
                  </a:cubicBezTo>
                  <a:cubicBezTo>
                    <a:pt x="108" y="24"/>
                    <a:pt x="108" y="24"/>
                    <a:pt x="108" y="24"/>
                  </a:cubicBezTo>
                  <a:cubicBezTo>
                    <a:pt x="195" y="0"/>
                    <a:pt x="195" y="0"/>
                    <a:pt x="195" y="0"/>
                  </a:cubicBezTo>
                  <a:cubicBezTo>
                    <a:pt x="195" y="154"/>
                    <a:pt x="195" y="154"/>
                    <a:pt x="195" y="154"/>
                  </a:cubicBezTo>
                  <a:cubicBezTo>
                    <a:pt x="395" y="154"/>
                    <a:pt x="395" y="154"/>
                    <a:pt x="395" y="154"/>
                  </a:cubicBezTo>
                  <a:cubicBezTo>
                    <a:pt x="395" y="228"/>
                    <a:pt x="395" y="228"/>
                    <a:pt x="395" y="228"/>
                  </a:cubicBezTo>
                  <a:cubicBezTo>
                    <a:pt x="195" y="228"/>
                    <a:pt x="195" y="228"/>
                    <a:pt x="195" y="228"/>
                  </a:cubicBezTo>
                  <a:cubicBezTo>
                    <a:pt x="195" y="545"/>
                    <a:pt x="195" y="545"/>
                    <a:pt x="195" y="545"/>
                  </a:cubicBezTo>
                  <a:cubicBezTo>
                    <a:pt x="195" y="571"/>
                    <a:pt x="202" y="591"/>
                    <a:pt x="217" y="604"/>
                  </a:cubicBezTo>
                  <a:cubicBezTo>
                    <a:pt x="232" y="617"/>
                    <a:pt x="252" y="624"/>
                    <a:pt x="276" y="624"/>
                  </a:cubicBezTo>
                  <a:cubicBezTo>
                    <a:pt x="311" y="624"/>
                    <a:pt x="341" y="611"/>
                    <a:pt x="368" y="584"/>
                  </a:cubicBezTo>
                  <a:lnTo>
                    <a:pt x="398" y="65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sp>
          <p:nvSpPr>
            <p:cNvPr id="172" name="Google Shape;172;p36"/>
            <p:cNvSpPr/>
            <p:nvPr/>
          </p:nvSpPr>
          <p:spPr>
            <a:xfrm>
              <a:off x="393" y="3569"/>
              <a:ext cx="410" cy="364"/>
            </a:xfrm>
            <a:custGeom>
              <a:avLst/>
              <a:gdLst/>
              <a:ahLst/>
              <a:cxnLst/>
              <a:rect l="l" t="t" r="r" b="b"/>
              <a:pathLst>
                <a:path w="410" h="364" extrusionOk="0">
                  <a:moveTo>
                    <a:pt x="0" y="20"/>
                  </a:moveTo>
                  <a:lnTo>
                    <a:pt x="410" y="20"/>
                  </a:lnTo>
                  <a:lnTo>
                    <a:pt x="410" y="0"/>
                  </a:lnTo>
                  <a:lnTo>
                    <a:pt x="0" y="0"/>
                  </a:lnTo>
                  <a:lnTo>
                    <a:pt x="0" y="20"/>
                  </a:lnTo>
                  <a:close/>
                  <a:moveTo>
                    <a:pt x="332" y="69"/>
                  </a:moveTo>
                  <a:lnTo>
                    <a:pt x="410" y="69"/>
                  </a:lnTo>
                  <a:lnTo>
                    <a:pt x="410" y="49"/>
                  </a:lnTo>
                  <a:lnTo>
                    <a:pt x="312" y="49"/>
                  </a:lnTo>
                  <a:lnTo>
                    <a:pt x="332" y="69"/>
                  </a:lnTo>
                  <a:close/>
                  <a:moveTo>
                    <a:pt x="381" y="118"/>
                  </a:moveTo>
                  <a:lnTo>
                    <a:pt x="410" y="118"/>
                  </a:lnTo>
                  <a:lnTo>
                    <a:pt x="410" y="98"/>
                  </a:lnTo>
                  <a:lnTo>
                    <a:pt x="361" y="98"/>
                  </a:lnTo>
                  <a:lnTo>
                    <a:pt x="381" y="118"/>
                  </a:lnTo>
                  <a:close/>
                  <a:moveTo>
                    <a:pt x="235" y="168"/>
                  </a:moveTo>
                  <a:lnTo>
                    <a:pt x="410" y="168"/>
                  </a:lnTo>
                  <a:lnTo>
                    <a:pt x="410" y="148"/>
                  </a:lnTo>
                  <a:lnTo>
                    <a:pt x="215" y="148"/>
                  </a:lnTo>
                  <a:lnTo>
                    <a:pt x="235" y="168"/>
                  </a:lnTo>
                  <a:close/>
                  <a:moveTo>
                    <a:pt x="0" y="364"/>
                  </a:moveTo>
                  <a:lnTo>
                    <a:pt x="410" y="364"/>
                  </a:lnTo>
                  <a:lnTo>
                    <a:pt x="410" y="344"/>
                  </a:lnTo>
                  <a:lnTo>
                    <a:pt x="0" y="344"/>
                  </a:lnTo>
                  <a:lnTo>
                    <a:pt x="0" y="364"/>
                  </a:lnTo>
                  <a:close/>
                  <a:moveTo>
                    <a:pt x="187" y="315"/>
                  </a:moveTo>
                  <a:lnTo>
                    <a:pt x="410" y="315"/>
                  </a:lnTo>
                  <a:lnTo>
                    <a:pt x="410" y="295"/>
                  </a:lnTo>
                  <a:lnTo>
                    <a:pt x="167" y="295"/>
                  </a:lnTo>
                  <a:lnTo>
                    <a:pt x="187" y="315"/>
                  </a:lnTo>
                  <a:close/>
                  <a:moveTo>
                    <a:pt x="49" y="295"/>
                  </a:moveTo>
                  <a:lnTo>
                    <a:pt x="0" y="295"/>
                  </a:lnTo>
                  <a:lnTo>
                    <a:pt x="0" y="315"/>
                  </a:lnTo>
                  <a:lnTo>
                    <a:pt x="29" y="315"/>
                  </a:lnTo>
                  <a:lnTo>
                    <a:pt x="49" y="295"/>
                  </a:lnTo>
                  <a:close/>
                  <a:moveTo>
                    <a:pt x="98" y="246"/>
                  </a:moveTo>
                  <a:lnTo>
                    <a:pt x="0" y="246"/>
                  </a:lnTo>
                  <a:lnTo>
                    <a:pt x="0" y="266"/>
                  </a:lnTo>
                  <a:lnTo>
                    <a:pt x="78" y="266"/>
                  </a:lnTo>
                  <a:lnTo>
                    <a:pt x="98" y="246"/>
                  </a:lnTo>
                  <a:close/>
                  <a:moveTo>
                    <a:pt x="294" y="50"/>
                  </a:moveTo>
                  <a:lnTo>
                    <a:pt x="0" y="50"/>
                  </a:lnTo>
                  <a:lnTo>
                    <a:pt x="0" y="70"/>
                  </a:lnTo>
                  <a:lnTo>
                    <a:pt x="274" y="70"/>
                  </a:lnTo>
                  <a:lnTo>
                    <a:pt x="294" y="50"/>
                  </a:lnTo>
                  <a:close/>
                  <a:moveTo>
                    <a:pt x="196" y="148"/>
                  </a:moveTo>
                  <a:lnTo>
                    <a:pt x="0" y="148"/>
                  </a:lnTo>
                  <a:lnTo>
                    <a:pt x="0" y="168"/>
                  </a:lnTo>
                  <a:lnTo>
                    <a:pt x="176" y="168"/>
                  </a:lnTo>
                  <a:lnTo>
                    <a:pt x="196" y="148"/>
                  </a:lnTo>
                  <a:close/>
                  <a:moveTo>
                    <a:pt x="137" y="266"/>
                  </a:moveTo>
                  <a:lnTo>
                    <a:pt x="410" y="266"/>
                  </a:lnTo>
                  <a:lnTo>
                    <a:pt x="410" y="246"/>
                  </a:lnTo>
                  <a:lnTo>
                    <a:pt x="117" y="246"/>
                  </a:lnTo>
                  <a:lnTo>
                    <a:pt x="137" y="266"/>
                  </a:lnTo>
                  <a:close/>
                  <a:moveTo>
                    <a:pt x="147" y="197"/>
                  </a:moveTo>
                  <a:lnTo>
                    <a:pt x="0" y="197"/>
                  </a:lnTo>
                  <a:lnTo>
                    <a:pt x="0" y="217"/>
                  </a:lnTo>
                  <a:lnTo>
                    <a:pt x="127" y="217"/>
                  </a:lnTo>
                  <a:lnTo>
                    <a:pt x="147" y="197"/>
                  </a:lnTo>
                  <a:close/>
                  <a:moveTo>
                    <a:pt x="245" y="99"/>
                  </a:moveTo>
                  <a:lnTo>
                    <a:pt x="0" y="99"/>
                  </a:lnTo>
                  <a:lnTo>
                    <a:pt x="0" y="119"/>
                  </a:lnTo>
                  <a:lnTo>
                    <a:pt x="224" y="119"/>
                  </a:lnTo>
                  <a:lnTo>
                    <a:pt x="245" y="99"/>
                  </a:lnTo>
                  <a:close/>
                  <a:moveTo>
                    <a:pt x="264" y="197"/>
                  </a:moveTo>
                  <a:lnTo>
                    <a:pt x="410" y="197"/>
                  </a:lnTo>
                  <a:lnTo>
                    <a:pt x="410" y="217"/>
                  </a:lnTo>
                  <a:lnTo>
                    <a:pt x="284" y="217"/>
                  </a:lnTo>
                  <a:lnTo>
                    <a:pt x="264" y="197"/>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Work Sans Light"/>
              <a:buNone/>
              <a:defRPr sz="4400" b="0" i="0" u="none" strike="noStrike" cap="none">
                <a:solidFill>
                  <a:schemeClr val="dk1"/>
                </a:solidFill>
                <a:latin typeface="Work Sans Light"/>
                <a:ea typeface="Work Sans Light"/>
                <a:cs typeface="Work Sans Light"/>
                <a:sym typeface="Work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3887" y="2276475"/>
            <a:ext cx="10944225" cy="3960814"/>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Work Sans"/>
                <a:ea typeface="Work Sans"/>
                <a:cs typeface="Work Sans"/>
                <a:sym typeface="Work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Work Sans"/>
                <a:ea typeface="Work Sans"/>
                <a:cs typeface="Work Sans"/>
                <a:sym typeface="Work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Work Sans"/>
                <a:ea typeface="Work Sans"/>
                <a:cs typeface="Work Sans"/>
                <a:sym typeface="Work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7287">
          <p15:clr>
            <a:srgbClr val="F26B43"/>
          </p15:clr>
        </p15:guide>
        <p15:guide id="3" pos="393">
          <p15:clr>
            <a:srgbClr val="F26B43"/>
          </p15:clr>
        </p15:guide>
        <p15:guide id="4" orient="horz" pos="414">
          <p15:clr>
            <a:srgbClr val="F26B43"/>
          </p15:clr>
        </p15:guide>
        <p15:guide id="5" orient="horz" pos="1434">
          <p15:clr>
            <a:srgbClr val="F26B43"/>
          </p15:clr>
        </p15:guide>
        <p15:guide id="6" orient="horz" pos="34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1"/>
              </a:buClr>
              <a:buSzPts val="4400"/>
              <a:buFont typeface="Work Sans Light"/>
              <a:buNone/>
              <a:defRPr sz="4400" b="0" i="0" u="none" strike="noStrike" cap="none">
                <a:solidFill>
                  <a:schemeClr val="lt1"/>
                </a:solidFill>
                <a:latin typeface="Work Sans Light"/>
                <a:ea typeface="Work Sans Light"/>
                <a:cs typeface="Work Sans Light"/>
                <a:sym typeface="Work Sans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1" name="Google Shape;261;p28"/>
          <p:cNvSpPr txBox="1">
            <a:spLocks noGrp="1"/>
          </p:cNvSpPr>
          <p:nvPr>
            <p:ph type="body" idx="1"/>
          </p:nvPr>
        </p:nvSpPr>
        <p:spPr>
          <a:xfrm>
            <a:off x="623887" y="2276475"/>
            <a:ext cx="10944225" cy="3960814"/>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Work Sans"/>
                <a:ea typeface="Work Sans"/>
                <a:cs typeface="Work Sans"/>
                <a:sym typeface="Work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Work Sans"/>
                <a:ea typeface="Work Sans"/>
                <a:cs typeface="Work Sans"/>
                <a:sym typeface="Work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Work Sans"/>
                <a:ea typeface="Work Sans"/>
                <a:cs typeface="Work Sans"/>
                <a:sym typeface="Work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042">
          <p15:clr>
            <a:srgbClr val="F26B43"/>
          </p15:clr>
        </p15:guide>
        <p15:guide id="2" pos="7287">
          <p15:clr>
            <a:srgbClr val="F26B43"/>
          </p15:clr>
        </p15:guide>
        <p15:guide id="3" pos="393">
          <p15:clr>
            <a:srgbClr val="F26B43"/>
          </p15:clr>
        </p15:guide>
        <p15:guide id="4" orient="horz" pos="414">
          <p15:clr>
            <a:srgbClr val="F26B43"/>
          </p15:clr>
        </p15:guide>
        <p15:guide id="5" orient="horz" pos="1434">
          <p15:clr>
            <a:srgbClr val="F26B43"/>
          </p15:clr>
        </p15:guide>
        <p15:guide id="6" orient="horz" pos="34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e.kahoot.it/"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Work Sans Light"/>
              <a:buNone/>
            </a:pPr>
            <a:r>
              <a:rPr lang="et-EE"/>
              <a:t>Kuidas saada rikkaks?</a:t>
            </a:r>
            <a:endParaRPr/>
          </a:p>
        </p:txBody>
      </p:sp>
      <p:sp>
        <p:nvSpPr>
          <p:cNvPr id="289" name="Google Shape;289;p1"/>
          <p:cNvSpPr txBox="1">
            <a:spLocks noGrp="1"/>
          </p:cNvSpPr>
          <p:nvPr>
            <p:ph type="body" idx="1"/>
          </p:nvPr>
        </p:nvSpPr>
        <p:spPr>
          <a:xfrm>
            <a:off x="623887" y="2276475"/>
            <a:ext cx="10944225" cy="3011962"/>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2200"/>
              <a:buNone/>
            </a:pPr>
            <a:r>
              <a:rPr lang="et-EE" dirty="0"/>
              <a:t>Nimi</a:t>
            </a:r>
          </a:p>
          <a:p>
            <a:pPr marL="0" lvl="0" indent="0" algn="l" rtl="0">
              <a:lnSpc>
                <a:spcPct val="90000"/>
              </a:lnSpc>
              <a:spcBef>
                <a:spcPts val="0"/>
              </a:spcBef>
              <a:spcAft>
                <a:spcPts val="0"/>
              </a:spcAft>
              <a:buClr>
                <a:schemeClr val="lt1"/>
              </a:buClr>
              <a:buSzPts val="2200"/>
              <a:buNone/>
            </a:pPr>
            <a:r>
              <a:rPr lang="et-EE" dirty="0"/>
              <a:t>Amet</a:t>
            </a:r>
          </a:p>
          <a:p>
            <a:pPr marL="0" lvl="0" indent="0" algn="l" rtl="0">
              <a:lnSpc>
                <a:spcPct val="90000"/>
              </a:lnSpc>
              <a:spcBef>
                <a:spcPts val="0"/>
              </a:spcBef>
              <a:spcAft>
                <a:spcPts val="0"/>
              </a:spcAft>
              <a:buClr>
                <a:schemeClr val="lt1"/>
              </a:buClr>
              <a:buSzPts val="2200"/>
              <a:buNone/>
            </a:pPr>
            <a:r>
              <a:rPr lang="et-EE"/>
              <a:t>Organisatsioon</a:t>
            </a:r>
            <a:endParaRPr dirty="0"/>
          </a:p>
        </p:txBody>
      </p:sp>
      <p:sp>
        <p:nvSpPr>
          <p:cNvPr id="290" name="Google Shape;290;p1"/>
          <p:cNvSpPr txBox="1">
            <a:spLocks noGrp="1"/>
          </p:cNvSpPr>
          <p:nvPr>
            <p:ph type="dt" idx="10"/>
          </p:nvPr>
        </p:nvSpPr>
        <p:spPr>
          <a:xfrm>
            <a:off x="8824912" y="6018212"/>
            <a:ext cx="2743200" cy="365125"/>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r>
              <a:rPr lang="et-EE" dirty="0"/>
              <a:t>Märts 202</a:t>
            </a:r>
            <a:r>
              <a:rPr lang="en-US" dirty="0"/>
              <a:t>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0"/>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a:t>Meedia mõju</a:t>
            </a:r>
            <a:endParaRPr/>
          </a:p>
        </p:txBody>
      </p:sp>
      <p:sp>
        <p:nvSpPr>
          <p:cNvPr id="392" name="Google Shape;392;p10"/>
          <p:cNvSpPr txBox="1">
            <a:spLocks noGrp="1"/>
          </p:cNvSpPr>
          <p:nvPr>
            <p:ph type="body" idx="1"/>
          </p:nvPr>
        </p:nvSpPr>
        <p:spPr>
          <a:xfrm>
            <a:off x="623887" y="2276474"/>
            <a:ext cx="5658803"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None/>
            </a:pPr>
            <a:r>
              <a:rPr lang="et-EE" sz="2400" dirty="0">
                <a:solidFill>
                  <a:schemeClr val="dk1"/>
                </a:solidFill>
              </a:rPr>
              <a:t>Keskmine inimene näeb umbes </a:t>
            </a:r>
            <a:r>
              <a:rPr lang="et-EE" sz="2400" b="1" dirty="0">
                <a:solidFill>
                  <a:schemeClr val="dk1"/>
                </a:solidFill>
              </a:rPr>
              <a:t>5000</a:t>
            </a:r>
            <a:r>
              <a:rPr lang="et-EE" sz="2400" dirty="0">
                <a:solidFill>
                  <a:schemeClr val="dk1"/>
                </a:solidFill>
              </a:rPr>
              <a:t> </a:t>
            </a:r>
            <a:br>
              <a:rPr lang="et-EE" sz="2400" dirty="0">
                <a:solidFill>
                  <a:schemeClr val="dk1"/>
                </a:solidFill>
              </a:rPr>
            </a:br>
            <a:r>
              <a:rPr lang="et-EE" sz="2400" dirty="0">
                <a:solidFill>
                  <a:schemeClr val="dk1"/>
                </a:solidFill>
              </a:rPr>
              <a:t>reklaami päevas.</a:t>
            </a:r>
            <a:endParaRPr sz="2400"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t-EE" sz="2400" dirty="0">
                <a:solidFill>
                  <a:schemeClr val="dk1"/>
                </a:solidFill>
              </a:rPr>
              <a:t>67% on teinud ostu sotsiaalmeediast</a:t>
            </a:r>
            <a:br>
              <a:rPr lang="et-EE" sz="2400" dirty="0">
                <a:solidFill>
                  <a:schemeClr val="dk1"/>
                </a:solidFill>
              </a:rPr>
            </a:br>
            <a:r>
              <a:rPr lang="et-EE" sz="2400" dirty="0">
                <a:solidFill>
                  <a:schemeClr val="dk1"/>
                </a:solidFill>
              </a:rPr>
              <a:t>nähtud reklaami mõjul. </a:t>
            </a:r>
            <a:endParaRPr sz="2400" dirty="0">
              <a:solidFill>
                <a:schemeClr val="dk1"/>
              </a:solidFill>
            </a:endParaRPr>
          </a:p>
          <a:p>
            <a:pPr marL="0" lvl="0" indent="0" algn="l" rtl="0">
              <a:lnSpc>
                <a:spcPct val="90000"/>
              </a:lnSpc>
              <a:spcBef>
                <a:spcPts val="1000"/>
              </a:spcBef>
              <a:spcAft>
                <a:spcPts val="0"/>
              </a:spcAft>
              <a:buClr>
                <a:schemeClr val="dk1"/>
              </a:buClr>
              <a:buSzPts val="1800"/>
              <a:buNone/>
            </a:pPr>
            <a:endParaRPr sz="2400" dirty="0"/>
          </a:p>
        </p:txBody>
      </p:sp>
      <p:pic>
        <p:nvPicPr>
          <p:cNvPr id="393" name="Google Shape;393;p10" descr="Person holding smartphone"/>
          <p:cNvPicPr preferRelativeResize="0"/>
          <p:nvPr/>
        </p:nvPicPr>
        <p:blipFill rotWithShape="1">
          <a:blip r:embed="rId3">
            <a:alphaModFix/>
          </a:blip>
          <a:srcRect l="32276" r="10388"/>
          <a:stretch/>
        </p:blipFill>
        <p:spPr>
          <a:xfrm>
            <a:off x="6282690" y="0"/>
            <a:ext cx="590931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1"/>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a:t>Allahindlused</a:t>
            </a:r>
            <a:endParaRPr/>
          </a:p>
        </p:txBody>
      </p:sp>
      <p:sp>
        <p:nvSpPr>
          <p:cNvPr id="400" name="Google Shape;400;p11"/>
          <p:cNvSpPr txBox="1">
            <a:spLocks noGrp="1"/>
          </p:cNvSpPr>
          <p:nvPr>
            <p:ph type="body" idx="1"/>
          </p:nvPr>
        </p:nvSpPr>
        <p:spPr>
          <a:xfrm>
            <a:off x="623887" y="2102302"/>
            <a:ext cx="5834063"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None/>
            </a:pPr>
            <a:r>
              <a:rPr lang="et-EE" sz="2800" dirty="0"/>
              <a:t>Säästad, kuid samal ajal kulutad.</a:t>
            </a:r>
            <a:endParaRPr sz="2800" dirty="0"/>
          </a:p>
          <a:p>
            <a:pPr marL="0" lvl="0" indent="0" algn="l" rtl="0">
              <a:lnSpc>
                <a:spcPct val="90000"/>
              </a:lnSpc>
              <a:spcBef>
                <a:spcPts val="1000"/>
              </a:spcBef>
              <a:spcAft>
                <a:spcPts val="0"/>
              </a:spcAft>
              <a:buClr>
                <a:schemeClr val="dk1"/>
              </a:buClr>
              <a:buSzPts val="1800"/>
              <a:buNone/>
            </a:pPr>
            <a:endParaRPr sz="2800" dirty="0"/>
          </a:p>
          <a:p>
            <a:pPr marL="0" lvl="0" indent="0" algn="l" rtl="0">
              <a:lnSpc>
                <a:spcPct val="90000"/>
              </a:lnSpc>
              <a:spcBef>
                <a:spcPts val="1000"/>
              </a:spcBef>
              <a:spcAft>
                <a:spcPts val="0"/>
              </a:spcAft>
              <a:buClr>
                <a:schemeClr val="dk1"/>
              </a:buClr>
              <a:buSzPts val="2400"/>
              <a:buNone/>
            </a:pPr>
            <a:r>
              <a:rPr lang="et-EE" sz="2800" dirty="0"/>
              <a:t>Säästad 100%, kui jätad ostu tegemata.</a:t>
            </a:r>
            <a:endParaRPr sz="2800" dirty="0"/>
          </a:p>
        </p:txBody>
      </p:sp>
      <p:pic>
        <p:nvPicPr>
          <p:cNvPr id="401" name="Google Shape;401;p11" descr="Person arranging clothes"/>
          <p:cNvPicPr preferRelativeResize="0"/>
          <p:nvPr/>
        </p:nvPicPr>
        <p:blipFill rotWithShape="1">
          <a:blip r:embed="rId3">
            <a:alphaModFix/>
          </a:blip>
          <a:srcRect l="30583" r="13676"/>
          <a:stretch/>
        </p:blipFill>
        <p:spPr>
          <a:xfrm>
            <a:off x="6457950" y="0"/>
            <a:ext cx="573405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00000"/>
              </a:buClr>
              <a:buSzPts val="4400"/>
              <a:buFont typeface="Work Sans Light"/>
              <a:buNone/>
            </a:pPr>
            <a:r>
              <a:rPr lang="et-EE" sz="4400">
                <a:solidFill>
                  <a:srgbClr val="000000"/>
                </a:solidFill>
                <a:latin typeface="Work Sans Light"/>
                <a:ea typeface="Work Sans Light"/>
                <a:cs typeface="Work Sans Light"/>
                <a:sym typeface="Work Sans Light"/>
              </a:rPr>
              <a:t>Diderot’</a:t>
            </a:r>
            <a:r>
              <a:rPr lang="et-EE">
                <a:solidFill>
                  <a:srgbClr val="000000"/>
                </a:solidFill>
                <a:latin typeface="Work Sans Light"/>
                <a:ea typeface="Work Sans Light"/>
                <a:cs typeface="Work Sans Light"/>
                <a:sym typeface="Work Sans Light"/>
              </a:rPr>
              <a:t> </a:t>
            </a:r>
            <a:r>
              <a:rPr lang="et-EE" sz="4400">
                <a:solidFill>
                  <a:srgbClr val="000000"/>
                </a:solidFill>
                <a:latin typeface="Work Sans Light"/>
                <a:ea typeface="Work Sans Light"/>
                <a:cs typeface="Work Sans Light"/>
                <a:sym typeface="Work Sans Light"/>
              </a:rPr>
              <a:t>efekt</a:t>
            </a:r>
            <a:br>
              <a:rPr lang="et-EE" sz="4400">
                <a:solidFill>
                  <a:srgbClr val="000000"/>
                </a:solidFill>
                <a:latin typeface="Work Sans Light"/>
                <a:ea typeface="Work Sans Light"/>
                <a:cs typeface="Work Sans Light"/>
                <a:sym typeface="Work Sans Light"/>
              </a:rPr>
            </a:br>
            <a:endParaRPr/>
          </a:p>
        </p:txBody>
      </p:sp>
      <p:pic>
        <p:nvPicPr>
          <p:cNvPr id="416" name="Google Shape;416;p13"/>
          <p:cNvPicPr preferRelativeResize="0"/>
          <p:nvPr/>
        </p:nvPicPr>
        <p:blipFill rotWithShape="1">
          <a:blip r:embed="rId3">
            <a:alphaModFix/>
          </a:blip>
          <a:srcRect/>
          <a:stretch/>
        </p:blipFill>
        <p:spPr>
          <a:xfrm>
            <a:off x="6343651" y="0"/>
            <a:ext cx="5848350" cy="690679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14"/>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a:solidFill>
                  <a:schemeClr val="dk1"/>
                </a:solidFill>
                <a:latin typeface="Work Sans Light"/>
                <a:ea typeface="Work Sans Light"/>
                <a:cs typeface="Work Sans Light"/>
                <a:sym typeface="Work Sans Light"/>
              </a:rPr>
              <a:t>Diderot’ efekt</a:t>
            </a:r>
            <a:br>
              <a:rPr lang="et-EE" sz="4400">
                <a:solidFill>
                  <a:schemeClr val="dk1"/>
                </a:solidFill>
                <a:latin typeface="Work Sans Light"/>
                <a:ea typeface="Work Sans Light"/>
                <a:cs typeface="Work Sans Light"/>
                <a:sym typeface="Work Sans Light"/>
              </a:rPr>
            </a:br>
            <a:r>
              <a:rPr lang="et-EE" sz="4400">
                <a:solidFill>
                  <a:schemeClr val="dk1"/>
                </a:solidFill>
                <a:latin typeface="Work Sans Light"/>
                <a:ea typeface="Work Sans Light"/>
                <a:cs typeface="Work Sans Light"/>
                <a:sym typeface="Work Sans Light"/>
              </a:rPr>
              <a:t>päriselus</a:t>
            </a:r>
            <a:br>
              <a:rPr lang="et-EE" sz="4400">
                <a:solidFill>
                  <a:schemeClr val="dk1"/>
                </a:solidFill>
                <a:latin typeface="Work Sans Light"/>
                <a:ea typeface="Work Sans Light"/>
                <a:cs typeface="Work Sans Light"/>
                <a:sym typeface="Work Sans Light"/>
              </a:rPr>
            </a:br>
            <a:endParaRPr/>
          </a:p>
        </p:txBody>
      </p:sp>
      <p:sp>
        <p:nvSpPr>
          <p:cNvPr id="423" name="Google Shape;423;p14"/>
          <p:cNvSpPr txBox="1">
            <a:spLocks noGrp="1"/>
          </p:cNvSpPr>
          <p:nvPr>
            <p:ph type="body" idx="1"/>
          </p:nvPr>
        </p:nvSpPr>
        <p:spPr>
          <a:xfrm>
            <a:off x="623887" y="2276474"/>
            <a:ext cx="10944225"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1800"/>
              <a:buNone/>
            </a:pPr>
            <a:endParaRPr/>
          </a:p>
        </p:txBody>
      </p:sp>
      <p:pic>
        <p:nvPicPr>
          <p:cNvPr id="424" name="Google Shape;424;p14"/>
          <p:cNvPicPr preferRelativeResize="0"/>
          <p:nvPr/>
        </p:nvPicPr>
        <p:blipFill rotWithShape="1">
          <a:blip r:embed="rId3">
            <a:alphaModFix/>
          </a:blip>
          <a:srcRect l="3686" r="3685"/>
          <a:stretch/>
        </p:blipFill>
        <p:spPr>
          <a:xfrm>
            <a:off x="6534156" y="0"/>
            <a:ext cx="5657844"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5"/>
          <p:cNvSpPr txBox="1">
            <a:spLocks noGrp="1"/>
          </p:cNvSpPr>
          <p:nvPr>
            <p:ph type="title"/>
          </p:nvPr>
        </p:nvSpPr>
        <p:spPr>
          <a:xfrm>
            <a:off x="3607117" y="275653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6000"/>
              <a:buFont typeface="Work Sans Light"/>
              <a:buNone/>
            </a:pPr>
            <a:r>
              <a:rPr lang="et-EE" sz="6000">
                <a:solidFill>
                  <a:schemeClr val="dk1"/>
                </a:solidFill>
                <a:latin typeface="Work Sans Light"/>
                <a:ea typeface="Work Sans Light"/>
                <a:cs typeface="Work Sans Light"/>
                <a:sym typeface="Work Sans Light"/>
              </a:rPr>
              <a:t>Mida teha?</a:t>
            </a:r>
            <a:br>
              <a:rPr lang="et-EE" sz="4400">
                <a:solidFill>
                  <a:schemeClr val="dk1"/>
                </a:solidFill>
                <a:latin typeface="Work Sans Light"/>
                <a:ea typeface="Work Sans Light"/>
                <a:cs typeface="Work Sans Light"/>
                <a:sym typeface="Work Sans Light"/>
              </a:rPr>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16"/>
          <p:cNvSpPr txBox="1">
            <a:spLocks noGrp="1"/>
          </p:cNvSpPr>
          <p:nvPr>
            <p:ph type="title"/>
          </p:nvPr>
        </p:nvSpPr>
        <p:spPr>
          <a:xfrm>
            <a:off x="623887" y="33718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b="1"/>
              <a:t>Samm 1</a:t>
            </a:r>
            <a:br>
              <a:rPr lang="et-EE"/>
            </a:br>
            <a:r>
              <a:rPr lang="et-EE" sz="4400"/>
              <a:t>Pea meeles: Bränd ei muuda Sind, Sina kujundad end ise</a:t>
            </a:r>
            <a:endParaRPr/>
          </a:p>
        </p:txBody>
      </p:sp>
      <p:grpSp>
        <p:nvGrpSpPr>
          <p:cNvPr id="437" name="Google Shape;437;p16"/>
          <p:cNvGrpSpPr/>
          <p:nvPr/>
        </p:nvGrpSpPr>
        <p:grpSpPr>
          <a:xfrm>
            <a:off x="623887" y="2294335"/>
            <a:ext cx="10944225" cy="3169439"/>
            <a:chOff x="0" y="17861"/>
            <a:chExt cx="10944225" cy="3169439"/>
          </a:xfrm>
        </p:grpSpPr>
        <p:sp>
          <p:nvSpPr>
            <p:cNvPr id="438" name="Google Shape;438;p16"/>
            <p:cNvSpPr/>
            <p:nvPr/>
          </p:nvSpPr>
          <p:spPr>
            <a:xfrm>
              <a:off x="0" y="17861"/>
              <a:ext cx="10944225" cy="725399"/>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txBox="1"/>
            <p:nvPr/>
          </p:nvSpPr>
          <p:spPr>
            <a:xfrm>
              <a:off x="35411" y="53272"/>
              <a:ext cx="10873403" cy="654577"/>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Work Sans"/>
                <a:buNone/>
              </a:pPr>
              <a:r>
                <a:rPr lang="et-EE" sz="3100" dirty="0">
                  <a:solidFill>
                    <a:schemeClr val="lt1"/>
                  </a:solidFill>
                  <a:latin typeface="Work Sans"/>
                  <a:ea typeface="Work Sans"/>
                  <a:cs typeface="Work Sans"/>
                  <a:sym typeface="Work Sans"/>
                </a:rPr>
                <a:t>Osta tooteid, mis sobituvad Sinu praeguste asjadega</a:t>
              </a:r>
              <a:endParaRPr sz="3100" dirty="0">
                <a:solidFill>
                  <a:schemeClr val="lt1"/>
                </a:solidFill>
                <a:latin typeface="Work Sans"/>
                <a:ea typeface="Work Sans"/>
                <a:cs typeface="Work Sans"/>
                <a:sym typeface="Work Sans"/>
              </a:endParaRPr>
            </a:p>
          </p:txBody>
        </p:sp>
        <p:sp>
          <p:nvSpPr>
            <p:cNvPr id="440" name="Google Shape;440;p16"/>
            <p:cNvSpPr/>
            <p:nvPr/>
          </p:nvSpPr>
          <p:spPr>
            <a:xfrm>
              <a:off x="0" y="832541"/>
              <a:ext cx="10944225" cy="725399"/>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txBox="1"/>
            <p:nvPr/>
          </p:nvSpPr>
          <p:spPr>
            <a:xfrm>
              <a:off x="35411" y="867952"/>
              <a:ext cx="10873403" cy="654577"/>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Work Sans"/>
                <a:buNone/>
              </a:pPr>
              <a:r>
                <a:rPr lang="et-EE" sz="3100">
                  <a:solidFill>
                    <a:schemeClr val="lt1"/>
                  </a:solidFill>
                  <a:latin typeface="Work Sans"/>
                  <a:ea typeface="Work Sans"/>
                  <a:cs typeface="Work Sans"/>
                  <a:sym typeface="Work Sans"/>
                </a:rPr>
                <a:t>Kehtesta 72-tunni mõtlemisaeg</a:t>
              </a:r>
              <a:endParaRPr sz="3100">
                <a:solidFill>
                  <a:schemeClr val="lt1"/>
                </a:solidFill>
                <a:latin typeface="Work Sans"/>
                <a:ea typeface="Work Sans"/>
                <a:cs typeface="Work Sans"/>
                <a:sym typeface="Work Sans"/>
              </a:endParaRPr>
            </a:p>
          </p:txBody>
        </p:sp>
        <p:sp>
          <p:nvSpPr>
            <p:cNvPr id="442" name="Google Shape;442;p16"/>
            <p:cNvSpPr/>
            <p:nvPr/>
          </p:nvSpPr>
          <p:spPr>
            <a:xfrm>
              <a:off x="0" y="1647221"/>
              <a:ext cx="10944225" cy="725399"/>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txBox="1"/>
            <p:nvPr/>
          </p:nvSpPr>
          <p:spPr>
            <a:xfrm>
              <a:off x="35411" y="1682632"/>
              <a:ext cx="10873403" cy="654577"/>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Work Sans"/>
                <a:buNone/>
              </a:pPr>
              <a:r>
                <a:rPr lang="et-EE" sz="3100">
                  <a:solidFill>
                    <a:schemeClr val="lt1"/>
                  </a:solidFill>
                  <a:latin typeface="Work Sans"/>
                  <a:ea typeface="Work Sans"/>
                  <a:cs typeface="Work Sans"/>
                  <a:sym typeface="Work Sans"/>
                </a:rPr>
                <a:t>Vähenda kokkupuudet ostupäästikutega</a:t>
              </a:r>
              <a:endParaRPr sz="3100">
                <a:solidFill>
                  <a:schemeClr val="lt1"/>
                </a:solidFill>
                <a:latin typeface="Work Sans"/>
                <a:ea typeface="Work Sans"/>
                <a:cs typeface="Work Sans"/>
                <a:sym typeface="Work Sans"/>
              </a:endParaRPr>
            </a:p>
          </p:txBody>
        </p:sp>
        <p:sp>
          <p:nvSpPr>
            <p:cNvPr id="444" name="Google Shape;444;p16"/>
            <p:cNvSpPr/>
            <p:nvPr/>
          </p:nvSpPr>
          <p:spPr>
            <a:xfrm>
              <a:off x="0" y="2461901"/>
              <a:ext cx="10944225" cy="725399"/>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p:nvPr/>
          </p:nvSpPr>
          <p:spPr>
            <a:xfrm>
              <a:off x="35411" y="2497312"/>
              <a:ext cx="10873403" cy="654577"/>
            </a:xfrm>
            <a:prstGeom prst="rect">
              <a:avLst/>
            </a:prstGeom>
            <a:noFill/>
            <a:ln>
              <a:noFill/>
            </a:ln>
          </p:spPr>
          <p:txBody>
            <a:bodyPr spcFirstLastPara="1" wrap="square" lIns="118100" tIns="118100" rIns="118100" bIns="118100" anchor="ctr" anchorCtr="0">
              <a:noAutofit/>
            </a:bodyPr>
            <a:lstStyle/>
            <a:p>
              <a:pPr marL="0" marR="0" lvl="0" indent="0" algn="l" rtl="0">
                <a:lnSpc>
                  <a:spcPct val="90000"/>
                </a:lnSpc>
                <a:spcBef>
                  <a:spcPts val="0"/>
                </a:spcBef>
                <a:spcAft>
                  <a:spcPts val="0"/>
                </a:spcAft>
                <a:buClr>
                  <a:schemeClr val="lt1"/>
                </a:buClr>
                <a:buSzPts val="3100"/>
                <a:buFont typeface="Work Sans"/>
                <a:buNone/>
              </a:pPr>
              <a:r>
                <a:rPr lang="et-EE" sz="3100">
                  <a:solidFill>
                    <a:schemeClr val="lt1"/>
                  </a:solidFill>
                  <a:latin typeface="Work Sans"/>
                  <a:ea typeface="Work Sans"/>
                  <a:cs typeface="Work Sans"/>
                  <a:sym typeface="Work Sans"/>
                </a:rPr>
                <a:t>Ära osta lihtsalt ostmise pärast</a:t>
              </a:r>
              <a:endParaRPr sz="3100">
                <a:solidFill>
                  <a:schemeClr val="lt1"/>
                </a:solidFill>
                <a:latin typeface="Work Sans"/>
                <a:ea typeface="Work Sans"/>
                <a:cs typeface="Work Sans"/>
                <a:sym typeface="Work San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17"/>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sz="4400" b="1"/>
              <a:t>Samm 2</a:t>
            </a:r>
            <a:br>
              <a:rPr lang="et-EE" sz="4400" b="1"/>
            </a:br>
            <a:r>
              <a:rPr lang="et-EE"/>
              <a:t>Tegevusplaan</a:t>
            </a:r>
            <a:endParaRPr/>
          </a:p>
        </p:txBody>
      </p:sp>
      <p:grpSp>
        <p:nvGrpSpPr>
          <p:cNvPr id="452" name="Google Shape;452;p17"/>
          <p:cNvGrpSpPr/>
          <p:nvPr/>
        </p:nvGrpSpPr>
        <p:grpSpPr>
          <a:xfrm>
            <a:off x="623887" y="2298385"/>
            <a:ext cx="10944225" cy="3161340"/>
            <a:chOff x="0" y="21911"/>
            <a:chExt cx="10944225" cy="3161340"/>
          </a:xfrm>
        </p:grpSpPr>
        <p:sp>
          <p:nvSpPr>
            <p:cNvPr id="453" name="Google Shape;453;p17"/>
            <p:cNvSpPr/>
            <p:nvPr/>
          </p:nvSpPr>
          <p:spPr>
            <a:xfrm>
              <a:off x="0" y="21911"/>
              <a:ext cx="10944225" cy="100386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7"/>
            <p:cNvSpPr txBox="1"/>
            <p:nvPr/>
          </p:nvSpPr>
          <p:spPr>
            <a:xfrm>
              <a:off x="49004" y="70915"/>
              <a:ext cx="10846217" cy="90585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Work Sans"/>
                <a:buNone/>
              </a:pPr>
              <a:r>
                <a:rPr lang="et-EE" sz="2600">
                  <a:solidFill>
                    <a:schemeClr val="lt1"/>
                  </a:solidFill>
                  <a:latin typeface="Work Sans"/>
                  <a:ea typeface="Work Sans"/>
                  <a:cs typeface="Work Sans"/>
                  <a:sym typeface="Work Sans"/>
                </a:rPr>
                <a:t>1. Sea eesmärgid:</a:t>
              </a:r>
              <a:br>
                <a:rPr lang="et-EE" sz="2600">
                  <a:solidFill>
                    <a:schemeClr val="lt1"/>
                  </a:solidFill>
                  <a:latin typeface="Work Sans"/>
                  <a:ea typeface="Work Sans"/>
                  <a:cs typeface="Work Sans"/>
                  <a:sym typeface="Work Sans"/>
                </a:rPr>
              </a:br>
              <a:r>
                <a:rPr lang="et-EE" sz="2600" b="1">
                  <a:solidFill>
                    <a:schemeClr val="lt1"/>
                  </a:solidFill>
                  <a:latin typeface="Work Sans"/>
                  <a:ea typeface="Work Sans"/>
                  <a:cs typeface="Work Sans"/>
                  <a:sym typeface="Work Sans"/>
                </a:rPr>
                <a:t>Hakkan paremini eelarvet pidama</a:t>
              </a:r>
              <a:endParaRPr sz="2600">
                <a:solidFill>
                  <a:schemeClr val="lt1"/>
                </a:solidFill>
                <a:latin typeface="Work Sans"/>
                <a:ea typeface="Work Sans"/>
                <a:cs typeface="Work Sans"/>
                <a:sym typeface="Work Sans"/>
              </a:endParaRPr>
            </a:p>
          </p:txBody>
        </p:sp>
        <p:sp>
          <p:nvSpPr>
            <p:cNvPr id="455" name="Google Shape;455;p17"/>
            <p:cNvSpPr/>
            <p:nvPr/>
          </p:nvSpPr>
          <p:spPr>
            <a:xfrm>
              <a:off x="0" y="1100651"/>
              <a:ext cx="10944225" cy="100386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7"/>
            <p:cNvSpPr txBox="1"/>
            <p:nvPr/>
          </p:nvSpPr>
          <p:spPr>
            <a:xfrm>
              <a:off x="49004" y="1149655"/>
              <a:ext cx="10846217" cy="90585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Work Sans"/>
                <a:buNone/>
              </a:pPr>
              <a:r>
                <a:rPr lang="et-EE" sz="2600" dirty="0">
                  <a:solidFill>
                    <a:schemeClr val="lt1"/>
                  </a:solidFill>
                  <a:latin typeface="Work Sans"/>
                  <a:ea typeface="Work Sans"/>
                  <a:cs typeface="Work Sans"/>
                  <a:sym typeface="Work Sans"/>
                </a:rPr>
                <a:t>2. Harjumused :</a:t>
              </a:r>
              <a:br>
                <a:rPr lang="et-EE" sz="2600" dirty="0">
                  <a:solidFill>
                    <a:schemeClr val="lt1"/>
                  </a:solidFill>
                  <a:latin typeface="Work Sans"/>
                  <a:ea typeface="Work Sans"/>
                  <a:cs typeface="Work Sans"/>
                  <a:sym typeface="Work Sans"/>
                </a:rPr>
              </a:br>
              <a:r>
                <a:rPr lang="et-EE" sz="2600" b="1" dirty="0">
                  <a:solidFill>
                    <a:schemeClr val="lt1"/>
                  </a:solidFill>
                  <a:latin typeface="Work Sans"/>
                  <a:ea typeface="Work Sans"/>
                  <a:cs typeface="Work Sans"/>
                  <a:sym typeface="Work Sans"/>
                </a:rPr>
                <a:t>Mõtlen ostud enne läbi.</a:t>
              </a:r>
              <a:endParaRPr sz="2600" dirty="0">
                <a:solidFill>
                  <a:schemeClr val="lt1"/>
                </a:solidFill>
                <a:latin typeface="Work Sans"/>
                <a:ea typeface="Work Sans"/>
                <a:cs typeface="Work Sans"/>
                <a:sym typeface="Work Sans"/>
              </a:endParaRPr>
            </a:p>
          </p:txBody>
        </p:sp>
        <p:sp>
          <p:nvSpPr>
            <p:cNvPr id="457" name="Google Shape;457;p17"/>
            <p:cNvSpPr/>
            <p:nvPr/>
          </p:nvSpPr>
          <p:spPr>
            <a:xfrm>
              <a:off x="0" y="2179391"/>
              <a:ext cx="10944225" cy="100386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7"/>
            <p:cNvSpPr txBox="1"/>
            <p:nvPr/>
          </p:nvSpPr>
          <p:spPr>
            <a:xfrm>
              <a:off x="49004" y="2228395"/>
              <a:ext cx="10846217" cy="90585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Work Sans"/>
                <a:buNone/>
              </a:pPr>
              <a:r>
                <a:rPr lang="et-EE" sz="2600">
                  <a:solidFill>
                    <a:schemeClr val="lt1"/>
                  </a:solidFill>
                  <a:latin typeface="Work Sans"/>
                  <a:ea typeface="Work Sans"/>
                  <a:cs typeface="Work Sans"/>
                  <a:sym typeface="Work Sans"/>
                </a:rPr>
                <a:t>3. Vaata üle oma eelarve ja tee järeldused</a:t>
              </a:r>
              <a:endParaRPr sz="2600">
                <a:solidFill>
                  <a:schemeClr val="lt1"/>
                </a:solidFill>
                <a:latin typeface="Work Sans"/>
                <a:ea typeface="Work Sans"/>
                <a:cs typeface="Work Sans"/>
                <a:sym typeface="Work Sans"/>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18"/>
          <p:cNvSpPr txBox="1">
            <a:spLocks noGrp="1"/>
          </p:cNvSpPr>
          <p:nvPr>
            <p:ph type="title"/>
          </p:nvPr>
        </p:nvSpPr>
        <p:spPr>
          <a:xfrm>
            <a:off x="730201" y="705789"/>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t>Maksa endale esimesena</a:t>
            </a:r>
            <a:br>
              <a:rPr lang="et-EE" dirty="0"/>
            </a:br>
            <a:r>
              <a:rPr lang="et-EE" sz="2400" dirty="0">
                <a:latin typeface="Work Sans Light"/>
                <a:ea typeface="Work Sans Light"/>
                <a:cs typeface="Work Sans Light"/>
                <a:sym typeface="Work Sans Light"/>
              </a:rPr>
              <a:t>PYF - </a:t>
            </a:r>
            <a:r>
              <a:rPr lang="et-EE" sz="2400" dirty="0" err="1">
                <a:latin typeface="Work Sans Light"/>
                <a:ea typeface="Work Sans Light"/>
                <a:cs typeface="Work Sans Light"/>
                <a:sym typeface="Work Sans Light"/>
              </a:rPr>
              <a:t>Pay</a:t>
            </a:r>
            <a:r>
              <a:rPr lang="et-EE" sz="2400" dirty="0">
                <a:latin typeface="Work Sans Light"/>
                <a:ea typeface="Work Sans Light"/>
                <a:cs typeface="Work Sans Light"/>
                <a:sym typeface="Work Sans Light"/>
              </a:rPr>
              <a:t> </a:t>
            </a:r>
            <a:r>
              <a:rPr lang="et-EE" sz="2400" dirty="0" err="1">
                <a:latin typeface="Work Sans Light"/>
                <a:ea typeface="Work Sans Light"/>
                <a:cs typeface="Work Sans Light"/>
                <a:sym typeface="Work Sans Light"/>
              </a:rPr>
              <a:t>Yourself</a:t>
            </a:r>
            <a:r>
              <a:rPr lang="et-EE" sz="2400" dirty="0">
                <a:latin typeface="Work Sans Light"/>
                <a:ea typeface="Work Sans Light"/>
                <a:cs typeface="Work Sans Light"/>
                <a:sym typeface="Work Sans Light"/>
              </a:rPr>
              <a:t> </a:t>
            </a:r>
            <a:r>
              <a:rPr lang="et-EE" sz="2400" dirty="0" err="1">
                <a:latin typeface="Work Sans Light"/>
                <a:ea typeface="Work Sans Light"/>
                <a:cs typeface="Work Sans Light"/>
                <a:sym typeface="Work Sans Light"/>
              </a:rPr>
              <a:t>First</a:t>
            </a:r>
            <a:br>
              <a:rPr lang="et-EE" dirty="0">
                <a:latin typeface="Work Sans Light"/>
                <a:ea typeface="Work Sans Light"/>
                <a:cs typeface="Work Sans Light"/>
                <a:sym typeface="Work Sans Light"/>
              </a:rPr>
            </a:br>
            <a:r>
              <a:rPr lang="et-EE" sz="2400" dirty="0">
                <a:latin typeface="Work Sans Light"/>
                <a:ea typeface="Work Sans Light"/>
                <a:cs typeface="Work Sans Light"/>
                <a:sym typeface="Work Sans Light"/>
              </a:rPr>
              <a:t>50-30-20 eelarvestamise reegel</a:t>
            </a:r>
            <a:br>
              <a:rPr lang="et-EE" dirty="0">
                <a:latin typeface="Work Sans Light"/>
                <a:ea typeface="Work Sans Light"/>
                <a:cs typeface="Work Sans Light"/>
                <a:sym typeface="Work Sans Light"/>
              </a:rPr>
            </a:br>
            <a:endParaRPr dirty="0"/>
          </a:p>
        </p:txBody>
      </p:sp>
      <p:grpSp>
        <p:nvGrpSpPr>
          <p:cNvPr id="2" name="Group 1">
            <a:extLst>
              <a:ext uri="{FF2B5EF4-FFF2-40B4-BE49-F238E27FC236}">
                <a16:creationId xmlns:a16="http://schemas.microsoft.com/office/drawing/2014/main" id="{809EEDA9-D317-C5D1-8865-D6E15A278F0A}"/>
              </a:ext>
            </a:extLst>
          </p:cNvPr>
          <p:cNvGrpSpPr/>
          <p:nvPr/>
        </p:nvGrpSpPr>
        <p:grpSpPr>
          <a:xfrm>
            <a:off x="1856711" y="2537802"/>
            <a:ext cx="8693366" cy="2943834"/>
            <a:chOff x="641687" y="2537802"/>
            <a:chExt cx="8693366" cy="2943834"/>
          </a:xfrm>
        </p:grpSpPr>
        <p:grpSp>
          <p:nvGrpSpPr>
            <p:cNvPr id="465" name="Google Shape;465;p18"/>
            <p:cNvGrpSpPr/>
            <p:nvPr/>
          </p:nvGrpSpPr>
          <p:grpSpPr>
            <a:xfrm>
              <a:off x="641687" y="2537802"/>
              <a:ext cx="8693366" cy="2943834"/>
              <a:chOff x="17800" y="261328"/>
              <a:chExt cx="8693366" cy="2943834"/>
            </a:xfrm>
          </p:grpSpPr>
          <p:sp>
            <p:nvSpPr>
              <p:cNvPr id="466" name="Google Shape;466;p18"/>
              <p:cNvSpPr/>
              <p:nvPr/>
            </p:nvSpPr>
            <p:spPr>
              <a:xfrm>
                <a:off x="17800" y="1726643"/>
                <a:ext cx="2455503" cy="1473302"/>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txBox="1"/>
              <p:nvPr/>
            </p:nvSpPr>
            <p:spPr>
              <a:xfrm>
                <a:off x="17800" y="1726643"/>
                <a:ext cx="2455503" cy="14733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b="1">
                    <a:solidFill>
                      <a:schemeClr val="lt1"/>
                    </a:solidFill>
                    <a:latin typeface="Work Sans"/>
                    <a:ea typeface="Work Sans"/>
                    <a:cs typeface="Work Sans"/>
                    <a:sym typeface="Work Sans"/>
                  </a:rPr>
                  <a:t>50 %</a:t>
                </a:r>
                <a:endParaRPr sz="2400">
                  <a:solidFill>
                    <a:schemeClr val="lt1"/>
                  </a:solidFill>
                  <a:latin typeface="Work Sans"/>
                  <a:ea typeface="Work Sans"/>
                  <a:cs typeface="Work Sans"/>
                  <a:sym typeface="Work Sans"/>
                </a:endParaRPr>
              </a:p>
            </p:txBody>
          </p:sp>
          <p:sp>
            <p:nvSpPr>
              <p:cNvPr id="468" name="Google Shape;468;p18"/>
              <p:cNvSpPr/>
              <p:nvPr/>
            </p:nvSpPr>
            <p:spPr>
              <a:xfrm>
                <a:off x="17800" y="314114"/>
                <a:ext cx="2455503" cy="1473302"/>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txBox="1"/>
              <p:nvPr/>
            </p:nvSpPr>
            <p:spPr>
              <a:xfrm>
                <a:off x="17800" y="314114"/>
                <a:ext cx="2455503" cy="14733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a:solidFill>
                      <a:schemeClr val="lt1"/>
                    </a:solidFill>
                    <a:latin typeface="Work Sans"/>
                    <a:ea typeface="Work Sans"/>
                    <a:cs typeface="Work Sans"/>
                    <a:sym typeface="Work Sans"/>
                  </a:rPr>
                  <a:t>Vajadused</a:t>
                </a:r>
                <a:endParaRPr sz="2400">
                  <a:solidFill>
                    <a:schemeClr val="lt1"/>
                  </a:solidFill>
                  <a:latin typeface="Work Sans"/>
                  <a:ea typeface="Work Sans"/>
                  <a:cs typeface="Work Sans"/>
                  <a:sym typeface="Work Sans"/>
                </a:endParaRPr>
              </a:p>
            </p:txBody>
          </p:sp>
          <p:sp>
            <p:nvSpPr>
              <p:cNvPr id="470" name="Google Shape;470;p18"/>
              <p:cNvSpPr/>
              <p:nvPr/>
            </p:nvSpPr>
            <p:spPr>
              <a:xfrm>
                <a:off x="3111244" y="1726643"/>
                <a:ext cx="2455503" cy="1473302"/>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txBox="1"/>
              <p:nvPr/>
            </p:nvSpPr>
            <p:spPr>
              <a:xfrm>
                <a:off x="3111244" y="1726643"/>
                <a:ext cx="2455503" cy="14733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b="1">
                    <a:solidFill>
                      <a:schemeClr val="lt1"/>
                    </a:solidFill>
                    <a:latin typeface="Work Sans"/>
                    <a:ea typeface="Work Sans"/>
                    <a:cs typeface="Work Sans"/>
                    <a:sym typeface="Work Sans"/>
                  </a:rPr>
                  <a:t>30 %</a:t>
                </a:r>
                <a:endParaRPr sz="2400">
                  <a:solidFill>
                    <a:schemeClr val="lt1"/>
                  </a:solidFill>
                  <a:latin typeface="Work Sans"/>
                  <a:ea typeface="Work Sans"/>
                  <a:cs typeface="Work Sans"/>
                  <a:sym typeface="Work Sans"/>
                </a:endParaRPr>
              </a:p>
            </p:txBody>
          </p:sp>
          <p:sp>
            <p:nvSpPr>
              <p:cNvPr id="472" name="Google Shape;472;p18"/>
              <p:cNvSpPr/>
              <p:nvPr/>
            </p:nvSpPr>
            <p:spPr>
              <a:xfrm>
                <a:off x="3112201" y="308508"/>
                <a:ext cx="2455503" cy="1484513"/>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txBox="1"/>
              <p:nvPr/>
            </p:nvSpPr>
            <p:spPr>
              <a:xfrm>
                <a:off x="3112201" y="308508"/>
                <a:ext cx="2455503" cy="148451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a:solidFill>
                      <a:schemeClr val="lt1"/>
                    </a:solidFill>
                    <a:latin typeface="Work Sans"/>
                    <a:ea typeface="Work Sans"/>
                    <a:cs typeface="Work Sans"/>
                    <a:sym typeface="Work Sans"/>
                  </a:rPr>
                  <a:t>Soovid</a:t>
                </a:r>
                <a:endParaRPr sz="2400">
                  <a:solidFill>
                    <a:schemeClr val="lt1"/>
                  </a:solidFill>
                  <a:latin typeface="Work Sans"/>
                  <a:ea typeface="Work Sans"/>
                  <a:cs typeface="Work Sans"/>
                  <a:sym typeface="Work Sans"/>
                </a:endParaRPr>
              </a:p>
            </p:txBody>
          </p:sp>
          <p:sp>
            <p:nvSpPr>
              <p:cNvPr id="474" name="Google Shape;474;p18"/>
              <p:cNvSpPr/>
              <p:nvPr/>
            </p:nvSpPr>
            <p:spPr>
              <a:xfrm>
                <a:off x="6254730" y="1731860"/>
                <a:ext cx="2455503" cy="1473302"/>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txBox="1"/>
              <p:nvPr/>
            </p:nvSpPr>
            <p:spPr>
              <a:xfrm>
                <a:off x="6254730" y="1731860"/>
                <a:ext cx="2455503" cy="14733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b="1">
                    <a:solidFill>
                      <a:schemeClr val="lt1"/>
                    </a:solidFill>
                    <a:latin typeface="Work Sans"/>
                    <a:ea typeface="Work Sans"/>
                    <a:cs typeface="Work Sans"/>
                    <a:sym typeface="Work Sans"/>
                  </a:rPr>
                  <a:t>20-10 %</a:t>
                </a:r>
                <a:endParaRPr sz="2400">
                  <a:solidFill>
                    <a:schemeClr val="lt1"/>
                  </a:solidFill>
                  <a:latin typeface="Work Sans"/>
                  <a:ea typeface="Work Sans"/>
                  <a:cs typeface="Work Sans"/>
                  <a:sym typeface="Work Sans"/>
                </a:endParaRPr>
              </a:p>
            </p:txBody>
          </p:sp>
          <p:sp>
            <p:nvSpPr>
              <p:cNvPr id="476" name="Google Shape;476;p18"/>
              <p:cNvSpPr/>
              <p:nvPr/>
            </p:nvSpPr>
            <p:spPr>
              <a:xfrm>
                <a:off x="6255663" y="261328"/>
                <a:ext cx="2455503" cy="1473302"/>
              </a:xfrm>
              <a:prstGeom prst="rect">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txBox="1"/>
              <p:nvPr/>
            </p:nvSpPr>
            <p:spPr>
              <a:xfrm>
                <a:off x="6255663" y="261328"/>
                <a:ext cx="2455503" cy="1473302"/>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Work Sans"/>
                  <a:buNone/>
                </a:pPr>
                <a:r>
                  <a:rPr lang="et-EE" sz="2400">
                    <a:solidFill>
                      <a:schemeClr val="lt1"/>
                    </a:solidFill>
                    <a:latin typeface="Work Sans"/>
                    <a:ea typeface="Work Sans"/>
                    <a:cs typeface="Work Sans"/>
                    <a:sym typeface="Work Sans"/>
                  </a:rPr>
                  <a:t>Säästud ja investeeringud</a:t>
                </a:r>
                <a:endParaRPr sz="2400">
                  <a:solidFill>
                    <a:schemeClr val="lt1"/>
                  </a:solidFill>
                  <a:latin typeface="Work Sans"/>
                  <a:ea typeface="Work Sans"/>
                  <a:cs typeface="Work Sans"/>
                  <a:sym typeface="Work Sans"/>
                </a:endParaRPr>
              </a:p>
            </p:txBody>
          </p:sp>
        </p:grpSp>
        <p:pic>
          <p:nvPicPr>
            <p:cNvPr id="478" name="Google Shape;478;p18" descr="Home outline"/>
            <p:cNvPicPr preferRelativeResize="0"/>
            <p:nvPr/>
          </p:nvPicPr>
          <p:blipFill rotWithShape="1">
            <a:blip r:embed="rId3">
              <a:alphaModFix/>
            </a:blip>
            <a:srcRect/>
            <a:stretch/>
          </p:blipFill>
          <p:spPr>
            <a:xfrm>
              <a:off x="1352550" y="3531870"/>
              <a:ext cx="914400" cy="914400"/>
            </a:xfrm>
            <a:prstGeom prst="rect">
              <a:avLst/>
            </a:prstGeom>
            <a:noFill/>
            <a:ln>
              <a:noFill/>
            </a:ln>
          </p:spPr>
        </p:pic>
        <p:pic>
          <p:nvPicPr>
            <p:cNvPr id="479" name="Google Shape;479;p18" descr="Tricycle outline"/>
            <p:cNvPicPr preferRelativeResize="0"/>
            <p:nvPr/>
          </p:nvPicPr>
          <p:blipFill rotWithShape="1">
            <a:blip r:embed="rId4">
              <a:alphaModFix/>
            </a:blip>
            <a:srcRect/>
            <a:stretch/>
          </p:blipFill>
          <p:spPr>
            <a:xfrm>
              <a:off x="4530090" y="3577590"/>
              <a:ext cx="914400" cy="914400"/>
            </a:xfrm>
            <a:prstGeom prst="rect">
              <a:avLst/>
            </a:prstGeom>
            <a:noFill/>
            <a:ln>
              <a:noFill/>
            </a:ln>
          </p:spPr>
        </p:pic>
        <p:pic>
          <p:nvPicPr>
            <p:cNvPr id="480" name="Google Shape;480;p18" descr="Piggy Bank outline"/>
            <p:cNvPicPr preferRelativeResize="0"/>
            <p:nvPr/>
          </p:nvPicPr>
          <p:blipFill rotWithShape="1">
            <a:blip r:embed="rId5">
              <a:alphaModFix/>
            </a:blip>
            <a:srcRect/>
            <a:stretch/>
          </p:blipFill>
          <p:spPr>
            <a:xfrm>
              <a:off x="7707630" y="3570446"/>
              <a:ext cx="914400" cy="91440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19"/>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Näide</a:t>
            </a:r>
            <a:endParaRPr/>
          </a:p>
        </p:txBody>
      </p:sp>
      <p:sp>
        <p:nvSpPr>
          <p:cNvPr id="487" name="Google Shape;487;p19"/>
          <p:cNvSpPr txBox="1"/>
          <p:nvPr/>
        </p:nvSpPr>
        <p:spPr>
          <a:xfrm>
            <a:off x="2454593" y="2278380"/>
            <a:ext cx="6097904" cy="253883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t-EE" sz="2400">
                <a:solidFill>
                  <a:schemeClr val="dk1"/>
                </a:solidFill>
                <a:latin typeface="Work Sans"/>
                <a:ea typeface="Work Sans"/>
                <a:cs typeface="Work Sans"/>
                <a:sym typeface="Work Sans"/>
              </a:rPr>
              <a:t>Martin</a:t>
            </a:r>
            <a:endParaRPr sz="2400">
              <a:solidFill>
                <a:schemeClr val="dk1"/>
              </a:solidFill>
              <a:latin typeface="Work Sans"/>
              <a:ea typeface="Work Sans"/>
              <a:cs typeface="Work Sans"/>
              <a:sym typeface="Work Sans"/>
            </a:endParaRPr>
          </a:p>
          <a:p>
            <a:pPr marL="0" marR="0" lvl="0" indent="0" algn="l" rtl="0">
              <a:lnSpc>
                <a:spcPct val="150000"/>
              </a:lnSpc>
              <a:spcBef>
                <a:spcPts val="0"/>
              </a:spcBef>
              <a:spcAft>
                <a:spcPts val="0"/>
              </a:spcAft>
              <a:buNone/>
            </a:pPr>
            <a:r>
              <a:rPr lang="et-EE" sz="2400">
                <a:solidFill>
                  <a:schemeClr val="dk1"/>
                </a:solidFill>
                <a:latin typeface="Work Sans"/>
                <a:ea typeface="Work Sans"/>
                <a:cs typeface="Work Sans"/>
                <a:sym typeface="Work Sans"/>
              </a:rPr>
              <a:t>25 EUR /ndl - 100 EUR/kuus</a:t>
            </a:r>
            <a:endParaRPr sz="2400">
              <a:solidFill>
                <a:schemeClr val="dk1"/>
              </a:solidFill>
              <a:latin typeface="Work Sans"/>
              <a:ea typeface="Work Sans"/>
              <a:cs typeface="Work Sans"/>
              <a:sym typeface="Work Sans"/>
            </a:endParaRPr>
          </a:p>
          <a:p>
            <a:pPr marL="0" marR="0" lvl="0" indent="0" algn="l" rtl="0">
              <a:lnSpc>
                <a:spcPct val="150000"/>
              </a:lnSpc>
              <a:spcBef>
                <a:spcPts val="0"/>
              </a:spcBef>
              <a:spcAft>
                <a:spcPts val="0"/>
              </a:spcAft>
              <a:buNone/>
            </a:pPr>
            <a:r>
              <a:rPr lang="et-EE" sz="2400">
                <a:solidFill>
                  <a:schemeClr val="dk1"/>
                </a:solidFill>
                <a:latin typeface="Work Sans"/>
                <a:ea typeface="Work Sans"/>
                <a:cs typeface="Work Sans"/>
                <a:sym typeface="Work Sans"/>
              </a:rPr>
              <a:t>„YouTube“, kohv, arvutimängud</a:t>
            </a:r>
            <a:endParaRPr sz="2400">
              <a:solidFill>
                <a:srgbClr val="208756"/>
              </a:solidFill>
              <a:latin typeface="Work Sans"/>
              <a:ea typeface="Work Sans"/>
              <a:cs typeface="Work Sans"/>
              <a:sym typeface="Work Sans"/>
            </a:endParaRPr>
          </a:p>
          <a:p>
            <a:pPr marL="0" marR="0" lvl="0" indent="0" algn="l" rtl="0">
              <a:lnSpc>
                <a:spcPct val="150000"/>
              </a:lnSpc>
              <a:spcBef>
                <a:spcPts val="0"/>
              </a:spcBef>
              <a:spcAft>
                <a:spcPts val="0"/>
              </a:spcAft>
              <a:buNone/>
            </a:pPr>
            <a:endParaRPr sz="1800">
              <a:solidFill>
                <a:schemeClr val="dk1"/>
              </a:solidFill>
              <a:latin typeface="Work Sans Light"/>
              <a:ea typeface="Work Sans Light"/>
              <a:cs typeface="Work Sans Light"/>
              <a:sym typeface="Work Sans Light"/>
            </a:endParaRPr>
          </a:p>
          <a:p>
            <a:pPr marL="0" marR="0" lvl="0" indent="0" algn="l" rtl="0">
              <a:lnSpc>
                <a:spcPct val="150000"/>
              </a:lnSpc>
              <a:spcBef>
                <a:spcPts val="0"/>
              </a:spcBef>
              <a:spcAft>
                <a:spcPts val="0"/>
              </a:spcAft>
              <a:buNone/>
            </a:pPr>
            <a:endParaRPr sz="1800">
              <a:solidFill>
                <a:schemeClr val="dk1"/>
              </a:solidFill>
              <a:latin typeface="Work Sans Light"/>
              <a:ea typeface="Work Sans Light"/>
              <a:cs typeface="Work Sans Light"/>
              <a:sym typeface="Work Sans Light"/>
            </a:endParaRPr>
          </a:p>
        </p:txBody>
      </p:sp>
      <p:sp>
        <p:nvSpPr>
          <p:cNvPr id="488" name="Google Shape;488;p19"/>
          <p:cNvSpPr txBox="1"/>
          <p:nvPr/>
        </p:nvSpPr>
        <p:spPr>
          <a:xfrm>
            <a:off x="623887" y="2276475"/>
            <a:ext cx="2073593"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t-EE" sz="2400" b="1">
                <a:solidFill>
                  <a:schemeClr val="dk1"/>
                </a:solidFill>
                <a:latin typeface="Work Sans Light"/>
                <a:ea typeface="Work Sans Light"/>
                <a:cs typeface="Work Sans Light"/>
                <a:sym typeface="Work Sans Light"/>
              </a:rPr>
              <a:t>Kes:</a:t>
            </a:r>
            <a:endParaRPr/>
          </a:p>
          <a:p>
            <a:pPr marL="0" marR="0" lvl="0" indent="0" algn="l" rtl="0">
              <a:lnSpc>
                <a:spcPct val="150000"/>
              </a:lnSpc>
              <a:spcBef>
                <a:spcPts val="0"/>
              </a:spcBef>
              <a:spcAft>
                <a:spcPts val="0"/>
              </a:spcAft>
              <a:buNone/>
            </a:pPr>
            <a:r>
              <a:rPr lang="et-EE" sz="2400" b="1">
                <a:solidFill>
                  <a:schemeClr val="dk1"/>
                </a:solidFill>
                <a:latin typeface="Work Sans Light"/>
                <a:ea typeface="Work Sans Light"/>
                <a:cs typeface="Work Sans Light"/>
                <a:sym typeface="Work Sans Light"/>
              </a:rPr>
              <a:t>Sissetulek: </a:t>
            </a:r>
            <a:endParaRPr/>
          </a:p>
          <a:p>
            <a:pPr marL="0" marR="0" lvl="0" indent="0" algn="l" rtl="0">
              <a:lnSpc>
                <a:spcPct val="150000"/>
              </a:lnSpc>
              <a:spcBef>
                <a:spcPts val="0"/>
              </a:spcBef>
              <a:spcAft>
                <a:spcPts val="0"/>
              </a:spcAft>
              <a:buNone/>
            </a:pPr>
            <a:r>
              <a:rPr lang="et-EE" sz="2400" b="1">
                <a:solidFill>
                  <a:schemeClr val="dk1"/>
                </a:solidFill>
                <a:latin typeface="Work Sans Light"/>
                <a:ea typeface="Work Sans Light"/>
                <a:cs typeface="Work Sans Light"/>
                <a:sym typeface="Work Sans Light"/>
              </a:rPr>
              <a:t>Hobid:</a:t>
            </a:r>
            <a:endParaRPr/>
          </a:p>
          <a:p>
            <a:pPr marL="0" marR="0" lvl="0" indent="0" algn="l" rtl="0">
              <a:spcBef>
                <a:spcPts val="0"/>
              </a:spcBef>
              <a:spcAft>
                <a:spcPts val="0"/>
              </a:spcAft>
              <a:buNone/>
            </a:pPr>
            <a:endParaRPr sz="1800">
              <a:solidFill>
                <a:schemeClr val="dk1"/>
              </a:solidFill>
              <a:latin typeface="Work Sans"/>
              <a:ea typeface="Work Sans"/>
              <a:cs typeface="Work Sans"/>
              <a:sym typeface="Work Sans"/>
            </a:endParaRPr>
          </a:p>
        </p:txBody>
      </p:sp>
      <p:pic>
        <p:nvPicPr>
          <p:cNvPr id="489" name="Google Shape;489;p19" descr="A person wearing sunglasses&#10;&#10;Description automatically generated with medium confidence"/>
          <p:cNvPicPr preferRelativeResize="0"/>
          <p:nvPr/>
        </p:nvPicPr>
        <p:blipFill rotWithShape="1">
          <a:blip r:embed="rId3">
            <a:alphaModFix/>
          </a:blip>
          <a:srcRect/>
          <a:stretch/>
        </p:blipFill>
        <p:spPr>
          <a:xfrm>
            <a:off x="7640946" y="0"/>
            <a:ext cx="4569783"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0"/>
          <p:cNvSpPr txBox="1">
            <a:spLocks noGrp="1"/>
          </p:cNvSpPr>
          <p:nvPr>
            <p:ph type="title" idx="4294967295"/>
          </p:nvPr>
        </p:nvSpPr>
        <p:spPr>
          <a:xfrm>
            <a:off x="565726" y="598195"/>
            <a:ext cx="10944225" cy="1619250"/>
          </a:xfrm>
          <a:prstGeom prst="rect">
            <a:avLst/>
          </a:prstGeom>
          <a:noFill/>
          <a:ln>
            <a:noFill/>
          </a:ln>
        </p:spPr>
        <p:txBody>
          <a:bodyPr spcFirstLastPara="1" wrap="square" lIns="0" tIns="0" rIns="0" bIns="0" anchor="t" anchorCtr="0">
            <a:normAutofit fontScale="90000"/>
          </a:bodyPr>
          <a:lstStyle/>
          <a:p>
            <a:pPr marL="0" lvl="0" indent="0" algn="l" rtl="0">
              <a:lnSpc>
                <a:spcPct val="90000"/>
              </a:lnSpc>
              <a:spcBef>
                <a:spcPts val="0"/>
              </a:spcBef>
              <a:spcAft>
                <a:spcPts val="0"/>
              </a:spcAft>
              <a:buClr>
                <a:srgbClr val="2C3976"/>
              </a:buClr>
              <a:buSzPct val="100000"/>
              <a:buFont typeface="Work Sans Light"/>
              <a:buNone/>
            </a:pPr>
            <a:r>
              <a:rPr lang="et-EE" sz="4400" dirty="0">
                <a:solidFill>
                  <a:srgbClr val="2C3976"/>
                </a:solidFill>
                <a:latin typeface="Work Sans Light"/>
                <a:ea typeface="Work Sans Light"/>
                <a:cs typeface="Work Sans Light"/>
                <a:sym typeface="Work Sans Light"/>
              </a:rPr>
              <a:t>Kuusissetulek 100 EUR</a:t>
            </a:r>
            <a:br>
              <a:rPr lang="et-EE" sz="4400" dirty="0">
                <a:solidFill>
                  <a:srgbClr val="208756"/>
                </a:solidFill>
                <a:latin typeface="Work Sans Light"/>
                <a:ea typeface="Work Sans Light"/>
                <a:cs typeface="Work Sans Light"/>
                <a:sym typeface="Work Sans Light"/>
              </a:rPr>
            </a:br>
            <a:br>
              <a:rPr lang="et-EE" sz="4400" dirty="0">
                <a:solidFill>
                  <a:srgbClr val="208756"/>
                </a:solidFill>
                <a:latin typeface="Work Sans Light"/>
                <a:ea typeface="Work Sans Light"/>
                <a:cs typeface="Work Sans Light"/>
                <a:sym typeface="Work Sans Light"/>
              </a:rPr>
            </a:br>
            <a:endParaRPr dirty="0"/>
          </a:p>
        </p:txBody>
      </p:sp>
      <p:cxnSp>
        <p:nvCxnSpPr>
          <p:cNvPr id="496" name="Google Shape;496;p20"/>
          <p:cNvCxnSpPr/>
          <p:nvPr/>
        </p:nvCxnSpPr>
        <p:spPr>
          <a:xfrm>
            <a:off x="237513" y="5247523"/>
            <a:ext cx="11716973" cy="0"/>
          </a:xfrm>
          <a:prstGeom prst="straightConnector1">
            <a:avLst/>
          </a:prstGeom>
          <a:noFill/>
          <a:ln w="12700" cap="flat" cmpd="sng">
            <a:solidFill>
              <a:srgbClr val="7F7F7F"/>
            </a:solidFill>
            <a:prstDash val="solid"/>
            <a:miter lim="800000"/>
            <a:headEnd type="none" w="sm" len="sm"/>
            <a:tailEnd type="none" w="sm" len="sm"/>
          </a:ln>
        </p:spPr>
      </p:cxnSp>
      <p:sp>
        <p:nvSpPr>
          <p:cNvPr id="497" name="Google Shape;497;p20"/>
          <p:cNvSpPr txBox="1"/>
          <p:nvPr/>
        </p:nvSpPr>
        <p:spPr>
          <a:xfrm>
            <a:off x="8335082" y="3025294"/>
            <a:ext cx="2030940" cy="1617901"/>
          </a:xfrm>
          <a:prstGeom prst="rect">
            <a:avLst/>
          </a:prstGeom>
          <a:noFill/>
          <a:ln>
            <a:noFill/>
          </a:ln>
        </p:spPr>
        <p:txBody>
          <a:bodyPr spcFirstLastPara="1" wrap="square" lIns="72000" tIns="36000" rIns="72000" bIns="36000" anchor="t" anchorCtr="0">
            <a:noAutofit/>
          </a:bodyPr>
          <a:lstStyle/>
          <a:p>
            <a:pPr marL="0" marR="0" lvl="0" indent="0" algn="l"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Säästud</a:t>
            </a:r>
            <a:endParaRPr sz="2000" b="1">
              <a:solidFill>
                <a:schemeClr val="dk1"/>
              </a:solidFill>
              <a:latin typeface="Work Sans Light"/>
              <a:ea typeface="Work Sans Light"/>
              <a:cs typeface="Work Sans Light"/>
              <a:sym typeface="Work Sans Light"/>
            </a:endParaRPr>
          </a:p>
        </p:txBody>
      </p:sp>
      <p:sp>
        <p:nvSpPr>
          <p:cNvPr id="498" name="Google Shape;498;p20"/>
          <p:cNvSpPr txBox="1"/>
          <p:nvPr/>
        </p:nvSpPr>
        <p:spPr>
          <a:xfrm>
            <a:off x="3918451" y="3029870"/>
            <a:ext cx="2482349" cy="2328065"/>
          </a:xfrm>
          <a:prstGeom prst="rect">
            <a:avLst/>
          </a:prstGeom>
          <a:noFill/>
          <a:ln>
            <a:noFill/>
          </a:ln>
        </p:spPr>
        <p:txBody>
          <a:bodyPr spcFirstLastPara="1" wrap="square" lIns="72000" tIns="36000" rIns="72000" bIns="36000" anchor="t" anchorCtr="0">
            <a:noAutofit/>
          </a:bodyPr>
          <a:lstStyle/>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Meelelahutus</a:t>
            </a:r>
            <a:endParaRPr sz="2000" b="1">
              <a:solidFill>
                <a:schemeClr val="dk1"/>
              </a:solidFill>
              <a:latin typeface="Work Sans Light"/>
              <a:ea typeface="Work Sans Light"/>
              <a:cs typeface="Work Sans Light"/>
              <a:sym typeface="Work Sans Light"/>
            </a:endParaRPr>
          </a:p>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„Netflix“,  „Spotify“</a:t>
            </a:r>
            <a:endParaRPr/>
          </a:p>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„Patreon“</a:t>
            </a:r>
            <a:endParaRPr/>
          </a:p>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Kohv</a:t>
            </a:r>
            <a:endParaRPr sz="2000" b="1">
              <a:solidFill>
                <a:schemeClr val="dk1"/>
              </a:solidFill>
              <a:latin typeface="Work Sans Light"/>
              <a:ea typeface="Work Sans Light"/>
              <a:cs typeface="Work Sans Light"/>
              <a:sym typeface="Work Sans Light"/>
            </a:endParaRPr>
          </a:p>
          <a:p>
            <a:pPr marL="0" marR="0" lvl="0" indent="0" algn="just" rtl="0">
              <a:lnSpc>
                <a:spcPct val="150000"/>
              </a:lnSpc>
              <a:spcBef>
                <a:spcPts val="0"/>
              </a:spcBef>
              <a:spcAft>
                <a:spcPts val="0"/>
              </a:spcAft>
              <a:buNone/>
            </a:pPr>
            <a:endParaRPr sz="1600" b="1">
              <a:solidFill>
                <a:schemeClr val="dk1"/>
              </a:solidFill>
              <a:latin typeface="Work Sans Light"/>
              <a:ea typeface="Work Sans Light"/>
              <a:cs typeface="Work Sans Light"/>
              <a:sym typeface="Work Sans Light"/>
            </a:endParaRPr>
          </a:p>
        </p:txBody>
      </p:sp>
      <p:sp>
        <p:nvSpPr>
          <p:cNvPr id="499" name="Google Shape;499;p20"/>
          <p:cNvSpPr txBox="1"/>
          <p:nvPr/>
        </p:nvSpPr>
        <p:spPr>
          <a:xfrm>
            <a:off x="1449008" y="1923545"/>
            <a:ext cx="1608988" cy="740272"/>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Work Sans Light"/>
              <a:buNone/>
            </a:pPr>
            <a:r>
              <a:rPr lang="et-EE" sz="2000" b="1" i="0" u="none" strike="noStrike" cap="none">
                <a:solidFill>
                  <a:schemeClr val="dk1"/>
                </a:solidFill>
                <a:latin typeface="Work Sans Light"/>
                <a:ea typeface="Work Sans Light"/>
                <a:cs typeface="Work Sans Light"/>
                <a:sym typeface="Work Sans Light"/>
              </a:rPr>
              <a:t>50 %</a:t>
            </a:r>
            <a:endParaRPr/>
          </a:p>
          <a:p>
            <a:pPr marL="0" marR="0" lvl="0" indent="0" algn="l" rtl="0">
              <a:lnSpc>
                <a:spcPct val="100000"/>
              </a:lnSpc>
              <a:spcBef>
                <a:spcPts val="0"/>
              </a:spcBef>
              <a:spcAft>
                <a:spcPts val="0"/>
              </a:spcAft>
              <a:buClr>
                <a:srgbClr val="E3BE78"/>
              </a:buClr>
              <a:buSzPts val="2000"/>
              <a:buFont typeface="Work Sans Light"/>
              <a:buNone/>
            </a:pPr>
            <a:r>
              <a:rPr lang="et-EE" sz="2000" b="0" i="0" u="none" strike="noStrike" cap="none">
                <a:solidFill>
                  <a:srgbClr val="E3BE78"/>
                </a:solidFill>
                <a:latin typeface="Work Sans Light"/>
                <a:ea typeface="Work Sans Light"/>
                <a:cs typeface="Work Sans Light"/>
                <a:sym typeface="Work Sans Light"/>
              </a:rPr>
              <a:t>50 EUR</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chemeClr val="dk1"/>
              </a:solidFill>
              <a:latin typeface="Work Sans Light"/>
              <a:ea typeface="Work Sans Light"/>
              <a:cs typeface="Work Sans Light"/>
              <a:sym typeface="Work Sans Light"/>
            </a:endParaRPr>
          </a:p>
        </p:txBody>
      </p:sp>
      <p:sp>
        <p:nvSpPr>
          <p:cNvPr id="500" name="Google Shape;500;p20"/>
          <p:cNvSpPr txBox="1"/>
          <p:nvPr/>
        </p:nvSpPr>
        <p:spPr>
          <a:xfrm>
            <a:off x="1072453" y="5705561"/>
            <a:ext cx="2330976" cy="617475"/>
          </a:xfrm>
          <a:prstGeom prst="rect">
            <a:avLst/>
          </a:prstGeom>
          <a:noFill/>
          <a:ln>
            <a:noFill/>
          </a:ln>
        </p:spPr>
        <p:txBody>
          <a:bodyPr spcFirstLastPara="1" wrap="square" lIns="72000" tIns="36000" rIns="72000" bIns="36000" anchor="t" anchorCtr="0">
            <a:noAutofit/>
          </a:bodyPr>
          <a:lstStyle/>
          <a:p>
            <a:pPr marL="0" marR="0" lvl="0" indent="0" algn="l" rtl="0">
              <a:spcBef>
                <a:spcPts val="0"/>
              </a:spcBef>
              <a:spcAft>
                <a:spcPts val="0"/>
              </a:spcAft>
              <a:buNone/>
            </a:pPr>
            <a:r>
              <a:rPr lang="et-EE" sz="2000" b="1">
                <a:solidFill>
                  <a:srgbClr val="E3BE78"/>
                </a:solidFill>
                <a:latin typeface="Arial"/>
                <a:ea typeface="Arial"/>
                <a:cs typeface="Arial"/>
                <a:sym typeface="Arial"/>
              </a:rPr>
              <a:t>51 %</a:t>
            </a:r>
            <a:endParaRPr/>
          </a:p>
          <a:p>
            <a:pPr marL="0" marR="0" lvl="0" indent="0" algn="l" rtl="0">
              <a:spcBef>
                <a:spcPts val="0"/>
              </a:spcBef>
              <a:spcAft>
                <a:spcPts val="0"/>
              </a:spcAft>
              <a:buNone/>
            </a:pPr>
            <a:r>
              <a:rPr lang="et-EE" sz="2000">
                <a:solidFill>
                  <a:schemeClr val="dk1"/>
                </a:solidFill>
                <a:latin typeface="Arial"/>
                <a:ea typeface="Arial"/>
                <a:cs typeface="Arial"/>
                <a:sym typeface="Arial"/>
              </a:rPr>
              <a:t>51 Eur</a:t>
            </a:r>
            <a:endParaRPr sz="2000">
              <a:solidFill>
                <a:srgbClr val="FF0000"/>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p:txBody>
      </p:sp>
      <p:sp>
        <p:nvSpPr>
          <p:cNvPr id="501" name="Google Shape;501;p20"/>
          <p:cNvSpPr txBox="1"/>
          <p:nvPr/>
        </p:nvSpPr>
        <p:spPr>
          <a:xfrm>
            <a:off x="493274" y="3040955"/>
            <a:ext cx="1717425" cy="2328065"/>
          </a:xfrm>
          <a:prstGeom prst="rect">
            <a:avLst/>
          </a:prstGeom>
          <a:noFill/>
          <a:ln>
            <a:noFill/>
          </a:ln>
        </p:spPr>
        <p:txBody>
          <a:bodyPr spcFirstLastPara="1" wrap="square" lIns="72000" tIns="36000" rIns="72000" bIns="36000" anchor="t" anchorCtr="0">
            <a:noAutofit/>
          </a:bodyPr>
          <a:lstStyle/>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Koolisöök</a:t>
            </a:r>
            <a:endParaRPr sz="2000" b="1">
              <a:solidFill>
                <a:schemeClr val="dk1"/>
              </a:solidFill>
              <a:latin typeface="Work Sans Light"/>
              <a:ea typeface="Work Sans Light"/>
              <a:cs typeface="Work Sans Light"/>
              <a:sym typeface="Work Sans Light"/>
            </a:endParaRPr>
          </a:p>
          <a:p>
            <a:pPr marL="0" marR="0" lvl="0" indent="0" algn="just" rtl="0">
              <a:lnSpc>
                <a:spcPct val="150000"/>
              </a:lnSpc>
              <a:spcBef>
                <a:spcPts val="0"/>
              </a:spcBef>
              <a:spcAft>
                <a:spcPts val="0"/>
              </a:spcAft>
              <a:buNone/>
            </a:pPr>
            <a:endParaRPr sz="2000" b="1">
              <a:solidFill>
                <a:schemeClr val="dk1"/>
              </a:solidFill>
              <a:latin typeface="Work Sans Light"/>
              <a:ea typeface="Work Sans Light"/>
              <a:cs typeface="Work Sans Light"/>
              <a:sym typeface="Work Sans Light"/>
            </a:endParaRPr>
          </a:p>
          <a:p>
            <a:pPr marL="0" marR="0" lvl="0" indent="0" algn="just" rtl="0">
              <a:lnSpc>
                <a:spcPct val="150000"/>
              </a:lnSpc>
              <a:spcBef>
                <a:spcPts val="0"/>
              </a:spcBef>
              <a:spcAft>
                <a:spcPts val="0"/>
              </a:spcAft>
              <a:buNone/>
            </a:pPr>
            <a:r>
              <a:rPr lang="et-EE" sz="2000" b="1">
                <a:solidFill>
                  <a:schemeClr val="dk1"/>
                </a:solidFill>
                <a:latin typeface="Work Sans Light"/>
                <a:ea typeface="Work Sans Light"/>
                <a:cs typeface="Work Sans Light"/>
                <a:sym typeface="Work Sans Light"/>
              </a:rPr>
              <a:t>Internet</a:t>
            </a:r>
            <a:endParaRPr sz="2000" b="1">
              <a:solidFill>
                <a:schemeClr val="dk1"/>
              </a:solidFill>
              <a:latin typeface="Work Sans Light"/>
              <a:ea typeface="Work Sans Light"/>
              <a:cs typeface="Work Sans Light"/>
              <a:sym typeface="Work Sans Light"/>
            </a:endParaRPr>
          </a:p>
        </p:txBody>
      </p:sp>
      <p:sp>
        <p:nvSpPr>
          <p:cNvPr id="502" name="Google Shape;502;p20"/>
          <p:cNvSpPr txBox="1"/>
          <p:nvPr/>
        </p:nvSpPr>
        <p:spPr>
          <a:xfrm>
            <a:off x="2440459" y="2561401"/>
            <a:ext cx="795166" cy="2328065"/>
          </a:xfrm>
          <a:prstGeom prst="rect">
            <a:avLst/>
          </a:prstGeom>
          <a:noFill/>
          <a:ln>
            <a:noFill/>
          </a:ln>
        </p:spPr>
        <p:txBody>
          <a:bodyPr spcFirstLastPara="1" wrap="square" lIns="72000" tIns="36000" rIns="72000" bIns="36000" anchor="t" anchorCtr="0">
            <a:noAutofit/>
          </a:bodyPr>
          <a:lstStyle/>
          <a:p>
            <a:pPr marL="0" marR="0" lvl="0" indent="0" algn="l" rtl="0">
              <a:lnSpc>
                <a:spcPct val="150000"/>
              </a:lnSpc>
              <a:spcBef>
                <a:spcPts val="0"/>
              </a:spcBef>
              <a:spcAft>
                <a:spcPts val="0"/>
              </a:spcAft>
              <a:buNone/>
            </a:pPr>
            <a:endParaRPr sz="2000">
              <a:solidFill>
                <a:schemeClr val="dk1"/>
              </a:solidFill>
              <a:latin typeface="Work Sans Light"/>
              <a:ea typeface="Work Sans Light"/>
              <a:cs typeface="Work Sans Light"/>
              <a:sym typeface="Work Sans Light"/>
            </a:endParaRPr>
          </a:p>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40</a:t>
            </a:r>
            <a:endParaRPr/>
          </a:p>
          <a:p>
            <a:pPr marL="0" marR="0" lvl="0" indent="0" algn="l" rtl="0">
              <a:lnSpc>
                <a:spcPct val="150000"/>
              </a:lnSpc>
              <a:spcBef>
                <a:spcPts val="0"/>
              </a:spcBef>
              <a:spcAft>
                <a:spcPts val="0"/>
              </a:spcAft>
              <a:buNone/>
            </a:pPr>
            <a:endParaRPr sz="2000">
              <a:solidFill>
                <a:schemeClr val="dk1"/>
              </a:solidFill>
              <a:latin typeface="Work Sans Light"/>
              <a:ea typeface="Work Sans Light"/>
              <a:cs typeface="Work Sans Light"/>
              <a:sym typeface="Work Sans Light"/>
            </a:endParaRPr>
          </a:p>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11</a:t>
            </a:r>
            <a:endParaRPr/>
          </a:p>
        </p:txBody>
      </p:sp>
      <p:pic>
        <p:nvPicPr>
          <p:cNvPr id="503" name="Google Shape;503;p20"/>
          <p:cNvPicPr preferRelativeResize="0"/>
          <p:nvPr/>
        </p:nvPicPr>
        <p:blipFill rotWithShape="1">
          <a:blip r:embed="rId3">
            <a:alphaModFix/>
          </a:blip>
          <a:srcRect/>
          <a:stretch/>
        </p:blipFill>
        <p:spPr>
          <a:xfrm>
            <a:off x="550804" y="5810039"/>
            <a:ext cx="408519" cy="408519"/>
          </a:xfrm>
          <a:prstGeom prst="rect">
            <a:avLst/>
          </a:prstGeom>
          <a:noFill/>
          <a:ln>
            <a:noFill/>
          </a:ln>
        </p:spPr>
      </p:pic>
      <p:sp>
        <p:nvSpPr>
          <p:cNvPr id="504" name="Google Shape;504;p20"/>
          <p:cNvSpPr txBox="1"/>
          <p:nvPr/>
        </p:nvSpPr>
        <p:spPr>
          <a:xfrm>
            <a:off x="5481482" y="1923545"/>
            <a:ext cx="1608988" cy="89699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Work Sans Light"/>
              <a:buNone/>
            </a:pPr>
            <a:r>
              <a:rPr lang="et-EE" sz="2000" b="1" i="0" u="none" strike="noStrike" cap="none">
                <a:solidFill>
                  <a:schemeClr val="dk1"/>
                </a:solidFill>
                <a:latin typeface="Work Sans Light"/>
                <a:ea typeface="Work Sans Light"/>
                <a:cs typeface="Work Sans Light"/>
                <a:sym typeface="Work Sans Light"/>
              </a:rPr>
              <a:t>30 %</a:t>
            </a:r>
            <a:endParaRPr/>
          </a:p>
          <a:p>
            <a:pPr marL="0" marR="0" lvl="0" indent="0" algn="l" rtl="0">
              <a:lnSpc>
                <a:spcPct val="100000"/>
              </a:lnSpc>
              <a:spcBef>
                <a:spcPts val="0"/>
              </a:spcBef>
              <a:spcAft>
                <a:spcPts val="0"/>
              </a:spcAft>
              <a:buClr>
                <a:srgbClr val="E3BE78"/>
              </a:buClr>
              <a:buSzPts val="2000"/>
              <a:buFont typeface="Work Sans Light"/>
              <a:buNone/>
            </a:pPr>
            <a:r>
              <a:rPr lang="et-EE" sz="2000" b="0" i="0" u="none" strike="noStrike" cap="none">
                <a:solidFill>
                  <a:srgbClr val="E3BE78"/>
                </a:solidFill>
                <a:latin typeface="Work Sans Light"/>
                <a:ea typeface="Work Sans Light"/>
                <a:cs typeface="Work Sans Light"/>
                <a:sym typeface="Work Sans Light"/>
              </a:rPr>
              <a:t>30 EUR</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chemeClr val="dk1"/>
              </a:solidFill>
              <a:latin typeface="Work Sans Light"/>
              <a:ea typeface="Work Sans Light"/>
              <a:cs typeface="Work Sans Light"/>
              <a:sym typeface="Work Sans Light"/>
            </a:endParaRPr>
          </a:p>
        </p:txBody>
      </p:sp>
      <p:sp>
        <p:nvSpPr>
          <p:cNvPr id="505" name="Google Shape;505;p20"/>
          <p:cNvSpPr txBox="1"/>
          <p:nvPr/>
        </p:nvSpPr>
        <p:spPr>
          <a:xfrm>
            <a:off x="4872893" y="5688346"/>
            <a:ext cx="2329892" cy="651902"/>
          </a:xfrm>
          <a:prstGeom prst="rect">
            <a:avLst/>
          </a:prstGeom>
          <a:noFill/>
          <a:ln>
            <a:noFill/>
          </a:ln>
        </p:spPr>
        <p:txBody>
          <a:bodyPr spcFirstLastPara="1" wrap="square" lIns="72000" tIns="36000" rIns="72000" bIns="36000" anchor="t" anchorCtr="0">
            <a:noAutofit/>
          </a:bodyPr>
          <a:lstStyle/>
          <a:p>
            <a:pPr marL="0" marR="0" lvl="0" indent="0" algn="l" rtl="0">
              <a:spcBef>
                <a:spcPts val="0"/>
              </a:spcBef>
              <a:spcAft>
                <a:spcPts val="0"/>
              </a:spcAft>
              <a:buNone/>
            </a:pPr>
            <a:r>
              <a:rPr lang="et-EE" sz="2000" b="1">
                <a:solidFill>
                  <a:srgbClr val="E3BE78"/>
                </a:solidFill>
                <a:latin typeface="Arial"/>
                <a:ea typeface="Arial"/>
                <a:cs typeface="Arial"/>
                <a:sym typeface="Arial"/>
              </a:rPr>
              <a:t>37 %</a:t>
            </a:r>
            <a:endParaRPr/>
          </a:p>
          <a:p>
            <a:pPr marL="0" marR="0" lvl="0" indent="0" algn="l" rtl="0">
              <a:spcBef>
                <a:spcPts val="0"/>
              </a:spcBef>
              <a:spcAft>
                <a:spcPts val="0"/>
              </a:spcAft>
              <a:buNone/>
            </a:pPr>
            <a:r>
              <a:rPr lang="et-EE" sz="2000">
                <a:solidFill>
                  <a:schemeClr val="dk1"/>
                </a:solidFill>
                <a:latin typeface="Arial"/>
                <a:ea typeface="Arial"/>
                <a:cs typeface="Arial"/>
                <a:sym typeface="Arial"/>
              </a:rPr>
              <a:t>37 Eur</a:t>
            </a:r>
            <a:endParaRPr sz="2000">
              <a:solidFill>
                <a:srgbClr val="FF0000"/>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p:txBody>
      </p:sp>
      <p:sp>
        <p:nvSpPr>
          <p:cNvPr id="506" name="Google Shape;506;p20"/>
          <p:cNvSpPr txBox="1"/>
          <p:nvPr/>
        </p:nvSpPr>
        <p:spPr>
          <a:xfrm>
            <a:off x="6295304" y="3040954"/>
            <a:ext cx="795166" cy="2328065"/>
          </a:xfrm>
          <a:prstGeom prst="rect">
            <a:avLst/>
          </a:prstGeom>
          <a:noFill/>
          <a:ln>
            <a:noFill/>
          </a:ln>
        </p:spPr>
        <p:txBody>
          <a:bodyPr spcFirstLastPara="1" wrap="square" lIns="72000" tIns="36000" rIns="72000" bIns="36000" anchor="t" anchorCtr="0">
            <a:noAutofit/>
          </a:bodyPr>
          <a:lstStyle/>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10</a:t>
            </a:r>
            <a:endParaRPr/>
          </a:p>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16</a:t>
            </a:r>
            <a:endParaRPr/>
          </a:p>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 6</a:t>
            </a:r>
            <a:endParaRPr/>
          </a:p>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 5</a:t>
            </a:r>
            <a:endParaRPr/>
          </a:p>
        </p:txBody>
      </p:sp>
      <p:pic>
        <p:nvPicPr>
          <p:cNvPr id="507" name="Google Shape;507;p20"/>
          <p:cNvPicPr preferRelativeResize="0"/>
          <p:nvPr/>
        </p:nvPicPr>
        <p:blipFill rotWithShape="1">
          <a:blip r:embed="rId3">
            <a:alphaModFix/>
          </a:blip>
          <a:srcRect/>
          <a:stretch/>
        </p:blipFill>
        <p:spPr>
          <a:xfrm>
            <a:off x="4316205" y="5810039"/>
            <a:ext cx="408519" cy="408519"/>
          </a:xfrm>
          <a:prstGeom prst="rect">
            <a:avLst/>
          </a:prstGeom>
          <a:noFill/>
          <a:ln>
            <a:noFill/>
          </a:ln>
        </p:spPr>
      </p:pic>
      <p:sp>
        <p:nvSpPr>
          <p:cNvPr id="508" name="Google Shape;508;p20"/>
          <p:cNvSpPr txBox="1"/>
          <p:nvPr/>
        </p:nvSpPr>
        <p:spPr>
          <a:xfrm>
            <a:off x="9429753" y="1923545"/>
            <a:ext cx="1608988" cy="781554"/>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2000"/>
              <a:buFont typeface="Work Sans Light"/>
              <a:buNone/>
            </a:pPr>
            <a:r>
              <a:rPr lang="et-EE" sz="2000" b="1" i="0" u="none" strike="noStrike" cap="none">
                <a:solidFill>
                  <a:schemeClr val="dk1"/>
                </a:solidFill>
                <a:latin typeface="Work Sans Light"/>
                <a:ea typeface="Work Sans Light"/>
                <a:cs typeface="Work Sans Light"/>
                <a:sym typeface="Work Sans Light"/>
              </a:rPr>
              <a:t>20–10 %</a:t>
            </a:r>
            <a:endParaRPr/>
          </a:p>
          <a:p>
            <a:pPr marL="0" marR="0" lvl="0" indent="0" algn="l" rtl="0">
              <a:lnSpc>
                <a:spcPct val="100000"/>
              </a:lnSpc>
              <a:spcBef>
                <a:spcPts val="0"/>
              </a:spcBef>
              <a:spcAft>
                <a:spcPts val="0"/>
              </a:spcAft>
              <a:buClr>
                <a:srgbClr val="E3BE78"/>
              </a:buClr>
              <a:buSzPts val="2000"/>
              <a:buFont typeface="Work Sans Light"/>
              <a:buNone/>
            </a:pPr>
            <a:r>
              <a:rPr lang="et-EE" sz="2000" b="0" i="0" u="none" strike="noStrike" cap="none">
                <a:solidFill>
                  <a:srgbClr val="E3BE78"/>
                </a:solidFill>
                <a:latin typeface="Work Sans Light"/>
                <a:ea typeface="Work Sans Light"/>
                <a:cs typeface="Work Sans Light"/>
                <a:sym typeface="Work Sans Light"/>
              </a:rPr>
              <a:t>20 EUR</a:t>
            </a:r>
            <a:endParaRPr/>
          </a:p>
          <a:p>
            <a:pPr marL="0" marR="0" lvl="0" indent="0" algn="l" rtl="0">
              <a:lnSpc>
                <a:spcPct val="100000"/>
              </a:lnSpc>
              <a:spcBef>
                <a:spcPts val="0"/>
              </a:spcBef>
              <a:spcAft>
                <a:spcPts val="0"/>
              </a:spcAft>
              <a:buClr>
                <a:schemeClr val="lt1"/>
              </a:buClr>
              <a:buSzPts val="2000"/>
              <a:buFont typeface="Arial"/>
              <a:buNone/>
            </a:pPr>
            <a:endParaRPr sz="2000" b="0" i="0" u="none" strike="noStrike" cap="none">
              <a:solidFill>
                <a:schemeClr val="dk1"/>
              </a:solidFill>
              <a:latin typeface="Work Sans Light"/>
              <a:ea typeface="Work Sans Light"/>
              <a:cs typeface="Work Sans Light"/>
              <a:sym typeface="Work Sans Light"/>
            </a:endParaRPr>
          </a:p>
        </p:txBody>
      </p:sp>
      <p:sp>
        <p:nvSpPr>
          <p:cNvPr id="509" name="Google Shape;509;p20"/>
          <p:cNvSpPr txBox="1"/>
          <p:nvPr/>
        </p:nvSpPr>
        <p:spPr>
          <a:xfrm>
            <a:off x="8833251" y="5688346"/>
            <a:ext cx="1969243" cy="651902"/>
          </a:xfrm>
          <a:prstGeom prst="rect">
            <a:avLst/>
          </a:prstGeom>
          <a:noFill/>
          <a:ln>
            <a:noFill/>
          </a:ln>
        </p:spPr>
        <p:txBody>
          <a:bodyPr spcFirstLastPara="1" wrap="square" lIns="72000" tIns="36000" rIns="72000" bIns="36000" anchor="t" anchorCtr="0">
            <a:noAutofit/>
          </a:bodyPr>
          <a:lstStyle/>
          <a:p>
            <a:pPr marL="0" marR="0" lvl="0" indent="0" algn="l" rtl="0">
              <a:spcBef>
                <a:spcPts val="0"/>
              </a:spcBef>
              <a:spcAft>
                <a:spcPts val="0"/>
              </a:spcAft>
              <a:buNone/>
            </a:pPr>
            <a:r>
              <a:rPr lang="et-EE" sz="2000" b="1">
                <a:solidFill>
                  <a:srgbClr val="E3BE78"/>
                </a:solidFill>
                <a:latin typeface="Arial"/>
                <a:ea typeface="Arial"/>
                <a:cs typeface="Arial"/>
                <a:sym typeface="Arial"/>
              </a:rPr>
              <a:t>12 %</a:t>
            </a:r>
            <a:endParaRPr/>
          </a:p>
          <a:p>
            <a:pPr marL="0" marR="0" lvl="0" indent="0" algn="l" rtl="0">
              <a:spcBef>
                <a:spcPts val="0"/>
              </a:spcBef>
              <a:spcAft>
                <a:spcPts val="0"/>
              </a:spcAft>
              <a:buNone/>
            </a:pPr>
            <a:r>
              <a:rPr lang="et-EE" sz="2000">
                <a:solidFill>
                  <a:schemeClr val="dk1"/>
                </a:solidFill>
                <a:latin typeface="Arial"/>
                <a:ea typeface="Arial"/>
                <a:cs typeface="Arial"/>
                <a:sym typeface="Arial"/>
              </a:rPr>
              <a:t>12 Eur</a:t>
            </a:r>
            <a:endParaRPr sz="2000">
              <a:solidFill>
                <a:srgbClr val="FF0000"/>
              </a:solidFill>
              <a:latin typeface="Arial"/>
              <a:ea typeface="Arial"/>
              <a:cs typeface="Arial"/>
              <a:sym typeface="Arial"/>
            </a:endParaRPr>
          </a:p>
          <a:p>
            <a:pPr marL="0" marR="0" lvl="0" indent="0" algn="l" rtl="0">
              <a:spcBef>
                <a:spcPts val="0"/>
              </a:spcBef>
              <a:spcAft>
                <a:spcPts val="0"/>
              </a:spcAft>
              <a:buNone/>
            </a:pPr>
            <a:endParaRPr sz="2000" b="1">
              <a:solidFill>
                <a:schemeClr val="dk1"/>
              </a:solidFill>
              <a:latin typeface="Arial"/>
              <a:ea typeface="Arial"/>
              <a:cs typeface="Arial"/>
              <a:sym typeface="Arial"/>
            </a:endParaRPr>
          </a:p>
        </p:txBody>
      </p:sp>
      <p:sp>
        <p:nvSpPr>
          <p:cNvPr id="510" name="Google Shape;510;p20"/>
          <p:cNvSpPr txBox="1"/>
          <p:nvPr/>
        </p:nvSpPr>
        <p:spPr>
          <a:xfrm>
            <a:off x="10040222" y="3052040"/>
            <a:ext cx="795166" cy="1164032"/>
          </a:xfrm>
          <a:prstGeom prst="rect">
            <a:avLst/>
          </a:prstGeom>
          <a:noFill/>
          <a:ln>
            <a:noFill/>
          </a:ln>
        </p:spPr>
        <p:txBody>
          <a:bodyPr spcFirstLastPara="1" wrap="square" lIns="72000" tIns="36000" rIns="72000" bIns="36000" anchor="t" anchorCtr="0">
            <a:noAutofit/>
          </a:bodyPr>
          <a:lstStyle/>
          <a:p>
            <a:pPr marL="0" marR="0" lvl="0" indent="0" algn="l" rtl="0">
              <a:lnSpc>
                <a:spcPct val="150000"/>
              </a:lnSpc>
              <a:spcBef>
                <a:spcPts val="0"/>
              </a:spcBef>
              <a:spcAft>
                <a:spcPts val="0"/>
              </a:spcAft>
              <a:buNone/>
            </a:pPr>
            <a:r>
              <a:rPr lang="et-EE" sz="2000">
                <a:solidFill>
                  <a:schemeClr val="dk1"/>
                </a:solidFill>
                <a:latin typeface="Work Sans Light"/>
                <a:ea typeface="Work Sans Light"/>
                <a:cs typeface="Work Sans Light"/>
                <a:sym typeface="Work Sans Light"/>
              </a:rPr>
              <a:t>12</a:t>
            </a:r>
            <a:endParaRPr sz="2000">
              <a:solidFill>
                <a:schemeClr val="dk1"/>
              </a:solidFill>
              <a:latin typeface="Work Sans Light"/>
              <a:ea typeface="Work Sans Light"/>
              <a:cs typeface="Work Sans Light"/>
              <a:sym typeface="Work Sans Light"/>
            </a:endParaRPr>
          </a:p>
        </p:txBody>
      </p:sp>
      <p:pic>
        <p:nvPicPr>
          <p:cNvPr id="511" name="Google Shape;511;p20"/>
          <p:cNvPicPr preferRelativeResize="0"/>
          <p:nvPr/>
        </p:nvPicPr>
        <p:blipFill rotWithShape="1">
          <a:blip r:embed="rId3">
            <a:alphaModFix/>
          </a:blip>
          <a:srcRect/>
          <a:stretch/>
        </p:blipFill>
        <p:spPr>
          <a:xfrm>
            <a:off x="8276562" y="5810039"/>
            <a:ext cx="408519" cy="408519"/>
          </a:xfrm>
          <a:prstGeom prst="rect">
            <a:avLst/>
          </a:prstGeom>
          <a:noFill/>
          <a:ln>
            <a:noFill/>
          </a:ln>
        </p:spPr>
      </p:pic>
      <p:cxnSp>
        <p:nvCxnSpPr>
          <p:cNvPr id="512" name="Google Shape;512;p20"/>
          <p:cNvCxnSpPr/>
          <p:nvPr/>
        </p:nvCxnSpPr>
        <p:spPr>
          <a:xfrm>
            <a:off x="237513" y="1468103"/>
            <a:ext cx="11716973" cy="0"/>
          </a:xfrm>
          <a:prstGeom prst="straightConnector1">
            <a:avLst/>
          </a:prstGeom>
          <a:noFill/>
          <a:ln w="12700" cap="flat" cmpd="sng">
            <a:solidFill>
              <a:srgbClr val="7F7F7F"/>
            </a:solidFill>
            <a:prstDash val="solid"/>
            <a:miter lim="800000"/>
            <a:headEnd type="none" w="sm" len="sm"/>
            <a:tailEnd type="none" w="sm" len="sm"/>
          </a:ln>
        </p:spPr>
      </p:cxnSp>
      <p:pic>
        <p:nvPicPr>
          <p:cNvPr id="513" name="Google Shape;513;p20" descr="Home outline"/>
          <p:cNvPicPr preferRelativeResize="0"/>
          <p:nvPr/>
        </p:nvPicPr>
        <p:blipFill rotWithShape="1">
          <a:blip r:embed="rId4">
            <a:alphaModFix/>
          </a:blip>
          <a:srcRect/>
          <a:stretch/>
        </p:blipFill>
        <p:spPr>
          <a:xfrm>
            <a:off x="493274" y="1714800"/>
            <a:ext cx="914400" cy="914400"/>
          </a:xfrm>
          <a:prstGeom prst="rect">
            <a:avLst/>
          </a:prstGeom>
          <a:noFill/>
          <a:ln>
            <a:noFill/>
          </a:ln>
        </p:spPr>
      </p:pic>
      <p:pic>
        <p:nvPicPr>
          <p:cNvPr id="514" name="Google Shape;514;p20" descr="Tricycle outline"/>
          <p:cNvPicPr preferRelativeResize="0"/>
          <p:nvPr/>
        </p:nvPicPr>
        <p:blipFill rotWithShape="1">
          <a:blip r:embed="rId5">
            <a:alphaModFix/>
          </a:blip>
          <a:srcRect/>
          <a:stretch/>
        </p:blipFill>
        <p:spPr>
          <a:xfrm>
            <a:off x="4520464" y="1760245"/>
            <a:ext cx="914400" cy="914400"/>
          </a:xfrm>
          <a:prstGeom prst="rect">
            <a:avLst/>
          </a:prstGeom>
          <a:noFill/>
          <a:ln>
            <a:noFill/>
          </a:ln>
        </p:spPr>
      </p:pic>
      <p:pic>
        <p:nvPicPr>
          <p:cNvPr id="515" name="Google Shape;515;p20" descr="Piggy Bank outline"/>
          <p:cNvPicPr preferRelativeResize="0"/>
          <p:nvPr/>
        </p:nvPicPr>
        <p:blipFill rotWithShape="1">
          <a:blip r:embed="rId6">
            <a:alphaModFix/>
          </a:blip>
          <a:srcRect/>
          <a:stretch/>
        </p:blipFill>
        <p:spPr>
          <a:xfrm>
            <a:off x="8436152" y="1706970"/>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
          <p:cNvSpPr txBox="1">
            <a:spLocks noGrp="1"/>
          </p:cNvSpPr>
          <p:nvPr>
            <p:ph type="ctrTitle"/>
          </p:nvPr>
        </p:nvSpPr>
        <p:spPr>
          <a:xfrm>
            <a:off x="623887" y="657225"/>
            <a:ext cx="10944225" cy="1619249"/>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4400"/>
              <a:buFont typeface="Work Sans Light"/>
              <a:buNone/>
            </a:pPr>
            <a:r>
              <a:rPr lang="et-EE" b="1" dirty="0">
                <a:latin typeface="Work Sans Light" pitchFamily="2" charset="-70"/>
              </a:rPr>
              <a:t>Millest me täna räägime?</a:t>
            </a:r>
            <a:endParaRPr b="1" dirty="0">
              <a:latin typeface="Work Sans Light" pitchFamily="2" charset="-70"/>
            </a:endParaRPr>
          </a:p>
        </p:txBody>
      </p:sp>
      <p:grpSp>
        <p:nvGrpSpPr>
          <p:cNvPr id="298" name="Google Shape;298;p2"/>
          <p:cNvGrpSpPr/>
          <p:nvPr/>
        </p:nvGrpSpPr>
        <p:grpSpPr>
          <a:xfrm>
            <a:off x="623887" y="2299975"/>
            <a:ext cx="10944225" cy="2964961"/>
            <a:chOff x="0" y="23500"/>
            <a:chExt cx="10944225" cy="2964961"/>
          </a:xfrm>
        </p:grpSpPr>
        <p:sp>
          <p:nvSpPr>
            <p:cNvPr id="299" name="Google Shape;299;p2"/>
            <p:cNvSpPr/>
            <p:nvPr/>
          </p:nvSpPr>
          <p:spPr>
            <a:xfrm>
              <a:off x="0" y="23500"/>
              <a:ext cx="10944225" cy="67860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Work Sans Light" pitchFamily="2" charset="-70"/>
              </a:endParaRPr>
            </a:p>
          </p:txBody>
        </p:sp>
        <p:sp>
          <p:nvSpPr>
            <p:cNvPr id="300" name="Google Shape;300;p2"/>
            <p:cNvSpPr txBox="1"/>
            <p:nvPr/>
          </p:nvSpPr>
          <p:spPr>
            <a:xfrm>
              <a:off x="33127" y="56627"/>
              <a:ext cx="10877971"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Work Sans"/>
                <a:buNone/>
              </a:pPr>
              <a:r>
                <a:rPr lang="et-EE" sz="2900" b="1">
                  <a:solidFill>
                    <a:schemeClr val="lt1"/>
                  </a:solidFill>
                  <a:latin typeface="Work Sans Light" pitchFamily="2" charset="-70"/>
                  <a:ea typeface="Work Sans"/>
                  <a:cs typeface="Work Sans"/>
                  <a:sym typeface="Work Sans"/>
                </a:rPr>
                <a:t>Mis on eelarve ja miks meil seda vaja on?</a:t>
              </a:r>
              <a:endParaRPr sz="2900" b="1">
                <a:solidFill>
                  <a:schemeClr val="lt1"/>
                </a:solidFill>
                <a:latin typeface="Work Sans Light" pitchFamily="2" charset="-70"/>
                <a:ea typeface="Work Sans"/>
                <a:cs typeface="Work Sans"/>
                <a:sym typeface="Work Sans"/>
              </a:endParaRPr>
            </a:p>
          </p:txBody>
        </p:sp>
        <p:sp>
          <p:nvSpPr>
            <p:cNvPr id="301" name="Google Shape;301;p2"/>
            <p:cNvSpPr/>
            <p:nvPr/>
          </p:nvSpPr>
          <p:spPr>
            <a:xfrm>
              <a:off x="0" y="785620"/>
              <a:ext cx="10944225" cy="67860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Work Sans Light" pitchFamily="2" charset="-70"/>
              </a:endParaRPr>
            </a:p>
          </p:txBody>
        </p:sp>
        <p:sp>
          <p:nvSpPr>
            <p:cNvPr id="302" name="Google Shape;302;p2"/>
            <p:cNvSpPr txBox="1"/>
            <p:nvPr/>
          </p:nvSpPr>
          <p:spPr>
            <a:xfrm>
              <a:off x="33127" y="818747"/>
              <a:ext cx="10877971"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Work Sans"/>
                <a:buNone/>
              </a:pPr>
              <a:r>
                <a:rPr lang="et-EE" sz="2900" b="1">
                  <a:solidFill>
                    <a:schemeClr val="lt1"/>
                  </a:solidFill>
                  <a:latin typeface="Work Sans Light" pitchFamily="2" charset="-70"/>
                  <a:ea typeface="Work Sans"/>
                  <a:cs typeface="Work Sans"/>
                  <a:sym typeface="Work Sans"/>
                </a:rPr>
                <a:t>Miks me ei suuda säästa?</a:t>
              </a:r>
              <a:endParaRPr sz="2900" b="1">
                <a:solidFill>
                  <a:schemeClr val="lt1"/>
                </a:solidFill>
                <a:latin typeface="Work Sans Light" pitchFamily="2" charset="-70"/>
                <a:ea typeface="Work Sans"/>
                <a:cs typeface="Work Sans"/>
                <a:sym typeface="Work Sans"/>
              </a:endParaRPr>
            </a:p>
          </p:txBody>
        </p:sp>
        <p:sp>
          <p:nvSpPr>
            <p:cNvPr id="303" name="Google Shape;303;p2"/>
            <p:cNvSpPr/>
            <p:nvPr/>
          </p:nvSpPr>
          <p:spPr>
            <a:xfrm>
              <a:off x="0" y="1547740"/>
              <a:ext cx="10944225" cy="67860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Work Sans Light" pitchFamily="2" charset="-70"/>
              </a:endParaRPr>
            </a:p>
          </p:txBody>
        </p:sp>
        <p:sp>
          <p:nvSpPr>
            <p:cNvPr id="304" name="Google Shape;304;p2"/>
            <p:cNvSpPr txBox="1"/>
            <p:nvPr/>
          </p:nvSpPr>
          <p:spPr>
            <a:xfrm>
              <a:off x="33127" y="1580867"/>
              <a:ext cx="10877971"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Work Sans"/>
                <a:buNone/>
              </a:pPr>
              <a:r>
                <a:rPr lang="et-EE" sz="2900" b="1">
                  <a:solidFill>
                    <a:schemeClr val="lt1"/>
                  </a:solidFill>
                  <a:latin typeface="Work Sans Light" pitchFamily="2" charset="-70"/>
                  <a:ea typeface="Work Sans"/>
                  <a:cs typeface="Work Sans"/>
                  <a:sym typeface="Work Sans"/>
                </a:rPr>
                <a:t>50-30-20 reegel – kuidas seda mõista ja kasutada?</a:t>
              </a:r>
              <a:endParaRPr sz="2900" b="1">
                <a:solidFill>
                  <a:schemeClr val="lt1"/>
                </a:solidFill>
                <a:latin typeface="Work Sans Light" pitchFamily="2" charset="-70"/>
                <a:ea typeface="Work Sans"/>
                <a:cs typeface="Work Sans"/>
                <a:sym typeface="Work Sans"/>
              </a:endParaRPr>
            </a:p>
          </p:txBody>
        </p:sp>
        <p:sp>
          <p:nvSpPr>
            <p:cNvPr id="305" name="Google Shape;305;p2"/>
            <p:cNvSpPr/>
            <p:nvPr/>
          </p:nvSpPr>
          <p:spPr>
            <a:xfrm>
              <a:off x="0" y="2309861"/>
              <a:ext cx="10944225" cy="678600"/>
            </a:xfrm>
            <a:prstGeom prst="roundRect">
              <a:avLst>
                <a:gd name="adj" fmla="val 16667"/>
              </a:avLst>
            </a:prstGeom>
            <a:solidFill>
              <a:srgbClr val="20296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Work Sans Light" pitchFamily="2" charset="-70"/>
              </a:endParaRPr>
            </a:p>
          </p:txBody>
        </p:sp>
        <p:sp>
          <p:nvSpPr>
            <p:cNvPr id="306" name="Google Shape;306;p2"/>
            <p:cNvSpPr txBox="1"/>
            <p:nvPr/>
          </p:nvSpPr>
          <p:spPr>
            <a:xfrm>
              <a:off x="33127" y="2342988"/>
              <a:ext cx="10877971" cy="612346"/>
            </a:xfrm>
            <a:prstGeom prst="rect">
              <a:avLst/>
            </a:prstGeom>
            <a:noFill/>
            <a:ln>
              <a:noFill/>
            </a:ln>
          </p:spPr>
          <p:txBody>
            <a:bodyPr spcFirstLastPara="1" wrap="square" lIns="110475" tIns="110475" rIns="110475" bIns="110475" anchor="ctr" anchorCtr="0">
              <a:noAutofit/>
            </a:bodyPr>
            <a:lstStyle/>
            <a:p>
              <a:pPr marL="0" marR="0" lvl="0" indent="0" algn="l" rtl="0">
                <a:lnSpc>
                  <a:spcPct val="90000"/>
                </a:lnSpc>
                <a:spcBef>
                  <a:spcPts val="0"/>
                </a:spcBef>
                <a:spcAft>
                  <a:spcPts val="0"/>
                </a:spcAft>
                <a:buClr>
                  <a:schemeClr val="lt1"/>
                </a:buClr>
                <a:buSzPts val="2900"/>
                <a:buFont typeface="Work Sans"/>
                <a:buNone/>
              </a:pPr>
              <a:r>
                <a:rPr lang="et-EE" sz="2900" b="1">
                  <a:solidFill>
                    <a:schemeClr val="lt1"/>
                  </a:solidFill>
                  <a:latin typeface="Work Sans Light" pitchFamily="2" charset="-70"/>
                  <a:ea typeface="Work Sans"/>
                  <a:cs typeface="Work Sans"/>
                  <a:sym typeface="Work Sans"/>
                </a:rPr>
                <a:t>Eelarve haldamise vahendid</a:t>
              </a:r>
              <a:endParaRPr sz="2900" b="1">
                <a:solidFill>
                  <a:schemeClr val="lt1"/>
                </a:solidFill>
                <a:latin typeface="Work Sans Light" pitchFamily="2" charset="-70"/>
                <a:ea typeface="Work Sans"/>
                <a:cs typeface="Work Sans"/>
                <a:sym typeface="Work San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CA21B-CA93-2D35-B4DE-DD5872AF388A}"/>
              </a:ext>
            </a:extLst>
          </p:cNvPr>
          <p:cNvSpPr>
            <a:spLocks noGrp="1"/>
          </p:cNvSpPr>
          <p:nvPr>
            <p:ph type="title"/>
          </p:nvPr>
        </p:nvSpPr>
        <p:spPr/>
        <p:txBody>
          <a:bodyPr>
            <a:normAutofit/>
          </a:bodyPr>
          <a:lstStyle/>
          <a:p>
            <a:r>
              <a:rPr lang="et-EE" sz="4000" dirty="0">
                <a:latin typeface="Work Sans Light" pitchFamily="2" charset="-70"/>
              </a:rPr>
              <a:t>Liigitage kulutused:</a:t>
            </a:r>
            <a:br>
              <a:rPr lang="et-EE" sz="2800" dirty="0">
                <a:latin typeface="Work Sans Light" pitchFamily="2" charset="-70"/>
              </a:rPr>
            </a:br>
            <a:r>
              <a:rPr lang="et-EE" sz="2400" b="0" dirty="0" err="1">
                <a:latin typeface="Work Sans Light" pitchFamily="2" charset="-70"/>
              </a:rPr>
              <a:t>Netflix</a:t>
            </a:r>
            <a:r>
              <a:rPr lang="et-EE" sz="2400" b="0" dirty="0">
                <a:latin typeface="Work Sans Light" pitchFamily="2" charset="-70"/>
              </a:rPr>
              <a:t>, internet, kino, Kaubamaja aktsiad, koolisöök, jõusaal, takso, elektriarve, püsikanne säästukontole</a:t>
            </a:r>
          </a:p>
        </p:txBody>
      </p:sp>
      <p:grpSp>
        <p:nvGrpSpPr>
          <p:cNvPr id="5" name="Group 4">
            <a:extLst>
              <a:ext uri="{FF2B5EF4-FFF2-40B4-BE49-F238E27FC236}">
                <a16:creationId xmlns:a16="http://schemas.microsoft.com/office/drawing/2014/main" id="{3D42BF8A-709B-5B55-D38B-72627E5BB51B}"/>
              </a:ext>
            </a:extLst>
          </p:cNvPr>
          <p:cNvGrpSpPr/>
          <p:nvPr/>
        </p:nvGrpSpPr>
        <p:grpSpPr>
          <a:xfrm>
            <a:off x="1487489" y="2084853"/>
            <a:ext cx="2548872" cy="3476704"/>
            <a:chOff x="99892" y="235434"/>
            <a:chExt cx="1839793" cy="1103875"/>
          </a:xfrm>
          <a:solidFill>
            <a:schemeClr val="tx2"/>
          </a:solidFill>
        </p:grpSpPr>
        <p:sp>
          <p:nvSpPr>
            <p:cNvPr id="6" name="Rectangle 5">
              <a:extLst>
                <a:ext uri="{FF2B5EF4-FFF2-40B4-BE49-F238E27FC236}">
                  <a16:creationId xmlns:a16="http://schemas.microsoft.com/office/drawing/2014/main" id="{72DEB106-35D9-E964-BD3E-62B8E534FF52}"/>
                </a:ext>
              </a:extLst>
            </p:cNvPr>
            <p:cNvSpPr/>
            <p:nvPr/>
          </p:nvSpPr>
          <p:spPr>
            <a:xfrm>
              <a:off x="99892" y="235434"/>
              <a:ext cx="1839793" cy="1103875"/>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t-EE" sz="1867">
                <a:latin typeface="Work Sans Light" pitchFamily="2" charset="-70"/>
              </a:endParaRPr>
            </a:p>
          </p:txBody>
        </p:sp>
        <p:sp>
          <p:nvSpPr>
            <p:cNvPr id="7" name="TextBox 6">
              <a:extLst>
                <a:ext uri="{FF2B5EF4-FFF2-40B4-BE49-F238E27FC236}">
                  <a16:creationId xmlns:a16="http://schemas.microsoft.com/office/drawing/2014/main" id="{10DD1D11-B5F1-07E6-5C5B-75BA08014FE1}"/>
                </a:ext>
              </a:extLst>
            </p:cNvPr>
            <p:cNvSpPr txBox="1"/>
            <p:nvPr/>
          </p:nvSpPr>
          <p:spPr>
            <a:xfrm>
              <a:off x="121206" y="246097"/>
              <a:ext cx="1797165" cy="2299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t-EE" sz="2000" b="1" kern="1200" dirty="0">
                  <a:solidFill>
                    <a:srgbClr val="000000"/>
                  </a:solidFill>
                  <a:latin typeface="Work Sans Light" pitchFamily="2" charset="-70"/>
                </a:rPr>
                <a:t>Vajadused</a:t>
              </a:r>
              <a:endParaRPr lang="en-US" sz="2000" b="1" kern="1200" dirty="0">
                <a:solidFill>
                  <a:srgbClr val="000000"/>
                </a:solidFill>
                <a:latin typeface="Work Sans Light" pitchFamily="2" charset="-70"/>
              </a:endParaRPr>
            </a:p>
          </p:txBody>
        </p:sp>
      </p:grpSp>
      <p:grpSp>
        <p:nvGrpSpPr>
          <p:cNvPr id="8" name="Group 7">
            <a:extLst>
              <a:ext uri="{FF2B5EF4-FFF2-40B4-BE49-F238E27FC236}">
                <a16:creationId xmlns:a16="http://schemas.microsoft.com/office/drawing/2014/main" id="{AD01A44C-50A6-AB60-7E17-6025F6412741}"/>
              </a:ext>
            </a:extLst>
          </p:cNvPr>
          <p:cNvGrpSpPr/>
          <p:nvPr/>
        </p:nvGrpSpPr>
        <p:grpSpPr>
          <a:xfrm>
            <a:off x="4869472" y="2084850"/>
            <a:ext cx="2548872" cy="3476704"/>
            <a:chOff x="99892" y="235434"/>
            <a:chExt cx="1839793" cy="1103875"/>
          </a:xfrm>
          <a:solidFill>
            <a:schemeClr val="tx1"/>
          </a:solidFill>
        </p:grpSpPr>
        <p:sp>
          <p:nvSpPr>
            <p:cNvPr id="9" name="Rectangle 8">
              <a:extLst>
                <a:ext uri="{FF2B5EF4-FFF2-40B4-BE49-F238E27FC236}">
                  <a16:creationId xmlns:a16="http://schemas.microsoft.com/office/drawing/2014/main" id="{42D377E3-7C3A-184E-F23E-4892C05B3C35}"/>
                </a:ext>
              </a:extLst>
            </p:cNvPr>
            <p:cNvSpPr/>
            <p:nvPr/>
          </p:nvSpPr>
          <p:spPr>
            <a:xfrm>
              <a:off x="99892" y="235434"/>
              <a:ext cx="1839793" cy="1103875"/>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t-EE" sz="1867">
                <a:latin typeface="Work Sans Light" pitchFamily="2" charset="-70"/>
              </a:endParaRPr>
            </a:p>
          </p:txBody>
        </p:sp>
        <p:sp>
          <p:nvSpPr>
            <p:cNvPr id="10" name="TextBox 9">
              <a:extLst>
                <a:ext uri="{FF2B5EF4-FFF2-40B4-BE49-F238E27FC236}">
                  <a16:creationId xmlns:a16="http://schemas.microsoft.com/office/drawing/2014/main" id="{560A1127-9677-6D26-F5C6-96D8A4E95864}"/>
                </a:ext>
              </a:extLst>
            </p:cNvPr>
            <p:cNvSpPr txBox="1"/>
            <p:nvPr/>
          </p:nvSpPr>
          <p:spPr>
            <a:xfrm>
              <a:off x="111326" y="250765"/>
              <a:ext cx="1804616" cy="2146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t-EE" sz="1867" b="1" kern="1200" dirty="0">
                  <a:latin typeface="Work Sans Light" pitchFamily="2" charset="-70"/>
                </a:rPr>
                <a:t>Soovid</a:t>
              </a:r>
              <a:endParaRPr lang="en-US" sz="1867" b="1" kern="1200" dirty="0">
                <a:latin typeface="Work Sans Light" pitchFamily="2" charset="-70"/>
              </a:endParaRPr>
            </a:p>
          </p:txBody>
        </p:sp>
      </p:grpSp>
      <p:grpSp>
        <p:nvGrpSpPr>
          <p:cNvPr id="11" name="Group 10">
            <a:extLst>
              <a:ext uri="{FF2B5EF4-FFF2-40B4-BE49-F238E27FC236}">
                <a16:creationId xmlns:a16="http://schemas.microsoft.com/office/drawing/2014/main" id="{B4B00FF5-4F39-27AE-83C6-1728F2FF4DBE}"/>
              </a:ext>
            </a:extLst>
          </p:cNvPr>
          <p:cNvGrpSpPr/>
          <p:nvPr/>
        </p:nvGrpSpPr>
        <p:grpSpPr>
          <a:xfrm>
            <a:off x="8235041" y="2084849"/>
            <a:ext cx="2548872" cy="3476704"/>
            <a:chOff x="99892" y="235434"/>
            <a:chExt cx="1839793" cy="1103875"/>
          </a:xfrm>
          <a:solidFill>
            <a:srgbClr val="A68C8D"/>
          </a:solidFill>
        </p:grpSpPr>
        <p:sp>
          <p:nvSpPr>
            <p:cNvPr id="12" name="Rectangle 11">
              <a:extLst>
                <a:ext uri="{FF2B5EF4-FFF2-40B4-BE49-F238E27FC236}">
                  <a16:creationId xmlns:a16="http://schemas.microsoft.com/office/drawing/2014/main" id="{AA106BD6-18FB-A1C9-FB57-DEDDDC9540B4}"/>
                </a:ext>
              </a:extLst>
            </p:cNvPr>
            <p:cNvSpPr/>
            <p:nvPr/>
          </p:nvSpPr>
          <p:spPr>
            <a:xfrm>
              <a:off x="99892" y="235434"/>
              <a:ext cx="1839793" cy="1103875"/>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t-EE" sz="1867">
                <a:latin typeface="Work Sans Light" pitchFamily="2" charset="-70"/>
              </a:endParaRPr>
            </a:p>
          </p:txBody>
        </p:sp>
        <p:sp>
          <p:nvSpPr>
            <p:cNvPr id="13" name="TextBox 12">
              <a:extLst>
                <a:ext uri="{FF2B5EF4-FFF2-40B4-BE49-F238E27FC236}">
                  <a16:creationId xmlns:a16="http://schemas.microsoft.com/office/drawing/2014/main" id="{EE07A963-89BE-645D-9774-FE4BBF83DA12}"/>
                </a:ext>
              </a:extLst>
            </p:cNvPr>
            <p:cNvSpPr txBox="1"/>
            <p:nvPr/>
          </p:nvSpPr>
          <p:spPr>
            <a:xfrm>
              <a:off x="134409" y="266098"/>
              <a:ext cx="1770759" cy="2759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600" tIns="101600" rIns="101600" bIns="101600" numCol="1" spcCol="1270" anchor="ctr" anchorCtr="0">
              <a:noAutofit/>
            </a:bodyPr>
            <a:lstStyle/>
            <a:p>
              <a:pPr algn="ctr" defTabSz="1185304">
                <a:lnSpc>
                  <a:spcPct val="90000"/>
                </a:lnSpc>
                <a:spcBef>
                  <a:spcPct val="0"/>
                </a:spcBef>
                <a:spcAft>
                  <a:spcPct val="35000"/>
                </a:spcAft>
              </a:pPr>
              <a:r>
                <a:rPr lang="et-EE" sz="1867" b="1" kern="1200" dirty="0">
                  <a:latin typeface="Work Sans Light" pitchFamily="2" charset="-70"/>
                </a:rPr>
                <a:t>Säästud ja investeeringud</a:t>
              </a:r>
              <a:endParaRPr lang="en-US" sz="1867" b="1" kern="1200" dirty="0">
                <a:latin typeface="Work Sans Light" pitchFamily="2" charset="-70"/>
              </a:endParaRPr>
            </a:p>
          </p:txBody>
        </p:sp>
      </p:grpSp>
      <p:sp>
        <p:nvSpPr>
          <p:cNvPr id="4" name="TextBox 3">
            <a:extLst>
              <a:ext uri="{FF2B5EF4-FFF2-40B4-BE49-F238E27FC236}">
                <a16:creationId xmlns:a16="http://schemas.microsoft.com/office/drawing/2014/main" id="{4633DC3C-B895-334A-1D58-03562140DFED}"/>
              </a:ext>
            </a:extLst>
          </p:cNvPr>
          <p:cNvSpPr txBox="1"/>
          <p:nvPr/>
        </p:nvSpPr>
        <p:spPr>
          <a:xfrm>
            <a:off x="1672920" y="2973577"/>
            <a:ext cx="2112235" cy="420564"/>
          </a:xfrm>
          <a:prstGeom prst="rect">
            <a:avLst/>
          </a:prstGeom>
          <a:noFill/>
        </p:spPr>
        <p:txBody>
          <a:bodyPr wrap="square" rtlCol="0">
            <a:spAutoFit/>
          </a:bodyPr>
          <a:lstStyle/>
          <a:p>
            <a:pPr algn="ctr"/>
            <a:r>
              <a:rPr lang="et-EE" sz="2133" dirty="0">
                <a:latin typeface="Work Sans Light" pitchFamily="2" charset="-70"/>
              </a:rPr>
              <a:t>internet</a:t>
            </a:r>
          </a:p>
        </p:txBody>
      </p:sp>
      <p:sp>
        <p:nvSpPr>
          <p:cNvPr id="14" name="TextBox 13">
            <a:extLst>
              <a:ext uri="{FF2B5EF4-FFF2-40B4-BE49-F238E27FC236}">
                <a16:creationId xmlns:a16="http://schemas.microsoft.com/office/drawing/2014/main" id="{7902577B-FC26-9C7E-7A10-DF1E3DB2DDE8}"/>
              </a:ext>
            </a:extLst>
          </p:cNvPr>
          <p:cNvSpPr txBox="1"/>
          <p:nvPr/>
        </p:nvSpPr>
        <p:spPr>
          <a:xfrm>
            <a:off x="4869472" y="2933809"/>
            <a:ext cx="2406153" cy="420564"/>
          </a:xfrm>
          <a:prstGeom prst="rect">
            <a:avLst/>
          </a:prstGeom>
          <a:noFill/>
        </p:spPr>
        <p:txBody>
          <a:bodyPr wrap="square" rtlCol="0">
            <a:spAutoFit/>
          </a:bodyPr>
          <a:lstStyle/>
          <a:p>
            <a:pPr algn="ctr"/>
            <a:r>
              <a:rPr lang="et-EE" sz="2133" dirty="0" err="1">
                <a:solidFill>
                  <a:schemeClr val="bg1"/>
                </a:solidFill>
                <a:latin typeface="Work Sans Light" pitchFamily="2" charset="-70"/>
              </a:rPr>
              <a:t>Netflix</a:t>
            </a:r>
            <a:endParaRPr lang="et-EE" sz="2133" dirty="0">
              <a:solidFill>
                <a:schemeClr val="bg1"/>
              </a:solidFill>
              <a:latin typeface="Work Sans Light" pitchFamily="2" charset="-70"/>
            </a:endParaRPr>
          </a:p>
        </p:txBody>
      </p:sp>
      <p:sp>
        <p:nvSpPr>
          <p:cNvPr id="15" name="TextBox 14">
            <a:extLst>
              <a:ext uri="{FF2B5EF4-FFF2-40B4-BE49-F238E27FC236}">
                <a16:creationId xmlns:a16="http://schemas.microsoft.com/office/drawing/2014/main" id="{C6F021D4-87DA-CED1-2DE2-CFB0C737AF97}"/>
              </a:ext>
            </a:extLst>
          </p:cNvPr>
          <p:cNvSpPr txBox="1"/>
          <p:nvPr/>
        </p:nvSpPr>
        <p:spPr>
          <a:xfrm>
            <a:off x="4869472" y="3578254"/>
            <a:ext cx="2406153" cy="420564"/>
          </a:xfrm>
          <a:prstGeom prst="rect">
            <a:avLst/>
          </a:prstGeom>
          <a:noFill/>
        </p:spPr>
        <p:txBody>
          <a:bodyPr wrap="square" rtlCol="0">
            <a:spAutoFit/>
          </a:bodyPr>
          <a:lstStyle/>
          <a:p>
            <a:pPr algn="ctr"/>
            <a:r>
              <a:rPr lang="et-EE" sz="2133" dirty="0">
                <a:solidFill>
                  <a:schemeClr val="bg1"/>
                </a:solidFill>
                <a:latin typeface="Work Sans Light" pitchFamily="2" charset="-70"/>
              </a:rPr>
              <a:t>kino</a:t>
            </a:r>
          </a:p>
        </p:txBody>
      </p:sp>
      <p:sp>
        <p:nvSpPr>
          <p:cNvPr id="16" name="TextBox 15">
            <a:extLst>
              <a:ext uri="{FF2B5EF4-FFF2-40B4-BE49-F238E27FC236}">
                <a16:creationId xmlns:a16="http://schemas.microsoft.com/office/drawing/2014/main" id="{603796E1-D18D-B745-0CF3-CA5AFAC76614}"/>
              </a:ext>
            </a:extLst>
          </p:cNvPr>
          <p:cNvSpPr txBox="1"/>
          <p:nvPr/>
        </p:nvSpPr>
        <p:spPr>
          <a:xfrm>
            <a:off x="8264528" y="3287656"/>
            <a:ext cx="2439984" cy="748795"/>
          </a:xfrm>
          <a:prstGeom prst="rect">
            <a:avLst/>
          </a:prstGeom>
          <a:noFill/>
        </p:spPr>
        <p:txBody>
          <a:bodyPr wrap="square" rtlCol="0">
            <a:spAutoFit/>
          </a:bodyPr>
          <a:lstStyle/>
          <a:p>
            <a:pPr algn="ctr"/>
            <a:r>
              <a:rPr lang="et-EE" sz="2133" dirty="0">
                <a:solidFill>
                  <a:schemeClr val="bg1"/>
                </a:solidFill>
                <a:latin typeface="Work Sans Light" pitchFamily="2" charset="-70"/>
              </a:rPr>
              <a:t>Kaubamaja aktsiad</a:t>
            </a:r>
          </a:p>
        </p:txBody>
      </p:sp>
      <p:sp>
        <p:nvSpPr>
          <p:cNvPr id="18" name="TextBox 17">
            <a:extLst>
              <a:ext uri="{FF2B5EF4-FFF2-40B4-BE49-F238E27FC236}">
                <a16:creationId xmlns:a16="http://schemas.microsoft.com/office/drawing/2014/main" id="{9203B56A-4D4D-413B-B125-C4687C4CCA78}"/>
              </a:ext>
            </a:extLst>
          </p:cNvPr>
          <p:cNvSpPr txBox="1"/>
          <p:nvPr/>
        </p:nvSpPr>
        <p:spPr>
          <a:xfrm>
            <a:off x="1546546" y="3607133"/>
            <a:ext cx="2400267" cy="420564"/>
          </a:xfrm>
          <a:prstGeom prst="rect">
            <a:avLst/>
          </a:prstGeom>
          <a:noFill/>
        </p:spPr>
        <p:txBody>
          <a:bodyPr wrap="square">
            <a:spAutoFit/>
          </a:bodyPr>
          <a:lstStyle/>
          <a:p>
            <a:pPr algn="ctr"/>
            <a:r>
              <a:rPr lang="et-EE" sz="2133" dirty="0">
                <a:latin typeface="Work Sans Light" pitchFamily="2" charset="-70"/>
              </a:rPr>
              <a:t>koolisöök</a:t>
            </a:r>
          </a:p>
        </p:txBody>
      </p:sp>
      <p:sp>
        <p:nvSpPr>
          <p:cNvPr id="22" name="TextBox 21">
            <a:extLst>
              <a:ext uri="{FF2B5EF4-FFF2-40B4-BE49-F238E27FC236}">
                <a16:creationId xmlns:a16="http://schemas.microsoft.com/office/drawing/2014/main" id="{C8A569C7-3FD0-7626-186E-88CB252A53BC}"/>
              </a:ext>
            </a:extLst>
          </p:cNvPr>
          <p:cNvSpPr txBox="1"/>
          <p:nvPr/>
        </p:nvSpPr>
        <p:spPr>
          <a:xfrm>
            <a:off x="4932623" y="4166312"/>
            <a:ext cx="2406155" cy="420564"/>
          </a:xfrm>
          <a:prstGeom prst="rect">
            <a:avLst/>
          </a:prstGeom>
          <a:noFill/>
        </p:spPr>
        <p:txBody>
          <a:bodyPr wrap="square">
            <a:spAutoFit/>
          </a:bodyPr>
          <a:lstStyle/>
          <a:p>
            <a:pPr algn="ctr"/>
            <a:r>
              <a:rPr lang="et-EE" sz="2133" dirty="0">
                <a:solidFill>
                  <a:schemeClr val="bg1"/>
                </a:solidFill>
                <a:latin typeface="Work Sans Light" pitchFamily="2" charset="-70"/>
              </a:rPr>
              <a:t>jõusaal</a:t>
            </a:r>
          </a:p>
        </p:txBody>
      </p:sp>
      <p:sp>
        <p:nvSpPr>
          <p:cNvPr id="24" name="TextBox 23">
            <a:extLst>
              <a:ext uri="{FF2B5EF4-FFF2-40B4-BE49-F238E27FC236}">
                <a16:creationId xmlns:a16="http://schemas.microsoft.com/office/drawing/2014/main" id="{3F15CA4F-5CB1-E114-911B-7B778F1D9978}"/>
              </a:ext>
            </a:extLst>
          </p:cNvPr>
          <p:cNvSpPr txBox="1"/>
          <p:nvPr/>
        </p:nvSpPr>
        <p:spPr>
          <a:xfrm>
            <a:off x="4899963" y="4816494"/>
            <a:ext cx="2418195" cy="420564"/>
          </a:xfrm>
          <a:prstGeom prst="rect">
            <a:avLst/>
          </a:prstGeom>
          <a:noFill/>
        </p:spPr>
        <p:txBody>
          <a:bodyPr wrap="square">
            <a:spAutoFit/>
          </a:bodyPr>
          <a:lstStyle/>
          <a:p>
            <a:pPr algn="ctr"/>
            <a:r>
              <a:rPr lang="et-EE" sz="2133" dirty="0">
                <a:solidFill>
                  <a:schemeClr val="bg1"/>
                </a:solidFill>
                <a:latin typeface="Work Sans Light" pitchFamily="2" charset="-70"/>
              </a:rPr>
              <a:t>takso</a:t>
            </a:r>
          </a:p>
        </p:txBody>
      </p:sp>
      <p:sp>
        <p:nvSpPr>
          <p:cNvPr id="26" name="TextBox 25">
            <a:extLst>
              <a:ext uri="{FF2B5EF4-FFF2-40B4-BE49-F238E27FC236}">
                <a16:creationId xmlns:a16="http://schemas.microsoft.com/office/drawing/2014/main" id="{D91A9DB4-DAE7-EB0A-038B-5257189E79F5}"/>
              </a:ext>
            </a:extLst>
          </p:cNvPr>
          <p:cNvSpPr txBox="1"/>
          <p:nvPr/>
        </p:nvSpPr>
        <p:spPr>
          <a:xfrm>
            <a:off x="1546546" y="4231815"/>
            <a:ext cx="2434868" cy="420564"/>
          </a:xfrm>
          <a:prstGeom prst="rect">
            <a:avLst/>
          </a:prstGeom>
          <a:noFill/>
        </p:spPr>
        <p:txBody>
          <a:bodyPr wrap="square">
            <a:spAutoFit/>
          </a:bodyPr>
          <a:lstStyle/>
          <a:p>
            <a:pPr algn="ctr"/>
            <a:r>
              <a:rPr lang="et-EE" sz="2133" dirty="0">
                <a:latin typeface="Work Sans Light" pitchFamily="2" charset="-70"/>
              </a:rPr>
              <a:t>elektriarve</a:t>
            </a:r>
          </a:p>
        </p:txBody>
      </p:sp>
      <p:sp>
        <p:nvSpPr>
          <p:cNvPr id="28" name="TextBox 27">
            <a:extLst>
              <a:ext uri="{FF2B5EF4-FFF2-40B4-BE49-F238E27FC236}">
                <a16:creationId xmlns:a16="http://schemas.microsoft.com/office/drawing/2014/main" id="{D05050A4-71F7-454B-8305-327AA4A6A61D}"/>
              </a:ext>
            </a:extLst>
          </p:cNvPr>
          <p:cNvSpPr txBox="1"/>
          <p:nvPr/>
        </p:nvSpPr>
        <p:spPr>
          <a:xfrm>
            <a:off x="8251455" y="4277981"/>
            <a:ext cx="2439984" cy="748795"/>
          </a:xfrm>
          <a:prstGeom prst="rect">
            <a:avLst/>
          </a:prstGeom>
          <a:noFill/>
        </p:spPr>
        <p:txBody>
          <a:bodyPr wrap="square">
            <a:spAutoFit/>
          </a:bodyPr>
          <a:lstStyle/>
          <a:p>
            <a:pPr algn="ctr"/>
            <a:r>
              <a:rPr lang="et-EE" sz="2133" dirty="0">
                <a:solidFill>
                  <a:schemeClr val="bg1"/>
                </a:solidFill>
                <a:latin typeface="Work Sans Light" pitchFamily="2" charset="-70"/>
              </a:rPr>
              <a:t>püsikanne säästukontole</a:t>
            </a:r>
          </a:p>
        </p:txBody>
      </p:sp>
    </p:spTree>
    <p:extLst>
      <p:ext uri="{BB962C8B-B14F-4D97-AF65-F5344CB8AC3E}">
        <p14:creationId xmlns:p14="http://schemas.microsoft.com/office/powerpoint/2010/main" val="156558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22" name="Google Shape;522;p21"/>
          <p:cNvSpPr/>
          <p:nvPr/>
        </p:nvSpPr>
        <p:spPr>
          <a:xfrm flipH="1">
            <a:off x="2" y="0"/>
            <a:ext cx="12191998" cy="2170031"/>
          </a:xfrm>
          <a:prstGeom prst="rect">
            <a:avLst/>
          </a:prstGeom>
          <a:gradFill>
            <a:gsLst>
              <a:gs pos="0">
                <a:srgbClr val="000000">
                  <a:alpha val="95686"/>
                </a:srgbClr>
              </a:gs>
              <a:gs pos="100000">
                <a:srgbClr val="181E4A"/>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23" name="Google Shape;523;p21"/>
          <p:cNvSpPr/>
          <p:nvPr/>
        </p:nvSpPr>
        <p:spPr>
          <a:xfrm flipH="1">
            <a:off x="8082819" y="0"/>
            <a:ext cx="4097211" cy="2170661"/>
          </a:xfrm>
          <a:prstGeom prst="rect">
            <a:avLst/>
          </a:prstGeom>
          <a:gradFill>
            <a:gsLst>
              <a:gs pos="0">
                <a:srgbClr val="101431">
                  <a:alpha val="67843"/>
                </a:srgbClr>
              </a:gs>
              <a:gs pos="19000">
                <a:srgbClr val="101431">
                  <a:alpha val="67843"/>
                </a:srgbClr>
              </a:gs>
              <a:gs pos="100000">
                <a:srgbClr val="212963">
                  <a:alpha val="47843"/>
                </a:srgbClr>
              </a:gs>
            </a:gsLst>
            <a:lin ang="191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24" name="Google Shape;524;p21"/>
          <p:cNvSpPr/>
          <p:nvPr/>
        </p:nvSpPr>
        <p:spPr>
          <a:xfrm rot="-5400000" flipH="1">
            <a:off x="5010646" y="-5010043"/>
            <a:ext cx="2170709" cy="12192000"/>
          </a:xfrm>
          <a:prstGeom prst="rect">
            <a:avLst/>
          </a:prstGeom>
          <a:gradFill>
            <a:gsLst>
              <a:gs pos="0">
                <a:srgbClr val="181E4A">
                  <a:alpha val="15686"/>
                </a:srgbClr>
              </a:gs>
              <a:gs pos="23000">
                <a:srgbClr val="181E4A">
                  <a:alpha val="15686"/>
                </a:srgbClr>
              </a:gs>
              <a:gs pos="99000">
                <a:srgbClr val="000000">
                  <a:alpha val="44705"/>
                </a:srgbClr>
              </a:gs>
              <a:gs pos="100000">
                <a:srgbClr val="000000">
                  <a:alpha val="44705"/>
                </a:srgbClr>
              </a:gs>
            </a:gsLst>
            <a:lin ang="210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25" name="Google Shape;525;p21"/>
          <p:cNvSpPr txBox="1">
            <a:spLocks noGrp="1"/>
          </p:cNvSpPr>
          <p:nvPr>
            <p:ph type="title"/>
          </p:nvPr>
        </p:nvSpPr>
        <p:spPr>
          <a:xfrm>
            <a:off x="1383564" y="348865"/>
            <a:ext cx="9718111" cy="1576446"/>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FFFFFF"/>
              </a:buClr>
              <a:buSzPts val="4000"/>
              <a:buFont typeface="Work Sans Light"/>
              <a:buNone/>
            </a:pPr>
            <a:r>
              <a:rPr lang="et-EE" sz="4000">
                <a:solidFill>
                  <a:srgbClr val="FFFFFF"/>
                </a:solidFill>
              </a:rPr>
              <a:t>3 võimalust raha paremini planeerida</a:t>
            </a:r>
            <a:endParaRPr sz="4000">
              <a:solidFill>
                <a:srgbClr val="FFFFFF"/>
              </a:solidFill>
            </a:endParaRPr>
          </a:p>
        </p:txBody>
      </p:sp>
      <p:grpSp>
        <p:nvGrpSpPr>
          <p:cNvPr id="526" name="Google Shape;526;p21"/>
          <p:cNvGrpSpPr/>
          <p:nvPr/>
        </p:nvGrpSpPr>
        <p:grpSpPr>
          <a:xfrm>
            <a:off x="644056" y="3322650"/>
            <a:ext cx="10927828" cy="2276061"/>
            <a:chOff x="0" y="706671"/>
            <a:chExt cx="10927828" cy="2276061"/>
          </a:xfrm>
        </p:grpSpPr>
        <p:sp>
          <p:nvSpPr>
            <p:cNvPr id="527" name="Google Shape;527;p21"/>
            <p:cNvSpPr/>
            <p:nvPr/>
          </p:nvSpPr>
          <p:spPr>
            <a:xfrm>
              <a:off x="0"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a:off x="341494"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txBox="1"/>
            <p:nvPr/>
          </p:nvSpPr>
          <p:spPr>
            <a:xfrm>
              <a:off x="398656"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Märkmik/ erinevad pangakontod</a:t>
              </a:r>
              <a:endParaRPr sz="3300">
                <a:solidFill>
                  <a:schemeClr val="dk1"/>
                </a:solidFill>
                <a:latin typeface="Work Sans"/>
                <a:ea typeface="Work Sans"/>
                <a:cs typeface="Work Sans"/>
                <a:sym typeface="Work Sans"/>
              </a:endParaRPr>
            </a:p>
          </p:txBody>
        </p:sp>
        <p:sp>
          <p:nvSpPr>
            <p:cNvPr id="530" name="Google Shape;530;p21"/>
            <p:cNvSpPr/>
            <p:nvPr/>
          </p:nvSpPr>
          <p:spPr>
            <a:xfrm>
              <a:off x="3756441"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1"/>
            <p:cNvSpPr/>
            <p:nvPr/>
          </p:nvSpPr>
          <p:spPr>
            <a:xfrm>
              <a:off x="4097935"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txBox="1"/>
            <p:nvPr/>
          </p:nvSpPr>
          <p:spPr>
            <a:xfrm>
              <a:off x="4155097"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Äpid</a:t>
              </a:r>
              <a:endParaRPr sz="3300">
                <a:solidFill>
                  <a:schemeClr val="dk1"/>
                </a:solidFill>
                <a:latin typeface="Work Sans"/>
                <a:ea typeface="Work Sans"/>
                <a:cs typeface="Work Sans"/>
                <a:sym typeface="Work Sans"/>
              </a:endParaRPr>
            </a:p>
          </p:txBody>
        </p:sp>
        <p:sp>
          <p:nvSpPr>
            <p:cNvPr id="533" name="Google Shape;533;p21"/>
            <p:cNvSpPr/>
            <p:nvPr/>
          </p:nvSpPr>
          <p:spPr>
            <a:xfrm>
              <a:off x="7512882" y="706671"/>
              <a:ext cx="3073451" cy="1951641"/>
            </a:xfrm>
            <a:prstGeom prst="roundRect">
              <a:avLst>
                <a:gd name="adj" fmla="val 10000"/>
              </a:avLst>
            </a:prstGeom>
            <a:solidFill>
              <a:schemeClr val="l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1"/>
            <p:cNvSpPr/>
            <p:nvPr/>
          </p:nvSpPr>
          <p:spPr>
            <a:xfrm>
              <a:off x="7854377" y="1031091"/>
              <a:ext cx="3073451" cy="1951641"/>
            </a:xfrm>
            <a:prstGeom prst="roundRect">
              <a:avLst>
                <a:gd name="adj" fmla="val 10000"/>
              </a:avLst>
            </a:prstGeom>
            <a:solidFill>
              <a:schemeClr val="lt1">
                <a:alpha val="89803"/>
              </a:schemeClr>
            </a:solidFill>
            <a:ln w="12700" cap="flat" cmpd="sng">
              <a:solidFill>
                <a:srgbClr val="20296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1"/>
            <p:cNvSpPr txBox="1"/>
            <p:nvPr/>
          </p:nvSpPr>
          <p:spPr>
            <a:xfrm>
              <a:off x="7911539" y="1088253"/>
              <a:ext cx="2959127" cy="1837317"/>
            </a:xfrm>
            <a:prstGeom prst="rect">
              <a:avLst/>
            </a:prstGeom>
            <a:noFill/>
            <a:ln>
              <a:noFill/>
            </a:ln>
          </p:spPr>
          <p:txBody>
            <a:bodyPr spcFirstLastPara="1" wrap="square" lIns="125725" tIns="125725" rIns="125725" bIns="125725" anchor="ctr" anchorCtr="0">
              <a:noAutofit/>
            </a:bodyPr>
            <a:lstStyle/>
            <a:p>
              <a:pPr marL="0" marR="0" lvl="0" indent="0" algn="ctr" rtl="0">
                <a:lnSpc>
                  <a:spcPct val="90000"/>
                </a:lnSpc>
                <a:spcBef>
                  <a:spcPts val="0"/>
                </a:spcBef>
                <a:spcAft>
                  <a:spcPts val="0"/>
                </a:spcAft>
                <a:buClr>
                  <a:schemeClr val="dk1"/>
                </a:buClr>
                <a:buSzPts val="3300"/>
                <a:buFont typeface="Work Sans"/>
                <a:buNone/>
              </a:pPr>
              <a:r>
                <a:rPr lang="et-EE" sz="3300">
                  <a:solidFill>
                    <a:schemeClr val="dk1"/>
                  </a:solidFill>
                  <a:latin typeface="Work Sans"/>
                  <a:ea typeface="Work Sans"/>
                  <a:cs typeface="Work Sans"/>
                  <a:sym typeface="Work Sans"/>
                </a:rPr>
                <a:t>Exceli tabeli põhjad</a:t>
              </a:r>
              <a:endParaRPr sz="3300">
                <a:solidFill>
                  <a:schemeClr val="dk1"/>
                </a:solidFill>
                <a:latin typeface="Work Sans"/>
                <a:ea typeface="Work Sans"/>
                <a:cs typeface="Work Sans"/>
                <a:sym typeface="Work San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0" name="Google Shape;500;p20"/>
          <p:cNvSpPr/>
          <p:nvPr/>
        </p:nvSpPr>
        <p:spPr>
          <a:xfrm rot="5400000" flipH="1">
            <a:off x="-638515" y="639280"/>
            <a:ext cx="6858000" cy="5579440"/>
          </a:xfrm>
          <a:prstGeom prst="rect">
            <a:avLst/>
          </a:prstGeom>
          <a:gradFill>
            <a:gsLst>
              <a:gs pos="0">
                <a:srgbClr val="000000"/>
              </a:gs>
              <a:gs pos="8000">
                <a:srgbClr val="000000"/>
              </a:gs>
              <a:gs pos="100000">
                <a:srgbClr val="181E4A"/>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1" name="Google Shape;501;p20"/>
          <p:cNvSpPr/>
          <p:nvPr/>
        </p:nvSpPr>
        <p:spPr>
          <a:xfrm rot="5400000" flipH="1">
            <a:off x="-393206" y="395206"/>
            <a:ext cx="6346209" cy="5576080"/>
          </a:xfrm>
          <a:prstGeom prst="rect">
            <a:avLst/>
          </a:prstGeom>
          <a:gradFill>
            <a:gsLst>
              <a:gs pos="0">
                <a:srgbClr val="000000">
                  <a:alpha val="0"/>
                </a:srgbClr>
              </a:gs>
              <a:gs pos="99000">
                <a:srgbClr val="212963">
                  <a:alpha val="0"/>
                </a:srgbClr>
              </a:gs>
              <a:gs pos="100000">
                <a:srgbClr val="212963">
                  <a:alpha val="0"/>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2" name="Google Shape;502;p20"/>
          <p:cNvSpPr/>
          <p:nvPr/>
        </p:nvSpPr>
        <p:spPr>
          <a:xfrm rot="5400000" flipH="1">
            <a:off x="1528907" y="2818967"/>
            <a:ext cx="2501979" cy="5576080"/>
          </a:xfrm>
          <a:prstGeom prst="rect">
            <a:avLst/>
          </a:prstGeom>
          <a:gradFill>
            <a:gsLst>
              <a:gs pos="0">
                <a:srgbClr val="212963">
                  <a:alpha val="28627"/>
                </a:srgbClr>
              </a:gs>
              <a:gs pos="2000">
                <a:srgbClr val="212963">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3" name="Google Shape;503;p20"/>
          <p:cNvSpPr/>
          <p:nvPr/>
        </p:nvSpPr>
        <p:spPr>
          <a:xfrm rot="5400000" flipH="1">
            <a:off x="-425002" y="852793"/>
            <a:ext cx="6858001" cy="5152412"/>
          </a:xfrm>
          <a:prstGeom prst="rect">
            <a:avLst/>
          </a:prstGeom>
          <a:gradFill>
            <a:gsLst>
              <a:gs pos="0">
                <a:srgbClr val="000000">
                  <a:alpha val="0"/>
                </a:srgbClr>
              </a:gs>
              <a:gs pos="99000">
                <a:srgbClr val="212963">
                  <a:alpha val="10980"/>
                </a:srgbClr>
              </a:gs>
              <a:gs pos="100000">
                <a:srgbClr val="212963">
                  <a:alpha val="10980"/>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4" name="Google Shape;504;p20"/>
          <p:cNvSpPr/>
          <p:nvPr/>
        </p:nvSpPr>
        <p:spPr>
          <a:xfrm rot="6097846">
            <a:off x="818752" y="1024094"/>
            <a:ext cx="4318303" cy="4318303"/>
          </a:xfrm>
          <a:prstGeom prst="ellipse">
            <a:avLst/>
          </a:prstGeom>
          <a:gradFill>
            <a:gsLst>
              <a:gs pos="0">
                <a:srgbClr val="212963">
                  <a:alpha val="0"/>
                </a:srgbClr>
              </a:gs>
              <a:gs pos="39000">
                <a:srgbClr val="212963">
                  <a:alpha val="0"/>
                </a:srgbClr>
              </a:gs>
              <a:gs pos="100000">
                <a:srgbClr val="5261C7">
                  <a:alpha val="14901"/>
                </a:srgbClr>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505" name="Google Shape;505;p20"/>
          <p:cNvSpPr txBox="1">
            <a:spLocks noGrp="1"/>
          </p:cNvSpPr>
          <p:nvPr>
            <p:ph type="title"/>
          </p:nvPr>
        </p:nvSpPr>
        <p:spPr>
          <a:xfrm>
            <a:off x="826396" y="466871"/>
            <a:ext cx="4230100" cy="3387497"/>
          </a:xfrm>
          <a:prstGeom prst="rect">
            <a:avLst/>
          </a:prstGeom>
          <a:noFill/>
          <a:ln>
            <a:noFill/>
          </a:ln>
        </p:spPr>
        <p:txBody>
          <a:bodyPr spcFirstLastPara="1" wrap="square" lIns="0" tIns="0" rIns="0" bIns="0" anchor="b" anchorCtr="0">
            <a:normAutofit/>
          </a:bodyPr>
          <a:lstStyle/>
          <a:p>
            <a:pPr marL="0" lvl="0" indent="0" algn="r" rtl="0">
              <a:lnSpc>
                <a:spcPct val="90000"/>
              </a:lnSpc>
              <a:spcBef>
                <a:spcPts val="0"/>
              </a:spcBef>
              <a:spcAft>
                <a:spcPts val="0"/>
              </a:spcAft>
              <a:buClr>
                <a:srgbClr val="FFFFFF"/>
              </a:buClr>
              <a:buSzPts val="4000"/>
              <a:buFont typeface="Work Sans Light"/>
              <a:buNone/>
            </a:pPr>
            <a:r>
              <a:rPr lang="et-EE" sz="4000" dirty="0">
                <a:solidFill>
                  <a:srgbClr val="FFFFFF"/>
                </a:solidFill>
              </a:rPr>
              <a:t>Pettused</a:t>
            </a:r>
            <a:endParaRPr lang="et-EE" dirty="0"/>
          </a:p>
        </p:txBody>
      </p:sp>
      <p:sp>
        <p:nvSpPr>
          <p:cNvPr id="506" name="Google Shape;506;p20"/>
          <p:cNvSpPr txBox="1">
            <a:spLocks noGrp="1"/>
          </p:cNvSpPr>
          <p:nvPr>
            <p:ph type="body" idx="1"/>
          </p:nvPr>
        </p:nvSpPr>
        <p:spPr>
          <a:xfrm>
            <a:off x="6503157" y="948090"/>
            <a:ext cx="4862447" cy="5546047"/>
          </a:xfrm>
          <a:prstGeom prst="rect">
            <a:avLst/>
          </a:prstGeom>
          <a:noFill/>
          <a:ln>
            <a:noFill/>
          </a:ln>
        </p:spPr>
        <p:txBody>
          <a:bodyPr spcFirstLastPara="1" wrap="square" lIns="0" tIns="0" rIns="0" bIns="0" anchor="ctr" anchorCtr="0">
            <a:normAutofit/>
          </a:bodyPr>
          <a:lstStyle/>
          <a:p>
            <a:pPr marL="342900" lvl="0" indent="-342900" algn="l" rtl="0">
              <a:lnSpc>
                <a:spcPct val="90000"/>
              </a:lnSpc>
              <a:spcBef>
                <a:spcPts val="0"/>
              </a:spcBef>
              <a:spcAft>
                <a:spcPts val="0"/>
              </a:spcAft>
              <a:buClr>
                <a:schemeClr val="dk1"/>
              </a:buClr>
              <a:buSzPts val="2000"/>
              <a:buFont typeface="Arial"/>
              <a:buChar char="•"/>
            </a:pPr>
            <a:r>
              <a:rPr lang="et-EE" sz="2000" dirty="0">
                <a:latin typeface="Work Sans Light"/>
                <a:ea typeface="Work Sans Light"/>
                <a:cs typeface="Work Sans Light"/>
                <a:sym typeface="Work Sans Light"/>
              </a:rPr>
              <a:t>Ära jaga oma PIN-koodi ja ära hoia PIN-koodi rahakoti vahel. </a:t>
            </a:r>
            <a:endParaRPr dirty="0"/>
          </a:p>
          <a:p>
            <a:pPr marL="342900" indent="-342900">
              <a:buSzPts val="2000"/>
              <a:buFont typeface="Arial"/>
              <a:buChar char="•"/>
            </a:pPr>
            <a:r>
              <a:rPr lang="fi-FI" sz="2000" dirty="0">
                <a:latin typeface="Work Sans Light"/>
                <a:ea typeface="Work Sans Light"/>
                <a:cs typeface="Work Sans Light"/>
                <a:sym typeface="Work Sans Light"/>
              </a:rPr>
              <a:t>Ära kliki sõnumites kahtlastele linkidele</a:t>
            </a:r>
            <a:r>
              <a:rPr lang="et-EE" sz="2000" dirty="0">
                <a:latin typeface="Work Sans Light"/>
                <a:ea typeface="Work Sans Light"/>
                <a:cs typeface="Work Sans Light"/>
                <a:sym typeface="Work Sans Light"/>
              </a:rPr>
              <a:t>, eriti kui sõnum üritab tekitada paanikat.</a:t>
            </a:r>
          </a:p>
          <a:p>
            <a:pPr marL="342900" indent="-342900">
              <a:buSzPts val="2000"/>
              <a:buFont typeface="Arial"/>
              <a:buChar char="•"/>
            </a:pPr>
            <a:r>
              <a:rPr lang="et-EE" sz="2000" dirty="0">
                <a:latin typeface="Work Sans Light"/>
                <a:ea typeface="Work Sans Light"/>
                <a:cs typeface="Work Sans Light"/>
                <a:sym typeface="Work Sans Light"/>
              </a:rPr>
              <a:t>Pea meeles, et PIN1 on ligipääs sinu kontole ja PIN2 on sinu allkiri, mis kinnitab tehingu.</a:t>
            </a:r>
          </a:p>
          <a:p>
            <a:pPr marL="342900" indent="-342900">
              <a:buSzPts val="2000"/>
              <a:buFont typeface="Arial"/>
              <a:buChar char="•"/>
            </a:pPr>
            <a:r>
              <a:rPr lang="et-EE" sz="2000" dirty="0">
                <a:latin typeface="Work Sans Light"/>
                <a:ea typeface="Work Sans Light"/>
                <a:cs typeface="Work Sans Light"/>
                <a:sym typeface="Work Sans Light"/>
              </a:rPr>
              <a:t>Suhtu võõralt numbrilt tulevasse kõnesse kahtlustavalt.</a:t>
            </a:r>
          </a:p>
          <a:p>
            <a:pPr marL="342900" indent="-342900">
              <a:buSzPts val="2000"/>
              <a:buFont typeface="Arial"/>
              <a:buChar char="•"/>
            </a:pPr>
            <a:r>
              <a:rPr lang="et-EE" sz="2000" dirty="0">
                <a:latin typeface="Work Sans Light"/>
                <a:ea typeface="Work Sans Light"/>
                <a:cs typeface="Work Sans Light"/>
                <a:sym typeface="Work Sans Light"/>
              </a:rPr>
              <a:t>Tutvu levinud petuskeemidega, et kaitsta end pettuste eest: </a:t>
            </a:r>
            <a:r>
              <a:rPr lang="et-EE" sz="2000" b="1" dirty="0">
                <a:latin typeface="Work Sans Light"/>
                <a:ea typeface="Work Sans Light"/>
                <a:cs typeface="Work Sans Light"/>
                <a:sym typeface="Work Sans Light"/>
              </a:rPr>
              <a:t>https://pettuseinfo.ee/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2"/>
          <p:cNvSpPr txBox="1">
            <a:spLocks noGrp="1"/>
          </p:cNvSpPr>
          <p:nvPr>
            <p:ph type="title"/>
          </p:nvPr>
        </p:nvSpPr>
        <p:spPr>
          <a:xfrm>
            <a:off x="623886" y="247459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a:buNone/>
            </a:pPr>
            <a:r>
              <a:rPr lang="et-EE" sz="4400" b="0">
                <a:latin typeface="Work Sans"/>
                <a:ea typeface="Work Sans"/>
                <a:cs typeface="Work Sans"/>
                <a:sym typeface="Work Sans"/>
              </a:rPr>
              <a:t>Kui Sina ei kontrolli oma raha, siis kontrollib raha Sind.</a:t>
            </a:r>
            <a:br>
              <a:rPr lang="et-EE" sz="4400" b="0">
                <a:latin typeface="Arial"/>
                <a:ea typeface="Arial"/>
                <a:cs typeface="Arial"/>
                <a:sym typeface="Arial"/>
              </a:rP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23"/>
          <p:cNvSpPr/>
          <p:nvPr/>
        </p:nvSpPr>
        <p:spPr>
          <a:xfrm>
            <a:off x="180474" y="192505"/>
            <a:ext cx="11827042" cy="6472990"/>
          </a:xfrm>
          <a:prstGeom prst="rect">
            <a:avLst/>
          </a:prstGeom>
          <a:solidFill>
            <a:srgbClr val="00CAE4"/>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000"/>
              <a:buFont typeface="Work Sans"/>
              <a:buNone/>
            </a:pPr>
            <a:endParaRPr sz="2000">
              <a:solidFill>
                <a:schemeClr val="lt1"/>
              </a:solidFill>
              <a:latin typeface="Work Sans"/>
              <a:ea typeface="Work Sans"/>
              <a:cs typeface="Work Sans"/>
              <a:sym typeface="Work Sans"/>
            </a:endParaRPr>
          </a:p>
        </p:txBody>
      </p:sp>
      <p:sp>
        <p:nvSpPr>
          <p:cNvPr id="547" name="Google Shape;547;p23"/>
          <p:cNvSpPr txBox="1">
            <a:spLocks noGrp="1"/>
          </p:cNvSpPr>
          <p:nvPr>
            <p:ph type="title"/>
          </p:nvPr>
        </p:nvSpPr>
        <p:spPr>
          <a:xfrm>
            <a:off x="1057023" y="394240"/>
            <a:ext cx="7740651" cy="2036219"/>
          </a:xfrm>
          <a:prstGeom prst="rect">
            <a:avLst/>
          </a:prstGeom>
          <a:noFill/>
          <a:ln>
            <a:noFill/>
          </a:ln>
        </p:spPr>
        <p:txBody>
          <a:bodyPr spcFirstLastPara="1" wrap="square" lIns="0" tIns="0" rIns="0" bIns="0" anchor="ctr" anchorCtr="0">
            <a:normAutofit/>
          </a:bodyPr>
          <a:lstStyle/>
          <a:p>
            <a:pPr marL="0" lvl="0" indent="0" algn="ctr" rtl="0">
              <a:lnSpc>
                <a:spcPct val="93000"/>
              </a:lnSpc>
              <a:spcBef>
                <a:spcPts val="0"/>
              </a:spcBef>
              <a:spcAft>
                <a:spcPts val="0"/>
              </a:spcAft>
              <a:buClr>
                <a:schemeClr val="lt1"/>
              </a:buClr>
              <a:buSzPts val="4800"/>
              <a:buFont typeface="Work Sans Light"/>
              <a:buNone/>
            </a:pPr>
            <a:r>
              <a:rPr lang="et-EE">
                <a:solidFill>
                  <a:schemeClr val="lt1"/>
                </a:solidFill>
              </a:rPr>
              <a:t>Paneme teadmised proovile!</a:t>
            </a:r>
            <a:endParaRPr/>
          </a:p>
        </p:txBody>
      </p:sp>
      <p:sp>
        <p:nvSpPr>
          <p:cNvPr id="548" name="Google Shape;548;p23"/>
          <p:cNvSpPr txBox="1">
            <a:spLocks noGrp="1"/>
          </p:cNvSpPr>
          <p:nvPr>
            <p:ph type="dt" idx="10"/>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49" name="Google Shape;549;p23"/>
          <p:cNvSpPr txBox="1">
            <a:spLocks noGrp="1"/>
          </p:cNvSpPr>
          <p:nvPr>
            <p:ph type="ftr" idx="11"/>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400"/>
              <a:buFont typeface="Work Sans"/>
              <a:buNone/>
            </a:pPr>
            <a:endParaRPr/>
          </a:p>
        </p:txBody>
      </p:sp>
      <p:sp>
        <p:nvSpPr>
          <p:cNvPr id="550" name="Google Shape;550;p23"/>
          <p:cNvSpPr txBox="1">
            <a:spLocks noGrp="1"/>
          </p:cNvSpPr>
          <p:nvPr>
            <p:ph type="sldNum" idx="12"/>
          </p:nvPr>
        </p:nvSpPr>
        <p:spPr>
          <a:xfrm>
            <a:off x="0" y="6912000"/>
            <a:ext cx="0" cy="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100"/>
              <a:buFont typeface="Work Sans"/>
              <a:buNone/>
            </a:pPr>
            <a:fld id="{00000000-1234-1234-1234-123412341234}" type="slidenum">
              <a:rPr lang="et-EE"/>
              <a:t>24</a:t>
            </a:fld>
            <a:endParaRPr/>
          </a:p>
        </p:txBody>
      </p:sp>
      <p:sp>
        <p:nvSpPr>
          <p:cNvPr id="551" name="Google Shape;551;p23"/>
          <p:cNvSpPr txBox="1">
            <a:spLocks noGrp="1"/>
          </p:cNvSpPr>
          <p:nvPr>
            <p:ph type="subTitle" idx="1"/>
          </p:nvPr>
        </p:nvSpPr>
        <p:spPr>
          <a:xfrm>
            <a:off x="1057023" y="2430459"/>
            <a:ext cx="6948488" cy="813021"/>
          </a:xfrm>
          <a:prstGeom prst="rect">
            <a:avLst/>
          </a:prstGeom>
          <a:noFill/>
          <a:ln>
            <a:noFill/>
          </a:ln>
        </p:spPr>
        <p:txBody>
          <a:bodyPr spcFirstLastPara="1" wrap="square" lIns="0" tIns="0" rIns="0" bIns="0" anchor="t" anchorCtr="0">
            <a:normAutofit/>
          </a:bodyPr>
          <a:lstStyle/>
          <a:p>
            <a:pPr marL="0" lvl="0" indent="0" algn="l" rtl="0">
              <a:lnSpc>
                <a:spcPct val="121000"/>
              </a:lnSpc>
              <a:spcBef>
                <a:spcPts val="0"/>
              </a:spcBef>
              <a:spcAft>
                <a:spcPts val="0"/>
              </a:spcAft>
              <a:buClr>
                <a:schemeClr val="dk1"/>
              </a:buClr>
              <a:buSzPts val="2200"/>
              <a:buChar char="​"/>
            </a:pPr>
            <a:r>
              <a:rPr lang="et-EE"/>
              <a:t>Kahoot! </a:t>
            </a:r>
            <a:r>
              <a:rPr lang="et-EE" b="1"/>
              <a:t>Viktoriin</a:t>
            </a:r>
            <a:endParaRPr b="1"/>
          </a:p>
          <a:p>
            <a:pPr marL="0" lvl="0" indent="0" algn="l" rtl="0">
              <a:lnSpc>
                <a:spcPct val="121000"/>
              </a:lnSpc>
              <a:spcBef>
                <a:spcPts val="0"/>
              </a:spcBef>
              <a:spcAft>
                <a:spcPts val="0"/>
              </a:spcAft>
              <a:buClr>
                <a:schemeClr val="dk1"/>
              </a:buClr>
              <a:buSzPts val="2200"/>
              <a:buChar char="​"/>
            </a:pPr>
            <a:r>
              <a:rPr lang="et-EE" b="1" u="sng">
                <a:solidFill>
                  <a:schemeClr val="hlink"/>
                </a:solidFill>
                <a:hlinkClick r:id="rId3"/>
              </a:rPr>
              <a:t>Mine Kahoot.it</a:t>
            </a:r>
            <a:endParaRPr/>
          </a:p>
        </p:txBody>
      </p:sp>
      <p:pic>
        <p:nvPicPr>
          <p:cNvPr id="552" name="Google Shape;552;p23" descr="Kujutiste tulemus päringule kahoot"/>
          <p:cNvPicPr preferRelativeResize="0"/>
          <p:nvPr/>
        </p:nvPicPr>
        <p:blipFill rotWithShape="1">
          <a:blip r:embed="rId4">
            <a:alphaModFix/>
          </a:blip>
          <a:srcRect/>
          <a:stretch/>
        </p:blipFill>
        <p:spPr>
          <a:xfrm>
            <a:off x="5594275" y="3664814"/>
            <a:ext cx="5862045" cy="300068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24"/>
          <p:cNvSpPr txBox="1">
            <a:spLocks noGrp="1"/>
          </p:cNvSpPr>
          <p:nvPr>
            <p:ph type="ctrTitle"/>
          </p:nvPr>
        </p:nvSpPr>
        <p:spPr>
          <a:xfrm>
            <a:off x="623887" y="1490735"/>
            <a:ext cx="10944225" cy="1619249"/>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SzPts val="4400"/>
              <a:buNone/>
            </a:pPr>
            <a:r>
              <a:rPr lang="et-EE" sz="4800" b="1" dirty="0">
                <a:latin typeface="Work Sans Light" pitchFamily="2" charset="-70"/>
              </a:rPr>
              <a:t>Küsimusi?</a:t>
            </a:r>
            <a:endParaRPr sz="4800" b="1" dirty="0">
              <a:latin typeface="Work Sans Light" pitchFamily="2" charset="-70"/>
            </a:endParaRPr>
          </a:p>
        </p:txBody>
      </p:sp>
      <p:sp>
        <p:nvSpPr>
          <p:cNvPr id="558" name="Google Shape;558;p24"/>
          <p:cNvSpPr txBox="1">
            <a:spLocks noGrp="1"/>
          </p:cNvSpPr>
          <p:nvPr>
            <p:ph type="body" idx="1"/>
          </p:nvPr>
        </p:nvSpPr>
        <p:spPr>
          <a:xfrm>
            <a:off x="450465" y="2826205"/>
            <a:ext cx="10944225" cy="3011962"/>
          </a:xfrm>
          <a:prstGeom prst="rect">
            <a:avLst/>
          </a:prstGeom>
          <a:noFill/>
          <a:ln>
            <a:noFill/>
          </a:ln>
        </p:spPr>
        <p:txBody>
          <a:bodyPr spcFirstLastPara="1" wrap="square" lIns="0" tIns="0" rIns="0" bIns="0" anchor="t" anchorCtr="0">
            <a:noAutofit/>
          </a:bodyPr>
          <a:lstStyle/>
          <a:p>
            <a:pPr marL="457200" lvl="0" indent="-228600" algn="ctr" rtl="0">
              <a:lnSpc>
                <a:spcPct val="90000"/>
              </a:lnSpc>
              <a:spcBef>
                <a:spcPts val="1000"/>
              </a:spcBef>
              <a:spcAft>
                <a:spcPts val="0"/>
              </a:spcAft>
              <a:buSzPts val="2200"/>
              <a:buNone/>
            </a:pPr>
            <a:r>
              <a:rPr lang="et-EE" sz="3600" b="1" dirty="0">
                <a:latin typeface="Work Sans Light" pitchFamily="2" charset="-70"/>
              </a:rPr>
              <a:t>Aitäh kuulamast! </a:t>
            </a:r>
            <a:endParaRPr b="1" dirty="0">
              <a:latin typeface="Work Sans Light" pitchFamily="2" charset="-70"/>
            </a:endParaRPr>
          </a:p>
          <a:p>
            <a:pPr marL="457200" lvl="0" indent="-228600" algn="ctr" rtl="0">
              <a:lnSpc>
                <a:spcPct val="90000"/>
              </a:lnSpc>
              <a:spcBef>
                <a:spcPts val="1000"/>
              </a:spcBef>
              <a:spcAft>
                <a:spcPts val="0"/>
              </a:spcAft>
              <a:buSzPts val="2200"/>
              <a:buNone/>
            </a:pPr>
            <a:endParaRPr sz="3600" b="1" dirty="0">
              <a:latin typeface="Work Sans Light" pitchFamily="2" charset="-70"/>
            </a:endParaRPr>
          </a:p>
          <a:p>
            <a:pPr marL="457200" lvl="0" indent="-228600" algn="ctr" rtl="0">
              <a:lnSpc>
                <a:spcPct val="90000"/>
              </a:lnSpc>
              <a:spcBef>
                <a:spcPts val="1000"/>
              </a:spcBef>
              <a:spcAft>
                <a:spcPts val="0"/>
              </a:spcAft>
              <a:buSzPts val="2200"/>
              <a:buNone/>
            </a:pPr>
            <a:r>
              <a:rPr lang="et-EE" sz="3600" b="1" dirty="0">
                <a:latin typeface="Work Sans Light" pitchFamily="2" charset="-70"/>
              </a:rPr>
              <a:t>Toimetage oma rahaga nutikalt!</a:t>
            </a:r>
            <a:endParaRPr b="1" dirty="0">
              <a:latin typeface="Work Sans Light" pitchFamily="2" charset="-70"/>
            </a:endParaRPr>
          </a:p>
          <a:p>
            <a:pPr marL="457200" lvl="0" indent="-228600" algn="l" rtl="0">
              <a:lnSpc>
                <a:spcPct val="90000"/>
              </a:lnSpc>
              <a:spcBef>
                <a:spcPts val="1000"/>
              </a:spcBef>
              <a:spcAft>
                <a:spcPts val="0"/>
              </a:spcAft>
              <a:buClr>
                <a:schemeClr val="lt1"/>
              </a:buClr>
              <a:buSzPts val="2200"/>
              <a:buNone/>
            </a:pPr>
            <a:endParaRPr b="1" dirty="0">
              <a:latin typeface="Work Sans Light" pitchFamily="2" charset="-7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11"/>
        <p:cNvGrpSpPr/>
        <p:nvPr/>
      </p:nvGrpSpPr>
      <p:grpSpPr>
        <a:xfrm>
          <a:off x="0" y="0"/>
          <a:ext cx="0" cy="0"/>
          <a:chOff x="0" y="0"/>
          <a:chExt cx="0" cy="0"/>
        </a:xfrm>
      </p:grpSpPr>
      <p:sp>
        <p:nvSpPr>
          <p:cNvPr id="312" name="Google Shape;312;p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pic>
        <p:nvPicPr>
          <p:cNvPr id="313" name="Google Shape;313;p3" descr="Businessperson in modern office working on laptop"/>
          <p:cNvPicPr preferRelativeResize="0"/>
          <p:nvPr/>
        </p:nvPicPr>
        <p:blipFill rotWithShape="1">
          <a:blip r:embed="rId3">
            <a:alphaModFix/>
          </a:blip>
          <a:srcRect l="211" r="23077" b="9091"/>
          <a:stretch/>
        </p:blipFill>
        <p:spPr>
          <a:xfrm>
            <a:off x="3522468" y="10"/>
            <a:ext cx="8669532" cy="6857990"/>
          </a:xfrm>
          <a:prstGeom prst="rect">
            <a:avLst/>
          </a:prstGeom>
          <a:noFill/>
          <a:ln>
            <a:noFill/>
          </a:ln>
        </p:spPr>
      </p:pic>
      <p:sp>
        <p:nvSpPr>
          <p:cNvPr id="314" name="Google Shape;314;p3"/>
          <p:cNvSpPr/>
          <p:nvPr/>
        </p:nvSpPr>
        <p:spPr>
          <a:xfrm>
            <a:off x="2" y="0"/>
            <a:ext cx="9756601" cy="6858000"/>
          </a:xfrm>
          <a:prstGeom prst="rect">
            <a:avLst/>
          </a:prstGeom>
          <a:gradFill>
            <a:gsLst>
              <a:gs pos="0">
                <a:srgbClr val="212963">
                  <a:alpha val="0"/>
                </a:srgbClr>
              </a:gs>
              <a:gs pos="19000">
                <a:srgbClr val="212963">
                  <a:alpha val="37647"/>
                </a:srgbClr>
              </a:gs>
              <a:gs pos="35000">
                <a:srgbClr val="212963">
                  <a:alpha val="77647"/>
                </a:srgbClr>
              </a:gs>
              <a:gs pos="58000">
                <a:schemeClr val="dk1"/>
              </a:gs>
              <a:gs pos="100000">
                <a:schemeClr val="dk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15" name="Google Shape;315;p3"/>
          <p:cNvSpPr txBox="1">
            <a:spLocks noGrp="1"/>
          </p:cNvSpPr>
          <p:nvPr>
            <p:ph type="title"/>
          </p:nvPr>
        </p:nvSpPr>
        <p:spPr>
          <a:xfrm>
            <a:off x="371094" y="692658"/>
            <a:ext cx="5178368" cy="1124712"/>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1"/>
              </a:buClr>
              <a:buSzPts val="2800"/>
              <a:buFont typeface="Work Sans Light"/>
              <a:buNone/>
            </a:pPr>
            <a:r>
              <a:rPr lang="et-EE" dirty="0"/>
              <a:t>Mis on eelarve?</a:t>
            </a:r>
            <a:endParaRPr dirty="0"/>
          </a:p>
        </p:txBody>
      </p:sp>
      <p:sp>
        <p:nvSpPr>
          <p:cNvPr id="316" name="Google Shape;316;p3"/>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7" name="Google Shape;317;p3"/>
          <p:cNvSpPr/>
          <p:nvPr/>
        </p:nvSpPr>
        <p:spPr>
          <a:xfrm>
            <a:off x="424815" y="2166259"/>
            <a:ext cx="3300984"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Work Sans"/>
              <a:buNone/>
            </a:pPr>
            <a:endParaRPr sz="1800" b="0" i="0" u="none" strike="noStrike" cap="none">
              <a:solidFill>
                <a:srgbClr val="FFFFFF"/>
              </a:solidFill>
              <a:latin typeface="Calibri"/>
              <a:ea typeface="Calibri"/>
              <a:cs typeface="Calibri"/>
              <a:sym typeface="Calibri"/>
            </a:endParaRPr>
          </a:p>
        </p:txBody>
      </p:sp>
      <p:sp>
        <p:nvSpPr>
          <p:cNvPr id="318" name="Google Shape;318;p3"/>
          <p:cNvSpPr txBox="1">
            <a:spLocks noGrp="1"/>
          </p:cNvSpPr>
          <p:nvPr>
            <p:ph type="body" idx="1"/>
          </p:nvPr>
        </p:nvSpPr>
        <p:spPr>
          <a:xfrm>
            <a:off x="371093" y="2718053"/>
            <a:ext cx="5178369" cy="358815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1700"/>
              <a:buNone/>
            </a:pPr>
            <a:r>
              <a:rPr lang="et-EE" sz="2800" dirty="0">
                <a:latin typeface="Work Sans Light"/>
                <a:ea typeface="Work Sans Light"/>
                <a:cs typeface="Work Sans Light"/>
                <a:sym typeface="Work Sans Light"/>
              </a:rPr>
              <a:t>See on plaan, kuidas jagada oma tulu kuludeks ja säästudeks/investeeringuteks.</a:t>
            </a:r>
            <a:endParaRPr sz="2800" dirty="0">
              <a:latin typeface="Work Sans Light"/>
              <a:ea typeface="Work Sans Light"/>
              <a:cs typeface="Work Sans Light"/>
              <a:sym typeface="Work Sans Light"/>
            </a:endParaRPr>
          </a:p>
          <a:p>
            <a:pPr marL="0" lvl="0" indent="0" algn="l" rtl="0">
              <a:lnSpc>
                <a:spcPct val="90000"/>
              </a:lnSpc>
              <a:spcBef>
                <a:spcPts val="1000"/>
              </a:spcBef>
              <a:spcAft>
                <a:spcPts val="0"/>
              </a:spcAft>
              <a:buClr>
                <a:schemeClr val="lt1"/>
              </a:buClr>
              <a:buSzPts val="1700"/>
              <a:buNone/>
            </a:pP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
          <p:cNvSpPr/>
          <p:nvPr/>
        </p:nvSpPr>
        <p:spPr>
          <a:xfrm>
            <a:off x="3513223" y="308811"/>
            <a:ext cx="4989094" cy="2113547"/>
          </a:xfrm>
          <a:prstGeom prst="triangle">
            <a:avLst>
              <a:gd name="adj" fmla="val 50000"/>
            </a:avLst>
          </a:prstGeom>
          <a:solidFill>
            <a:schemeClr val="lt2"/>
          </a:solidFill>
          <a:ln w="12700" cap="flat" cmpd="sng">
            <a:solidFill>
              <a:srgbClr val="C4CAE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Work Sans Light" pitchFamily="2" charset="-70"/>
              <a:ea typeface="Work Sans"/>
              <a:cs typeface="Work Sans"/>
              <a:sym typeface="Work Sans"/>
            </a:endParaRPr>
          </a:p>
        </p:txBody>
      </p:sp>
      <p:sp>
        <p:nvSpPr>
          <p:cNvPr id="325" name="Google Shape;325;p4"/>
          <p:cNvSpPr/>
          <p:nvPr/>
        </p:nvSpPr>
        <p:spPr>
          <a:xfrm>
            <a:off x="3962398" y="2614862"/>
            <a:ext cx="1917033" cy="1917033"/>
          </a:xfrm>
          <a:prstGeom prst="rect">
            <a:avLst/>
          </a:prstGeom>
          <a:solidFill>
            <a:srgbClr val="2C39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Work Sans Light" pitchFamily="2" charset="-70"/>
              <a:ea typeface="Work Sans"/>
              <a:cs typeface="Work Sans"/>
              <a:sym typeface="Work Sans"/>
            </a:endParaRPr>
          </a:p>
        </p:txBody>
      </p:sp>
      <p:sp>
        <p:nvSpPr>
          <p:cNvPr id="326" name="Google Shape;326;p4"/>
          <p:cNvSpPr/>
          <p:nvPr/>
        </p:nvSpPr>
        <p:spPr>
          <a:xfrm>
            <a:off x="6087977" y="2606841"/>
            <a:ext cx="1917033" cy="1917033"/>
          </a:xfrm>
          <a:prstGeom prst="rect">
            <a:avLst/>
          </a:prstGeom>
          <a:solidFill>
            <a:srgbClr val="F7EE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Work Sans Light" pitchFamily="2" charset="-70"/>
              <a:ea typeface="Work Sans"/>
              <a:cs typeface="Work Sans"/>
              <a:sym typeface="Work Sans"/>
            </a:endParaRPr>
          </a:p>
        </p:txBody>
      </p:sp>
      <p:sp>
        <p:nvSpPr>
          <p:cNvPr id="327" name="Google Shape;327;p4"/>
          <p:cNvSpPr txBox="1"/>
          <p:nvPr/>
        </p:nvSpPr>
        <p:spPr>
          <a:xfrm>
            <a:off x="8612513" y="5428126"/>
            <a:ext cx="233762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a:solidFill>
                  <a:schemeClr val="dk1"/>
                </a:solidFill>
                <a:latin typeface="Work Sans Light" pitchFamily="2" charset="-70"/>
                <a:ea typeface="Work Sans"/>
                <a:cs typeface="Work Sans"/>
                <a:sym typeface="Work Sans"/>
              </a:rPr>
              <a:t>Toit/Kodukulud</a:t>
            </a:r>
            <a:endParaRPr sz="2000" b="1">
              <a:solidFill>
                <a:schemeClr val="dk1"/>
              </a:solidFill>
              <a:latin typeface="Work Sans Light" pitchFamily="2" charset="-70"/>
              <a:ea typeface="Work Sans"/>
              <a:cs typeface="Work Sans"/>
              <a:sym typeface="Work Sans"/>
            </a:endParaRPr>
          </a:p>
        </p:txBody>
      </p:sp>
      <p:sp>
        <p:nvSpPr>
          <p:cNvPr id="328" name="Google Shape;328;p4"/>
          <p:cNvSpPr txBox="1"/>
          <p:nvPr/>
        </p:nvSpPr>
        <p:spPr>
          <a:xfrm>
            <a:off x="5626021" y="5368719"/>
            <a:ext cx="188410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a:solidFill>
                  <a:schemeClr val="dk1"/>
                </a:solidFill>
                <a:latin typeface="Work Sans Light" pitchFamily="2" charset="-70"/>
                <a:ea typeface="Work Sans"/>
                <a:cs typeface="Work Sans"/>
                <a:sym typeface="Work Sans"/>
              </a:rPr>
              <a:t>Meelelahutus</a:t>
            </a:r>
            <a:endParaRPr sz="2000" b="1">
              <a:solidFill>
                <a:schemeClr val="dk1"/>
              </a:solidFill>
              <a:latin typeface="Work Sans Light" pitchFamily="2" charset="-70"/>
              <a:ea typeface="Work Sans"/>
              <a:cs typeface="Work Sans"/>
              <a:sym typeface="Work Sans"/>
            </a:endParaRPr>
          </a:p>
        </p:txBody>
      </p:sp>
      <p:sp>
        <p:nvSpPr>
          <p:cNvPr id="329" name="Google Shape;329;p4"/>
          <p:cNvSpPr txBox="1"/>
          <p:nvPr/>
        </p:nvSpPr>
        <p:spPr>
          <a:xfrm>
            <a:off x="2559190" y="5364466"/>
            <a:ext cx="177427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a:solidFill>
                  <a:schemeClr val="dk1"/>
                </a:solidFill>
                <a:latin typeface="Work Sans Light" pitchFamily="2" charset="-70"/>
                <a:ea typeface="Work Sans"/>
                <a:cs typeface="Work Sans"/>
                <a:sym typeface="Work Sans"/>
              </a:rPr>
              <a:t>Säästud</a:t>
            </a:r>
            <a:endParaRPr sz="2000" b="1">
              <a:solidFill>
                <a:schemeClr val="dk1"/>
              </a:solidFill>
              <a:latin typeface="Work Sans Light" pitchFamily="2" charset="-70"/>
              <a:ea typeface="Work Sans"/>
              <a:cs typeface="Work Sans"/>
              <a:sym typeface="Work Sans"/>
            </a:endParaRPr>
          </a:p>
        </p:txBody>
      </p:sp>
      <p:sp>
        <p:nvSpPr>
          <p:cNvPr id="330" name="Google Shape;330;p4"/>
          <p:cNvSpPr txBox="1"/>
          <p:nvPr/>
        </p:nvSpPr>
        <p:spPr>
          <a:xfrm>
            <a:off x="4545384" y="1287603"/>
            <a:ext cx="3004719" cy="1091766"/>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1"/>
              </a:buClr>
              <a:buSzPts val="3200"/>
              <a:buFont typeface="Work Sans Light"/>
              <a:buNone/>
            </a:pPr>
            <a:r>
              <a:rPr lang="et-EE" sz="3200" b="1" i="0" dirty="0">
                <a:solidFill>
                  <a:schemeClr val="dk1"/>
                </a:solidFill>
                <a:latin typeface="Work Sans Light" pitchFamily="2" charset="-70"/>
                <a:ea typeface="Work Sans Light"/>
                <a:cs typeface="Work Sans Light"/>
                <a:sym typeface="Work Sans Light"/>
              </a:rPr>
              <a:t>Miks me vajame </a:t>
            </a:r>
            <a:r>
              <a:rPr lang="et-EE" sz="2800" b="1" i="0" dirty="0">
                <a:solidFill>
                  <a:schemeClr val="dk1"/>
                </a:solidFill>
                <a:latin typeface="Work Sans Light" pitchFamily="2" charset="-70"/>
                <a:ea typeface="Work Sans Light"/>
                <a:cs typeface="Work Sans Light"/>
                <a:sym typeface="Work Sans Light"/>
              </a:rPr>
              <a:t>eelarvet</a:t>
            </a:r>
            <a:r>
              <a:rPr lang="et-EE" sz="3200" b="1" i="0" dirty="0">
                <a:solidFill>
                  <a:schemeClr val="dk1"/>
                </a:solidFill>
                <a:latin typeface="Work Sans Light" pitchFamily="2" charset="-70"/>
                <a:ea typeface="Work Sans Light"/>
                <a:cs typeface="Work Sans Light"/>
                <a:sym typeface="Work Sans Light"/>
              </a:rPr>
              <a:t>?</a:t>
            </a:r>
            <a:endParaRPr sz="3200" b="1" i="0" dirty="0">
              <a:solidFill>
                <a:schemeClr val="dk1"/>
              </a:solidFill>
              <a:latin typeface="Work Sans Light" pitchFamily="2" charset="-70"/>
              <a:ea typeface="Work Sans Light"/>
              <a:cs typeface="Work Sans Light"/>
              <a:sym typeface="Work Sans Light"/>
            </a:endParaRPr>
          </a:p>
        </p:txBody>
      </p:sp>
      <p:sp>
        <p:nvSpPr>
          <p:cNvPr id="331" name="Google Shape;331;p4"/>
          <p:cNvSpPr txBox="1"/>
          <p:nvPr/>
        </p:nvSpPr>
        <p:spPr>
          <a:xfrm>
            <a:off x="4545384" y="3373323"/>
            <a:ext cx="11936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a:solidFill>
                  <a:schemeClr val="lt1"/>
                </a:solidFill>
                <a:latin typeface="Work Sans Light" pitchFamily="2" charset="-70"/>
                <a:ea typeface="Work Sans"/>
                <a:cs typeface="Work Sans"/>
                <a:sym typeface="Work Sans"/>
              </a:rPr>
              <a:t>Tulud</a:t>
            </a:r>
            <a:endParaRPr sz="2000" b="1" dirty="0">
              <a:solidFill>
                <a:schemeClr val="lt1"/>
              </a:solidFill>
              <a:latin typeface="Work Sans Light" pitchFamily="2" charset="-70"/>
              <a:ea typeface="Work Sans"/>
              <a:cs typeface="Work Sans"/>
              <a:sym typeface="Work Sans"/>
            </a:endParaRPr>
          </a:p>
        </p:txBody>
      </p:sp>
      <p:sp>
        <p:nvSpPr>
          <p:cNvPr id="332" name="Google Shape;332;p4"/>
          <p:cNvSpPr txBox="1"/>
          <p:nvPr/>
        </p:nvSpPr>
        <p:spPr>
          <a:xfrm>
            <a:off x="6612200" y="3373323"/>
            <a:ext cx="123162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t-EE" sz="2000" b="1">
                <a:solidFill>
                  <a:schemeClr val="dk1"/>
                </a:solidFill>
                <a:latin typeface="Work Sans Light" pitchFamily="2" charset="-70"/>
                <a:ea typeface="Work Sans"/>
                <a:cs typeface="Work Sans"/>
                <a:sym typeface="Work Sans"/>
              </a:rPr>
              <a:t>Kulud</a:t>
            </a:r>
            <a:endParaRPr sz="2000" b="1">
              <a:solidFill>
                <a:schemeClr val="dk1"/>
              </a:solidFill>
              <a:latin typeface="Work Sans Light" pitchFamily="2" charset="-70"/>
              <a:ea typeface="Work Sans"/>
              <a:cs typeface="Work Sans"/>
              <a:sym typeface="Work Sans"/>
            </a:endParaRPr>
          </a:p>
        </p:txBody>
      </p:sp>
      <p:cxnSp>
        <p:nvCxnSpPr>
          <p:cNvPr id="333" name="Google Shape;333;p4"/>
          <p:cNvCxnSpPr/>
          <p:nvPr/>
        </p:nvCxnSpPr>
        <p:spPr>
          <a:xfrm>
            <a:off x="1504122" y="4807053"/>
            <a:ext cx="9183757" cy="0"/>
          </a:xfrm>
          <a:prstGeom prst="straightConnector1">
            <a:avLst/>
          </a:prstGeom>
          <a:noFill/>
          <a:ln w="12700" cap="flat" cmpd="sng">
            <a:solidFill>
              <a:srgbClr val="7F7F7F"/>
            </a:solidFill>
            <a:prstDash val="solid"/>
            <a:miter lim="800000"/>
            <a:headEnd type="none" w="sm" len="sm"/>
            <a:tailEnd type="none" w="sm" len="sm"/>
          </a:ln>
        </p:spPr>
      </p:cxnSp>
      <p:pic>
        <p:nvPicPr>
          <p:cNvPr id="334" name="Google Shape;334;p4" descr="Piggy Bank outline"/>
          <p:cNvPicPr preferRelativeResize="0"/>
          <p:nvPr/>
        </p:nvPicPr>
        <p:blipFill rotWithShape="1">
          <a:blip r:embed="rId3">
            <a:alphaModFix/>
          </a:blip>
          <a:srcRect/>
          <a:stretch/>
        </p:blipFill>
        <p:spPr>
          <a:xfrm>
            <a:off x="1623105" y="5170981"/>
            <a:ext cx="914400" cy="914400"/>
          </a:xfrm>
          <a:prstGeom prst="rect">
            <a:avLst/>
          </a:prstGeom>
          <a:noFill/>
          <a:ln>
            <a:noFill/>
          </a:ln>
        </p:spPr>
      </p:pic>
      <p:pic>
        <p:nvPicPr>
          <p:cNvPr id="335" name="Google Shape;335;p4" descr="Clapper board outline"/>
          <p:cNvPicPr preferRelativeResize="0"/>
          <p:nvPr/>
        </p:nvPicPr>
        <p:blipFill rotWithShape="1">
          <a:blip r:embed="rId4">
            <a:alphaModFix/>
          </a:blip>
          <a:srcRect/>
          <a:stretch/>
        </p:blipFill>
        <p:spPr>
          <a:xfrm>
            <a:off x="4810274" y="5261998"/>
            <a:ext cx="732365" cy="732365"/>
          </a:xfrm>
          <a:prstGeom prst="rect">
            <a:avLst/>
          </a:prstGeom>
          <a:noFill/>
          <a:ln>
            <a:noFill/>
          </a:ln>
        </p:spPr>
      </p:pic>
      <p:pic>
        <p:nvPicPr>
          <p:cNvPr id="336" name="Google Shape;336;p4" descr="House outline"/>
          <p:cNvPicPr preferRelativeResize="0"/>
          <p:nvPr/>
        </p:nvPicPr>
        <p:blipFill rotWithShape="1">
          <a:blip r:embed="rId5">
            <a:alphaModFix/>
          </a:blip>
          <a:srcRect/>
          <a:stretch/>
        </p:blipFill>
        <p:spPr>
          <a:xfrm>
            <a:off x="7815408" y="5137567"/>
            <a:ext cx="867066" cy="8670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pic>
        <p:nvPicPr>
          <p:cNvPr id="342" name="Google Shape;342;p5" descr="A hand holding a phone&#10;&#10;Description automatically generated with low confidence"/>
          <p:cNvPicPr preferRelativeResize="0">
            <a:picLocks noGrp="1"/>
          </p:cNvPicPr>
          <p:nvPr>
            <p:ph type="body" idx="1"/>
          </p:nvPr>
        </p:nvPicPr>
        <p:blipFill rotWithShape="1">
          <a:blip r:embed="rId3">
            <a:alphaModFix/>
          </a:blip>
          <a:srcRect t="2224" b="13506"/>
          <a:stretch/>
        </p:blipFill>
        <p:spPr>
          <a:xfrm>
            <a:off x="20" y="10"/>
            <a:ext cx="12191980" cy="6857990"/>
          </a:xfrm>
          <a:prstGeom prst="rect">
            <a:avLst/>
          </a:prstGeom>
          <a:noFill/>
          <a:ln>
            <a:noFill/>
          </a:ln>
        </p:spPr>
      </p:pic>
      <p:sp>
        <p:nvSpPr>
          <p:cNvPr id="343" name="Google Shape;343;p5"/>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a:ea typeface="Work Sans"/>
              <a:cs typeface="Work Sans"/>
              <a:sym typeface="Work Sans"/>
            </a:endParaRPr>
          </a:p>
        </p:txBody>
      </p:sp>
      <p:sp>
        <p:nvSpPr>
          <p:cNvPr id="344" name="Google Shape;344;p5"/>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212963"/>
              </a:buClr>
              <a:buSzPts val="3100"/>
              <a:buFont typeface="Work Sans Light"/>
              <a:buNone/>
            </a:pPr>
            <a:r>
              <a:rPr lang="fi-FI" sz="2800" b="1" i="0" dirty="0">
                <a:solidFill>
                  <a:srgbClr val="212529"/>
                </a:solidFill>
                <a:effectLst/>
                <a:latin typeface="Work Sans Light" pitchFamily="2" charset="-70"/>
              </a:rPr>
              <a:t>Veerand Eesti noortest planeerivad ja hoiavad oma kulutustel pidevalt silma peal</a:t>
            </a:r>
            <a:endParaRPr sz="5400" dirty="0">
              <a:solidFill>
                <a:srgbClr val="212963"/>
              </a:solidFill>
              <a:latin typeface="Work Sans Light" pitchFamily="2" charset="-70"/>
              <a:sym typeface="Work Sans Light"/>
            </a:endParaRPr>
          </a:p>
        </p:txBody>
      </p:sp>
      <p:cxnSp>
        <p:nvCxnSpPr>
          <p:cNvPr id="345" name="Google Shape;345;p5"/>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346" name="Google Shape;346;p5"/>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1"/>
        <p:cNvGrpSpPr/>
        <p:nvPr/>
      </p:nvGrpSpPr>
      <p:grpSpPr>
        <a:xfrm>
          <a:off x="0" y="0"/>
          <a:ext cx="0" cy="0"/>
          <a:chOff x="0" y="0"/>
          <a:chExt cx="0" cy="0"/>
        </a:xfrm>
      </p:grpSpPr>
      <p:sp>
        <p:nvSpPr>
          <p:cNvPr id="352" name="Google Shape;352;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Light" pitchFamily="2" charset="-70"/>
              <a:ea typeface="Work Sans"/>
              <a:cs typeface="Work Sans"/>
              <a:sym typeface="Work Sans"/>
            </a:endParaRPr>
          </a:p>
        </p:txBody>
      </p:sp>
      <p:pic>
        <p:nvPicPr>
          <p:cNvPr id="353" name="Google Shape;353;p6" descr="Different sizes of piggybanks in pastel colors"/>
          <p:cNvPicPr preferRelativeResize="0"/>
          <p:nvPr/>
        </p:nvPicPr>
        <p:blipFill rotWithShape="1">
          <a:blip r:embed="rId3">
            <a:alphaModFix/>
          </a:blip>
          <a:srcRect t="9091" r="23297"/>
          <a:stretch/>
        </p:blipFill>
        <p:spPr>
          <a:xfrm>
            <a:off x="3523488" y="10"/>
            <a:ext cx="8668512" cy="6857990"/>
          </a:xfrm>
          <a:prstGeom prst="rect">
            <a:avLst/>
          </a:prstGeom>
          <a:noFill/>
          <a:ln>
            <a:noFill/>
          </a:ln>
        </p:spPr>
      </p:pic>
      <p:sp>
        <p:nvSpPr>
          <p:cNvPr id="354" name="Google Shape;354;p6"/>
          <p:cNvSpPr/>
          <p:nvPr/>
        </p:nvSpPr>
        <p:spPr>
          <a:xfrm>
            <a:off x="2" y="0"/>
            <a:ext cx="975660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Work Sans Light" pitchFamily="2" charset="-70"/>
              <a:ea typeface="Work Sans"/>
              <a:cs typeface="Work Sans"/>
              <a:sym typeface="Work Sans"/>
            </a:endParaRPr>
          </a:p>
        </p:txBody>
      </p:sp>
      <p:sp>
        <p:nvSpPr>
          <p:cNvPr id="355" name="Google Shape;355;p6"/>
          <p:cNvSpPr txBox="1">
            <a:spLocks noGrp="1"/>
          </p:cNvSpPr>
          <p:nvPr>
            <p:ph type="title"/>
          </p:nvPr>
        </p:nvSpPr>
        <p:spPr>
          <a:xfrm>
            <a:off x="424815" y="1508129"/>
            <a:ext cx="4701649" cy="1124712"/>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dk1"/>
              </a:buClr>
              <a:buSzPct val="100000"/>
              <a:buFont typeface="Work Sans Light"/>
              <a:buNone/>
            </a:pPr>
            <a:r>
              <a:rPr lang="et-EE" sz="3200" b="1" i="0" dirty="0">
                <a:solidFill>
                  <a:srgbClr val="212529"/>
                </a:solidFill>
                <a:effectLst/>
                <a:latin typeface="Work Sans Light" pitchFamily="2" charset="-70"/>
              </a:rPr>
              <a:t>2% noortest ei plaaneri oma igakuiseid kulutusi</a:t>
            </a:r>
            <a:br>
              <a:rPr lang="et-EE" sz="3200" dirty="0">
                <a:latin typeface="Work Sans Light" pitchFamily="2" charset="-70"/>
                <a:sym typeface="Work Sans Light"/>
              </a:rPr>
            </a:br>
            <a:endParaRPr sz="3200" dirty="0">
              <a:latin typeface="Work Sans Light" pitchFamily="2" charset="-70"/>
            </a:endParaRPr>
          </a:p>
        </p:txBody>
      </p:sp>
      <p:sp>
        <p:nvSpPr>
          <p:cNvPr id="356" name="Google Shape;356;p6"/>
          <p:cNvSpPr/>
          <p:nvPr/>
        </p:nvSpPr>
        <p:spPr>
          <a:xfrm rot="5400000">
            <a:off x="662559" y="605790"/>
            <a:ext cx="73152" cy="54864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Work Sans Light" pitchFamily="2" charset="-70"/>
              <a:ea typeface="Calibri"/>
              <a:cs typeface="Calibri"/>
              <a:sym typeface="Calibri"/>
            </a:endParaRPr>
          </a:p>
        </p:txBody>
      </p:sp>
      <p:sp>
        <p:nvSpPr>
          <p:cNvPr id="357" name="Google Shape;357;p6"/>
          <p:cNvSpPr/>
          <p:nvPr/>
        </p:nvSpPr>
        <p:spPr>
          <a:xfrm>
            <a:off x="428244" y="2443480"/>
            <a:ext cx="3300984"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Work Sans"/>
              <a:buNone/>
            </a:pPr>
            <a:endParaRPr sz="1800" b="0" i="0" u="none" strike="noStrike" cap="none">
              <a:solidFill>
                <a:srgbClr val="FFFFFF"/>
              </a:solidFill>
              <a:latin typeface="Work Sans Light" pitchFamily="2" charset="-70"/>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7"/>
          <p:cNvSpPr txBox="1">
            <a:spLocks noGrp="1"/>
          </p:cNvSpPr>
          <p:nvPr>
            <p:ph type="title"/>
          </p:nvPr>
        </p:nvSpPr>
        <p:spPr>
          <a:xfrm>
            <a:off x="623887" y="3029278"/>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dirty="0"/>
              <a:t>Miks me ei suuda säästa?</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8"/>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Kujutlusvõime</a:t>
            </a:r>
            <a:endParaRPr/>
          </a:p>
        </p:txBody>
      </p:sp>
      <p:sp>
        <p:nvSpPr>
          <p:cNvPr id="372" name="Google Shape;372;p8"/>
          <p:cNvSpPr txBox="1">
            <a:spLocks noGrp="1"/>
          </p:cNvSpPr>
          <p:nvPr>
            <p:ph type="body" idx="1"/>
          </p:nvPr>
        </p:nvSpPr>
        <p:spPr>
          <a:xfrm>
            <a:off x="623888" y="2276474"/>
            <a:ext cx="5451580"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400"/>
              <a:buNone/>
            </a:pPr>
            <a:r>
              <a:rPr lang="et-EE" sz="2800" dirty="0"/>
              <a:t>Unistame kõikidest asjadest, mida väga tahaksime omada.</a:t>
            </a:r>
            <a:endParaRPr sz="2800" dirty="0"/>
          </a:p>
          <a:p>
            <a:pPr marL="0" lvl="0" indent="0" algn="l" rtl="0">
              <a:lnSpc>
                <a:spcPct val="90000"/>
              </a:lnSpc>
              <a:spcBef>
                <a:spcPts val="1000"/>
              </a:spcBef>
              <a:spcAft>
                <a:spcPts val="0"/>
              </a:spcAft>
              <a:buClr>
                <a:schemeClr val="dk1"/>
              </a:buClr>
              <a:buSzPts val="1800"/>
              <a:buNone/>
            </a:pPr>
            <a:endParaRPr sz="2800" dirty="0"/>
          </a:p>
        </p:txBody>
      </p:sp>
      <p:pic>
        <p:nvPicPr>
          <p:cNvPr id="373" name="Google Shape;373;p8" descr="The Series 7 Is the Most Beautiful Apple Watch Ever, But That's About It"/>
          <p:cNvPicPr preferRelativeResize="0"/>
          <p:nvPr/>
        </p:nvPicPr>
        <p:blipFill rotWithShape="1">
          <a:blip r:embed="rId3">
            <a:alphaModFix/>
          </a:blip>
          <a:srcRect/>
          <a:stretch/>
        </p:blipFill>
        <p:spPr>
          <a:xfrm>
            <a:off x="6088640" y="0"/>
            <a:ext cx="3803663" cy="2531165"/>
          </a:xfrm>
          <a:prstGeom prst="rect">
            <a:avLst/>
          </a:prstGeom>
          <a:noFill/>
          <a:ln>
            <a:noFill/>
          </a:ln>
        </p:spPr>
      </p:pic>
      <p:pic>
        <p:nvPicPr>
          <p:cNvPr id="374" name="Google Shape;374;p8" descr="Nike Air Force 1 Shadow Women's Shoes. Nike LU"/>
          <p:cNvPicPr preferRelativeResize="0"/>
          <p:nvPr/>
        </p:nvPicPr>
        <p:blipFill rotWithShape="1">
          <a:blip r:embed="rId4">
            <a:alphaModFix/>
          </a:blip>
          <a:srcRect t="17949"/>
          <a:stretch/>
        </p:blipFill>
        <p:spPr>
          <a:xfrm>
            <a:off x="9886122" y="0"/>
            <a:ext cx="2305878" cy="2362644"/>
          </a:xfrm>
          <a:prstGeom prst="rect">
            <a:avLst/>
          </a:prstGeom>
          <a:noFill/>
          <a:ln>
            <a:noFill/>
          </a:ln>
        </p:spPr>
      </p:pic>
      <p:pic>
        <p:nvPicPr>
          <p:cNvPr id="375" name="Google Shape;375;p8" descr="Nintendo Switch review: A games console revolution"/>
          <p:cNvPicPr preferRelativeResize="0"/>
          <p:nvPr/>
        </p:nvPicPr>
        <p:blipFill rotWithShape="1">
          <a:blip r:embed="rId5">
            <a:alphaModFix/>
          </a:blip>
          <a:srcRect/>
          <a:stretch/>
        </p:blipFill>
        <p:spPr>
          <a:xfrm>
            <a:off x="6089484" y="2527654"/>
            <a:ext cx="3292976" cy="2163616"/>
          </a:xfrm>
          <a:prstGeom prst="rect">
            <a:avLst/>
          </a:prstGeom>
          <a:noFill/>
          <a:ln>
            <a:noFill/>
          </a:ln>
        </p:spPr>
      </p:pic>
      <p:pic>
        <p:nvPicPr>
          <p:cNvPr id="376" name="Google Shape;376;p8"/>
          <p:cNvPicPr preferRelativeResize="0"/>
          <p:nvPr/>
        </p:nvPicPr>
        <p:blipFill rotWithShape="1">
          <a:blip r:embed="rId6">
            <a:alphaModFix/>
          </a:blip>
          <a:srcRect l="20479" r="20478"/>
          <a:stretch/>
        </p:blipFill>
        <p:spPr>
          <a:xfrm>
            <a:off x="9342782" y="3652630"/>
            <a:ext cx="2849217" cy="3205369"/>
          </a:xfrm>
          <a:prstGeom prst="rect">
            <a:avLst/>
          </a:prstGeom>
          <a:noFill/>
          <a:ln>
            <a:noFill/>
          </a:ln>
        </p:spPr>
      </p:pic>
      <p:pic>
        <p:nvPicPr>
          <p:cNvPr id="377" name="Google Shape;377;p8" descr="African American Man Standing At Night With Vr Headset On Virtual Reality  Concept Stock Photo - Download Image Now - iStock"/>
          <p:cNvPicPr preferRelativeResize="0"/>
          <p:nvPr/>
        </p:nvPicPr>
        <p:blipFill rotWithShape="1">
          <a:blip r:embed="rId7">
            <a:alphaModFix/>
          </a:blip>
          <a:srcRect/>
          <a:stretch/>
        </p:blipFill>
        <p:spPr>
          <a:xfrm>
            <a:off x="6096231" y="4679931"/>
            <a:ext cx="3273056" cy="21780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9"/>
          <p:cNvSpPr txBox="1">
            <a:spLocks noGrp="1"/>
          </p:cNvSpPr>
          <p:nvPr>
            <p:ph type="title"/>
          </p:nvPr>
        </p:nvSpPr>
        <p:spPr>
          <a:xfrm>
            <a:off x="623887" y="657225"/>
            <a:ext cx="10944225" cy="161925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4400"/>
              <a:buFont typeface="Work Sans Light"/>
              <a:buNone/>
            </a:pPr>
            <a:r>
              <a:rPr lang="et-EE"/>
              <a:t>Sotsiaalne surve</a:t>
            </a:r>
            <a:endParaRPr/>
          </a:p>
        </p:txBody>
      </p:sp>
      <p:sp>
        <p:nvSpPr>
          <p:cNvPr id="384" name="Google Shape;384;p9"/>
          <p:cNvSpPr txBox="1">
            <a:spLocks noGrp="1"/>
          </p:cNvSpPr>
          <p:nvPr>
            <p:ph type="body" idx="1"/>
          </p:nvPr>
        </p:nvSpPr>
        <p:spPr>
          <a:xfrm>
            <a:off x="623888" y="2276474"/>
            <a:ext cx="7292562" cy="3205163"/>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800"/>
              <a:buNone/>
            </a:pPr>
            <a:r>
              <a:rPr lang="et-EE" sz="2800" dirty="0"/>
              <a:t>Arvamine, et asjad defineerivad selle, kes me oleme.</a:t>
            </a:r>
          </a:p>
          <a:p>
            <a:pPr marL="0" lvl="0" indent="0" algn="l" rtl="0">
              <a:lnSpc>
                <a:spcPct val="90000"/>
              </a:lnSpc>
              <a:spcBef>
                <a:spcPts val="0"/>
              </a:spcBef>
              <a:spcAft>
                <a:spcPts val="0"/>
              </a:spcAft>
              <a:buClr>
                <a:schemeClr val="dk1"/>
              </a:buClr>
              <a:buSzPts val="2800"/>
              <a:buNone/>
            </a:pPr>
            <a:endParaRPr lang="et-EE" sz="2800" dirty="0"/>
          </a:p>
          <a:p>
            <a:pPr marL="0" lvl="0" indent="0" algn="l" rtl="0">
              <a:lnSpc>
                <a:spcPct val="90000"/>
              </a:lnSpc>
              <a:spcBef>
                <a:spcPts val="0"/>
              </a:spcBef>
              <a:spcAft>
                <a:spcPts val="0"/>
              </a:spcAft>
              <a:buClr>
                <a:schemeClr val="dk1"/>
              </a:buClr>
              <a:buSzPts val="2800"/>
              <a:buNone/>
            </a:pPr>
            <a:r>
              <a:rPr lang="et-EE" sz="2800" dirty="0"/>
              <a:t>Tegelikult loeb ikkagi see, kes me sisemuses oleme.</a:t>
            </a:r>
            <a:endParaRPr dirty="0"/>
          </a:p>
        </p:txBody>
      </p:sp>
      <p:pic>
        <p:nvPicPr>
          <p:cNvPr id="385" name="Google Shape;385;p9" descr="A picture containing graphical user interface&#10;&#10;Description automatically generated"/>
          <p:cNvPicPr preferRelativeResize="0"/>
          <p:nvPr/>
        </p:nvPicPr>
        <p:blipFill rotWithShape="1">
          <a:blip r:embed="rId3">
            <a:alphaModFix/>
          </a:blip>
          <a:srcRect/>
          <a:stretch/>
        </p:blipFill>
        <p:spPr>
          <a:xfrm>
            <a:off x="8312790" y="0"/>
            <a:ext cx="3879210" cy="6858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Pangaliit">
      <a:dk1>
        <a:srgbClr val="212963"/>
      </a:dk1>
      <a:lt1>
        <a:srgbClr val="FFFFFF"/>
      </a:lt1>
      <a:dk2>
        <a:srgbClr val="212963"/>
      </a:dk2>
      <a:lt2>
        <a:srgbClr val="DBB165"/>
      </a:lt2>
      <a:accent1>
        <a:srgbClr val="212963"/>
      </a:accent1>
      <a:accent2>
        <a:srgbClr val="DBB165"/>
      </a:accent2>
      <a:accent3>
        <a:srgbClr val="2BB573"/>
      </a:accent3>
      <a:accent4>
        <a:srgbClr val="29AAE1"/>
      </a:accent4>
      <a:accent5>
        <a:srgbClr val="F05A2B"/>
      </a:accent5>
      <a:accent6>
        <a:srgbClr val="FFC000"/>
      </a:accent6>
      <a:hlink>
        <a:srgbClr val="495385"/>
      </a:hlink>
      <a:folHlink>
        <a:srgbClr val="7980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angaliit">
      <a:dk1>
        <a:srgbClr val="212963"/>
      </a:dk1>
      <a:lt1>
        <a:srgbClr val="FFFFFF"/>
      </a:lt1>
      <a:dk2>
        <a:srgbClr val="212963"/>
      </a:dk2>
      <a:lt2>
        <a:srgbClr val="DBB165"/>
      </a:lt2>
      <a:accent1>
        <a:srgbClr val="212963"/>
      </a:accent1>
      <a:accent2>
        <a:srgbClr val="DBB165"/>
      </a:accent2>
      <a:accent3>
        <a:srgbClr val="2BB573"/>
      </a:accent3>
      <a:accent4>
        <a:srgbClr val="29AAE1"/>
      </a:accent4>
      <a:accent5>
        <a:srgbClr val="F05A2B"/>
      </a:accent5>
      <a:accent6>
        <a:srgbClr val="FFC000"/>
      </a:accent6>
      <a:hlink>
        <a:srgbClr val="495385"/>
      </a:hlink>
      <a:folHlink>
        <a:srgbClr val="7980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3137</Words>
  <Application>Microsoft Office PowerPoint</Application>
  <PresentationFormat>Widescreen</PresentationFormat>
  <Paragraphs>263</Paragraphs>
  <Slides>25</Slides>
  <Notes>25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Calibri</vt:lpstr>
      <vt:lpstr>Work Sans Light</vt:lpstr>
      <vt:lpstr>Work Sans</vt:lpstr>
      <vt:lpstr>Courier New</vt:lpstr>
      <vt:lpstr>Roboto</vt:lpstr>
      <vt:lpstr>Arial</vt:lpstr>
      <vt:lpstr>Office Theme</vt:lpstr>
      <vt:lpstr>Office Theme</vt:lpstr>
      <vt:lpstr>Kuidas saada rikkaks?</vt:lpstr>
      <vt:lpstr>Millest me täna räägime?</vt:lpstr>
      <vt:lpstr>Mis on eelarve?</vt:lpstr>
      <vt:lpstr>PowerPoint Presentation</vt:lpstr>
      <vt:lpstr>Veerand Eesti noortest planeerivad ja hoiavad oma kulutustel pidevalt silma peal</vt:lpstr>
      <vt:lpstr>2% noortest ei plaaneri oma igakuiseid kulutusi </vt:lpstr>
      <vt:lpstr>Miks me ei suuda säästa?</vt:lpstr>
      <vt:lpstr>Kujutlusvõime</vt:lpstr>
      <vt:lpstr>Sotsiaalne surve</vt:lpstr>
      <vt:lpstr>Meedia mõju</vt:lpstr>
      <vt:lpstr>Allahindlused</vt:lpstr>
      <vt:lpstr>Diderot’ efekt </vt:lpstr>
      <vt:lpstr>Diderot’ efekt päriselus </vt:lpstr>
      <vt:lpstr>Mida teha? </vt:lpstr>
      <vt:lpstr>Samm 1 Pea meeles: Bränd ei muuda Sind, Sina kujundad end ise</vt:lpstr>
      <vt:lpstr>Samm 2 Tegevusplaan</vt:lpstr>
      <vt:lpstr>Maksa endale esimesena PYF - Pay Yourself First 50-30-20 eelarvestamise reegel </vt:lpstr>
      <vt:lpstr>Näide</vt:lpstr>
      <vt:lpstr>Kuusissetulek 100 EUR  </vt:lpstr>
      <vt:lpstr>Liigitage kulutused: Netflix, internet, kino, Kaubamaja aktsiad, koolisöök, jõusaal, takso, elektriarve, püsikanne säästukontole</vt:lpstr>
      <vt:lpstr>3 võimalust raha paremini planeerida</vt:lpstr>
      <vt:lpstr>Pettused</vt:lpstr>
      <vt:lpstr>Kui Sina ei kontrolli oma raha, siis kontrollib raha Sind. </vt:lpstr>
      <vt:lpstr>Paneme teadmised proovile!</vt:lpstr>
      <vt:lpstr>Küsimusi?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Kuidas saada rikkaks?</dc:title>
  <dc:creator>Victoria Saard</dc:creator>
  <cp:lastModifiedBy>Enn Riisalu</cp:lastModifiedBy>
  <cp:revision>13</cp:revision>
  <dcterms:created xsi:type="dcterms:W3CDTF">2017-09-07T08:51:56Z</dcterms:created>
  <dcterms:modified xsi:type="dcterms:W3CDTF">2026-02-18T08:50:56Z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9a02a4-1fd8-448c-9b02-939e6825dd65_Enabled">
    <vt:lpwstr>true</vt:lpwstr>
  </property>
  <property fmtid="{D5CDD505-2E9C-101B-9397-08002B2CF9AE}" pid="3" name="MSIP_Label_199a02a4-1fd8-448c-9b02-939e6825dd65_SetDate">
    <vt:lpwstr>2021-09-01T10:43:00Z</vt:lpwstr>
  </property>
  <property fmtid="{D5CDD505-2E9C-101B-9397-08002B2CF9AE}" pid="4" name="MSIP_Label_199a02a4-1fd8-448c-9b02-939e6825dd65_Method">
    <vt:lpwstr>Privileged</vt:lpwstr>
  </property>
  <property fmtid="{D5CDD505-2E9C-101B-9397-08002B2CF9AE}" pid="5" name="MSIP_Label_199a02a4-1fd8-448c-9b02-939e6825dd65_Name">
    <vt:lpwstr>General</vt:lpwstr>
  </property>
  <property fmtid="{D5CDD505-2E9C-101B-9397-08002B2CF9AE}" pid="6" name="MSIP_Label_199a02a4-1fd8-448c-9b02-939e6825dd65_SiteId">
    <vt:lpwstr>e06b362b-4101-487e-ac7c-ade9d4cc404e</vt:lpwstr>
  </property>
  <property fmtid="{D5CDD505-2E9C-101B-9397-08002B2CF9AE}" pid="7" name="MSIP_Label_199a02a4-1fd8-448c-9b02-939e6825dd65_ActionId">
    <vt:lpwstr>25916343-6e85-4703-825c-99a254074bb9</vt:lpwstr>
  </property>
  <property fmtid="{D5CDD505-2E9C-101B-9397-08002B2CF9AE}" pid="8" name="MSIP_Label_199a02a4-1fd8-448c-9b02-939e6825dd65_ContentBits">
    <vt:lpwstr>0</vt:lpwstr>
  </property>
</Properties>
</file>