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432" r:id="rId2"/>
    <p:sldId id="433" r:id="rId3"/>
    <p:sldId id="434" r:id="rId4"/>
    <p:sldId id="435" r:id="rId5"/>
    <p:sldId id="436" r:id="rId6"/>
    <p:sldId id="437" r:id="rId7"/>
    <p:sldId id="438" r:id="rId8"/>
    <p:sldId id="442" r:id="rId9"/>
    <p:sldId id="439" r:id="rId10"/>
    <p:sldId id="443" r:id="rId11"/>
    <p:sldId id="444" r:id="rId12"/>
    <p:sldId id="440" r:id="rId13"/>
    <p:sldId id="369" r:id="rId14"/>
    <p:sldId id="390" r:id="rId15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5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5013" autoAdjust="0"/>
  </p:normalViewPr>
  <p:slideViewPr>
    <p:cSldViewPr snapToGrid="0" snapToObjects="1">
      <p:cViewPr>
        <p:scale>
          <a:sx n="60" d="100"/>
          <a:sy n="60" d="100"/>
        </p:scale>
        <p:origin x="784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614294010151782E-2"/>
          <c:y val="3.9193176066856768E-3"/>
          <c:w val="0.37803283335361015"/>
          <c:h val="0.93015961189497465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1806436118988847"/>
                  <c:y val="-9.13333703662556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52-4FC6-9A0E-833410FD204F}"/>
                </c:ext>
              </c:extLst>
            </c:dLbl>
            <c:dLbl>
              <c:idx val="1"/>
              <c:layout>
                <c:manualLayout>
                  <c:x val="0.11095311434566132"/>
                  <c:y val="-9.675499018627560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52-4FC6-9A0E-833410FD204F}"/>
                </c:ext>
              </c:extLst>
            </c:dLbl>
            <c:dLbl>
              <c:idx val="2"/>
              <c:layout>
                <c:manualLayout>
                  <c:x val="7.0353014252065596E-2"/>
                  <c:y val="0.1899359947660136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52-4FC6-9A0E-833410FD20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nl-B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'[digital_agenda_scoreboard_key_indicators (1).xls]chart data'!$K$49:$M$49</c:f>
              <c:strCache>
                <c:ptCount val="3"/>
                <c:pt idx="0">
                  <c:v>Citizens with basic or above basic digital skills</c:v>
                </c:pt>
                <c:pt idx="1">
                  <c:v>citizens with low digital skills</c:v>
                </c:pt>
                <c:pt idx="2">
                  <c:v>citizens with no digital skills </c:v>
                </c:pt>
              </c:strCache>
            </c:strRef>
          </c:cat>
          <c:val>
            <c:numRef>
              <c:f>'[digital_agenda_scoreboard_key_indicators (1).xls]chart data'!$K$50:$M$50</c:f>
              <c:numCache>
                <c:formatCode>#,##0.00</c:formatCode>
                <c:ptCount val="3"/>
                <c:pt idx="0">
                  <c:v>215090909.09090906</c:v>
                </c:pt>
                <c:pt idx="1">
                  <c:v>92000000</c:v>
                </c:pt>
                <c:pt idx="2">
                  <c:v>77000000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52-4FC6-9A0E-833410FD204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46215061725710133"/>
          <c:y val="0.15350623819063142"/>
          <c:w val="0.52199566048910073"/>
          <c:h val="0.66263040298053799"/>
        </c:manualLayout>
      </c:layout>
      <c:overlay val="0"/>
      <c:txPr>
        <a:bodyPr/>
        <a:lstStyle/>
        <a:p>
          <a:pPr algn="l">
            <a:defRPr sz="1800"/>
          </a:pPr>
          <a:endParaRPr lang="nl-BE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4CE43A-E545-4E54-80C4-DA8E4CE0D45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B4A5871-82F9-4F2E-8FA2-BDF025AB960B}">
      <dgm:prSet phldrT="[Text]" custT="1"/>
      <dgm:spPr>
        <a:xfrm>
          <a:off x="0" y="26849"/>
          <a:ext cx="10515600" cy="1312740"/>
        </a:xfrm>
        <a:solidFill>
          <a:srgbClr val="D79F37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8FA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3200" dirty="0">
              <a:solidFill>
                <a:srgbClr val="F8FAFF"/>
              </a:solidFill>
              <a:latin typeface="Calibri" panose="020F0502020204030204"/>
              <a:ea typeface="+mn-ea"/>
              <a:cs typeface="+mn-cs"/>
            </a:rPr>
            <a:t>ICT specialist skills</a:t>
          </a:r>
        </a:p>
      </dgm:t>
    </dgm:pt>
    <dgm:pt modelId="{B7D1252B-ECE3-4548-B0CF-AEB3F715BB3F}" type="parTrans" cxnId="{5DD4E111-2D68-4956-89C9-5CD1AEAA0BE6}">
      <dgm:prSet/>
      <dgm:spPr/>
      <dgm:t>
        <a:bodyPr/>
        <a:lstStyle/>
        <a:p>
          <a:endParaRPr lang="en-GB"/>
        </a:p>
      </dgm:t>
    </dgm:pt>
    <dgm:pt modelId="{640269F2-BC18-4E76-B1EC-8D43198CBF58}" type="sibTrans" cxnId="{5DD4E111-2D68-4956-89C9-5CD1AEAA0BE6}">
      <dgm:prSet/>
      <dgm:spPr/>
      <dgm:t>
        <a:bodyPr/>
        <a:lstStyle/>
        <a:p>
          <a:endParaRPr lang="en-GB"/>
        </a:p>
      </dgm:t>
    </dgm:pt>
    <dgm:pt modelId="{D85EEB1E-6E4E-419C-8445-5399BE0C9BD2}">
      <dgm:prSet phldrT="[Text]" custT="1"/>
      <dgm:spPr>
        <a:xfrm>
          <a:off x="0" y="1339590"/>
          <a:ext cx="10515600" cy="728640"/>
        </a:xfrm>
        <a:noFill/>
        <a:ln>
          <a:noFill/>
        </a:ln>
        <a:effectLst/>
      </dgm:spPr>
      <dgm:t>
        <a:bodyPr/>
        <a:lstStyle/>
        <a:p>
          <a:r>
            <a:rPr lang="en-GB" sz="2400" kern="0" dirty="0">
              <a:solidFill>
                <a:srgbClr val="0F5494"/>
              </a:solidFill>
              <a:latin typeface="Calibri" panose="020F0502020204030204"/>
              <a:ea typeface="+mn-ea"/>
              <a:cs typeface="+mn-cs"/>
            </a:rPr>
            <a:t>Those necessary to programme, develop applications and manage networks</a:t>
          </a:r>
        </a:p>
      </dgm:t>
    </dgm:pt>
    <dgm:pt modelId="{62C21A1D-73FC-47A1-AFB2-EE85808627E1}" type="parTrans" cxnId="{59872828-61AD-461C-AEC7-B35055F644FE}">
      <dgm:prSet/>
      <dgm:spPr/>
      <dgm:t>
        <a:bodyPr/>
        <a:lstStyle/>
        <a:p>
          <a:endParaRPr lang="en-GB"/>
        </a:p>
      </dgm:t>
    </dgm:pt>
    <dgm:pt modelId="{50229580-39D4-42C7-8440-615846CBBA1A}" type="sibTrans" cxnId="{59872828-61AD-461C-AEC7-B35055F644FE}">
      <dgm:prSet/>
      <dgm:spPr/>
      <dgm:t>
        <a:bodyPr/>
        <a:lstStyle/>
        <a:p>
          <a:endParaRPr lang="en-GB"/>
        </a:p>
      </dgm:t>
    </dgm:pt>
    <dgm:pt modelId="{E88B74BF-8FEA-44C2-A6B9-34B5AAACC1BC}">
      <dgm:prSet phldrT="[Text]" custT="1"/>
      <dgm:spPr>
        <a:xfrm>
          <a:off x="0" y="2068230"/>
          <a:ext cx="10515600" cy="1312740"/>
        </a:xfrm>
        <a:solidFill>
          <a:srgbClr val="92AD4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8FA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3200" dirty="0">
              <a:solidFill>
                <a:srgbClr val="F8FAFF"/>
              </a:solidFill>
              <a:latin typeface="Calibri" panose="020F0502020204030204"/>
              <a:ea typeface="+mn-ea"/>
              <a:cs typeface="+mn-cs"/>
            </a:rPr>
            <a:t>Digital skills for business</a:t>
          </a:r>
        </a:p>
        <a:p>
          <a:pPr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dirty="0">
            <a:solidFill>
              <a:srgbClr val="F8FAFF"/>
            </a:solidFill>
            <a:latin typeface="Calibri" panose="020F0502020204030204"/>
            <a:ea typeface="+mn-ea"/>
            <a:cs typeface="+mn-cs"/>
          </a:endParaRPr>
        </a:p>
      </dgm:t>
    </dgm:pt>
    <dgm:pt modelId="{6A88453B-A6B4-47F8-8077-0E54F95088F8}" type="parTrans" cxnId="{1BC1FBDD-BFEE-4BA5-A3BE-121D39B48940}">
      <dgm:prSet/>
      <dgm:spPr/>
      <dgm:t>
        <a:bodyPr/>
        <a:lstStyle/>
        <a:p>
          <a:endParaRPr lang="en-GB"/>
        </a:p>
      </dgm:t>
    </dgm:pt>
    <dgm:pt modelId="{0172C6B4-2192-45CB-8945-64B4C01C2E60}" type="sibTrans" cxnId="{1BC1FBDD-BFEE-4BA5-A3BE-121D39B48940}">
      <dgm:prSet/>
      <dgm:spPr/>
      <dgm:t>
        <a:bodyPr/>
        <a:lstStyle/>
        <a:p>
          <a:endParaRPr lang="en-GB"/>
        </a:p>
      </dgm:t>
    </dgm:pt>
    <dgm:pt modelId="{8C26AD23-F495-4D6A-A00D-C562B71D1F7C}">
      <dgm:prSet phldrT="[Text]" custT="1"/>
      <dgm:spPr>
        <a:xfrm>
          <a:off x="0" y="3380970"/>
          <a:ext cx="10515600" cy="1126080"/>
        </a:xfrm>
        <a:noFill/>
        <a:ln>
          <a:noFill/>
        </a:ln>
        <a:effectLst/>
      </dgm:spPr>
      <dgm:t>
        <a:bodyPr/>
        <a:lstStyle/>
        <a:p>
          <a:r>
            <a:rPr lang="en-GB" sz="2400" kern="0" dirty="0">
              <a:solidFill>
                <a:srgbClr val="0F5494"/>
              </a:solidFill>
              <a:latin typeface="Calibri" panose="020F0502020204030204"/>
              <a:ea typeface="+mn-ea"/>
              <a:cs typeface="+mn-cs"/>
            </a:rPr>
            <a:t>Skills to use ICT technologies for professional purposes, necessary to perform new tasks associated to the use of ICTs at work </a:t>
          </a:r>
        </a:p>
      </dgm:t>
    </dgm:pt>
    <dgm:pt modelId="{56435559-4593-4693-999E-09FE412F2495}" type="parTrans" cxnId="{A1FA5247-F5C8-4C18-AF8A-471359CD878A}">
      <dgm:prSet/>
      <dgm:spPr/>
      <dgm:t>
        <a:bodyPr/>
        <a:lstStyle/>
        <a:p>
          <a:endParaRPr lang="en-GB"/>
        </a:p>
      </dgm:t>
    </dgm:pt>
    <dgm:pt modelId="{5F75B7C7-26B6-45B3-BF4E-88D17DDEF531}" type="sibTrans" cxnId="{A1FA5247-F5C8-4C18-AF8A-471359CD878A}">
      <dgm:prSet/>
      <dgm:spPr/>
      <dgm:t>
        <a:bodyPr/>
        <a:lstStyle/>
        <a:p>
          <a:endParaRPr lang="en-GB"/>
        </a:p>
      </dgm:t>
    </dgm:pt>
    <dgm:pt modelId="{0FC06688-C4F2-4732-BE1F-2522E8CD5CC4}" type="pres">
      <dgm:prSet presAssocID="{AD4CE43A-E545-4E54-80C4-DA8E4CE0D45F}" presName="linear" presStyleCnt="0">
        <dgm:presLayoutVars>
          <dgm:animLvl val="lvl"/>
          <dgm:resizeHandles val="exact"/>
        </dgm:presLayoutVars>
      </dgm:prSet>
      <dgm:spPr/>
    </dgm:pt>
    <dgm:pt modelId="{8F4058D6-7B5D-41BA-80C9-FD7B525ADBA4}" type="pres">
      <dgm:prSet presAssocID="{4B4A5871-82F9-4F2E-8FA2-BDF025AB960B}" presName="parentText" presStyleLbl="node1" presStyleIdx="0" presStyleCnt="2" custLinFactNeighborX="862" custLinFactNeighborY="-177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  <dgm:pt modelId="{87157ED1-50BE-4CF3-BCC4-F338BADDA11E}" type="pres">
      <dgm:prSet presAssocID="{4B4A5871-82F9-4F2E-8FA2-BDF025AB960B}" presName="childText" presStyleLbl="revTx" presStyleIdx="0" presStyleCnt="2">
        <dgm:presLayoutVars>
          <dgm:bulletEnabled val="1"/>
        </dgm:presLayoutVars>
      </dgm:prSet>
      <dgm:spPr>
        <a:prstGeom prst="rect">
          <a:avLst/>
        </a:prstGeom>
      </dgm:spPr>
    </dgm:pt>
    <dgm:pt modelId="{0998186D-5FD8-4EA2-88A0-9E7EDD4FCB90}" type="pres">
      <dgm:prSet presAssocID="{E88B74BF-8FEA-44C2-A6B9-34B5AAACC1BC}" presName="parentText" presStyleLbl="node1" presStyleIdx="1" presStyleCnt="2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  <dgm:pt modelId="{628E32BE-15D6-474B-9D8E-1B2A9AD6452F}" type="pres">
      <dgm:prSet presAssocID="{E88B74BF-8FEA-44C2-A6B9-34B5AAACC1BC}" presName="childText" presStyleLbl="revTx" presStyleIdx="1" presStyleCnt="2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DC4B1108-6D79-43BD-9A8D-2C29F115690D}" type="presOf" srcId="{8C26AD23-F495-4D6A-A00D-C562B71D1F7C}" destId="{628E32BE-15D6-474B-9D8E-1B2A9AD6452F}" srcOrd="0" destOrd="0" presId="urn:microsoft.com/office/officeart/2005/8/layout/vList2"/>
    <dgm:cxn modelId="{5DD4E111-2D68-4956-89C9-5CD1AEAA0BE6}" srcId="{AD4CE43A-E545-4E54-80C4-DA8E4CE0D45F}" destId="{4B4A5871-82F9-4F2E-8FA2-BDF025AB960B}" srcOrd="0" destOrd="0" parTransId="{B7D1252B-ECE3-4548-B0CF-AEB3F715BB3F}" sibTransId="{640269F2-BC18-4E76-B1EC-8D43198CBF58}"/>
    <dgm:cxn modelId="{59872828-61AD-461C-AEC7-B35055F644FE}" srcId="{4B4A5871-82F9-4F2E-8FA2-BDF025AB960B}" destId="{D85EEB1E-6E4E-419C-8445-5399BE0C9BD2}" srcOrd="0" destOrd="0" parTransId="{62C21A1D-73FC-47A1-AFB2-EE85808627E1}" sibTransId="{50229580-39D4-42C7-8440-615846CBBA1A}"/>
    <dgm:cxn modelId="{61C5A837-7E96-4AB5-89E2-19948900D17D}" type="presOf" srcId="{4B4A5871-82F9-4F2E-8FA2-BDF025AB960B}" destId="{8F4058D6-7B5D-41BA-80C9-FD7B525ADBA4}" srcOrd="0" destOrd="0" presId="urn:microsoft.com/office/officeart/2005/8/layout/vList2"/>
    <dgm:cxn modelId="{87E7AE3F-17DE-4E0D-B080-4967C6625073}" type="presOf" srcId="{AD4CE43A-E545-4E54-80C4-DA8E4CE0D45F}" destId="{0FC06688-C4F2-4732-BE1F-2522E8CD5CC4}" srcOrd="0" destOrd="0" presId="urn:microsoft.com/office/officeart/2005/8/layout/vList2"/>
    <dgm:cxn modelId="{A1FA5247-F5C8-4C18-AF8A-471359CD878A}" srcId="{E88B74BF-8FEA-44C2-A6B9-34B5AAACC1BC}" destId="{8C26AD23-F495-4D6A-A00D-C562B71D1F7C}" srcOrd="0" destOrd="0" parTransId="{56435559-4593-4693-999E-09FE412F2495}" sibTransId="{5F75B7C7-26B6-45B3-BF4E-88D17DDEF531}"/>
    <dgm:cxn modelId="{18C51483-E563-46EB-ABA4-156C08A66D0E}" type="presOf" srcId="{E88B74BF-8FEA-44C2-A6B9-34B5AAACC1BC}" destId="{0998186D-5FD8-4EA2-88A0-9E7EDD4FCB90}" srcOrd="0" destOrd="0" presId="urn:microsoft.com/office/officeart/2005/8/layout/vList2"/>
    <dgm:cxn modelId="{E0E516BB-66A6-4B9C-9B22-D9672DABF589}" type="presOf" srcId="{D85EEB1E-6E4E-419C-8445-5399BE0C9BD2}" destId="{87157ED1-50BE-4CF3-BCC4-F338BADDA11E}" srcOrd="0" destOrd="0" presId="urn:microsoft.com/office/officeart/2005/8/layout/vList2"/>
    <dgm:cxn modelId="{1BC1FBDD-BFEE-4BA5-A3BE-121D39B48940}" srcId="{AD4CE43A-E545-4E54-80C4-DA8E4CE0D45F}" destId="{E88B74BF-8FEA-44C2-A6B9-34B5AAACC1BC}" srcOrd="1" destOrd="0" parTransId="{6A88453B-A6B4-47F8-8077-0E54F95088F8}" sibTransId="{0172C6B4-2192-45CB-8945-64B4C01C2E60}"/>
    <dgm:cxn modelId="{9B1DAD9A-DC9C-4883-80CB-BDD5A40A4D3A}" type="presParOf" srcId="{0FC06688-C4F2-4732-BE1F-2522E8CD5CC4}" destId="{8F4058D6-7B5D-41BA-80C9-FD7B525ADBA4}" srcOrd="0" destOrd="0" presId="urn:microsoft.com/office/officeart/2005/8/layout/vList2"/>
    <dgm:cxn modelId="{10F7DFB7-09EC-4217-A509-A15B92906303}" type="presParOf" srcId="{0FC06688-C4F2-4732-BE1F-2522E8CD5CC4}" destId="{87157ED1-50BE-4CF3-BCC4-F338BADDA11E}" srcOrd="1" destOrd="0" presId="urn:microsoft.com/office/officeart/2005/8/layout/vList2"/>
    <dgm:cxn modelId="{EAD65CBA-918A-433C-8ADE-EAB131124122}" type="presParOf" srcId="{0FC06688-C4F2-4732-BE1F-2522E8CD5CC4}" destId="{0998186D-5FD8-4EA2-88A0-9E7EDD4FCB90}" srcOrd="2" destOrd="0" presId="urn:microsoft.com/office/officeart/2005/8/layout/vList2"/>
    <dgm:cxn modelId="{E57B1F23-A9D8-4DAA-96B7-086831215D49}" type="presParOf" srcId="{0FC06688-C4F2-4732-BE1F-2522E8CD5CC4}" destId="{628E32BE-15D6-474B-9D8E-1B2A9AD6452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058D6-7B5D-41BA-80C9-FD7B525ADBA4}">
      <dsp:nvSpPr>
        <dsp:cNvPr id="0" name=""/>
        <dsp:cNvSpPr/>
      </dsp:nvSpPr>
      <dsp:spPr>
        <a:xfrm>
          <a:off x="0" y="6161"/>
          <a:ext cx="11137237" cy="1210949"/>
        </a:xfrm>
        <a:prstGeom prst="roundRect">
          <a:avLst/>
        </a:prstGeom>
        <a:solidFill>
          <a:srgbClr val="D79F37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8FA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3200" kern="1200" dirty="0">
              <a:solidFill>
                <a:srgbClr val="F8FAFF"/>
              </a:solidFill>
              <a:latin typeface="Calibri" panose="020F0502020204030204"/>
              <a:ea typeface="+mn-ea"/>
              <a:cs typeface="+mn-cs"/>
            </a:rPr>
            <a:t>ICT specialist skills</a:t>
          </a:r>
        </a:p>
      </dsp:txBody>
      <dsp:txXfrm>
        <a:off x="59114" y="65275"/>
        <a:ext cx="11019009" cy="1092721"/>
      </dsp:txXfrm>
    </dsp:sp>
    <dsp:sp modelId="{87157ED1-50BE-4CF3-BCC4-F338BADDA11E}">
      <dsp:nvSpPr>
        <dsp:cNvPr id="0" name=""/>
        <dsp:cNvSpPr/>
      </dsp:nvSpPr>
      <dsp:spPr>
        <a:xfrm>
          <a:off x="0" y="1218459"/>
          <a:ext cx="11137237" cy="76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360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0" dirty="0">
              <a:solidFill>
                <a:srgbClr val="0F5494"/>
              </a:solidFill>
              <a:latin typeface="Calibri" panose="020F0502020204030204"/>
              <a:ea typeface="+mn-ea"/>
              <a:cs typeface="+mn-cs"/>
            </a:rPr>
            <a:t>Those necessary to programme, develop applications and manage networks</a:t>
          </a:r>
        </a:p>
      </dsp:txBody>
      <dsp:txXfrm>
        <a:off x="0" y="1218459"/>
        <a:ext cx="11137237" cy="761760"/>
      </dsp:txXfrm>
    </dsp:sp>
    <dsp:sp modelId="{0998186D-5FD8-4EA2-88A0-9E7EDD4FCB90}">
      <dsp:nvSpPr>
        <dsp:cNvPr id="0" name=""/>
        <dsp:cNvSpPr/>
      </dsp:nvSpPr>
      <dsp:spPr>
        <a:xfrm>
          <a:off x="0" y="1980220"/>
          <a:ext cx="11137237" cy="1210949"/>
        </a:xfrm>
        <a:prstGeom prst="roundRect">
          <a:avLst/>
        </a:prstGeom>
        <a:solidFill>
          <a:srgbClr val="92AD4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8FA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3200" kern="1200" dirty="0">
              <a:solidFill>
                <a:srgbClr val="F8FAFF"/>
              </a:solidFill>
              <a:latin typeface="Calibri" panose="020F0502020204030204"/>
              <a:ea typeface="+mn-ea"/>
              <a:cs typeface="+mn-cs"/>
            </a:rPr>
            <a:t>Digital skills for business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 dirty="0">
            <a:solidFill>
              <a:srgbClr val="F8FA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9114" y="2039334"/>
        <a:ext cx="11019009" cy="1092721"/>
      </dsp:txXfrm>
    </dsp:sp>
    <dsp:sp modelId="{628E32BE-15D6-474B-9D8E-1B2A9AD6452F}">
      <dsp:nvSpPr>
        <dsp:cNvPr id="0" name=""/>
        <dsp:cNvSpPr/>
      </dsp:nvSpPr>
      <dsp:spPr>
        <a:xfrm>
          <a:off x="0" y="3191170"/>
          <a:ext cx="11137237" cy="76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360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0" dirty="0">
              <a:solidFill>
                <a:srgbClr val="0F5494"/>
              </a:solidFill>
              <a:latin typeface="Calibri" panose="020F0502020204030204"/>
              <a:ea typeface="+mn-ea"/>
              <a:cs typeface="+mn-cs"/>
            </a:rPr>
            <a:t>Skills to use ICT technologies for professional purposes, necessary to perform new tasks associated to the use of ICTs at work </a:t>
          </a:r>
        </a:p>
      </dsp:txBody>
      <dsp:txXfrm>
        <a:off x="0" y="3191170"/>
        <a:ext cx="11137237" cy="761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A1736-1C75-A041-A785-9BF2847A1B06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96DEE-85B4-C746-9A15-9FC45CB87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8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0592CE-E0D2-42FE-B204-2C505410454E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387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791" indent="-2856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754" indent="-228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99856" indent="-228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6959" indent="-228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059" indent="-228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162" indent="-228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264" indent="-228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365" indent="-228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63628-F1AF-49BA-B778-DD4523A4E4AC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110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791" indent="-2856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754" indent="-228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599856" indent="-228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6959" indent="-228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059" indent="-228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162" indent="-228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264" indent="-228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365" indent="-228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63628-F1AF-49BA-B778-DD4523A4E4AC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449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96DEE-85B4-C746-9A15-9FC45CB87E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66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r>
              <a:rPr lang="en-US"/>
              <a:t>(Name)  (Title)  (Date)</a:t>
            </a:r>
            <a:endParaRPr lang="mr-IN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4061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884467"/>
            <a:ext cx="9144000" cy="921991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rgbClr val="26355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6458"/>
            <a:ext cx="9144000" cy="72929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5275" y="-1941197"/>
            <a:ext cx="12606769" cy="697581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(Name)  (Title)  (Date)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295275" y="4238625"/>
            <a:ext cx="12763500" cy="19437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838200" y="4436453"/>
            <a:ext cx="10458450" cy="759459"/>
          </a:xfrm>
        </p:spPr>
        <p:txBody>
          <a:bodyPr anchor="ctr">
            <a:noAutofit/>
          </a:bodyPr>
          <a:lstStyle>
            <a:lvl1pPr algn="ctr">
              <a:defRPr sz="3200">
                <a:solidFill>
                  <a:srgbClr val="26355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838200" y="5391150"/>
            <a:ext cx="10458450" cy="60073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-295275" y="-1898530"/>
            <a:ext cx="12985173" cy="79979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(Name)  (Title)  (Date)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295275" y="4238625"/>
            <a:ext cx="12763500" cy="19437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838200" y="4436453"/>
            <a:ext cx="10458450" cy="759459"/>
          </a:xfrm>
        </p:spPr>
        <p:txBody>
          <a:bodyPr anchor="ctr">
            <a:noAutofit/>
          </a:bodyPr>
          <a:lstStyle>
            <a:lvl1pPr algn="ctr">
              <a:defRPr sz="3200">
                <a:solidFill>
                  <a:srgbClr val="26355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838200" y="5391150"/>
            <a:ext cx="10458450" cy="60073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85725"/>
            <a:ext cx="12192000" cy="1600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25030" y="4071424"/>
            <a:ext cx="3932237" cy="1091127"/>
          </a:xfr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Name     :</a:t>
            </a:r>
          </a:p>
          <a:p>
            <a:pPr lvl="0"/>
            <a:r>
              <a:rPr lang="en-US" dirty="0"/>
              <a:t>Position  :</a:t>
            </a:r>
          </a:p>
          <a:p>
            <a:pPr lvl="0"/>
            <a:r>
              <a:rPr lang="en-US" dirty="0"/>
              <a:t>Date       :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2"/>
          </p:nvPr>
        </p:nvSpPr>
        <p:spPr>
          <a:xfrm>
            <a:off x="838201" y="2656547"/>
            <a:ext cx="2381250" cy="25060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61446"/>
            <a:ext cx="10515600" cy="7196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3911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(Name)  (Title)  (Date)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Visual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56384"/>
            <a:ext cx="5181600" cy="45681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56384"/>
            <a:ext cx="5181600" cy="45681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(Name)  (Title)  (Date)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isual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959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957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(Name)  (Title)  (Date)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726" y="-1990066"/>
            <a:ext cx="12363451" cy="81724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(Name)  (Title)  (Date)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295275" y="4238625"/>
            <a:ext cx="12763500" cy="19437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38200" y="4436453"/>
            <a:ext cx="10458450" cy="759459"/>
          </a:xfrm>
        </p:spPr>
        <p:txBody>
          <a:bodyPr anchor="ctr">
            <a:noAutofit/>
          </a:bodyPr>
          <a:lstStyle>
            <a:lvl1pPr algn="ctr">
              <a:defRPr sz="3200">
                <a:solidFill>
                  <a:srgbClr val="26355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38200" y="5391150"/>
            <a:ext cx="10458450" cy="60073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(Name)  (Title)  (Date)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50366"/>
            <a:ext cx="12192000" cy="812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295275" y="4314825"/>
            <a:ext cx="12763500" cy="19437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838200" y="4436453"/>
            <a:ext cx="10458450" cy="759459"/>
          </a:xfrm>
        </p:spPr>
        <p:txBody>
          <a:bodyPr anchor="ctr">
            <a:noAutofit/>
          </a:bodyPr>
          <a:lstStyle>
            <a:lvl1pPr algn="ctr">
              <a:defRPr sz="3200">
                <a:solidFill>
                  <a:srgbClr val="26355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838200" y="5391150"/>
            <a:ext cx="10458450" cy="60073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(Name)  (Title)  (Date)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43100"/>
            <a:ext cx="12192000" cy="812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295275" y="4238625"/>
            <a:ext cx="12763500" cy="19437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838200" y="4436453"/>
            <a:ext cx="10458450" cy="759459"/>
          </a:xfrm>
        </p:spPr>
        <p:txBody>
          <a:bodyPr anchor="ctr">
            <a:noAutofit/>
          </a:bodyPr>
          <a:lstStyle>
            <a:lvl1pPr algn="ctr">
              <a:defRPr sz="3200">
                <a:solidFill>
                  <a:srgbClr val="26355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838200" y="5391150"/>
            <a:ext cx="10458450" cy="60073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2630" y="-2543690"/>
            <a:ext cx="12840855" cy="872607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(Name)  (Title)  (Date)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295275" y="4238625"/>
            <a:ext cx="12763500" cy="19437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838200" y="4436453"/>
            <a:ext cx="10458450" cy="759459"/>
          </a:xfrm>
        </p:spPr>
        <p:txBody>
          <a:bodyPr anchor="ctr">
            <a:noAutofit/>
          </a:bodyPr>
          <a:lstStyle>
            <a:lvl1pPr algn="ctr">
              <a:defRPr sz="3200">
                <a:solidFill>
                  <a:srgbClr val="26355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838200" y="5391150"/>
            <a:ext cx="10458450" cy="60073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55683"/>
            <a:ext cx="12357100" cy="823806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(Name)  (Title)  (Date)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295275" y="4238625"/>
            <a:ext cx="12763500" cy="19437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838200" y="4436453"/>
            <a:ext cx="10458450" cy="759459"/>
          </a:xfrm>
        </p:spPr>
        <p:txBody>
          <a:bodyPr anchor="ctr">
            <a:noAutofit/>
          </a:bodyPr>
          <a:lstStyle>
            <a:lvl1pPr algn="ctr">
              <a:defRPr sz="3200">
                <a:solidFill>
                  <a:srgbClr val="26355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838200" y="5391150"/>
            <a:ext cx="10458450" cy="60073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81725"/>
            <a:ext cx="12192000" cy="676275"/>
          </a:xfrm>
          <a:prstGeom prst="rect">
            <a:avLst/>
          </a:prstGeom>
          <a:solidFill>
            <a:srgbClr val="26355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61446"/>
            <a:ext cx="10515600" cy="719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71601"/>
            <a:ext cx="10515600" cy="4591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277634"/>
            <a:ext cx="2743200" cy="522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(Name)  (Title)  (Date)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1328" y="6181724"/>
            <a:ext cx="2420672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1" r:id="rId5"/>
    <p:sldLayoutId id="2147483657" r:id="rId6"/>
    <p:sldLayoutId id="2147483658" r:id="rId7"/>
    <p:sldLayoutId id="2147483660" r:id="rId8"/>
    <p:sldLayoutId id="2147483661" r:id="rId9"/>
    <p:sldLayoutId id="2147483662" r:id="rId10"/>
    <p:sldLayoutId id="2147483663" r:id="rId11"/>
    <p:sldLayoutId id="2147483659" r:id="rId1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b="0" i="0" kern="1200">
          <a:solidFill>
            <a:schemeClr val="tx1">
              <a:lumMod val="60000"/>
              <a:lumOff val="40000"/>
            </a:schemeClr>
          </a:solidFill>
          <a:latin typeface="Arial" charset="0"/>
          <a:ea typeface="Arial" charset="0"/>
          <a:cs typeface="Arial" charset="0"/>
        </a:defRPr>
      </a:lvl1pPr>
      <a:lvl2pPr marL="227013" indent="131763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sz="1800" b="0" i="0" kern="1200">
          <a:solidFill>
            <a:schemeClr val="tx2">
              <a:lumMod val="75000"/>
            </a:schemeClr>
          </a:solidFill>
          <a:latin typeface="Arial" charset="0"/>
          <a:ea typeface="Arial" charset="0"/>
          <a:cs typeface="Arial" charset="0"/>
        </a:defRPr>
      </a:lvl2pPr>
      <a:lvl3pPr marL="358775" indent="13335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sz="1600" b="0" i="0" kern="1200">
          <a:solidFill>
            <a:schemeClr val="tx2">
              <a:lumMod val="60000"/>
              <a:lumOff val="40000"/>
            </a:schemeClr>
          </a:solidFill>
          <a:latin typeface="Arial" charset="0"/>
          <a:ea typeface="Arial" charset="0"/>
          <a:cs typeface="Arial" charset="0"/>
        </a:defRPr>
      </a:lvl3pPr>
      <a:lvl4pPr marL="671513" indent="-141288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sz="1400" b="0" i="0" kern="1200">
          <a:solidFill>
            <a:schemeClr val="tx2">
              <a:lumMod val="60000"/>
              <a:lumOff val="40000"/>
            </a:schemeClr>
          </a:solidFill>
          <a:latin typeface="Arial" charset="0"/>
          <a:ea typeface="Arial" charset="0"/>
          <a:cs typeface="Arial" charset="0"/>
        </a:defRPr>
      </a:lvl4pPr>
      <a:lvl5pPr marL="804863" indent="-13335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sz="1400" b="0" i="0" kern="1200">
          <a:solidFill>
            <a:schemeClr val="tx2">
              <a:lumMod val="60000"/>
              <a:lumOff val="40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rasmusintern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.europa.eu/eures/public/en/opportunitie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gitaleurope.org/Portals/0/Q&amp;A_Digital%20Opportunity%20Workshop%20Summary%20Report.pdf" TargetMode="External"/><Relationship Id="rId3" Type="http://schemas.openxmlformats.org/officeDocument/2006/relationships/image" Target="../media/image22.jpg"/><Relationship Id="rId7" Type="http://schemas.openxmlformats.org/officeDocument/2006/relationships/hyperlink" Target="https://ec.europa.eu/eures/public/en/opportuniti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rasmusintern.org/" TargetMode="External"/><Relationship Id="rId5" Type="http://schemas.openxmlformats.org/officeDocument/2006/relationships/hyperlink" Target="http://bit.ly/DigiOpDec" TargetMode="External"/><Relationship Id="rId4" Type="http://schemas.openxmlformats.org/officeDocument/2006/relationships/hyperlink" Target="http://ec.europa.eu/research/participants/data/ref/h2020/grants_manual/hi/3cpart/h2020-hi-list-ac_en.pdf" TargetMode="External"/><Relationship Id="rId9" Type="http://schemas.openxmlformats.org/officeDocument/2006/relationships/hyperlink" Target="http://www.digitaleurope.org/Press-Room/Latest-News/News-Story/newsID/67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439546"/>
            <a:ext cx="3160364" cy="36064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63558">
                    <a:tint val="7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Lucia Russo - DG CONNECT, 19 October 2017</a:t>
            </a:r>
            <a:endParaRPr kumimoji="0" lang="mr-IN" sz="1000" b="0" i="0" u="none" strike="noStrike" kern="1200" cap="none" spc="0" normalizeH="0" baseline="0" noProof="0" dirty="0">
              <a:ln>
                <a:noFill/>
              </a:ln>
              <a:solidFill>
                <a:srgbClr val="263558">
                  <a:tint val="7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Digital Opportunity Scheme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Boosting digital skills on the job</a:t>
            </a:r>
          </a:p>
        </p:txBody>
      </p:sp>
    </p:spTree>
    <p:extLst>
      <p:ext uri="{BB962C8B-B14F-4D97-AF65-F5344CB8AC3E}">
        <p14:creationId xmlns:p14="http://schemas.microsoft.com/office/powerpoint/2010/main" val="3970589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885" y="391996"/>
            <a:ext cx="11092295" cy="5774888"/>
          </a:xfrm>
          <a:ln>
            <a:solidFill>
              <a:srgbClr val="7030A0"/>
            </a:solidFill>
          </a:ln>
        </p:spPr>
        <p:txBody>
          <a:bodyPr/>
          <a:lstStyle/>
          <a:p>
            <a:pPr marL="0" indent="0">
              <a:spcBef>
                <a:spcPts val="1800"/>
              </a:spcBef>
              <a:buClr>
                <a:srgbClr val="0F5494"/>
              </a:buClr>
              <a:buNone/>
              <a:defRPr/>
            </a:pPr>
            <a:endParaRPr lang="en-US" altLang="en-US" sz="2000" b="1" i="0" dirty="0"/>
          </a:p>
          <a:p>
            <a:pPr marL="0" indent="0">
              <a:spcBef>
                <a:spcPts val="0"/>
              </a:spcBef>
              <a:buClr>
                <a:srgbClr val="0F5494"/>
              </a:buClr>
              <a:buNone/>
              <a:defRPr/>
            </a:pPr>
            <a:endParaRPr lang="en-GB" sz="1200" dirty="0"/>
          </a:p>
          <a:p>
            <a:pPr marL="0" indent="0">
              <a:spcBef>
                <a:spcPts val="0"/>
              </a:spcBef>
              <a:buClr>
                <a:srgbClr val="0F5494"/>
              </a:buClr>
              <a:buNone/>
              <a:defRPr/>
            </a:pPr>
            <a:endParaRPr lang="en-GB" sz="1200" dirty="0"/>
          </a:p>
          <a:p>
            <a:pPr marL="0" indent="0">
              <a:spcBef>
                <a:spcPts val="0"/>
              </a:spcBef>
              <a:buClr>
                <a:srgbClr val="0F5494"/>
              </a:buClr>
              <a:buNone/>
              <a:defRPr/>
            </a:pPr>
            <a:endParaRPr lang="en-GB" sz="1200" dirty="0"/>
          </a:p>
          <a:p>
            <a:pPr marL="0" indent="0">
              <a:spcBef>
                <a:spcPts val="0"/>
              </a:spcBef>
              <a:buClr>
                <a:srgbClr val="0F5494"/>
              </a:buClr>
              <a:buNone/>
              <a:defRPr/>
            </a:pPr>
            <a:endParaRPr lang="en-GB" sz="1200" dirty="0"/>
          </a:p>
          <a:p>
            <a:pPr marL="0" indent="0">
              <a:spcBef>
                <a:spcPts val="0"/>
              </a:spcBef>
              <a:buClr>
                <a:srgbClr val="0F5494"/>
              </a:buClr>
              <a:buNone/>
              <a:defRPr/>
            </a:pPr>
            <a:endParaRPr lang="en-GB" sz="1200" dirty="0"/>
          </a:p>
          <a:p>
            <a:pPr marL="0" indent="0">
              <a:spcBef>
                <a:spcPts val="0"/>
              </a:spcBef>
              <a:buClr>
                <a:srgbClr val="0F5494"/>
              </a:buClr>
              <a:buNone/>
              <a:defRPr/>
            </a:pPr>
            <a:endParaRPr lang="en-GB" sz="1200" dirty="0"/>
          </a:p>
          <a:p>
            <a:pPr marL="0" indent="0">
              <a:spcBef>
                <a:spcPts val="0"/>
              </a:spcBef>
              <a:buClr>
                <a:srgbClr val="0F5494"/>
              </a:buClr>
              <a:buNone/>
              <a:defRPr/>
            </a:pPr>
            <a:endParaRPr lang="en-GB" sz="1200" dirty="0"/>
          </a:p>
          <a:p>
            <a:pPr marL="0" indent="0">
              <a:spcBef>
                <a:spcPts val="0"/>
              </a:spcBef>
              <a:buClr>
                <a:srgbClr val="0F5494"/>
              </a:buClr>
              <a:buNone/>
              <a:defRPr/>
            </a:pPr>
            <a:endParaRPr lang="en-GB" sz="1200" dirty="0"/>
          </a:p>
          <a:p>
            <a:pPr marL="0" indent="0">
              <a:spcBef>
                <a:spcPts val="0"/>
              </a:spcBef>
              <a:buClr>
                <a:srgbClr val="0F5494"/>
              </a:buClr>
              <a:buNone/>
              <a:defRPr/>
            </a:pPr>
            <a:endParaRPr lang="en-GB" sz="1200" dirty="0"/>
          </a:p>
        </p:txBody>
      </p:sp>
      <p:sp>
        <p:nvSpPr>
          <p:cNvPr id="5" name="Oval 4"/>
          <p:cNvSpPr/>
          <p:nvPr/>
        </p:nvSpPr>
        <p:spPr>
          <a:xfrm>
            <a:off x="1131994" y="603415"/>
            <a:ext cx="4710988" cy="1500674"/>
          </a:xfrm>
          <a:prstGeom prst="ellipse">
            <a:avLst/>
          </a:prstGeom>
          <a:solidFill>
            <a:srgbClr val="00B0F0"/>
          </a:solidFill>
          <a:ln w="6350" cap="flat" cmpd="sng" algn="ctr">
            <a:solidFill>
              <a:srgbClr val="B44B7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2200" b="1" kern="0" dirty="0">
                <a:solidFill>
                  <a:srgbClr val="F8FAFF"/>
                </a:solidFill>
                <a:latin typeface="Calibri" panose="020F0502020204030204"/>
              </a:rPr>
              <a:t>Role for companies:</a:t>
            </a:r>
            <a:br>
              <a:rPr lang="en-GB" sz="2200" b="1" kern="0" dirty="0">
                <a:solidFill>
                  <a:srgbClr val="F8FAFF"/>
                </a:solidFill>
                <a:latin typeface="Calibri" panose="020F0502020204030204"/>
              </a:rPr>
            </a:br>
            <a:endParaRPr lang="en-GB" sz="2200" b="1" kern="0" dirty="0">
              <a:solidFill>
                <a:srgbClr val="F8FAFF"/>
              </a:solidFill>
              <a:latin typeface="Calibri" panose="020F0502020204030204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04012" y="603415"/>
            <a:ext cx="4710988" cy="1500674"/>
          </a:xfrm>
          <a:prstGeom prst="ellipse">
            <a:avLst/>
          </a:prstGeom>
          <a:solidFill>
            <a:srgbClr val="3166CF"/>
          </a:solidFill>
          <a:ln w="6350" cap="flat" cmpd="sng" algn="ctr">
            <a:solidFill>
              <a:srgbClr val="B44B7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2200" b="1" kern="0" dirty="0">
                <a:solidFill>
                  <a:srgbClr val="F8FAFF"/>
                </a:solidFill>
                <a:latin typeface="Calibri" panose="020F0502020204030204"/>
              </a:rPr>
              <a:t>How to get involved:</a:t>
            </a:r>
            <a:br>
              <a:rPr lang="en-GB" sz="2200" b="1" kern="0" dirty="0">
                <a:solidFill>
                  <a:srgbClr val="F8FAFF"/>
                </a:solidFill>
                <a:latin typeface="Calibri" panose="020F0502020204030204"/>
              </a:rPr>
            </a:br>
            <a:endParaRPr lang="en-GB" sz="2200" b="1" kern="0" dirty="0">
              <a:solidFill>
                <a:srgbClr val="F8FAFF"/>
              </a:solidFill>
              <a:latin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987979" y="2315508"/>
            <a:ext cx="5000010" cy="2573473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4625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FFFF"/>
                </a:solidFill>
                <a:latin typeface="Calibri" panose="020F0502020204030204" pitchFamily="34" charset="0"/>
              </a:rPr>
              <a:t>Host students for a period from 2 to 12 months </a:t>
            </a:r>
          </a:p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174625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FFFF"/>
                </a:solidFill>
                <a:latin typeface="Calibri" panose="020F0502020204030204" pitchFamily="34" charset="0"/>
              </a:rPr>
              <a:t>Help train the workforce of tomorrow</a:t>
            </a:r>
          </a:p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174625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FFFF"/>
                </a:solidFill>
                <a:latin typeface="Calibri" panose="020F0502020204030204" pitchFamily="34" charset="0"/>
              </a:rPr>
              <a:t>Help you address important skills gaps and get valuable insights from young workers. </a:t>
            </a:r>
            <a:br>
              <a:rPr lang="en-GB" sz="1400" b="1" dirty="0">
                <a:solidFill>
                  <a:srgbClr val="FFFFFF"/>
                </a:solidFill>
                <a:latin typeface="Verdana"/>
              </a:rPr>
            </a:br>
            <a:r>
              <a:rPr lang="en-GB" sz="1200" b="1" dirty="0">
                <a:solidFill>
                  <a:srgbClr val="FFFFFF"/>
                </a:solidFill>
                <a:latin typeface="Verdana"/>
              </a:rPr>
              <a:t>	</a:t>
            </a:r>
          </a:p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204012" y="2315509"/>
            <a:ext cx="4982056" cy="2564232"/>
          </a:xfrm>
          <a:prstGeom prst="rect">
            <a:avLst/>
          </a:prstGeom>
          <a:solidFill>
            <a:srgbClr val="3166C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4625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r-FR" b="1" dirty="0">
              <a:solidFill>
                <a:srgbClr val="FFFFFF"/>
              </a:solidFill>
              <a:latin typeface="Verdana" pitchFamily="34" charset="0"/>
            </a:endParaRPr>
          </a:p>
          <a:p>
            <a:pPr marL="174625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FFFF"/>
                </a:solidFill>
                <a:latin typeface="Calibri" panose="020F0502020204030204" pitchFamily="34" charset="0"/>
              </a:rPr>
              <a:t>Businesses can publish their offers on the platforms </a:t>
            </a:r>
            <a:r>
              <a:rPr lang="en-GB" b="1" dirty="0" err="1">
                <a:solidFill>
                  <a:srgbClr val="FFFFFF"/>
                </a:solidFill>
                <a:latin typeface="Calibri" panose="020F0502020204030204" pitchFamily="34" charset="0"/>
              </a:rPr>
              <a:t>Drop'pin@EURES</a:t>
            </a:r>
            <a:r>
              <a:rPr lang="en-GB" b="1" dirty="0">
                <a:solidFill>
                  <a:srgbClr val="FFFFFF"/>
                </a:solidFill>
                <a:latin typeface="Calibri" panose="020F0502020204030204" pitchFamily="34" charset="0"/>
              </a:rPr>
              <a:t> or </a:t>
            </a:r>
            <a:r>
              <a:rPr lang="en-GB" b="1" dirty="0" err="1">
                <a:solidFill>
                  <a:srgbClr val="FFFFFF"/>
                </a:solidFill>
                <a:latin typeface="Calibri" panose="020F0502020204030204" pitchFamily="34" charset="0"/>
              </a:rPr>
              <a:t>ErasmusIntern</a:t>
            </a:r>
            <a:r>
              <a:rPr lang="en-GB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</a:p>
          <a:p>
            <a:pPr marL="174625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b="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174625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FFFF"/>
                </a:solidFill>
                <a:latin typeface="Calibri" panose="020F0502020204030204" pitchFamily="34" charset="0"/>
              </a:rPr>
              <a:t>Advertise the offers through direct contacts with university international relations or career offices. </a:t>
            </a:r>
            <a:br>
              <a:rPr lang="en-GB" sz="1600" b="1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endParaRPr lang="en-GB" sz="1600" b="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23A4D5D-68E9-469E-A5D2-EA239C6836FB}"/>
              </a:ext>
            </a:extLst>
          </p:cNvPr>
          <p:cNvSpPr/>
          <p:nvPr/>
        </p:nvSpPr>
        <p:spPr>
          <a:xfrm>
            <a:off x="657864" y="5053210"/>
            <a:ext cx="11092295" cy="102504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580E42-35A2-4944-AF3D-9E3FC9C73F75}"/>
              </a:ext>
            </a:extLst>
          </p:cNvPr>
          <p:cNvSpPr txBox="1"/>
          <p:nvPr/>
        </p:nvSpPr>
        <p:spPr>
          <a:xfrm>
            <a:off x="657864" y="5100400"/>
            <a:ext cx="112305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Companies willing to host trainees should publish their offers on </a:t>
            </a:r>
            <a:r>
              <a:rPr lang="nl-BE" sz="2600" u="sng" dirty="0">
                <a:hlinkClick r:id="rId3"/>
              </a:rPr>
              <a:t>ErasmusIntern</a:t>
            </a:r>
            <a:r>
              <a:rPr lang="nl-BE" sz="2600" dirty="0"/>
              <a:t> </a:t>
            </a:r>
            <a:r>
              <a:rPr lang="en-US" sz="2600" dirty="0"/>
              <a:t>and </a:t>
            </a:r>
            <a:r>
              <a:rPr lang="nl-BE" sz="2600" u="sng" dirty="0">
                <a:hlinkClick r:id="rId4"/>
              </a:rPr>
              <a:t>Drop'pin</a:t>
            </a:r>
            <a:r>
              <a:rPr lang="nl-BE" sz="2600" dirty="0"/>
              <a:t>, selecting </a:t>
            </a:r>
            <a:r>
              <a:rPr lang="en-US" sz="2600" dirty="0"/>
              <a:t>the ‘Digital Opportunity’ category on both platforms.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68609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7548" y="1326292"/>
            <a:ext cx="8424936" cy="4536504"/>
          </a:xfrm>
          <a:ln>
            <a:solidFill>
              <a:srgbClr val="7030A0"/>
            </a:solidFill>
          </a:ln>
        </p:spPr>
        <p:txBody>
          <a:bodyPr/>
          <a:lstStyle/>
          <a:p>
            <a:pPr marL="0" indent="0">
              <a:spcBef>
                <a:spcPts val="1800"/>
              </a:spcBef>
              <a:buClr>
                <a:srgbClr val="0F5494"/>
              </a:buClr>
              <a:buNone/>
              <a:defRPr/>
            </a:pPr>
            <a:endParaRPr lang="en-US" altLang="en-US" sz="2000" b="1" i="0" dirty="0"/>
          </a:p>
          <a:p>
            <a:pPr marL="0" indent="0">
              <a:spcBef>
                <a:spcPts val="0"/>
              </a:spcBef>
              <a:buClr>
                <a:srgbClr val="0F5494"/>
              </a:buClr>
              <a:buNone/>
              <a:defRPr/>
            </a:pPr>
            <a:endParaRPr lang="en-GB" sz="1200" dirty="0"/>
          </a:p>
          <a:p>
            <a:pPr marL="0" indent="0">
              <a:spcBef>
                <a:spcPts val="0"/>
              </a:spcBef>
              <a:buClr>
                <a:srgbClr val="0F5494"/>
              </a:buClr>
              <a:buNone/>
              <a:defRPr/>
            </a:pPr>
            <a:endParaRPr lang="en-GB" sz="1200" dirty="0"/>
          </a:p>
          <a:p>
            <a:pPr marL="0" indent="0">
              <a:spcBef>
                <a:spcPts val="0"/>
              </a:spcBef>
              <a:buClr>
                <a:srgbClr val="0F5494"/>
              </a:buClr>
              <a:buNone/>
              <a:defRPr/>
            </a:pPr>
            <a:endParaRPr lang="en-GB" sz="1200" dirty="0"/>
          </a:p>
          <a:p>
            <a:pPr marL="0" indent="0">
              <a:spcBef>
                <a:spcPts val="0"/>
              </a:spcBef>
              <a:buClr>
                <a:srgbClr val="0F5494"/>
              </a:buClr>
              <a:buNone/>
              <a:defRPr/>
            </a:pPr>
            <a:endParaRPr lang="en-GB" sz="1200" dirty="0"/>
          </a:p>
          <a:p>
            <a:pPr marL="0" indent="0">
              <a:spcBef>
                <a:spcPts val="0"/>
              </a:spcBef>
              <a:buClr>
                <a:srgbClr val="0F5494"/>
              </a:buClr>
              <a:buNone/>
              <a:defRPr/>
            </a:pPr>
            <a:endParaRPr lang="en-GB" sz="1200" dirty="0"/>
          </a:p>
          <a:p>
            <a:pPr marL="0" indent="0">
              <a:spcBef>
                <a:spcPts val="0"/>
              </a:spcBef>
              <a:buClr>
                <a:srgbClr val="0F5494"/>
              </a:buClr>
              <a:buNone/>
              <a:defRPr/>
            </a:pPr>
            <a:endParaRPr lang="en-GB" sz="1200" dirty="0"/>
          </a:p>
          <a:p>
            <a:pPr marL="0" indent="0">
              <a:spcBef>
                <a:spcPts val="0"/>
              </a:spcBef>
              <a:buClr>
                <a:srgbClr val="0F5494"/>
              </a:buClr>
              <a:buNone/>
              <a:defRPr/>
            </a:pPr>
            <a:endParaRPr lang="en-GB" sz="1200" dirty="0"/>
          </a:p>
          <a:p>
            <a:pPr marL="0" indent="0">
              <a:spcBef>
                <a:spcPts val="0"/>
              </a:spcBef>
              <a:buClr>
                <a:srgbClr val="0F5494"/>
              </a:buClr>
              <a:buNone/>
              <a:defRPr/>
            </a:pPr>
            <a:endParaRPr lang="en-GB" sz="1200" dirty="0"/>
          </a:p>
          <a:p>
            <a:pPr marL="0" indent="0">
              <a:spcBef>
                <a:spcPts val="0"/>
              </a:spcBef>
              <a:buClr>
                <a:srgbClr val="0F5494"/>
              </a:buClr>
              <a:buNone/>
              <a:defRPr/>
            </a:pPr>
            <a:endParaRPr lang="en-GB" sz="1200" dirty="0"/>
          </a:p>
        </p:txBody>
      </p:sp>
      <p:sp>
        <p:nvSpPr>
          <p:cNvPr id="5" name="Oval 4"/>
          <p:cNvSpPr/>
          <p:nvPr/>
        </p:nvSpPr>
        <p:spPr>
          <a:xfrm>
            <a:off x="2567608" y="2809565"/>
            <a:ext cx="2880320" cy="1080119"/>
          </a:xfrm>
          <a:prstGeom prst="ellipse">
            <a:avLst/>
          </a:prstGeom>
          <a:solidFill>
            <a:srgbClr val="00B0F0"/>
          </a:solidFill>
          <a:ln w="6350" cap="flat" cmpd="sng" algn="ctr">
            <a:solidFill>
              <a:srgbClr val="B44B7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2000" b="1" kern="0" dirty="0">
                <a:solidFill>
                  <a:srgbClr val="F8FAFF"/>
                </a:solidFill>
                <a:latin typeface="Calibri" panose="020F0502020204030204"/>
              </a:rPr>
              <a:t>What is a digital skills traineeship?</a:t>
            </a:r>
          </a:p>
        </p:txBody>
      </p:sp>
      <p:sp>
        <p:nvSpPr>
          <p:cNvPr id="6" name="Oval 5"/>
          <p:cNvSpPr/>
          <p:nvPr/>
        </p:nvSpPr>
        <p:spPr>
          <a:xfrm>
            <a:off x="6672064" y="2845333"/>
            <a:ext cx="2952328" cy="936103"/>
          </a:xfrm>
          <a:prstGeom prst="ellipse">
            <a:avLst/>
          </a:prstGeom>
          <a:solidFill>
            <a:srgbClr val="3166CF"/>
          </a:solidFill>
          <a:ln w="6350" cap="flat" cmpd="sng" algn="ctr">
            <a:solidFill>
              <a:srgbClr val="B44B7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en-US" sz="2000" b="1" dirty="0">
                <a:solidFill>
                  <a:srgbClr val="FFFFFF"/>
                </a:solidFill>
                <a:latin typeface="Calibri" panose="020F0502020204030204" pitchFamily="34" charset="0"/>
              </a:rPr>
              <a:t>Geographical scope</a:t>
            </a:r>
            <a:endParaRPr lang="en-GB" sz="2000" b="1" kern="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207568" y="4127509"/>
            <a:ext cx="4032448" cy="1496926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4625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FFFFFF"/>
                </a:solidFill>
                <a:latin typeface="Verdana" pitchFamily="34" charset="0"/>
              </a:rPr>
              <a:t>Definition in the 2018 call Erasmus+ programme guide listing a number of activities (p. 32)</a:t>
            </a:r>
          </a:p>
          <a:p>
            <a:pPr marL="174625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1200" b="1" dirty="0">
              <a:solidFill>
                <a:srgbClr val="FFFFFF"/>
              </a:solidFill>
              <a:latin typeface="Verdana" pitchFamily="34" charset="0"/>
            </a:endParaRPr>
          </a:p>
          <a:p>
            <a:pPr marL="174625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FFFFFF"/>
                </a:solidFill>
                <a:latin typeface="Verdana" pitchFamily="34" charset="0"/>
              </a:rPr>
              <a:t>When one of the listed activities is practised during the traineeship it becomes a "traineeship for digital skills"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330026" y="4127509"/>
            <a:ext cx="4032448" cy="1496926"/>
          </a:xfrm>
          <a:prstGeom prst="rect">
            <a:avLst/>
          </a:prstGeom>
          <a:solidFill>
            <a:srgbClr val="3166C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4625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FFFFFF"/>
                </a:solidFill>
                <a:latin typeface="Verdana" pitchFamily="34" charset="0"/>
              </a:rPr>
              <a:t>Traineeships implemented in Erasmus+ programme countries</a:t>
            </a:r>
          </a:p>
          <a:p>
            <a:pPr marL="174625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1200" b="1" dirty="0">
              <a:solidFill>
                <a:srgbClr val="FFFFFF"/>
              </a:solidFill>
              <a:latin typeface="Verdana" pitchFamily="34" charset="0"/>
            </a:endParaRPr>
          </a:p>
          <a:p>
            <a:pPr marL="174625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FFFFFF"/>
                </a:solidFill>
                <a:latin typeface="Verdana" pitchFamily="34" charset="0"/>
              </a:rPr>
              <a:t>Traineeship implemented in Horizon 2020 associated countries (including Switzerland)</a:t>
            </a:r>
            <a:endParaRPr lang="en-GB" sz="12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379812" y="518580"/>
            <a:ext cx="7272808" cy="864096"/>
          </a:xfrm>
        </p:spPr>
        <p:txBody>
          <a:bodyPr/>
          <a:lstStyle/>
          <a:p>
            <a:pPr algn="ctr">
              <a:defRPr/>
            </a:pPr>
            <a:r>
              <a:rPr lang="en-GB" sz="2400" dirty="0">
                <a:solidFill>
                  <a:srgbClr val="2D5EC1"/>
                </a:solidFill>
                <a:ea typeface="ＭＳ Ｐゴシック" charset="0"/>
              </a:rPr>
              <a:t>Already available in the E+ 2018 call</a:t>
            </a:r>
          </a:p>
        </p:txBody>
      </p:sp>
      <p:sp>
        <p:nvSpPr>
          <p:cNvPr id="12" name="Oval 11"/>
          <p:cNvSpPr/>
          <p:nvPr/>
        </p:nvSpPr>
        <p:spPr>
          <a:xfrm>
            <a:off x="3179676" y="1556061"/>
            <a:ext cx="5904656" cy="1080119"/>
          </a:xfrm>
          <a:prstGeom prst="ellipse">
            <a:avLst/>
          </a:prstGeom>
          <a:solidFill>
            <a:srgbClr val="7030A0"/>
          </a:solidFill>
          <a:ln w="6350" cap="flat" cmpd="sng" algn="ctr">
            <a:solidFill>
              <a:srgbClr val="B44B7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2000" b="1" kern="0" dirty="0">
                <a:solidFill>
                  <a:srgbClr val="F8FAFF"/>
                </a:solidFill>
                <a:latin typeface="Calibri" panose="020F0502020204030204"/>
              </a:rPr>
              <a:t>Use of the existing Erasmus+ rules to boost traineeships in digital skills</a:t>
            </a:r>
          </a:p>
        </p:txBody>
      </p:sp>
    </p:spTree>
    <p:extLst>
      <p:ext uri="{BB962C8B-B14F-4D97-AF65-F5344CB8AC3E}">
        <p14:creationId xmlns:p14="http://schemas.microsoft.com/office/powerpoint/2010/main" val="2884885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3324"/>
            <a:ext cx="10959008" cy="720601"/>
          </a:xfrm>
        </p:spPr>
        <p:txBody>
          <a:bodyPr/>
          <a:lstStyle/>
          <a:p>
            <a:pPr algn="ctr"/>
            <a:r>
              <a:rPr lang="en-GB" sz="2700" dirty="0"/>
              <a:t>Digital Opportunity scheme in practice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52052" y="1512137"/>
            <a:ext cx="6496075" cy="1152128"/>
          </a:xfrm>
          <a:prstGeom prst="rect">
            <a:avLst/>
          </a:prstGeom>
          <a:gradFill rotWithShape="1">
            <a:gsLst>
              <a:gs pos="0">
                <a:srgbClr val="92AD49">
                  <a:lumMod val="110000"/>
                  <a:satMod val="105000"/>
                  <a:tint val="67000"/>
                </a:srgbClr>
              </a:gs>
              <a:gs pos="50000">
                <a:srgbClr val="92AD49">
                  <a:lumMod val="105000"/>
                  <a:satMod val="103000"/>
                  <a:tint val="73000"/>
                </a:srgbClr>
              </a:gs>
              <a:gs pos="100000">
                <a:srgbClr val="92AD49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92AD49"/>
            </a:solidFill>
            <a:prstDash val="solid"/>
            <a:miter lim="800000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</a:t>
            </a:r>
            <a:r>
              <a:rPr kumimoji="0" lang="fr-BE" sz="2400" b="1" i="0" u="none" strike="noStrike" kern="0" cap="none" spc="0" normalizeH="0" baseline="0" noProof="0" dirty="0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fr-B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recent</a:t>
            </a:r>
            <a:r>
              <a:rPr kumimoji="0" lang="fr-BE" sz="2400" b="1" i="0" u="none" strike="noStrike" kern="0" cap="none" spc="0" normalizeH="0" baseline="0" noProof="0" dirty="0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B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graduates</a:t>
            </a:r>
            <a:r>
              <a:rPr kumimoji="0" lang="fr-BE" sz="2400" b="1" i="0" u="none" strike="noStrike" kern="0" cap="none" spc="0" normalizeH="0" baseline="0" noProof="0" dirty="0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B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apply</a:t>
            </a:r>
            <a:r>
              <a:rPr kumimoji="0" lang="fr-BE" sz="2400" b="0" i="0" u="none" strike="noStrike" kern="0" cap="none" spc="0" normalizeH="0" baseline="0" noProof="0" dirty="0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fr-B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their</a:t>
            </a:r>
            <a:r>
              <a:rPr kumimoji="0" lang="fr-BE" sz="2400" b="0" i="0" u="none" strike="noStrike" kern="0" cap="none" spc="0" normalizeH="0" baseline="0" noProof="0" dirty="0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B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Universities</a:t>
            </a:r>
            <a:r>
              <a:rPr kumimoji="0" lang="fr-BE" sz="2400" b="0" i="0" u="none" strike="noStrike" kern="0" cap="none" spc="0" normalizeH="0" baseline="0" noProof="0" dirty="0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Erasmus+ contribution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52053" y="2780928"/>
            <a:ext cx="6496075" cy="1152128"/>
          </a:xfrm>
          <a:prstGeom prst="rect">
            <a:avLst/>
          </a:prstGeom>
          <a:gradFill rotWithShape="1">
            <a:gsLst>
              <a:gs pos="0">
                <a:srgbClr val="B44B79">
                  <a:lumMod val="110000"/>
                  <a:satMod val="105000"/>
                  <a:tint val="67000"/>
                </a:srgbClr>
              </a:gs>
              <a:gs pos="50000">
                <a:srgbClr val="B44B79">
                  <a:lumMod val="105000"/>
                  <a:satMod val="103000"/>
                  <a:tint val="73000"/>
                </a:srgbClr>
              </a:gs>
              <a:gs pos="100000">
                <a:srgbClr val="B44B79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B44B79"/>
            </a:solidFill>
            <a:prstDash val="solid"/>
            <a:miter lim="800000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Universities</a:t>
            </a:r>
            <a:r>
              <a:rPr kumimoji="0" lang="fr-BE" sz="2400" b="1" i="0" u="none" strike="noStrike" kern="0" cap="none" spc="0" normalizeH="0" baseline="0" noProof="0" dirty="0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BE" sz="2400" b="0" i="0" u="none" strike="noStrike" kern="0" cap="none" spc="0" normalizeH="0" baseline="0" noProof="0" dirty="0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 future </a:t>
            </a:r>
            <a:r>
              <a:rPr kumimoji="0" lang="fr-B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trainees</a:t>
            </a:r>
            <a:r>
              <a:rPr kumimoji="0" lang="fr-BE" sz="2400" b="0" i="0" u="none" strike="noStrike" kern="0" cap="none" spc="0" normalizeH="0" baseline="0" noProof="0" dirty="0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 the basis of strict </a:t>
            </a:r>
            <a:r>
              <a:rPr kumimoji="0" lang="fr-B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selection</a:t>
            </a:r>
            <a:r>
              <a:rPr kumimoji="0" lang="fr-BE" sz="2400" b="0" i="0" u="none" strike="noStrike" kern="0" cap="none" spc="0" normalizeH="0" baseline="0" noProof="0" dirty="0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B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criteria</a:t>
            </a:r>
            <a:r>
              <a:rPr kumimoji="0" lang="fr-BE" sz="2400" b="0" i="0" u="none" strike="noStrike" kern="0" cap="none" spc="0" normalizeH="0" baseline="0" noProof="0" dirty="0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2635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07168" y="4019971"/>
            <a:ext cx="3744416" cy="1008112"/>
          </a:xfrm>
          <a:prstGeom prst="rect">
            <a:avLst/>
          </a:prstGeom>
          <a:gradFill rotWithShape="1">
            <a:gsLst>
              <a:gs pos="0">
                <a:srgbClr val="971CC9">
                  <a:lumMod val="110000"/>
                  <a:satMod val="105000"/>
                  <a:tint val="67000"/>
                </a:srgbClr>
              </a:gs>
              <a:gs pos="50000">
                <a:srgbClr val="971CC9">
                  <a:lumMod val="105000"/>
                  <a:satMod val="103000"/>
                  <a:tint val="73000"/>
                </a:srgbClr>
              </a:gs>
              <a:gs pos="100000">
                <a:srgbClr val="971CC9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971CC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0" u="none" strike="noStrike" kern="0" cap="none" spc="0" normalizeH="0" baseline="0" noProof="0" dirty="0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Learning Agreement </a:t>
            </a:r>
            <a:r>
              <a:rPr kumimoji="0" lang="fr-B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fr-BE" sz="2400" b="0" i="0" u="none" strike="noStrike" kern="0" cap="none" spc="0" normalizeH="0" baseline="0" noProof="0" dirty="0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B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signed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2635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2052" y="4019971"/>
            <a:ext cx="6487080" cy="1008112"/>
          </a:xfrm>
          <a:prstGeom prst="rect">
            <a:avLst/>
          </a:prstGeom>
          <a:gradFill rotWithShape="1">
            <a:gsLst>
              <a:gs pos="0">
                <a:srgbClr val="D79F37">
                  <a:lumMod val="110000"/>
                  <a:satMod val="105000"/>
                  <a:tint val="67000"/>
                </a:srgbClr>
              </a:gs>
              <a:gs pos="50000">
                <a:srgbClr val="D79F37">
                  <a:lumMod val="105000"/>
                  <a:satMod val="103000"/>
                  <a:tint val="73000"/>
                </a:srgbClr>
              </a:gs>
              <a:gs pos="100000">
                <a:srgbClr val="D79F3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D79F3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Trainees</a:t>
            </a:r>
            <a:r>
              <a:rPr kumimoji="0" lang="fr-BE" sz="2400" b="0" i="0" u="none" strike="noStrike" kern="0" cap="none" spc="0" normalizeH="0" baseline="0" noProof="0" dirty="0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B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eligible</a:t>
            </a:r>
            <a:r>
              <a:rPr kumimoji="0" lang="fr-BE" sz="2400" b="0" i="0" u="none" strike="noStrike" kern="0" cap="none" spc="0" normalizeH="0" baseline="0" noProof="0" dirty="0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the Erasmus+ contribution look for </a:t>
            </a:r>
            <a:r>
              <a:rPr kumimoji="0" lang="fr-B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traineeships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2635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07168" y="1512137"/>
            <a:ext cx="3744416" cy="2448271"/>
          </a:xfrm>
          <a:prstGeom prst="rect">
            <a:avLst/>
          </a:prstGeom>
          <a:gradFill rotWithShape="1">
            <a:gsLst>
              <a:gs pos="0">
                <a:srgbClr val="059CAD">
                  <a:lumMod val="110000"/>
                  <a:satMod val="105000"/>
                  <a:tint val="67000"/>
                </a:srgbClr>
              </a:gs>
              <a:gs pos="50000">
                <a:srgbClr val="059CAD">
                  <a:lumMod val="105000"/>
                  <a:satMod val="103000"/>
                  <a:tint val="73000"/>
                </a:srgbClr>
              </a:gs>
              <a:gs pos="100000">
                <a:srgbClr val="059CAD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059CA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Companies</a:t>
            </a:r>
            <a:r>
              <a:rPr kumimoji="0" lang="fr-BE" sz="2400" b="0" i="0" u="none" strike="noStrike" kern="0" cap="none" spc="0" normalizeH="0" baseline="0" noProof="0" dirty="0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B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publish</a:t>
            </a:r>
            <a:r>
              <a:rPr kumimoji="0" lang="fr-BE" sz="2400" b="0" i="0" u="none" strike="noStrike" kern="0" cap="none" spc="0" normalizeH="0" baseline="0" noProof="0" dirty="0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B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traineeship</a:t>
            </a:r>
            <a:r>
              <a:rPr kumimoji="0" lang="fr-BE" sz="2400" b="0" i="0" u="none" strike="noStrike" kern="0" cap="none" spc="0" normalizeH="0" baseline="0" noProof="0" dirty="0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B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offers</a:t>
            </a:r>
            <a:r>
              <a:rPr kumimoji="0" lang="fr-BE" sz="2400" b="0" i="0" u="none" strike="noStrike" kern="0" cap="none" spc="0" normalizeH="0" baseline="0" noProof="0" dirty="0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fr-B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through</a:t>
            </a:r>
            <a:r>
              <a:rPr kumimoji="0" lang="fr-BE" sz="2400" b="0" i="0" u="none" strike="noStrike" kern="0" cap="none" spc="0" normalizeH="0" baseline="0" noProof="0" dirty="0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B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Universities</a:t>
            </a:r>
            <a:r>
              <a:rPr kumimoji="0" lang="fr-BE" sz="2400" b="0" i="0" u="none" strike="noStrike" kern="0" cap="none" spc="0" normalizeH="0" baseline="0" noProof="0" dirty="0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online </a:t>
            </a:r>
            <a:r>
              <a:rPr kumimoji="0" lang="fr-B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platforms</a:t>
            </a:r>
            <a:r>
              <a:rPr kumimoji="0" lang="fr-BE" sz="2400" b="0" i="0" u="none" strike="noStrike" kern="0" cap="none" spc="0" normalizeH="0" baseline="0" noProof="0" dirty="0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etc.) 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2635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692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340211"/>
            <a:ext cx="10972800" cy="504974"/>
          </a:xfrm>
        </p:spPr>
        <p:txBody>
          <a:bodyPr/>
          <a:lstStyle/>
          <a:p>
            <a:pPr algn="ctr"/>
            <a:r>
              <a:rPr lang="fr-BE" dirty="0"/>
              <a:t>How to </a:t>
            </a:r>
            <a:r>
              <a:rPr lang="fr-BE" dirty="0" err="1"/>
              <a:t>find</a:t>
            </a:r>
            <a:r>
              <a:rPr lang="fr-BE" dirty="0"/>
              <a:t> the right profile?</a:t>
            </a:r>
            <a:endParaRPr lang="en-GB" dirty="0"/>
          </a:p>
        </p:txBody>
      </p:sp>
      <p:pic>
        <p:nvPicPr>
          <p:cNvPr id="1027" name="Picture 3"/>
          <p:cNvPicPr preferRelativeResize="0">
            <a:picLocks noGrp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3860593"/>
            <a:ext cx="3720000" cy="17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86" y="3860593"/>
            <a:ext cx="3691764" cy="17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6243" y="990260"/>
            <a:ext cx="113797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Publish traineeship offers with the tag "digital opportunity"</a:t>
            </a: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Search for trainees</a:t>
            </a: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 the applications</a:t>
            </a:r>
            <a:endParaRPr kumimoji="0" lang="fr-BE" sz="2400" b="0" i="0" u="none" strike="noStrike" kern="0" cap="none" spc="0" normalizeH="0" baseline="0" noProof="0" dirty="0">
              <a:ln>
                <a:noFill/>
              </a:ln>
              <a:solidFill>
                <a:srgbClr val="26355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797" y="3860593"/>
            <a:ext cx="3720000" cy="17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629157" y="2431350"/>
            <a:ext cx="3025421" cy="635001"/>
          </a:xfrm>
          <a:prstGeom prst="roundRect">
            <a:avLst/>
          </a:prstGeom>
          <a:solidFill>
            <a:srgbClr val="B44B79"/>
          </a:solidFill>
          <a:ln w="12700" cap="flat" cmpd="sng" algn="ctr">
            <a:solidFill>
              <a:srgbClr val="B44B7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8FA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Drop'pin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F8FA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10599" y="2431349"/>
            <a:ext cx="3025421" cy="635001"/>
          </a:xfrm>
          <a:prstGeom prst="roundRect">
            <a:avLst/>
          </a:prstGeom>
          <a:solidFill>
            <a:srgbClr val="92AD49"/>
          </a:solidFill>
          <a:ln w="12700" cap="flat" cmpd="sng" algn="ctr">
            <a:solidFill>
              <a:srgbClr val="92AD4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8FA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</a:t>
            </a:r>
            <a:r>
              <a:rPr kumimoji="0" lang="fr-BE" sz="1800" b="1" i="0" u="none" strike="noStrike" kern="0" cap="none" spc="0" normalizeH="0" baseline="0" noProof="0" dirty="0">
                <a:ln>
                  <a:noFill/>
                </a:ln>
                <a:solidFill>
                  <a:srgbClr val="F8FA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B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8FA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career</a:t>
            </a:r>
            <a:r>
              <a:rPr kumimoji="0" lang="fr-BE" sz="1800" b="1" i="0" u="none" strike="noStrike" kern="0" cap="none" spc="0" normalizeH="0" baseline="0" noProof="0" dirty="0">
                <a:ln>
                  <a:noFill/>
                </a:ln>
                <a:solidFill>
                  <a:srgbClr val="F8FA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offices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F8FA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268521" y="2426183"/>
            <a:ext cx="3025421" cy="635001"/>
          </a:xfrm>
          <a:prstGeom prst="roundRect">
            <a:avLst/>
          </a:prstGeom>
          <a:solidFill>
            <a:srgbClr val="059CAD"/>
          </a:solidFill>
          <a:ln w="12700" cap="flat" cmpd="sng" algn="ctr">
            <a:solidFill>
              <a:srgbClr val="059CA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8FA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ErasmusIntern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F8FA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572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DC6859-9685-4DAC-BD4B-7FD682C71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4287" y="418651"/>
            <a:ext cx="2923713" cy="252779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234469-40F5-4AB5-A83E-AD1E5375A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840" y="883920"/>
            <a:ext cx="8634720" cy="398272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200" dirty="0"/>
              <a:t>Rules of Erasmus+ programme, the traineeship must be abroad.</a:t>
            </a:r>
            <a:endParaRPr lang="nl-BE" sz="2200" dirty="0"/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200" dirty="0"/>
              <a:t>Erasmus + foresee generally that the traineeship should have a duration of 2-12 months. The grant however covers generally 5-6 months.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200" dirty="0"/>
              <a:t>Open for students and recent graduates (max 1 year after graduation) of all study levels: bachelors, masters, PhD.</a:t>
            </a:r>
            <a:endParaRPr lang="nl-BE" sz="2200" dirty="0"/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200" dirty="0"/>
              <a:t>Finance and accounting tolls are excluded from the scope of these traineeships.</a:t>
            </a:r>
            <a:endParaRPr lang="nl-BE" sz="2200" dirty="0"/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200" dirty="0"/>
              <a:t>For EU Member States and </a:t>
            </a:r>
            <a:r>
              <a:rPr lang="en-US" sz="2200" u="sng" dirty="0">
                <a:hlinkClick r:id="rId4"/>
              </a:rPr>
              <a:t>Horizon 2020 associated countries</a:t>
            </a:r>
            <a:r>
              <a:rPr lang="en-US" sz="2200" dirty="0"/>
              <a:t> </a:t>
            </a:r>
            <a:r>
              <a:rPr lang="en-US" sz="1600" dirty="0"/>
              <a:t>(Iceland, Norway, Albania, Bosnia and Herzegovina, the former Yugoslav Republic of Macedonia, Montenegro, Serbia, Turkey, Israel, Moldova, Switzerland, Faroe Islands, Ukraine, Tunisia, Georgia, Armenia).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F182973-2324-4D7B-B9E5-6ABD3816B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79" y="320642"/>
            <a:ext cx="10515600" cy="719654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5"/>
              </a:rPr>
              <a:t>Digital Opportunity</a:t>
            </a:r>
            <a:r>
              <a:rPr lang="en-US" dirty="0"/>
              <a:t> traineeships scheme </a:t>
            </a:r>
            <a:br>
              <a:rPr lang="en-US" dirty="0"/>
            </a:br>
            <a:endParaRPr lang="nl-BE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E76DDE8-4502-4E5B-B2B5-47BCB0484E98}"/>
              </a:ext>
            </a:extLst>
          </p:cNvPr>
          <p:cNvSpPr txBox="1">
            <a:spLocks/>
          </p:cNvSpPr>
          <p:nvPr/>
        </p:nvSpPr>
        <p:spPr>
          <a:xfrm>
            <a:off x="1494800" y="4852595"/>
            <a:ext cx="9508480" cy="1294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227013" indent="131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800" b="0" i="0" kern="120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358775" indent="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600" b="0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671513" indent="-141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400" b="0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804863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400" b="0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200" dirty="0"/>
              <a:t>Interested companies can </a:t>
            </a:r>
            <a:r>
              <a:rPr lang="en-US" sz="2200" b="1" dirty="0"/>
              <a:t>publish their traineeship offers!</a:t>
            </a:r>
          </a:p>
          <a:p>
            <a:pPr marL="0" indent="0">
              <a:spcBef>
                <a:spcPts val="300"/>
              </a:spcBef>
              <a:spcAft>
                <a:spcPts val="600"/>
              </a:spcAft>
              <a:buFont typeface="Arial"/>
              <a:buNone/>
            </a:pPr>
            <a:r>
              <a:rPr lang="en-US" sz="2200" dirty="0"/>
              <a:t>on </a:t>
            </a:r>
            <a:r>
              <a:rPr lang="en-US" sz="2200" u="sng" dirty="0" err="1">
                <a:hlinkClick r:id="rId6"/>
              </a:rPr>
              <a:t>ErasmusIntern</a:t>
            </a:r>
            <a:r>
              <a:rPr lang="en-US" sz="2200" dirty="0"/>
              <a:t> and </a:t>
            </a:r>
            <a:r>
              <a:rPr lang="en-US" sz="2200" u="sng" dirty="0" err="1">
                <a:hlinkClick r:id="rId7"/>
              </a:rPr>
              <a:t>Drop’pin</a:t>
            </a:r>
            <a:r>
              <a:rPr lang="en-US" sz="2200" u="sng" dirty="0"/>
              <a:t>. </a:t>
            </a:r>
            <a:endParaRPr lang="nl-BE" sz="2200" dirty="0"/>
          </a:p>
          <a:p>
            <a:pPr marL="0" indent="0">
              <a:spcBef>
                <a:spcPts val="300"/>
              </a:spcBef>
              <a:spcAft>
                <a:spcPts val="600"/>
              </a:spcAft>
              <a:buFont typeface="Arial"/>
              <a:buNone/>
            </a:pPr>
            <a:r>
              <a:rPr lang="en-US" sz="2200" dirty="0"/>
              <a:t>List of Q&amp;As can be downloaded</a:t>
            </a:r>
            <a:r>
              <a:rPr lang="en-US" sz="2200" b="1" dirty="0"/>
              <a:t> </a:t>
            </a:r>
            <a:r>
              <a:rPr lang="en-US" sz="2200" b="1" u="sng" dirty="0">
                <a:hlinkClick r:id="rId8"/>
              </a:rPr>
              <a:t>here</a:t>
            </a:r>
            <a:r>
              <a:rPr lang="en-US" sz="2200" dirty="0"/>
              <a:t>, more information in </a:t>
            </a:r>
            <a:r>
              <a:rPr lang="en-US" sz="2200" b="1" u="sng" dirty="0">
                <a:hlinkClick r:id="rId9"/>
              </a:rPr>
              <a:t>this article</a:t>
            </a:r>
            <a:r>
              <a:rPr lang="en-US" sz="2200" dirty="0"/>
              <a:t>.</a:t>
            </a:r>
            <a:endParaRPr lang="en-GB" sz="2200" dirty="0"/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167FBB98-59D8-4D03-BCC8-23BB48E10F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77634"/>
            <a:ext cx="2743200" cy="522556"/>
          </a:xfrm>
        </p:spPr>
        <p:txBody>
          <a:bodyPr/>
          <a:lstStyle/>
          <a:p>
            <a:r>
              <a:rPr lang="en-US" dirty="0"/>
              <a:t>1 March 2018</a:t>
            </a:r>
          </a:p>
        </p:txBody>
      </p:sp>
    </p:spTree>
    <p:extLst>
      <p:ext uri="{BB962C8B-B14F-4D97-AF65-F5344CB8AC3E}">
        <p14:creationId xmlns:p14="http://schemas.microsoft.com/office/powerpoint/2010/main" val="2514790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Digitisation is transforming the economy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77634"/>
            <a:ext cx="3183610" cy="44088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63558">
                    <a:tint val="7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Lucia Russo - DG CONNECT, 19 October 2017</a:t>
            </a:r>
            <a:endParaRPr kumimoji="0" lang="mr-IN" sz="1000" b="0" i="0" u="none" strike="noStrike" kern="1200" cap="none" spc="0" normalizeH="0" baseline="0" noProof="0" dirty="0">
              <a:ln>
                <a:noFill/>
              </a:ln>
              <a:solidFill>
                <a:srgbClr val="263558">
                  <a:tint val="7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23" y="3527749"/>
            <a:ext cx="4239659" cy="21198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320" y="3488064"/>
            <a:ext cx="4454503" cy="215951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8319" y="1281444"/>
            <a:ext cx="4454504" cy="222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23" y="1281444"/>
            <a:ext cx="4239659" cy="226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52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Digital skills in numbers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2078415" y="2645337"/>
          <a:ext cx="797299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2418557" y="1181100"/>
            <a:ext cx="7632848" cy="517949"/>
          </a:xfrm>
          <a:prstGeom prst="rect">
            <a:avLst/>
          </a:prstGeom>
          <a:gradFill rotWithShape="1">
            <a:gsLst>
              <a:gs pos="0">
                <a:srgbClr val="92AD49">
                  <a:lumMod val="110000"/>
                  <a:satMod val="105000"/>
                  <a:tint val="67000"/>
                </a:srgbClr>
              </a:gs>
              <a:gs pos="50000">
                <a:srgbClr val="92AD49">
                  <a:lumMod val="105000"/>
                  <a:satMod val="103000"/>
                  <a:tint val="73000"/>
                </a:srgbClr>
              </a:gs>
              <a:gs pos="100000">
                <a:srgbClr val="92AD49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92AD49"/>
            </a:solidFill>
            <a:prstDash val="solid"/>
            <a:miter lim="800000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44% or 169 million Europeans do not have basic digital skills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877237" y="1896770"/>
            <a:ext cx="6545005" cy="576064"/>
          </a:xfrm>
          <a:prstGeom prst="rect">
            <a:avLst/>
          </a:prstGeom>
          <a:gradFill rotWithShape="1">
            <a:gsLst>
              <a:gs pos="0">
                <a:srgbClr val="D79F37">
                  <a:lumMod val="110000"/>
                  <a:satMod val="105000"/>
                  <a:tint val="67000"/>
                </a:srgbClr>
              </a:gs>
              <a:gs pos="50000">
                <a:srgbClr val="D79F37">
                  <a:lumMod val="105000"/>
                  <a:satMod val="103000"/>
                  <a:tint val="73000"/>
                </a:srgbClr>
              </a:gs>
              <a:gs pos="100000">
                <a:srgbClr val="D79F3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D79F37"/>
            </a:solidFill>
            <a:prstDash val="solid"/>
            <a:miter lim="800000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these 77 million people have no digital skills at all</a:t>
            </a:r>
          </a:p>
        </p:txBody>
      </p:sp>
    </p:spTree>
    <p:extLst>
      <p:ext uri="{BB962C8B-B14F-4D97-AF65-F5344CB8AC3E}">
        <p14:creationId xmlns:p14="http://schemas.microsoft.com/office/powerpoint/2010/main" val="3713669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Digital Skills of the Labour force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3855110" y="4356244"/>
            <a:ext cx="5599478" cy="1015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227013" indent="1317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800" b="0" i="0" kern="120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358775" indent="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600" b="0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671513" indent="-141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400" b="0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804863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400" b="0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cs typeface="Arial" charset="0"/>
              </a:rPr>
              <a:t>Currently 300,000 vacancies for ICT specialists in the EU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506039" y="1507966"/>
            <a:ext cx="5599479" cy="936104"/>
          </a:xfrm>
          <a:prstGeom prst="rect">
            <a:avLst/>
          </a:prstGeom>
          <a:gradFill rotWithShape="1">
            <a:gsLst>
              <a:gs pos="0">
                <a:srgbClr val="6684A2">
                  <a:lumMod val="110000"/>
                  <a:satMod val="105000"/>
                  <a:tint val="67000"/>
                </a:srgbClr>
              </a:gs>
              <a:gs pos="50000">
                <a:srgbClr val="6684A2">
                  <a:lumMod val="105000"/>
                  <a:satMod val="103000"/>
                  <a:tint val="73000"/>
                </a:srgbClr>
              </a:gs>
              <a:gs pos="100000">
                <a:srgbClr val="6684A2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6684A2"/>
            </a:solidFill>
            <a:prstDash val="solid"/>
            <a:miter lim="800000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37% or 93 million in the labour force </a:t>
            </a:r>
          </a:p>
          <a:p>
            <a:pPr marL="31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do not have basic digital skills </a:t>
            </a: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506039" y="2545919"/>
            <a:ext cx="5599478" cy="894345"/>
          </a:xfrm>
          <a:prstGeom prst="rect">
            <a:avLst/>
          </a:prstGeom>
          <a:gradFill rotWithShape="1">
            <a:gsLst>
              <a:gs pos="0">
                <a:srgbClr val="D79F37">
                  <a:lumMod val="110000"/>
                  <a:satMod val="105000"/>
                  <a:tint val="67000"/>
                </a:srgbClr>
              </a:gs>
              <a:gs pos="50000">
                <a:srgbClr val="D79F37">
                  <a:lumMod val="105000"/>
                  <a:satMod val="103000"/>
                  <a:tint val="73000"/>
                </a:srgbClr>
              </a:gs>
              <a:gs pos="100000">
                <a:srgbClr val="D79F3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D79F37"/>
            </a:solidFill>
            <a:prstDash val="solid"/>
            <a:miter lim="800000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ICT jobs now 3.7% of total employment</a:t>
            </a:r>
          </a:p>
        </p:txBody>
      </p:sp>
      <p:pic>
        <p:nvPicPr>
          <p:cNvPr id="8" name="Picture 2" descr="Image result for siren signal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20" y="4343531"/>
            <a:ext cx="968687" cy="102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520" y="1181100"/>
            <a:ext cx="2268252" cy="22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69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700" dirty="0"/>
              <a:t>Boosting digital skills for young people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30172" y="1181100"/>
            <a:ext cx="10561175" cy="936104"/>
          </a:xfrm>
          <a:prstGeom prst="rect">
            <a:avLst/>
          </a:prstGeom>
          <a:gradFill rotWithShape="1">
            <a:gsLst>
              <a:gs pos="0">
                <a:srgbClr val="92AD49">
                  <a:lumMod val="110000"/>
                  <a:satMod val="105000"/>
                  <a:tint val="67000"/>
                </a:srgbClr>
              </a:gs>
              <a:gs pos="50000">
                <a:srgbClr val="92AD49">
                  <a:lumMod val="105000"/>
                  <a:satMod val="103000"/>
                  <a:tint val="73000"/>
                </a:srgbClr>
              </a:gs>
              <a:gs pos="100000">
                <a:srgbClr val="92AD49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92AD49"/>
            </a:solidFill>
            <a:prstDash val="solid"/>
            <a:miter lim="800000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Despite high levels of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youth unemployment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</a:p>
          <a:p>
            <a:pPr marL="31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million job vacancies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Europe</a:t>
            </a: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3986191" y="2531555"/>
            <a:ext cx="4222044" cy="1290820"/>
          </a:xfrm>
          <a:prstGeom prst="ellipse">
            <a:avLst/>
          </a:prstGeom>
          <a:gradFill rotWithShape="1">
            <a:gsLst>
              <a:gs pos="0">
                <a:srgbClr val="6684A2">
                  <a:lumMod val="110000"/>
                  <a:satMod val="105000"/>
                  <a:tint val="67000"/>
                </a:srgbClr>
              </a:gs>
              <a:gs pos="50000">
                <a:srgbClr val="6684A2">
                  <a:lumMod val="105000"/>
                  <a:satMod val="103000"/>
                  <a:tint val="73000"/>
                </a:srgbClr>
              </a:gs>
              <a:gs pos="100000">
                <a:srgbClr val="6684A2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6684A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Skills mismatch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515" y="2211905"/>
            <a:ext cx="2573493" cy="19301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1571022" y="4227293"/>
            <a:ext cx="8832981" cy="936104"/>
          </a:xfrm>
          <a:prstGeom prst="rect">
            <a:avLst/>
          </a:prstGeom>
          <a:gradFill rotWithShape="1">
            <a:gsLst>
              <a:gs pos="0">
                <a:srgbClr val="B44B79">
                  <a:lumMod val="110000"/>
                  <a:satMod val="105000"/>
                  <a:tint val="67000"/>
                </a:srgbClr>
              </a:gs>
              <a:gs pos="50000">
                <a:srgbClr val="B44B79">
                  <a:lumMod val="105000"/>
                  <a:satMod val="103000"/>
                  <a:tint val="73000"/>
                </a:srgbClr>
              </a:gs>
              <a:gs pos="100000">
                <a:srgbClr val="B44B79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B44B79"/>
            </a:solidFill>
            <a:prstDash val="solid"/>
            <a:miter lim="800000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 of jobs requires digital skills</a:t>
            </a:r>
          </a:p>
        </p:txBody>
      </p:sp>
    </p:spTree>
    <p:extLst>
      <p:ext uri="{BB962C8B-B14F-4D97-AF65-F5344CB8AC3E}">
        <p14:creationId xmlns:p14="http://schemas.microsoft.com/office/powerpoint/2010/main" val="1941157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Digital Opportunity scheme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48" y="1408252"/>
            <a:ext cx="10696260" cy="1737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850088" y="3903733"/>
            <a:ext cx="10395809" cy="1512168"/>
          </a:xfrm>
          <a:prstGeom prst="rect">
            <a:avLst/>
          </a:prstGeom>
          <a:solidFill>
            <a:srgbClr val="F8FAFF"/>
          </a:solidFill>
          <a:ln w="38100" cap="flat" cmpd="sng" algn="ctr">
            <a:solidFill>
              <a:srgbClr val="B44B79"/>
            </a:solidFill>
            <a:prstDash val="solid"/>
            <a:miter lim="800000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Pilot project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provide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cross-border traineeships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for up to 6,000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 and recent graduates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6355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2018-2020</a:t>
            </a: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5807967" y="3244694"/>
            <a:ext cx="480053" cy="504056"/>
          </a:xfrm>
          <a:prstGeom prst="downArrow">
            <a:avLst/>
          </a:prstGeom>
          <a:noFill/>
          <a:ln w="19050" cap="flat" cmpd="sng" algn="ctr">
            <a:solidFill>
              <a:srgbClr val="3E6FD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309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866" y="210512"/>
            <a:ext cx="10972800" cy="648989"/>
          </a:xfrm>
        </p:spPr>
        <p:txBody>
          <a:bodyPr/>
          <a:lstStyle/>
          <a:p>
            <a:pPr algn="ctr"/>
            <a:r>
              <a:rPr lang="en-GB" dirty="0"/>
              <a:t>Digital Opportunity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3618" y="801066"/>
            <a:ext cx="5175883" cy="36004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2000" i="0" dirty="0"/>
              <a:t>Main features</a:t>
            </a:r>
          </a:p>
        </p:txBody>
      </p:sp>
      <p:sp>
        <p:nvSpPr>
          <p:cNvPr id="8" name="Oval 7"/>
          <p:cNvSpPr/>
          <p:nvPr/>
        </p:nvSpPr>
        <p:spPr>
          <a:xfrm>
            <a:off x="6578479" y="1380351"/>
            <a:ext cx="4222044" cy="1515533"/>
          </a:xfrm>
          <a:prstGeom prst="ellipse">
            <a:avLst/>
          </a:prstGeom>
          <a:gradFill rotWithShape="1">
            <a:gsLst>
              <a:gs pos="0">
                <a:srgbClr val="B44B79">
                  <a:satMod val="103000"/>
                  <a:lumMod val="102000"/>
                  <a:tint val="94000"/>
                </a:srgbClr>
              </a:gs>
              <a:gs pos="50000">
                <a:srgbClr val="B44B79">
                  <a:satMod val="110000"/>
                  <a:lumMod val="100000"/>
                  <a:shade val="100000"/>
                </a:srgbClr>
              </a:gs>
              <a:gs pos="100000">
                <a:srgbClr val="B44B79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B44B7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8FA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 and recent graduates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8FA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all faculties</a:t>
            </a:r>
          </a:p>
        </p:txBody>
      </p:sp>
      <p:sp>
        <p:nvSpPr>
          <p:cNvPr id="9" name="Oval 8"/>
          <p:cNvSpPr/>
          <p:nvPr/>
        </p:nvSpPr>
        <p:spPr>
          <a:xfrm>
            <a:off x="6578479" y="2877928"/>
            <a:ext cx="4222044" cy="1515533"/>
          </a:xfrm>
          <a:prstGeom prst="ellipse">
            <a:avLst/>
          </a:prstGeom>
          <a:gradFill rotWithShape="1">
            <a:gsLst>
              <a:gs pos="0">
                <a:srgbClr val="B44B79">
                  <a:satMod val="103000"/>
                  <a:lumMod val="102000"/>
                  <a:tint val="94000"/>
                </a:srgbClr>
              </a:gs>
              <a:gs pos="50000">
                <a:srgbClr val="B44B79">
                  <a:satMod val="110000"/>
                  <a:lumMod val="100000"/>
                  <a:shade val="100000"/>
                </a:srgbClr>
              </a:gs>
              <a:gs pos="100000">
                <a:srgbClr val="B44B79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B44B7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8FA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Implemented through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8FA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Erasmus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8FA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10" name="Oval 9"/>
          <p:cNvSpPr/>
          <p:nvPr/>
        </p:nvSpPr>
        <p:spPr>
          <a:xfrm>
            <a:off x="2356435" y="4401505"/>
            <a:ext cx="4222044" cy="1515533"/>
          </a:xfrm>
          <a:prstGeom prst="ellipse">
            <a:avLst/>
          </a:prstGeom>
          <a:gradFill rotWithShape="1">
            <a:gsLst>
              <a:gs pos="0">
                <a:srgbClr val="B44B79">
                  <a:satMod val="103000"/>
                  <a:lumMod val="102000"/>
                  <a:tint val="94000"/>
                </a:srgbClr>
              </a:gs>
              <a:gs pos="50000">
                <a:srgbClr val="B44B79">
                  <a:satMod val="110000"/>
                  <a:lumMod val="100000"/>
                  <a:shade val="100000"/>
                </a:srgbClr>
              </a:gs>
              <a:gs pos="100000">
                <a:srgbClr val="B44B79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B44B7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8FA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Budget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8FA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 10M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8FA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Horizon 2020</a:t>
            </a:r>
          </a:p>
        </p:txBody>
      </p:sp>
      <p:sp>
        <p:nvSpPr>
          <p:cNvPr id="11" name="Oval 10"/>
          <p:cNvSpPr/>
          <p:nvPr/>
        </p:nvSpPr>
        <p:spPr>
          <a:xfrm>
            <a:off x="2356435" y="2885972"/>
            <a:ext cx="4222044" cy="1515533"/>
          </a:xfrm>
          <a:prstGeom prst="ellipse">
            <a:avLst/>
          </a:prstGeom>
          <a:gradFill rotWithShape="1">
            <a:gsLst>
              <a:gs pos="0">
                <a:srgbClr val="B44B79">
                  <a:satMod val="103000"/>
                  <a:lumMod val="102000"/>
                  <a:tint val="94000"/>
                </a:srgbClr>
              </a:gs>
              <a:gs pos="50000">
                <a:srgbClr val="B44B79">
                  <a:satMod val="110000"/>
                  <a:lumMod val="100000"/>
                  <a:shade val="100000"/>
                </a:srgbClr>
              </a:gs>
              <a:gs pos="100000">
                <a:srgbClr val="B44B79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B44B7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8FA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Cross-border traineeships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02047">
            <a:off x="123943" y="210484"/>
            <a:ext cx="2534992" cy="1901244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578479" y="4401505"/>
            <a:ext cx="4222044" cy="1414139"/>
          </a:xfrm>
          <a:prstGeom prst="ellipse">
            <a:avLst/>
          </a:prstGeom>
          <a:gradFill rotWithShape="1">
            <a:gsLst>
              <a:gs pos="0">
                <a:srgbClr val="B44B79">
                  <a:satMod val="103000"/>
                  <a:lumMod val="102000"/>
                  <a:tint val="94000"/>
                </a:srgbClr>
              </a:gs>
              <a:gs pos="50000">
                <a:srgbClr val="B44B79">
                  <a:satMod val="110000"/>
                  <a:lumMod val="100000"/>
                  <a:shade val="100000"/>
                </a:srgbClr>
              </a:gs>
              <a:gs pos="100000">
                <a:srgbClr val="B44B79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B44B7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8FA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Participants will receive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8FA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 500 per month</a:t>
            </a:r>
          </a:p>
        </p:txBody>
      </p:sp>
      <p:sp>
        <p:nvSpPr>
          <p:cNvPr id="14" name="Oval 13"/>
          <p:cNvSpPr/>
          <p:nvPr/>
        </p:nvSpPr>
        <p:spPr>
          <a:xfrm>
            <a:off x="2356435" y="1373875"/>
            <a:ext cx="4222044" cy="1515533"/>
          </a:xfrm>
          <a:prstGeom prst="ellipse">
            <a:avLst/>
          </a:prstGeom>
          <a:gradFill rotWithShape="1">
            <a:gsLst>
              <a:gs pos="0">
                <a:srgbClr val="B44B79">
                  <a:satMod val="103000"/>
                  <a:lumMod val="102000"/>
                  <a:tint val="94000"/>
                </a:srgbClr>
              </a:gs>
              <a:gs pos="50000">
                <a:srgbClr val="B44B79">
                  <a:satMod val="110000"/>
                  <a:lumMod val="100000"/>
                  <a:shade val="100000"/>
                </a:srgbClr>
              </a:gs>
              <a:gs pos="100000">
                <a:srgbClr val="B44B79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B44B7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8FA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On-the-job training</a:t>
            </a:r>
          </a:p>
        </p:txBody>
      </p:sp>
    </p:spTree>
    <p:extLst>
      <p:ext uri="{BB962C8B-B14F-4D97-AF65-F5344CB8AC3E}">
        <p14:creationId xmlns:p14="http://schemas.microsoft.com/office/powerpoint/2010/main" val="2848314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338" y="799461"/>
            <a:ext cx="8229600" cy="1007715"/>
          </a:xfrm>
        </p:spPr>
        <p:txBody>
          <a:bodyPr>
            <a:normAutofit fontScale="90000"/>
          </a:bodyPr>
          <a:lstStyle/>
          <a:p>
            <a:pPr lvl="0" algn="ctr"/>
            <a:r>
              <a:rPr lang="en-GB" sz="2400" dirty="0">
                <a:solidFill>
                  <a:srgbClr val="FFC000"/>
                </a:solidFill>
              </a:rPr>
              <a:t>Pilot project</a:t>
            </a:r>
            <a:r>
              <a:rPr lang="en-GB" sz="2400" dirty="0">
                <a:solidFill>
                  <a:srgbClr val="FFC000"/>
                </a:solidFill>
                <a:latin typeface="+mn-lt"/>
              </a:rPr>
              <a:t>: </a:t>
            </a:r>
            <a:br>
              <a:rPr lang="en-GB" sz="2400" dirty="0">
                <a:solidFill>
                  <a:srgbClr val="FFC000"/>
                </a:solidFill>
                <a:latin typeface="+mn-lt"/>
              </a:rPr>
            </a:br>
            <a:r>
              <a:rPr lang="en-GB" sz="2400" u="sng" dirty="0">
                <a:latin typeface="+mn-lt"/>
              </a:rPr>
              <a:t>Digital Opportunity Scheme</a:t>
            </a:r>
            <a:br>
              <a:rPr lang="en-GB" sz="2400" u="sng" dirty="0">
                <a:latin typeface="Calibri" panose="020F0502020204030204"/>
              </a:rPr>
            </a:br>
            <a:r>
              <a:rPr lang="en-GB" sz="2400" dirty="0">
                <a:latin typeface="Calibri" panose="020F0502020204030204"/>
              </a:rPr>
              <a:t>to </a:t>
            </a:r>
            <a:r>
              <a:rPr lang="en-GB" sz="2400" dirty="0"/>
              <a:t>boost digital skills through </a:t>
            </a:r>
            <a:br>
              <a:rPr lang="en-GB" sz="2400" dirty="0"/>
            </a:br>
            <a:r>
              <a:rPr lang="en-GB" sz="2400" dirty="0"/>
              <a:t>Erasmus+ traineeships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000710" y="2348880"/>
            <a:ext cx="7704856" cy="1440160"/>
          </a:xfrm>
          <a:prstGeom prst="rect">
            <a:avLst/>
          </a:prstGeom>
          <a:solidFill>
            <a:srgbClr val="F8FAFF"/>
          </a:solidFill>
          <a:ln w="38100" cap="flat" cmpd="sng" algn="ctr">
            <a:solidFill>
              <a:srgbClr val="B44B79"/>
            </a:solidFill>
            <a:prstDash val="solid"/>
            <a:miter lim="800000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>
              <a:defRPr/>
            </a:pPr>
            <a:r>
              <a:rPr lang="en-GB" sz="2200" dirty="0">
                <a:solidFill>
                  <a:srgbClr val="0F5494"/>
                </a:solidFill>
                <a:latin typeface="Verdana" pitchFamily="34" charset="0"/>
              </a:rPr>
              <a:t>Provide </a:t>
            </a:r>
            <a:r>
              <a:rPr lang="en-GB" sz="2200" b="1" dirty="0">
                <a:solidFill>
                  <a:srgbClr val="0F5494"/>
                </a:solidFill>
                <a:latin typeface="Verdana" pitchFamily="34" charset="0"/>
              </a:rPr>
              <a:t>cross-border </a:t>
            </a:r>
            <a:r>
              <a:rPr lang="en-GB" sz="2200" b="1" dirty="0">
                <a:solidFill>
                  <a:srgbClr val="FFBC01"/>
                </a:solidFill>
                <a:latin typeface="Verdana" pitchFamily="34" charset="0"/>
              </a:rPr>
              <a:t>Erasmus+ </a:t>
            </a:r>
            <a:r>
              <a:rPr lang="en-GB" sz="2200" b="1" dirty="0">
                <a:solidFill>
                  <a:srgbClr val="0F5494"/>
                </a:solidFill>
                <a:latin typeface="Verdana" pitchFamily="34" charset="0"/>
              </a:rPr>
              <a:t>traineeships</a:t>
            </a:r>
            <a:r>
              <a:rPr lang="en-GB" sz="2200" dirty="0">
                <a:solidFill>
                  <a:srgbClr val="0F5494"/>
                </a:solidFill>
                <a:latin typeface="Verdana" pitchFamily="34" charset="0"/>
              </a:rPr>
              <a:t> for up to 6,000 </a:t>
            </a:r>
            <a:r>
              <a:rPr lang="en-GB" sz="2200" b="1" dirty="0">
                <a:solidFill>
                  <a:srgbClr val="0F5494"/>
                </a:solidFill>
                <a:latin typeface="Verdana" pitchFamily="34" charset="0"/>
              </a:rPr>
              <a:t>students and recent graduates</a:t>
            </a:r>
            <a:r>
              <a:rPr lang="en-GB" sz="2200" dirty="0">
                <a:solidFill>
                  <a:srgbClr val="0F5494"/>
                </a:solidFill>
                <a:latin typeface="Verdana" pitchFamily="34" charset="0"/>
              </a:rPr>
              <a:t> in 2018-2020 thanks to a 10 million budget from Horizon 2020</a:t>
            </a:r>
            <a:endParaRPr lang="en-GB" sz="2200" kern="0" dirty="0">
              <a:solidFill>
                <a:srgbClr val="0F5494"/>
              </a:solidFill>
              <a:latin typeface="Calibri" panose="020F0502020204030204"/>
            </a:endParaRPr>
          </a:p>
        </p:txBody>
      </p:sp>
      <p:sp>
        <p:nvSpPr>
          <p:cNvPr id="8" name="Oval 7"/>
          <p:cNvSpPr/>
          <p:nvPr/>
        </p:nvSpPr>
        <p:spPr>
          <a:xfrm>
            <a:off x="6384032" y="4214232"/>
            <a:ext cx="2808312" cy="894581"/>
          </a:xfrm>
          <a:prstGeom prst="ellipse">
            <a:avLst/>
          </a:prstGeom>
          <a:gradFill rotWithShape="1">
            <a:gsLst>
              <a:gs pos="0">
                <a:srgbClr val="B44B79">
                  <a:satMod val="103000"/>
                  <a:lumMod val="102000"/>
                  <a:tint val="94000"/>
                </a:srgbClr>
              </a:gs>
              <a:gs pos="50000">
                <a:srgbClr val="B44B79">
                  <a:satMod val="110000"/>
                  <a:lumMod val="100000"/>
                  <a:shade val="100000"/>
                </a:srgbClr>
              </a:gs>
              <a:gs pos="100000">
                <a:srgbClr val="B44B79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B44B7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b="1" kern="0" dirty="0">
                <a:solidFill>
                  <a:srgbClr val="F8FAFF"/>
                </a:solidFill>
                <a:latin typeface="Calibri" panose="020F0502020204030204"/>
              </a:rPr>
              <a:t>Digital skills for business</a:t>
            </a:r>
          </a:p>
        </p:txBody>
      </p:sp>
      <p:sp>
        <p:nvSpPr>
          <p:cNvPr id="10" name="Oval 9"/>
          <p:cNvSpPr/>
          <p:nvPr/>
        </p:nvSpPr>
        <p:spPr>
          <a:xfrm>
            <a:off x="2443390" y="4148567"/>
            <a:ext cx="2808312" cy="894581"/>
          </a:xfrm>
          <a:prstGeom prst="ellipse">
            <a:avLst/>
          </a:prstGeom>
          <a:gradFill rotWithShape="1">
            <a:gsLst>
              <a:gs pos="0">
                <a:srgbClr val="B44B79">
                  <a:satMod val="103000"/>
                  <a:lumMod val="102000"/>
                  <a:tint val="94000"/>
                </a:srgbClr>
              </a:gs>
              <a:gs pos="50000">
                <a:srgbClr val="B44B79">
                  <a:satMod val="110000"/>
                  <a:lumMod val="100000"/>
                  <a:shade val="100000"/>
                </a:srgbClr>
              </a:gs>
              <a:gs pos="100000">
                <a:srgbClr val="B44B79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B44B7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b="1" kern="0" dirty="0">
                <a:solidFill>
                  <a:srgbClr val="F8FAFF"/>
                </a:solidFill>
                <a:latin typeface="Calibri" panose="020F0502020204030204"/>
              </a:rPr>
              <a:t>ICT specialist skills</a:t>
            </a:r>
          </a:p>
        </p:txBody>
      </p:sp>
    </p:spTree>
    <p:extLst>
      <p:ext uri="{BB962C8B-B14F-4D97-AF65-F5344CB8AC3E}">
        <p14:creationId xmlns:p14="http://schemas.microsoft.com/office/powerpoint/2010/main" val="1527757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309" y="332656"/>
            <a:ext cx="11329259" cy="864096"/>
          </a:xfrm>
        </p:spPr>
        <p:txBody>
          <a:bodyPr/>
          <a:lstStyle/>
          <a:p>
            <a:pPr algn="ctr"/>
            <a:r>
              <a:rPr lang="fr-BE" sz="2700" dirty="0"/>
              <a:t>Focus of Digital </a:t>
            </a:r>
            <a:r>
              <a:rPr lang="fr-BE" sz="2700" dirty="0" err="1"/>
              <a:t>Opportunity</a:t>
            </a:r>
            <a:r>
              <a:rPr lang="fr-BE" sz="2700" dirty="0"/>
              <a:t> </a:t>
            </a:r>
            <a:r>
              <a:rPr lang="fr-BE" sz="2700" dirty="0" err="1"/>
              <a:t>traineeship</a:t>
            </a:r>
            <a:endParaRPr lang="en-GB" sz="2700" dirty="0"/>
          </a:p>
        </p:txBody>
      </p:sp>
      <p:graphicFrame>
        <p:nvGraphicFramePr>
          <p:cNvPr id="12" name="Content Placeholder 4"/>
          <p:cNvGraphicFramePr>
            <a:graphicFrameLocks/>
          </p:cNvGraphicFramePr>
          <p:nvPr>
            <p:extLst/>
          </p:nvPr>
        </p:nvGraphicFramePr>
        <p:xfrm>
          <a:off x="353880" y="1196752"/>
          <a:ext cx="11137237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2266261"/>
      </p:ext>
    </p:extLst>
  </p:cSld>
  <p:clrMapOvr>
    <a:masterClrMapping/>
  </p:clrMapOvr>
</p:sld>
</file>

<file path=ppt/theme/theme1.xml><?xml version="1.0" encoding="utf-8"?>
<a:theme xmlns:a="http://schemas.openxmlformats.org/drawingml/2006/main" name="Digital Skills and Job Coalition_POTX TEMPLATE">
  <a:themeElements>
    <a:clrScheme name="Digital Skills and Job Coalition 1">
      <a:dk1>
        <a:srgbClr val="263558"/>
      </a:dk1>
      <a:lt1>
        <a:srgbClr val="F8FAFF"/>
      </a:lt1>
      <a:dk2>
        <a:srgbClr val="6684A2"/>
      </a:dk2>
      <a:lt2>
        <a:srgbClr val="F8FAFF"/>
      </a:lt2>
      <a:accent1>
        <a:srgbClr val="B44B79"/>
      </a:accent1>
      <a:accent2>
        <a:srgbClr val="D79F37"/>
      </a:accent2>
      <a:accent3>
        <a:srgbClr val="92AD49"/>
      </a:accent3>
      <a:accent4>
        <a:srgbClr val="6684A2"/>
      </a:accent4>
      <a:accent5>
        <a:srgbClr val="971CC9"/>
      </a:accent5>
      <a:accent6>
        <a:srgbClr val="059CA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 Skills and Job Coalition_ppt POTX TEMPLATE - Copy" id="{1D850E94-708E-4785-84C4-E9AD9A82306A}" vid="{7B0A16B8-E1A9-4F4D-9511-7F45B0C7CE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7">
    <a:dk1>
      <a:srgbClr val="263558"/>
    </a:dk1>
    <a:lt1>
      <a:srgbClr val="F8FAFF"/>
    </a:lt1>
    <a:dk2>
      <a:srgbClr val="6785A2"/>
    </a:dk2>
    <a:lt2>
      <a:srgbClr val="F8FAFF"/>
    </a:lt2>
    <a:accent1>
      <a:srgbClr val="B44B79"/>
    </a:accent1>
    <a:accent2>
      <a:srgbClr val="D79F37"/>
    </a:accent2>
    <a:accent3>
      <a:srgbClr val="92AD49"/>
    </a:accent3>
    <a:accent4>
      <a:srgbClr val="6684A2"/>
    </a:accent4>
    <a:accent5>
      <a:srgbClr val="971CC9"/>
    </a:accent5>
    <a:accent6>
      <a:srgbClr val="059CAD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Digital Skills and Job Coalition_POTX TEMPLATE</Template>
  <TotalTime>1305</TotalTime>
  <Words>652</Words>
  <Application>Microsoft Office PowerPoint</Application>
  <PresentationFormat>Widescreen</PresentationFormat>
  <Paragraphs>107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ＭＳ Ｐゴシック</vt:lpstr>
      <vt:lpstr>ＭＳ Ｐゴシック</vt:lpstr>
      <vt:lpstr>Arial</vt:lpstr>
      <vt:lpstr>Calibri</vt:lpstr>
      <vt:lpstr>Verdana</vt:lpstr>
      <vt:lpstr>Digital Skills and Job Coalition_POTX TEMPLATE</vt:lpstr>
      <vt:lpstr>Digital Opportunity Scheme</vt:lpstr>
      <vt:lpstr>Digitisation is transforming the economy</vt:lpstr>
      <vt:lpstr>Digital skills in numbers</vt:lpstr>
      <vt:lpstr>Digital Skills of the Labour force</vt:lpstr>
      <vt:lpstr>Boosting digital skills for young people</vt:lpstr>
      <vt:lpstr>Digital Opportunity scheme</vt:lpstr>
      <vt:lpstr>Digital Opportunity scheme</vt:lpstr>
      <vt:lpstr>Pilot project:  Digital Opportunity Scheme to boost digital skills through  Erasmus+ traineeships</vt:lpstr>
      <vt:lpstr>Focus of Digital Opportunity traineeship</vt:lpstr>
      <vt:lpstr>PowerPoint Presentation</vt:lpstr>
      <vt:lpstr>Already available in the E+ 2018 call</vt:lpstr>
      <vt:lpstr>Digital Opportunity scheme in practice</vt:lpstr>
      <vt:lpstr>How to find the right profile?</vt:lpstr>
      <vt:lpstr>Digital Opportunity traineeships scheme 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European Social Fund</dc:title>
  <dc:creator>(EMPL)</dc:creator>
  <cp:lastModifiedBy>Katarzyna Koziol</cp:lastModifiedBy>
  <cp:revision>103</cp:revision>
  <cp:lastPrinted>2018-03-01T09:26:23Z</cp:lastPrinted>
  <dcterms:created xsi:type="dcterms:W3CDTF">2017-06-20T12:29:25Z</dcterms:created>
  <dcterms:modified xsi:type="dcterms:W3CDTF">2018-03-22T11:37:22Z</dcterms:modified>
</cp:coreProperties>
</file>