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5" r:id="rId11"/>
    <p:sldId id="264" r:id="rId12"/>
    <p:sldId id="283" r:id="rId13"/>
    <p:sldId id="268" r:id="rId14"/>
    <p:sldId id="285" r:id="rId15"/>
    <p:sldId id="269" r:id="rId16"/>
    <p:sldId id="270" r:id="rId17"/>
    <p:sldId id="271" r:id="rId18"/>
    <p:sldId id="278" r:id="rId19"/>
    <p:sldId id="279" r:id="rId20"/>
    <p:sldId id="277" r:id="rId21"/>
    <p:sldId id="2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4/11/2018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sz="4400" dirty="0"/>
              <a:t>Kuidas lõimida formaal</a:t>
            </a:r>
            <a:r>
              <a:rPr lang="et-EE" sz="5400" dirty="0"/>
              <a:t>õpet</a:t>
            </a:r>
            <a:r>
              <a:rPr lang="et-EE" sz="4400" dirty="0"/>
              <a:t> mitteformaal</a:t>
            </a:r>
            <a:r>
              <a:rPr lang="et-EE" sz="5400" dirty="0"/>
              <a:t>õppega</a:t>
            </a:r>
            <a:r>
              <a:rPr lang="et-EE" sz="4400" dirty="0"/>
              <a:t>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Külli Salumäe</a:t>
            </a:r>
          </a:p>
          <a:p>
            <a:r>
              <a:rPr lang="et-EE" dirty="0"/>
              <a:t>TÜ Viljandi Kultuuriakadeemia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7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Õpetamine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121" y="2121408"/>
            <a:ext cx="10486239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4800" dirty="0"/>
          </a:p>
          <a:p>
            <a:pPr marL="0" indent="0" algn="ctr">
              <a:buNone/>
            </a:pPr>
            <a:r>
              <a:rPr lang="et-EE" sz="72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sz="7200" dirty="0" err="1">
                <a:solidFill>
                  <a:schemeClr val="accent1">
                    <a:lumMod val="75000"/>
                  </a:schemeClr>
                </a:solidFill>
              </a:rPr>
              <a:t>kõik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 see, </a:t>
            </a:r>
            <a:endParaRPr lang="et-EE" sz="7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7200" dirty="0" err="1">
                <a:solidFill>
                  <a:schemeClr val="accent1">
                    <a:lumMod val="75000"/>
                  </a:schemeClr>
                </a:solidFill>
              </a:rPr>
              <a:t>mis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7200" dirty="0" err="1">
                <a:solidFill>
                  <a:schemeClr val="accent1">
                    <a:lumMod val="75000"/>
                  </a:schemeClr>
                </a:solidFill>
              </a:rPr>
              <a:t>viib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7200" dirty="0" err="1">
                <a:solidFill>
                  <a:schemeClr val="accent1">
                    <a:lumMod val="75000"/>
                  </a:schemeClr>
                </a:solidFill>
              </a:rPr>
              <a:t>õppimiseni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t-EE" sz="7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Reet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Valgma</a:t>
            </a:r>
            <a:r>
              <a:rPr lang="et-EE" sz="3200" dirty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marL="0" indent="0" algn="r">
              <a:buNone/>
            </a:pPr>
            <a:endParaRPr lang="et-E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Õppimise</a:t>
            </a:r>
            <a:r>
              <a:rPr lang="en-US" dirty="0"/>
              <a:t> </a:t>
            </a:r>
            <a:r>
              <a:rPr lang="en-US" dirty="0" err="1"/>
              <a:t>edukus</a:t>
            </a:r>
            <a:r>
              <a:rPr lang="en-US" dirty="0"/>
              <a:t> </a:t>
            </a:r>
            <a:r>
              <a:rPr lang="en-US" dirty="0" err="1"/>
              <a:t>sõltub</a:t>
            </a:r>
            <a:r>
              <a:rPr lang="et-EE" dirty="0"/>
              <a:t>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err="1">
                <a:solidFill>
                  <a:schemeClr val="accent1">
                    <a:lumMod val="75000"/>
                  </a:schemeClr>
                </a:solidFill>
              </a:rPr>
              <a:t>õppija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oskusest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oma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õppimist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juhtida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t-EE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t-EE" sz="3200" dirty="0"/>
          </a:p>
          <a:p>
            <a:pPr lvl="1"/>
            <a:r>
              <a:rPr lang="en-US" sz="3000" dirty="0"/>
              <a:t> </a:t>
            </a:r>
            <a:r>
              <a:rPr lang="en-US" sz="3000" dirty="0" err="1"/>
              <a:t>seada</a:t>
            </a:r>
            <a:r>
              <a:rPr lang="en-US" sz="3000" dirty="0"/>
              <a:t> </a:t>
            </a:r>
            <a:r>
              <a:rPr lang="en-US" sz="3000" dirty="0" err="1"/>
              <a:t>eesmärke</a:t>
            </a:r>
            <a:r>
              <a:rPr lang="en-US" sz="3000" dirty="0"/>
              <a:t>, </a:t>
            </a:r>
            <a:endParaRPr lang="et-EE" sz="3000" dirty="0"/>
          </a:p>
          <a:p>
            <a:pPr lvl="1"/>
            <a:r>
              <a:rPr lang="en-US" sz="3000" dirty="0" err="1"/>
              <a:t>õppimist</a:t>
            </a:r>
            <a:r>
              <a:rPr lang="en-US" sz="3000" dirty="0"/>
              <a:t> </a:t>
            </a:r>
            <a:r>
              <a:rPr lang="en-US" sz="3000" dirty="0" err="1"/>
              <a:t>kavandada</a:t>
            </a:r>
            <a:r>
              <a:rPr lang="en-US" sz="3000" dirty="0"/>
              <a:t>, </a:t>
            </a:r>
            <a:endParaRPr lang="et-EE" sz="3000" dirty="0"/>
          </a:p>
          <a:p>
            <a:pPr lvl="1"/>
            <a:r>
              <a:rPr lang="en-US" sz="3000" dirty="0" err="1"/>
              <a:t>jälgida</a:t>
            </a:r>
            <a:r>
              <a:rPr lang="en-US" sz="3000" dirty="0"/>
              <a:t> </a:t>
            </a:r>
            <a:r>
              <a:rPr lang="en-US" sz="3000" dirty="0" err="1"/>
              <a:t>oma</a:t>
            </a:r>
            <a:r>
              <a:rPr lang="en-US" sz="3000" dirty="0"/>
              <a:t> </a:t>
            </a:r>
            <a:r>
              <a:rPr lang="en-US" sz="3000" dirty="0" err="1"/>
              <a:t>õppimisprotsessi</a:t>
            </a:r>
            <a:r>
              <a:rPr lang="en-US" sz="3000" dirty="0"/>
              <a:t>, </a:t>
            </a:r>
            <a:endParaRPr lang="et-EE" sz="3000" dirty="0"/>
          </a:p>
          <a:p>
            <a:pPr lvl="1"/>
            <a:r>
              <a:rPr lang="en-US" sz="3000" dirty="0" err="1"/>
              <a:t>kontrollida</a:t>
            </a:r>
            <a:r>
              <a:rPr lang="en-US" sz="3000" dirty="0"/>
              <a:t> ja </a:t>
            </a:r>
            <a:r>
              <a:rPr lang="en-US" sz="3000" dirty="0" err="1"/>
              <a:t>hinnata</a:t>
            </a:r>
            <a:r>
              <a:rPr lang="en-US" sz="3000" dirty="0"/>
              <a:t> </a:t>
            </a:r>
            <a:r>
              <a:rPr lang="en-US" sz="3000" dirty="0" err="1"/>
              <a:t>oma</a:t>
            </a:r>
            <a:r>
              <a:rPr lang="en-US" sz="3000" dirty="0"/>
              <a:t> </a:t>
            </a:r>
            <a:r>
              <a:rPr lang="en-US" sz="3000" dirty="0" err="1"/>
              <a:t>õpitulemusi</a:t>
            </a:r>
            <a:r>
              <a:rPr lang="en-US" sz="3000" dirty="0"/>
              <a:t> </a:t>
            </a:r>
            <a:r>
              <a:rPr lang="en-US" sz="3000" dirty="0" err="1"/>
              <a:t>ning</a:t>
            </a:r>
            <a:r>
              <a:rPr lang="en-US" sz="3000" dirty="0"/>
              <a:t> </a:t>
            </a:r>
            <a:endParaRPr lang="et-EE" sz="3000" dirty="0"/>
          </a:p>
          <a:p>
            <a:pPr lvl="1"/>
            <a:r>
              <a:rPr lang="en-US" sz="3000" dirty="0" err="1"/>
              <a:t>oma</a:t>
            </a:r>
            <a:r>
              <a:rPr lang="en-US" sz="3000" dirty="0"/>
              <a:t> </a:t>
            </a:r>
            <a:r>
              <a:rPr lang="en-US" sz="3000" dirty="0" err="1"/>
              <a:t>tugevusi-nõrkusi</a:t>
            </a:r>
            <a:r>
              <a:rPr lang="en-US" sz="3000" dirty="0"/>
              <a:t> </a:t>
            </a:r>
            <a:r>
              <a:rPr lang="en-US" sz="3000" dirty="0" err="1"/>
              <a:t>õppijana</a:t>
            </a:r>
            <a:r>
              <a:rPr lang="et-EE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4334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5B8477D-5977-4231-BFD8-33B075BE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Järelikult …</a:t>
            </a:r>
            <a:br>
              <a:rPr lang="et-EE" b="1" dirty="0">
                <a:solidFill>
                  <a:schemeClr val="accent1">
                    <a:lumMod val="75000"/>
                  </a:schemeClr>
                </a:solidFill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9AF341D-12BA-4B90-9F24-0FD6AB0C4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z="7200" dirty="0"/>
              <a:t>… peab iga õpetaja peamiseks ülesandeks olema </a:t>
            </a:r>
            <a:r>
              <a:rPr lang="et-EE" sz="7200" b="1" dirty="0">
                <a:solidFill>
                  <a:schemeClr val="accent1">
                    <a:lumMod val="75000"/>
                  </a:schemeClr>
                </a:solidFill>
              </a:rPr>
              <a:t>luua õppijale võimalused oma õppimise juhtimiseks </a:t>
            </a:r>
            <a:r>
              <a:rPr lang="et-EE" sz="7200" dirty="0"/>
              <a:t>– eesmärgistamiseks, kavandamiseks</a:t>
            </a:r>
            <a:r>
              <a:rPr lang="et-EE" sz="7200"/>
              <a:t>, kontrollimiseks </a:t>
            </a:r>
            <a:r>
              <a:rPr lang="et-EE" sz="7200" dirty="0"/>
              <a:t>…  </a:t>
            </a:r>
          </a:p>
        </p:txBody>
      </p:sp>
    </p:spTree>
    <p:extLst>
      <p:ext uri="{BB962C8B-B14F-4D97-AF65-F5344CB8AC3E}">
        <p14:creationId xmlns:p14="http://schemas.microsoft.com/office/powerpoint/2010/main" val="23238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t-EE" dirty="0"/>
            </a:br>
            <a:r>
              <a:rPr lang="et-EE" dirty="0"/>
              <a:t>millest sõltub </a:t>
            </a:r>
            <a:r>
              <a:rPr lang="en-US" dirty="0"/>
              <a:t>lapse </a:t>
            </a:r>
            <a:r>
              <a:rPr lang="en-US" dirty="0" err="1"/>
              <a:t>õpiedu</a:t>
            </a:r>
            <a:r>
              <a:rPr lang="en-US" dirty="0"/>
              <a:t> </a:t>
            </a:r>
            <a:r>
              <a:rPr lang="en-US" dirty="0" err="1"/>
              <a:t>koolis</a:t>
            </a:r>
            <a:r>
              <a:rPr lang="et-EE" dirty="0"/>
              <a:t> ?</a:t>
            </a:r>
            <a:br>
              <a:rPr lang="et-E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70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1">
                    <a:lumMod val="75000"/>
                  </a:schemeClr>
                </a:solidFill>
              </a:rPr>
              <a:t>LOOVUSEST -</a:t>
            </a:r>
            <a:endParaRPr lang="et-EE" sz="3200" dirty="0"/>
          </a:p>
          <a:p>
            <a:pPr marL="0" indent="0">
              <a:buNone/>
            </a:pPr>
            <a:r>
              <a:rPr lang="en-US" sz="3200" dirty="0" err="1"/>
              <a:t>annab</a:t>
            </a:r>
            <a:r>
              <a:rPr lang="en-US" sz="3200" dirty="0"/>
              <a:t> </a:t>
            </a:r>
            <a:r>
              <a:rPr lang="en-US" sz="3200" dirty="0" err="1"/>
              <a:t>kätte</a:t>
            </a:r>
            <a:r>
              <a:rPr lang="en-US" sz="3200" dirty="0"/>
              <a:t> </a:t>
            </a:r>
            <a:r>
              <a:rPr lang="en-US" sz="3200" dirty="0" err="1"/>
              <a:t>trumbid</a:t>
            </a:r>
            <a:r>
              <a:rPr lang="en-US" sz="3200" dirty="0"/>
              <a:t>, et </a:t>
            </a:r>
            <a:r>
              <a:rPr lang="et-EE" sz="3200" dirty="0"/>
              <a:t>inimene </a:t>
            </a:r>
            <a:r>
              <a:rPr lang="en-US" sz="3200" dirty="0" err="1"/>
              <a:t>tuleks</a:t>
            </a:r>
            <a:r>
              <a:rPr lang="en-US" sz="3200" dirty="0"/>
              <a:t> </a:t>
            </a:r>
            <a:r>
              <a:rPr lang="en-US" sz="3200" dirty="0" err="1"/>
              <a:t>elus</a:t>
            </a:r>
            <a:r>
              <a:rPr lang="en-US" sz="3200" dirty="0"/>
              <a:t> </a:t>
            </a:r>
            <a:r>
              <a:rPr lang="en-US" sz="3200" dirty="0" err="1"/>
              <a:t>hästi</a:t>
            </a:r>
            <a:r>
              <a:rPr lang="en-US" sz="3200" dirty="0"/>
              <a:t> </a:t>
            </a:r>
            <a:r>
              <a:rPr lang="en-US" sz="3200" dirty="0" err="1"/>
              <a:t>toime</a:t>
            </a:r>
            <a:r>
              <a:rPr lang="en-US" sz="3200" dirty="0"/>
              <a:t> ja</a:t>
            </a:r>
            <a:r>
              <a:rPr lang="et-EE" sz="3200" dirty="0"/>
              <a:t> </a:t>
            </a:r>
            <a:r>
              <a:rPr lang="en-US" sz="3200" dirty="0" err="1"/>
              <a:t>oleks</a:t>
            </a:r>
            <a:r>
              <a:rPr lang="en-US" sz="3200" dirty="0"/>
              <a:t> </a:t>
            </a:r>
            <a:r>
              <a:rPr lang="en-US" sz="3200" dirty="0" err="1"/>
              <a:t>edukas</a:t>
            </a:r>
            <a:r>
              <a:rPr lang="en-US" sz="3200" dirty="0"/>
              <a:t>. </a:t>
            </a:r>
            <a:endParaRPr lang="et-EE" sz="3200" dirty="0"/>
          </a:p>
          <a:p>
            <a:pPr marL="274320" lvl="1" indent="0" algn="r">
              <a:buNone/>
            </a:pPr>
            <a:r>
              <a:rPr lang="et-EE" dirty="0"/>
              <a:t>Matti </a:t>
            </a:r>
            <a:r>
              <a:rPr lang="et-EE" dirty="0" err="1"/>
              <a:t>Bergström</a:t>
            </a:r>
            <a:r>
              <a:rPr lang="et-EE" dirty="0"/>
              <a:t>, Helsingi Ülikooli emeriitprofessor</a:t>
            </a:r>
          </a:p>
          <a:p>
            <a:pPr marL="274320" lvl="1" indent="0">
              <a:buNone/>
            </a:pPr>
            <a:endParaRPr lang="et-EE" dirty="0"/>
          </a:p>
          <a:p>
            <a:pPr marL="274320" lvl="1" indent="0">
              <a:buNone/>
            </a:pPr>
            <a:r>
              <a:rPr lang="en-US" sz="2800" dirty="0" err="1"/>
              <a:t>Sotsiaalne</a:t>
            </a:r>
            <a:r>
              <a:rPr lang="en-US" sz="2800" dirty="0"/>
              <a:t> </a:t>
            </a:r>
            <a:r>
              <a:rPr lang="en-US" sz="2800" dirty="0" err="1"/>
              <a:t>loovus</a:t>
            </a:r>
            <a:r>
              <a:rPr lang="en-US" sz="2800" dirty="0"/>
              <a:t> – </a:t>
            </a:r>
            <a:r>
              <a:rPr lang="en-US" sz="2800" dirty="0" err="1"/>
              <a:t>üksikisiku</a:t>
            </a:r>
            <a:r>
              <a:rPr lang="en-US" sz="2800" dirty="0"/>
              <a:t>/</a:t>
            </a:r>
            <a:r>
              <a:rPr lang="en-US" sz="2800" dirty="0" err="1"/>
              <a:t>grupi</a:t>
            </a:r>
            <a:r>
              <a:rPr lang="en-US" sz="2800" dirty="0"/>
              <a:t> </a:t>
            </a:r>
            <a:r>
              <a:rPr lang="en-US" sz="2800" dirty="0" err="1"/>
              <a:t>toimetulek</a:t>
            </a:r>
            <a:r>
              <a:rPr lang="en-US" sz="2800" dirty="0"/>
              <a:t> </a:t>
            </a:r>
            <a:r>
              <a:rPr lang="en-US" sz="2800" dirty="0" err="1"/>
              <a:t>sotsiaalsetes</a:t>
            </a:r>
            <a:r>
              <a:rPr lang="en-US" sz="2800" dirty="0"/>
              <a:t> </a:t>
            </a:r>
            <a:r>
              <a:rPr lang="en-US" sz="2800" dirty="0" err="1"/>
              <a:t>suhetes</a:t>
            </a:r>
            <a:r>
              <a:rPr lang="en-US" sz="2800" dirty="0"/>
              <a:t> </a:t>
            </a:r>
            <a:r>
              <a:rPr lang="en-US" sz="2800" dirty="0" err="1"/>
              <a:t>endale</a:t>
            </a:r>
            <a:r>
              <a:rPr lang="en-US" sz="2800" dirty="0"/>
              <a:t> </a:t>
            </a:r>
            <a:r>
              <a:rPr lang="en-US" sz="2800" dirty="0" err="1"/>
              <a:t>uudsel</a:t>
            </a:r>
            <a:r>
              <a:rPr lang="en-US" sz="2800" dirty="0"/>
              <a:t> </a:t>
            </a:r>
            <a:r>
              <a:rPr lang="en-US" sz="2800" dirty="0" err="1"/>
              <a:t>viisil</a:t>
            </a:r>
            <a:endParaRPr lang="en-US" sz="2800" dirty="0"/>
          </a:p>
          <a:p>
            <a:pPr marL="274320" lvl="1" indent="0">
              <a:buNone/>
            </a:pPr>
            <a:endParaRPr lang="en-US" sz="2800" dirty="0"/>
          </a:p>
          <a:p>
            <a:pPr marL="274320" lvl="1" indent="0">
              <a:buNone/>
            </a:pPr>
            <a:r>
              <a:rPr lang="en-US" sz="2800" dirty="0" err="1"/>
              <a:t>Emotsionaalne</a:t>
            </a:r>
            <a:r>
              <a:rPr lang="en-US" sz="2800" dirty="0"/>
              <a:t> </a:t>
            </a:r>
            <a:r>
              <a:rPr lang="en-US" sz="2800" dirty="0" err="1"/>
              <a:t>loovus</a:t>
            </a:r>
            <a:r>
              <a:rPr lang="en-US" sz="2800" dirty="0"/>
              <a:t> – </a:t>
            </a:r>
            <a:r>
              <a:rPr lang="en-US" sz="2800" dirty="0" err="1"/>
              <a:t>oskus</a:t>
            </a:r>
            <a:r>
              <a:rPr lang="en-US" sz="2800" dirty="0"/>
              <a:t> </a:t>
            </a:r>
            <a:r>
              <a:rPr lang="en-US" sz="2800" dirty="0" err="1"/>
              <a:t>tunda</a:t>
            </a:r>
            <a:r>
              <a:rPr lang="en-US" sz="2800" dirty="0"/>
              <a:t> ja </a:t>
            </a:r>
            <a:r>
              <a:rPr lang="en-US" sz="2800" dirty="0" err="1"/>
              <a:t>väljendada</a:t>
            </a:r>
            <a:r>
              <a:rPr lang="en-US" sz="2800" dirty="0"/>
              <a:t> </a:t>
            </a:r>
            <a:r>
              <a:rPr lang="en-US" sz="2800" dirty="0" err="1"/>
              <a:t>suhtlemises</a:t>
            </a:r>
            <a:r>
              <a:rPr lang="en-US" sz="2800" dirty="0"/>
              <a:t> </a:t>
            </a:r>
            <a:r>
              <a:rPr lang="en-US" sz="2800" dirty="0" err="1"/>
              <a:t>oma</a:t>
            </a:r>
            <a:r>
              <a:rPr lang="en-US" sz="2800" dirty="0"/>
              <a:t> </a:t>
            </a:r>
            <a:r>
              <a:rPr lang="en-US" sz="2800" dirty="0" err="1"/>
              <a:t>emotsioone</a:t>
            </a:r>
            <a:r>
              <a:rPr lang="en-US" sz="2800" dirty="0"/>
              <a:t> </a:t>
            </a:r>
            <a:r>
              <a:rPr lang="en-US" sz="2800" dirty="0" err="1"/>
              <a:t>ausalt</a:t>
            </a:r>
            <a:r>
              <a:rPr lang="en-US" sz="2800" dirty="0"/>
              <a:t> ja </a:t>
            </a:r>
            <a:r>
              <a:rPr lang="en-US" sz="2800" dirty="0" err="1"/>
              <a:t>ebatavalisel</a:t>
            </a:r>
            <a:r>
              <a:rPr lang="en-US" sz="2800" dirty="0"/>
              <a:t> </a:t>
            </a:r>
            <a:r>
              <a:rPr lang="en-US" sz="2800" dirty="0" err="1"/>
              <a:t>viisil</a:t>
            </a:r>
            <a:endParaRPr lang="en-US" sz="28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1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Loovuse tasandid</a:t>
            </a:r>
            <a:r>
              <a:rPr lang="et-EE" dirty="0"/>
              <a:t> </a:t>
            </a:r>
            <a:r>
              <a:rPr lang="et-EE" sz="2000" dirty="0"/>
              <a:t>(</a:t>
            </a:r>
            <a:r>
              <a:rPr lang="et-EE" sz="2000" dirty="0" err="1"/>
              <a:t>Kaufman</a:t>
            </a:r>
            <a:r>
              <a:rPr lang="et-EE" sz="2000" dirty="0"/>
              <a:t>, </a:t>
            </a:r>
            <a:r>
              <a:rPr lang="et-EE" sz="2000" dirty="0" err="1"/>
              <a:t>Baghetto</a:t>
            </a:r>
            <a:r>
              <a:rPr lang="et-EE" sz="2000" dirty="0"/>
              <a:t>)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z="2800" b="1" dirty="0"/>
              <a:t>Väljapaistev loovus </a:t>
            </a:r>
            <a:r>
              <a:rPr lang="et-EE" sz="2800" dirty="0"/>
              <a:t>(</a:t>
            </a:r>
            <a:r>
              <a:rPr lang="et-EE" sz="2800" i="1" dirty="0" err="1"/>
              <a:t>Big</a:t>
            </a:r>
            <a:r>
              <a:rPr lang="et-EE" sz="2800" i="1" dirty="0"/>
              <a:t>-C</a:t>
            </a:r>
            <a:r>
              <a:rPr lang="et-EE" sz="2800" dirty="0"/>
              <a:t>) – selgelt välja paistev loovus kogu inimkonna tasandil;</a:t>
            </a:r>
          </a:p>
          <a:p>
            <a:pPr lvl="0"/>
            <a:r>
              <a:rPr lang="et-EE" sz="2800" b="1" dirty="0"/>
              <a:t>Erialaloovus</a:t>
            </a:r>
            <a:r>
              <a:rPr lang="et-EE" sz="2800" dirty="0"/>
              <a:t> – (</a:t>
            </a:r>
            <a:r>
              <a:rPr lang="et-EE" sz="2800" i="1" dirty="0"/>
              <a:t>P- </a:t>
            </a:r>
            <a:r>
              <a:rPr lang="et-EE" sz="2800" i="1" dirty="0" err="1"/>
              <a:t>Creativity</a:t>
            </a:r>
            <a:r>
              <a:rPr lang="et-EE" sz="2800" dirty="0"/>
              <a:t>) – professionaalsel tasemel meisterlikkus mingis valdkonnas;</a:t>
            </a:r>
          </a:p>
          <a:p>
            <a:pPr lvl="0"/>
            <a:r>
              <a:rPr lang="et-EE" sz="2800" b="1" dirty="0"/>
              <a:t>Igapäevane/</a:t>
            </a:r>
            <a:r>
              <a:rPr lang="et-EE" sz="2800" b="1" dirty="0" err="1"/>
              <a:t>argiloovus</a:t>
            </a:r>
            <a:r>
              <a:rPr lang="et-EE" sz="2800" b="1" dirty="0"/>
              <a:t> </a:t>
            </a:r>
            <a:r>
              <a:rPr lang="et-EE" sz="2800" dirty="0"/>
              <a:t>(</a:t>
            </a:r>
            <a:r>
              <a:rPr lang="et-EE" sz="2800" i="1" dirty="0" err="1"/>
              <a:t>little</a:t>
            </a:r>
            <a:r>
              <a:rPr lang="et-EE" sz="2800" i="1" dirty="0"/>
              <a:t>-c </a:t>
            </a:r>
            <a:r>
              <a:rPr lang="et-EE" sz="2800" i="1" dirty="0" err="1"/>
              <a:t>Creativity</a:t>
            </a:r>
            <a:r>
              <a:rPr lang="et-EE" sz="2800" dirty="0"/>
              <a:t>) – endale uudne käitumisviis, tegevus ja selle tulemus igapäevases elus;</a:t>
            </a:r>
          </a:p>
          <a:p>
            <a:pPr lvl="0"/>
            <a:r>
              <a:rPr lang="et-EE" sz="2800" b="1" dirty="0">
                <a:solidFill>
                  <a:schemeClr val="accent1">
                    <a:lumMod val="75000"/>
                  </a:schemeClr>
                </a:solidFill>
              </a:rPr>
              <a:t>Õpiloovus</a:t>
            </a:r>
            <a:r>
              <a:rPr lang="et-EE" sz="2800" b="1" dirty="0"/>
              <a:t> </a:t>
            </a:r>
            <a:r>
              <a:rPr lang="et-EE" sz="2800" dirty="0"/>
              <a:t>(</a:t>
            </a:r>
            <a:r>
              <a:rPr lang="et-EE" sz="2800" i="1" dirty="0"/>
              <a:t>mini-c </a:t>
            </a:r>
            <a:r>
              <a:rPr lang="et-EE" sz="2800" i="1" dirty="0" err="1"/>
              <a:t>Creativity</a:t>
            </a:r>
            <a:r>
              <a:rPr lang="et-EE" sz="2800" dirty="0"/>
              <a:t>) – inimese poolt kogetavad loomingulised sähvatused õppimise protsessis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567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Loov mõtlemine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641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2800" dirty="0"/>
              <a:t>3 </a:t>
            </a:r>
            <a:r>
              <a:rPr lang="en-US" sz="2800" dirty="0" err="1"/>
              <a:t>komponendi</a:t>
            </a:r>
            <a:r>
              <a:rPr lang="en-US" sz="2800" dirty="0"/>
              <a:t> </a:t>
            </a:r>
            <a:r>
              <a:rPr lang="en-US" sz="2800" dirty="0" err="1"/>
              <a:t>kaudu</a:t>
            </a:r>
            <a:r>
              <a:rPr lang="en-US" sz="2800" dirty="0"/>
              <a:t> </a:t>
            </a:r>
            <a:r>
              <a:rPr lang="en-US" sz="2800" dirty="0" err="1"/>
              <a:t>määratletud</a:t>
            </a:r>
            <a:r>
              <a:rPr lang="en-US" sz="2800" dirty="0"/>
              <a:t> </a:t>
            </a:r>
            <a:r>
              <a:rPr lang="en-US" sz="2800" dirty="0" err="1"/>
              <a:t>kognitiivne</a:t>
            </a:r>
            <a:r>
              <a:rPr lang="en-US" sz="2800" dirty="0"/>
              <a:t> </a:t>
            </a:r>
            <a:r>
              <a:rPr lang="en-US" sz="2800" dirty="0" err="1"/>
              <a:t>protsess</a:t>
            </a:r>
            <a:r>
              <a:rPr lang="en-US" sz="2800" dirty="0"/>
              <a:t> :</a:t>
            </a:r>
            <a:endParaRPr lang="et-EE" sz="2800" dirty="0"/>
          </a:p>
          <a:p>
            <a:pPr marL="457200" indent="-457200">
              <a:buFont typeface="+mj-lt"/>
              <a:buAutoNum type="arabicPeriod"/>
            </a:pPr>
            <a:br>
              <a:rPr lang="en-US" sz="2800" b="1" dirty="0"/>
            </a:b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mõtete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voolavus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– </a:t>
            </a:r>
            <a:r>
              <a:rPr lang="en-US" sz="2800" dirty="0" err="1"/>
              <a:t>võime</a:t>
            </a:r>
            <a:r>
              <a:rPr lang="en-US" sz="2800" dirty="0"/>
              <a:t> </a:t>
            </a:r>
            <a:r>
              <a:rPr lang="en-US" sz="2800" dirty="0" err="1"/>
              <a:t>kiiresti</a:t>
            </a:r>
            <a:r>
              <a:rPr lang="en-US" sz="2800" dirty="0"/>
              <a:t> </a:t>
            </a:r>
            <a:r>
              <a:rPr lang="en-US" sz="2800" dirty="0" err="1"/>
              <a:t>koondada</a:t>
            </a:r>
            <a:r>
              <a:rPr lang="en-US" sz="2800" dirty="0"/>
              <a:t> </a:t>
            </a:r>
            <a:r>
              <a:rPr lang="en-US" sz="2800" dirty="0" err="1"/>
              <a:t>informatsiooni</a:t>
            </a:r>
            <a:r>
              <a:rPr lang="en-US" sz="2800" dirty="0"/>
              <a:t>, </a:t>
            </a:r>
            <a:r>
              <a:rPr lang="en-US" sz="2800" dirty="0" err="1"/>
              <a:t>meelde</a:t>
            </a:r>
            <a:r>
              <a:rPr lang="en-US" sz="2800" dirty="0"/>
              <a:t> </a:t>
            </a:r>
            <a:r>
              <a:rPr lang="en-US" sz="2800" dirty="0" err="1"/>
              <a:t>tuletada</a:t>
            </a:r>
            <a:r>
              <a:rPr lang="en-US" sz="2800" dirty="0"/>
              <a:t> </a:t>
            </a:r>
            <a:r>
              <a:rPr lang="en-US" sz="2800" dirty="0" err="1"/>
              <a:t>omandatud</a:t>
            </a:r>
            <a:r>
              <a:rPr lang="en-US" sz="2800" dirty="0"/>
              <a:t> </a:t>
            </a:r>
            <a:r>
              <a:rPr lang="en-US" sz="2800" dirty="0" err="1"/>
              <a:t>teadmisi</a:t>
            </a:r>
            <a:r>
              <a:rPr lang="en-US" sz="2800" dirty="0"/>
              <a:t> ja </a:t>
            </a:r>
            <a:r>
              <a:rPr lang="en-US" sz="2800" dirty="0" err="1"/>
              <a:t>välja</a:t>
            </a:r>
            <a:r>
              <a:rPr lang="en-US" sz="2800" dirty="0"/>
              <a:t> </a:t>
            </a:r>
            <a:r>
              <a:rPr lang="en-US" sz="2800" dirty="0" err="1"/>
              <a:t>tuua</a:t>
            </a:r>
            <a:r>
              <a:rPr lang="en-US" sz="2800" dirty="0"/>
              <a:t> </a:t>
            </a:r>
            <a:r>
              <a:rPr lang="en-US" sz="2800" dirty="0" err="1"/>
              <a:t>assotsiatsioone</a:t>
            </a:r>
            <a:r>
              <a:rPr 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mõtlemise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originaalsus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– </a:t>
            </a:r>
            <a:r>
              <a:rPr lang="en-US" sz="2800" dirty="0" err="1"/>
              <a:t>uudsete</a:t>
            </a:r>
            <a:r>
              <a:rPr lang="en-US" sz="2800" dirty="0"/>
              <a:t> </a:t>
            </a:r>
            <a:r>
              <a:rPr lang="en-US" sz="2800" dirty="0" err="1"/>
              <a:t>seoste</a:t>
            </a:r>
            <a:r>
              <a:rPr lang="en-US" sz="2800" dirty="0"/>
              <a:t> </a:t>
            </a:r>
            <a:r>
              <a:rPr lang="en-US" sz="2800" dirty="0" err="1"/>
              <a:t>leidmine</a:t>
            </a:r>
            <a:r>
              <a:rPr lang="en-US" sz="2800" dirty="0"/>
              <a:t>, </a:t>
            </a:r>
            <a:r>
              <a:rPr lang="en-US" sz="2800" dirty="0" err="1"/>
              <a:t>ideede</a:t>
            </a:r>
            <a:r>
              <a:rPr lang="en-US" sz="2800" dirty="0"/>
              <a:t> ja </a:t>
            </a:r>
            <a:r>
              <a:rPr lang="en-US" sz="2800" dirty="0" err="1"/>
              <a:t>lahenduste</a:t>
            </a:r>
            <a:r>
              <a:rPr lang="en-US" sz="2800" dirty="0"/>
              <a:t> </a:t>
            </a:r>
            <a:r>
              <a:rPr lang="en-US" sz="2800" dirty="0" err="1"/>
              <a:t>produtseerimine</a:t>
            </a:r>
            <a:r>
              <a:rPr lang="en-US" sz="2800" dirty="0"/>
              <a:t>; </a:t>
            </a:r>
            <a:r>
              <a:rPr lang="en-US" sz="2800" dirty="0" err="1"/>
              <a:t>tuntud</a:t>
            </a:r>
            <a:r>
              <a:rPr lang="en-US" sz="2800" dirty="0"/>
              <a:t> </a:t>
            </a:r>
            <a:r>
              <a:rPr lang="en-US" sz="2800" dirty="0" err="1"/>
              <a:t>ideede</a:t>
            </a:r>
            <a:r>
              <a:rPr lang="en-US" sz="2800" dirty="0"/>
              <a:t> </a:t>
            </a:r>
            <a:r>
              <a:rPr lang="en-US" sz="2800" dirty="0" err="1"/>
              <a:t>esitamine</a:t>
            </a:r>
            <a:r>
              <a:rPr lang="en-US" sz="2800" dirty="0"/>
              <a:t> </a:t>
            </a:r>
            <a:r>
              <a:rPr lang="en-US" sz="2800" dirty="0" err="1"/>
              <a:t>uuel</a:t>
            </a:r>
            <a:r>
              <a:rPr lang="en-US" sz="2800" dirty="0"/>
              <a:t> </a:t>
            </a:r>
            <a:r>
              <a:rPr lang="en-US" sz="2800" dirty="0" err="1"/>
              <a:t>viisil</a:t>
            </a:r>
            <a:r>
              <a:rPr 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mõtlemise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paindlikkus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– </a:t>
            </a:r>
            <a:r>
              <a:rPr lang="en-US" sz="2800" dirty="0" err="1"/>
              <a:t>erinevatest</a:t>
            </a:r>
            <a:r>
              <a:rPr lang="en-US" sz="2800" dirty="0"/>
              <a:t> </a:t>
            </a:r>
            <a:r>
              <a:rPr lang="en-US" sz="2800" dirty="0" err="1"/>
              <a:t>aine</a:t>
            </a:r>
            <a:r>
              <a:rPr lang="en-US" sz="2800" dirty="0"/>
              <a:t>- ja </a:t>
            </a:r>
            <a:r>
              <a:rPr lang="en-US" sz="2800" dirty="0" err="1"/>
              <a:t>tegevusvaldkonnast</a:t>
            </a:r>
            <a:r>
              <a:rPr lang="en-US" sz="2800" dirty="0"/>
              <a:t> </a:t>
            </a:r>
            <a:r>
              <a:rPr lang="en-US" sz="2800" dirty="0" err="1"/>
              <a:t>pärinevate</a:t>
            </a:r>
            <a:r>
              <a:rPr lang="en-US" sz="2800" dirty="0"/>
              <a:t> </a:t>
            </a:r>
            <a:r>
              <a:rPr lang="en-US" sz="2800" dirty="0" err="1"/>
              <a:t>ideede</a:t>
            </a:r>
            <a:r>
              <a:rPr lang="en-US" sz="2800" dirty="0"/>
              <a:t> </a:t>
            </a:r>
            <a:r>
              <a:rPr lang="en-US" sz="2800" dirty="0" err="1"/>
              <a:t>välja</a:t>
            </a:r>
            <a:r>
              <a:rPr lang="en-US" sz="2800" dirty="0"/>
              <a:t> </a:t>
            </a:r>
            <a:r>
              <a:rPr lang="en-US" sz="2800" dirty="0" err="1"/>
              <a:t>pakkumine</a:t>
            </a:r>
            <a:r>
              <a:rPr lang="en-US" sz="2800" dirty="0"/>
              <a:t>, </a:t>
            </a:r>
            <a:r>
              <a:rPr lang="en-US" sz="2800" dirty="0" err="1"/>
              <a:t>võime</a:t>
            </a:r>
            <a:r>
              <a:rPr lang="en-US" sz="2800" dirty="0"/>
              <a:t> </a:t>
            </a:r>
            <a:r>
              <a:rPr lang="en-US" sz="2800" dirty="0" err="1"/>
              <a:t>lülituda</a:t>
            </a:r>
            <a:r>
              <a:rPr lang="en-US" sz="2800" dirty="0"/>
              <a:t> </a:t>
            </a:r>
            <a:r>
              <a:rPr lang="en-US" sz="2800" dirty="0" err="1"/>
              <a:t>kiiresti</a:t>
            </a:r>
            <a:r>
              <a:rPr lang="en-US" sz="2800" dirty="0"/>
              <a:t> </a:t>
            </a:r>
            <a:r>
              <a:rPr lang="en-US" sz="2800" dirty="0" err="1"/>
              <a:t>ümber</a:t>
            </a:r>
            <a:r>
              <a:rPr lang="en-US" sz="2800" dirty="0"/>
              <a:t> </a:t>
            </a:r>
            <a:r>
              <a:rPr lang="en-US" sz="2800" dirty="0" err="1"/>
              <a:t>ühelt</a:t>
            </a:r>
            <a:r>
              <a:rPr lang="en-US" sz="2800" dirty="0"/>
              <a:t> </a:t>
            </a:r>
            <a:r>
              <a:rPr lang="en-US" sz="2800" dirty="0" err="1"/>
              <a:t>ideelt</a:t>
            </a:r>
            <a:r>
              <a:rPr lang="en-US" sz="2800" dirty="0"/>
              <a:t>/</a:t>
            </a:r>
            <a:r>
              <a:rPr lang="en-US" sz="2800" dirty="0" err="1"/>
              <a:t>ideede</a:t>
            </a:r>
            <a:r>
              <a:rPr lang="en-US" sz="2800" dirty="0"/>
              <a:t> </a:t>
            </a:r>
            <a:r>
              <a:rPr lang="en-US" sz="2800" dirty="0" err="1"/>
              <a:t>klassilt</a:t>
            </a:r>
            <a:r>
              <a:rPr lang="en-US" sz="2800" dirty="0"/>
              <a:t> </a:t>
            </a:r>
            <a:r>
              <a:rPr lang="en-US" sz="2800" dirty="0" err="1"/>
              <a:t>teisele</a:t>
            </a:r>
            <a:r>
              <a:rPr lang="en-US" sz="2800" dirty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13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b="1" dirty="0"/>
              <a:t>SoovitusI õppija loovuse avaldumise </a:t>
            </a:r>
            <a:br>
              <a:rPr lang="et-EE" sz="3200" b="1" dirty="0"/>
            </a:br>
            <a:r>
              <a:rPr lang="et-EE" sz="3200" b="1" dirty="0"/>
              <a:t>toetamiseks ja arendamiseks (EDA </a:t>
            </a:r>
            <a:r>
              <a:rPr lang="et-EE" sz="3200" b="1" dirty="0" err="1"/>
              <a:t>heinla</a:t>
            </a:r>
            <a:r>
              <a:rPr lang="et-EE" sz="3200" b="1" dirty="0"/>
              <a:t>):</a:t>
            </a:r>
            <a:r>
              <a:rPr lang="et-EE" sz="3200" dirty="0"/>
              <a:t>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sz="2800" dirty="0"/>
              <a:t>Ära käitu hindajana, organisaatorina, tsensorina; ole </a:t>
            </a:r>
            <a:r>
              <a:rPr lang="et-EE" sz="2800" b="1" dirty="0"/>
              <a:t>partner, stimuleerija, giid, ekspert.</a:t>
            </a:r>
          </a:p>
          <a:p>
            <a:pPr lvl="0"/>
            <a:r>
              <a:rPr lang="et-EE" sz="2800" dirty="0"/>
              <a:t>Väldi grupi survet ja võistlemist, toeta koostööd.</a:t>
            </a:r>
          </a:p>
          <a:p>
            <a:pPr lvl="0"/>
            <a:r>
              <a:rPr lang="et-EE" sz="2800" dirty="0"/>
              <a:t>Hoia ära uute ideede naeruvääristamine, negatiivsed reageeringud neile.</a:t>
            </a:r>
          </a:p>
          <a:p>
            <a:pPr lvl="0"/>
            <a:r>
              <a:rPr lang="et-EE" sz="2800" dirty="0"/>
              <a:t>Varu aega nii aktiivseks tegevuseks kui lõõgastumiseks.</a:t>
            </a:r>
          </a:p>
          <a:p>
            <a:pPr lvl="0"/>
            <a:r>
              <a:rPr lang="et-EE" sz="2800" dirty="0"/>
              <a:t>Anna mõõdukalt uut materjali, jäta aega arutlemiseks.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0802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b="1" dirty="0"/>
              <a:t>SoovitusI õppija loovuse avaldumise </a:t>
            </a:r>
            <a:br>
              <a:rPr lang="et-EE" sz="3200" b="1" dirty="0"/>
            </a:br>
            <a:r>
              <a:rPr lang="et-EE" sz="3200" b="1" dirty="0"/>
              <a:t>toetamiseks ja arendamiseks</a:t>
            </a:r>
            <a:r>
              <a:rPr lang="et-EE" sz="3200" dirty="0"/>
              <a:t>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t-EE" sz="2800" dirty="0"/>
              <a:t>Arenda konstruktiivset kriitikat.</a:t>
            </a:r>
          </a:p>
          <a:p>
            <a:pPr lvl="0"/>
            <a:r>
              <a:rPr lang="et-EE" sz="2800" dirty="0"/>
              <a:t>Toeta oma initsiatiivil küsimist ja õppimist, julgusta küsima (ka käsiloleva teemaga mitteseonduvaid) küsimusi.</a:t>
            </a:r>
          </a:p>
          <a:p>
            <a:pPr lvl="0"/>
            <a:r>
              <a:rPr lang="et-EE" sz="2800" dirty="0"/>
              <a:t>Ole ettevatlik kiire tagasiside andmise ja õigetele vastustele osutamisega.</a:t>
            </a:r>
          </a:p>
          <a:p>
            <a:pPr lvl="0"/>
            <a:r>
              <a:rPr lang="et-EE" sz="2800" dirty="0"/>
              <a:t>Luba vigu, eksimusi, kõrvalekaldeid.</a:t>
            </a:r>
          </a:p>
          <a:p>
            <a:pPr lvl="0"/>
            <a:r>
              <a:rPr lang="et-EE" sz="2800" dirty="0"/>
              <a:t>Provotseeri loovat käitumist:</a:t>
            </a:r>
          </a:p>
          <a:p>
            <a:pPr lvl="1"/>
            <a:r>
              <a:rPr lang="et-EE" sz="2800" dirty="0"/>
              <a:t>ideed: „Mis siis, kui …“ „Mis juhtuks, kui ….“</a:t>
            </a:r>
          </a:p>
          <a:p>
            <a:pPr lvl="1"/>
            <a:r>
              <a:rPr lang="et-EE" sz="2800" dirty="0"/>
              <a:t>toeta emotsionaalset komponenti – huumor, tugevad tunded …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2468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t-EE" sz="3600" b="1" dirty="0"/>
            </a:br>
            <a:r>
              <a:rPr lang="et-EE" sz="3600" b="1" dirty="0"/>
              <a:t>SoovitusI õppija loovuse avaldumise </a:t>
            </a:r>
            <a:br>
              <a:rPr lang="et-EE" sz="3600" b="1" dirty="0"/>
            </a:br>
            <a:r>
              <a:rPr lang="et-EE" sz="3600" b="1" dirty="0"/>
              <a:t>toetamiseks ja arendamiseks</a:t>
            </a:r>
            <a:r>
              <a:rPr lang="et-EE" sz="3600" dirty="0"/>
              <a:t> 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t-EE" sz="2800" dirty="0"/>
              <a:t>esita rohkem küsimusi ja vähem fakte;</a:t>
            </a:r>
          </a:p>
          <a:p>
            <a:pPr lvl="0"/>
            <a:r>
              <a:rPr lang="et-EE" sz="2800" dirty="0"/>
              <a:t>õpeta oma ideede „müümist“ – nende </a:t>
            </a:r>
            <a:r>
              <a:rPr lang="et-EE" sz="2800" dirty="0" err="1"/>
              <a:t>esitamst</a:t>
            </a:r>
            <a:r>
              <a:rPr lang="et-EE" sz="2800" dirty="0"/>
              <a:t>, kaitsmist: kasulikkus, uudsus, eelised;</a:t>
            </a:r>
          </a:p>
          <a:p>
            <a:pPr lvl="0"/>
            <a:r>
              <a:rPr lang="et-EE" sz="2800" dirty="0"/>
              <a:t>hoidu olemast lahenduste ekspert;</a:t>
            </a:r>
          </a:p>
          <a:p>
            <a:pPr lvl="0"/>
            <a:r>
              <a:rPr lang="et-EE" sz="2800" dirty="0"/>
              <a:t>õpeta ära tundma takistusi ja nendega toime tulema – toetades jonnakust ja meelekindlust oma lahknevaid arvamusi kaitsta (lugude jutustamine).</a:t>
            </a:r>
          </a:p>
          <a:p>
            <a:pPr lvl="0"/>
            <a:r>
              <a:rPr lang="et-EE" sz="2800" dirty="0"/>
              <a:t>julgusta mõistlikku riskeerimist ja õpeta tunnetama piiri, milleni võib erinevate lahenduste pakkumisel minna, et see veel arvestatud saaks. </a:t>
            </a:r>
          </a:p>
          <a:p>
            <a:pPr lvl="0"/>
            <a:r>
              <a:rPr lang="et-EE" sz="2800" i="1" dirty="0">
                <a:solidFill>
                  <a:srgbClr val="C00000"/>
                </a:solidFill>
              </a:rPr>
              <a:t>NB! Mängi seda koos õppuritega läbi.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6252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b="1" dirty="0"/>
              <a:t>SoovitusI </a:t>
            </a:r>
            <a:r>
              <a:rPr lang="fi-FI" sz="3200" b="1" dirty="0" err="1"/>
              <a:t>õppija</a:t>
            </a:r>
            <a:r>
              <a:rPr lang="fi-FI" sz="3200" b="1" dirty="0"/>
              <a:t> </a:t>
            </a:r>
            <a:r>
              <a:rPr lang="fi-FI" sz="3200" b="1" dirty="0" err="1"/>
              <a:t>loovuse</a:t>
            </a:r>
            <a:r>
              <a:rPr lang="fi-FI" sz="3200" b="1" dirty="0"/>
              <a:t> </a:t>
            </a:r>
            <a:r>
              <a:rPr lang="fi-FI" sz="3200" b="1" dirty="0" err="1"/>
              <a:t>avaldumise</a:t>
            </a:r>
            <a:r>
              <a:rPr lang="fi-FI" sz="3200" b="1" dirty="0"/>
              <a:t> </a:t>
            </a:r>
            <a:br>
              <a:rPr lang="fi-FI" sz="3200" b="1" dirty="0"/>
            </a:br>
            <a:r>
              <a:rPr lang="fi-FI" sz="3200" b="1" dirty="0" err="1"/>
              <a:t>toetamiseks</a:t>
            </a:r>
            <a:r>
              <a:rPr lang="fi-FI" sz="3200" b="1" dirty="0"/>
              <a:t> ja </a:t>
            </a:r>
            <a:r>
              <a:rPr lang="fi-FI" sz="3200" b="1" dirty="0" err="1"/>
              <a:t>arendamiseks</a:t>
            </a:r>
            <a:endParaRPr lang="et-EE" sz="32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69848" y="2139881"/>
            <a:ext cx="10058400" cy="40507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t-EE" sz="2800" dirty="0"/>
              <a:t>väärtusta ebamäärasuse, ebamugavuse, mitmetähenduslike olukordade taluvuse võimet, mis kaasneb loovate lahendusteni jõudmise protsessiga. </a:t>
            </a:r>
          </a:p>
          <a:p>
            <a:pPr lvl="1"/>
            <a:r>
              <a:rPr lang="et-EE" sz="2000" i="1" dirty="0"/>
              <a:t>Kiire lahendus võib olla oluliselt vähem optimaalne.</a:t>
            </a:r>
          </a:p>
          <a:p>
            <a:pPr lvl="0"/>
            <a:r>
              <a:rPr lang="et-EE" sz="2800" dirty="0"/>
              <a:t>õpeta lastele oma ideede väärtustamist, rõõmustamist leitud lahenduste üle.</a:t>
            </a:r>
          </a:p>
          <a:p>
            <a:pPr lvl="0"/>
            <a:r>
              <a:rPr lang="et-EE" sz="2800" dirty="0"/>
              <a:t>aita lapsel teadvustada tegevused, mis talle meeldivad, milles tema võimed ja oskused väljenduvad parimal moel.</a:t>
            </a:r>
          </a:p>
          <a:p>
            <a:pPr lvl="0"/>
            <a:r>
              <a:rPr lang="et-EE" sz="2800" dirty="0"/>
              <a:t>õpeta töötama pikema perioodi vältel otsese hüvitiseta – loo võimalusi tegeleda keskmise pikkusega projektidega.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694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Formaalne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3200" dirty="0"/>
              <a:t>EKSS: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1. </a:t>
            </a:r>
            <a:r>
              <a:rPr lang="en-US" sz="3200" dirty="0" err="1"/>
              <a:t>sisulise</a:t>
            </a:r>
            <a:r>
              <a:rPr lang="en-US" sz="3200" dirty="0"/>
              <a:t> </a:t>
            </a:r>
            <a:r>
              <a:rPr lang="en-US" sz="3200" dirty="0" err="1"/>
              <a:t>tähtsuseta</a:t>
            </a:r>
            <a:r>
              <a:rPr lang="en-US" sz="3200" dirty="0"/>
              <a:t>, </a:t>
            </a:r>
            <a:r>
              <a:rPr lang="en-US" sz="3200" dirty="0" err="1"/>
              <a:t>ainult</a:t>
            </a:r>
            <a:r>
              <a:rPr lang="en-US" sz="3200" dirty="0"/>
              <a:t> </a:t>
            </a:r>
            <a:r>
              <a:rPr lang="en-US" sz="3200" b="1" dirty="0" err="1"/>
              <a:t>vorm</a:t>
            </a:r>
            <a:r>
              <a:rPr lang="en-US" sz="3200" dirty="0" err="1"/>
              <a:t>itäiteks</a:t>
            </a:r>
            <a:r>
              <a:rPr lang="en-US" sz="3200" dirty="0"/>
              <a:t> </a:t>
            </a:r>
            <a:r>
              <a:rPr lang="en-US" sz="3200" dirty="0" err="1"/>
              <a:t>tehtud</a:t>
            </a:r>
            <a:r>
              <a:rPr lang="en-US" sz="3200" dirty="0"/>
              <a:t> v. </a:t>
            </a:r>
            <a:r>
              <a:rPr lang="en-US" sz="3200" dirty="0" err="1"/>
              <a:t>olemasolev</a:t>
            </a:r>
            <a:r>
              <a:rPr lang="en-US" sz="3200" dirty="0"/>
              <a:t>; </a:t>
            </a:r>
            <a:r>
              <a:rPr lang="en-US" sz="3200" dirty="0" err="1"/>
              <a:t>ametlik</a:t>
            </a:r>
            <a:r>
              <a:rPr lang="en-US" sz="3200" dirty="0"/>
              <a:t>, </a:t>
            </a:r>
            <a:r>
              <a:rPr lang="en-US" sz="3200" dirty="0" err="1"/>
              <a:t>paberlik</a:t>
            </a:r>
            <a:r>
              <a:rPr lang="en-US" sz="3200" dirty="0"/>
              <a:t>, </a:t>
            </a:r>
            <a:r>
              <a:rPr lang="en-US" sz="3200" dirty="0" err="1"/>
              <a:t>mittetegelik</a:t>
            </a:r>
            <a:r>
              <a:rPr lang="en-US" sz="3200" dirty="0"/>
              <a:t>. </a:t>
            </a:r>
            <a:endParaRPr lang="et-EE" sz="3200" dirty="0"/>
          </a:p>
          <a:p>
            <a:endParaRPr lang="en-US" sz="3200" dirty="0"/>
          </a:p>
          <a:p>
            <a:r>
              <a:rPr lang="en-US" sz="3200" dirty="0"/>
              <a:t>2. </a:t>
            </a:r>
            <a:r>
              <a:rPr lang="en-US" sz="3200" b="1" dirty="0" err="1"/>
              <a:t>vorm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lähtuv</a:t>
            </a:r>
            <a:r>
              <a:rPr lang="en-US" sz="3200" dirty="0"/>
              <a:t>, </a:t>
            </a:r>
            <a:r>
              <a:rPr lang="en-US" sz="3200" dirty="0" err="1"/>
              <a:t>vormiline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344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/>
              <a:t>Õpetajale või juhendajale enese </a:t>
            </a:r>
            <a:r>
              <a:rPr lang="et-EE" b="1" dirty="0" err="1"/>
              <a:t>konrollimiseks</a:t>
            </a:r>
            <a:r>
              <a:rPr lang="et-EE" b="1" dirty="0"/>
              <a:t>:</a:t>
            </a:r>
            <a:br>
              <a:rPr lang="et-EE" i="1" dirty="0"/>
            </a:br>
            <a:endParaRPr lang="et-EE" i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334810"/>
          </a:xfrm>
        </p:spPr>
        <p:txBody>
          <a:bodyPr>
            <a:normAutofit fontScale="92500" lnSpcReduction="10000"/>
          </a:bodyPr>
          <a:lstStyle/>
          <a:p>
            <a:r>
              <a:rPr lang="et-EE" sz="2800" dirty="0"/>
              <a:t>Kas klassis toimub divergentset mõtlemist?</a:t>
            </a:r>
          </a:p>
          <a:p>
            <a:pPr lvl="1"/>
            <a:r>
              <a:rPr lang="et-EE" dirty="0"/>
              <a:t>esitan avatud küsimusi, </a:t>
            </a:r>
          </a:p>
          <a:p>
            <a:pPr lvl="1"/>
            <a:r>
              <a:rPr lang="et-EE" dirty="0"/>
              <a:t>annan ühele probleemile erinevate lahenduste pakkumise võimalusi,</a:t>
            </a:r>
          </a:p>
          <a:p>
            <a:pPr lvl="1"/>
            <a:r>
              <a:rPr lang="et-EE" dirty="0"/>
              <a:t>kasutan teiste valdkondade näiteid, </a:t>
            </a:r>
          </a:p>
          <a:p>
            <a:pPr lvl="1"/>
            <a:r>
              <a:rPr lang="et-EE" dirty="0"/>
              <a:t>õpilaste poolt tuuakse esile probleeme, </a:t>
            </a:r>
          </a:p>
          <a:p>
            <a:pPr lvl="1"/>
            <a:r>
              <a:rPr lang="et-EE" dirty="0"/>
              <a:t>õpilased on valmis otsima mitmeid lahendusi.</a:t>
            </a:r>
          </a:p>
          <a:p>
            <a:pPr lvl="1"/>
            <a:endParaRPr lang="et-EE" dirty="0"/>
          </a:p>
          <a:p>
            <a:r>
              <a:rPr lang="et-EE" sz="2800" dirty="0"/>
              <a:t>Kas toetan õpilaste </a:t>
            </a:r>
            <a:r>
              <a:rPr lang="et-EE" sz="2800" dirty="0" err="1"/>
              <a:t>metakognitiivset</a:t>
            </a:r>
            <a:r>
              <a:rPr lang="et-EE" sz="2800" dirty="0"/>
              <a:t> mõtlemist ?</a:t>
            </a:r>
          </a:p>
          <a:p>
            <a:r>
              <a:rPr lang="et-EE" sz="2800" dirty="0"/>
              <a:t>Kas toetan uudishimulikkust, väldin kordamist?</a:t>
            </a:r>
          </a:p>
          <a:p>
            <a:r>
              <a:rPr lang="et-EE" dirty="0">
                <a:solidFill>
                  <a:srgbClr val="C00000"/>
                </a:solidFill>
              </a:rPr>
              <a:t>Divergentne mõtlemine: võime genereerida mingi probleemi kohta võimalikult palju uudseid ideid, pakkuda ebatavalisi lahendusi.</a:t>
            </a:r>
          </a:p>
          <a:p>
            <a:r>
              <a:rPr lang="et-EE" dirty="0">
                <a:solidFill>
                  <a:srgbClr val="C00000"/>
                </a:solidFill>
              </a:rPr>
              <a:t>Metakognitsioon: teadmised oma mõtlemisest ning oskus </a:t>
            </a:r>
            <a:r>
              <a:rPr lang="et-EE" dirty="0" err="1">
                <a:solidFill>
                  <a:srgbClr val="C00000"/>
                </a:solidFill>
              </a:rPr>
              <a:t>mõlemisprotsesse</a:t>
            </a:r>
            <a:r>
              <a:rPr lang="et-EE" dirty="0">
                <a:solidFill>
                  <a:srgbClr val="C00000"/>
                </a:solidFill>
              </a:rPr>
              <a:t> kontrollida</a:t>
            </a:r>
            <a:r>
              <a:rPr lang="et-EE" dirty="0">
                <a:solidFill>
                  <a:srgbClr val="0070C0"/>
                </a:solidFill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9778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64" y="512064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000" dirty="0"/>
              <a:t>Põhikoolieas peaksid noored omandama </a:t>
            </a:r>
            <a:r>
              <a:rPr lang="et-EE" sz="4000" b="1" dirty="0">
                <a:solidFill>
                  <a:schemeClr val="accent1">
                    <a:lumMod val="75000"/>
                  </a:schemeClr>
                </a:solidFill>
              </a:rPr>
              <a:t>mitteformaalselt õppides </a:t>
            </a:r>
            <a:r>
              <a:rPr lang="et-EE" sz="4000" dirty="0">
                <a:solidFill>
                  <a:schemeClr val="accent1">
                    <a:lumMod val="75000"/>
                  </a:schemeClr>
                </a:solidFill>
              </a:rPr>
              <a:t>formaalõppe toel…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2400" dirty="0"/>
              <a:t>kriitilise jälgimise võime, </a:t>
            </a:r>
          </a:p>
          <a:p>
            <a:r>
              <a:rPr lang="et-EE" sz="2400" dirty="0"/>
              <a:t>oskuse oma mõtteid selgelt ja arusaadavalt esitada, </a:t>
            </a:r>
          </a:p>
          <a:p>
            <a:r>
              <a:rPr lang="et-EE" sz="2400" dirty="0"/>
              <a:t>läbi rääkida ja konflikte lahendada,</a:t>
            </a:r>
          </a:p>
          <a:p>
            <a:r>
              <a:rPr lang="et-EE" sz="2400" dirty="0"/>
              <a:t>julguse ise otsustada, </a:t>
            </a:r>
          </a:p>
          <a:p>
            <a:r>
              <a:rPr lang="et-EE" sz="2400" dirty="0"/>
              <a:t>harjumuse teistega koostööd teha, </a:t>
            </a:r>
          </a:p>
          <a:p>
            <a:r>
              <a:rPr lang="et-EE" sz="2400" dirty="0"/>
              <a:t>oskuse teisi aidata ning juhendada, </a:t>
            </a:r>
          </a:p>
          <a:p>
            <a:r>
              <a:rPr lang="et-EE" sz="2400" dirty="0"/>
              <a:t>harjumuse ennast analüüsida.</a:t>
            </a:r>
          </a:p>
        </p:txBody>
      </p:sp>
    </p:spTree>
    <p:extLst>
      <p:ext uri="{BB962C8B-B14F-4D97-AF65-F5344CB8AC3E}">
        <p14:creationId xmlns:p14="http://schemas.microsoft.com/office/powerpoint/2010/main" val="224184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http://mitteformaalne.ee/mitteformaalne-oppimine/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Formaalõpe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err="1"/>
              <a:t>toimub</a:t>
            </a:r>
            <a:r>
              <a:rPr lang="en-US" dirty="0"/>
              <a:t> </a:t>
            </a:r>
            <a:r>
              <a:rPr lang="en-US" dirty="0" err="1"/>
              <a:t>enamasti</a:t>
            </a:r>
            <a:r>
              <a:rPr lang="en-US" dirty="0"/>
              <a:t> </a:t>
            </a:r>
            <a:r>
              <a:rPr lang="en-US" dirty="0" err="1"/>
              <a:t>koolikeskkonnas</a:t>
            </a:r>
            <a:r>
              <a:rPr lang="en-US" dirty="0"/>
              <a:t> </a:t>
            </a:r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  <a:p>
            <a:pPr lvl="0"/>
            <a:r>
              <a:rPr lang="en-US" b="1" dirty="0"/>
              <a:t>on </a:t>
            </a:r>
            <a:r>
              <a:rPr lang="en-US" b="1" dirty="0" err="1"/>
              <a:t>eesmärgistatud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… ?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err="1"/>
              <a:t>õpieesmärgid</a:t>
            </a:r>
            <a:r>
              <a:rPr lang="en-US" dirty="0"/>
              <a:t> </a:t>
            </a:r>
            <a:r>
              <a:rPr lang="en-US" dirty="0" err="1"/>
              <a:t>seatakse</a:t>
            </a:r>
            <a:r>
              <a:rPr lang="en-US" dirty="0"/>
              <a:t> </a:t>
            </a:r>
            <a:r>
              <a:rPr lang="en-US" dirty="0" err="1"/>
              <a:t>enamasti</a:t>
            </a:r>
            <a:r>
              <a:rPr lang="en-US" dirty="0"/>
              <a:t> </a:t>
            </a:r>
            <a:r>
              <a:rPr lang="en-US" dirty="0" err="1"/>
              <a:t>väljastpoolt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1477818"/>
            <a:ext cx="4754880" cy="1210518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Mitteformaalne</a:t>
            </a:r>
            <a:r>
              <a:rPr lang="en-US" b="0" dirty="0"/>
              <a:t> </a:t>
            </a:r>
            <a:r>
              <a:rPr lang="en-US" dirty="0" err="1">
                <a:solidFill>
                  <a:srgbClr val="FF0000"/>
                </a:solidFill>
              </a:rPr>
              <a:t>õppimine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 </a:t>
            </a:r>
          </a:p>
          <a:p>
            <a:pPr algn="ctr"/>
            <a:r>
              <a:rPr lang="en-US" sz="3200" dirty="0" err="1"/>
              <a:t>Mitteformaalõpe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err="1"/>
              <a:t>leiab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b="1" dirty="0" err="1"/>
              <a:t>väljapool</a:t>
            </a:r>
            <a:r>
              <a:rPr lang="en-US" b="1" dirty="0"/>
              <a:t> </a:t>
            </a:r>
            <a:r>
              <a:rPr lang="en-US" b="1" dirty="0" err="1"/>
              <a:t>kooli</a:t>
            </a:r>
            <a:r>
              <a:rPr lang="en-US" dirty="0"/>
              <a:t> </a:t>
            </a:r>
            <a:r>
              <a:rPr lang="en-US" b="1" dirty="0"/>
              <a:t>?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võib</a:t>
            </a:r>
            <a:r>
              <a:rPr lang="en-US" dirty="0"/>
              <a:t> </a:t>
            </a:r>
            <a:r>
              <a:rPr lang="en-US" dirty="0" err="1"/>
              <a:t>toimuda</a:t>
            </a:r>
            <a:r>
              <a:rPr lang="en-US" dirty="0"/>
              <a:t> </a:t>
            </a:r>
            <a:r>
              <a:rPr lang="en-US" dirty="0" err="1"/>
              <a:t>väga</a:t>
            </a:r>
            <a:r>
              <a:rPr lang="en-US" dirty="0"/>
              <a:t> </a:t>
            </a:r>
            <a:r>
              <a:rPr lang="en-US" dirty="0" err="1"/>
              <a:t>erinevates</a:t>
            </a:r>
            <a:r>
              <a:rPr lang="en-US" dirty="0"/>
              <a:t> </a:t>
            </a:r>
            <a:r>
              <a:rPr lang="en-US" dirty="0" err="1"/>
              <a:t>keskkondades</a:t>
            </a:r>
            <a:r>
              <a:rPr lang="en-US" dirty="0"/>
              <a:t> (</a:t>
            </a:r>
            <a:r>
              <a:rPr lang="en-US" dirty="0" err="1"/>
              <a:t>näiteks</a:t>
            </a:r>
            <a:r>
              <a:rPr lang="en-US" dirty="0"/>
              <a:t> </a:t>
            </a:r>
            <a:r>
              <a:rPr lang="en-US" dirty="0" err="1"/>
              <a:t>looduses</a:t>
            </a:r>
            <a:r>
              <a:rPr lang="en-US" dirty="0"/>
              <a:t>)</a:t>
            </a:r>
            <a:endParaRPr lang="et-EE" dirty="0"/>
          </a:p>
          <a:p>
            <a:pPr marL="0" lvl="0" indent="0">
              <a:buNone/>
            </a:pPr>
            <a:endParaRPr lang="et-EE" dirty="0"/>
          </a:p>
          <a:p>
            <a:r>
              <a:rPr lang="en-US" b="1" dirty="0"/>
              <a:t>on </a:t>
            </a:r>
            <a:r>
              <a:rPr lang="en-US" b="1" dirty="0" err="1"/>
              <a:t>ette</a:t>
            </a:r>
            <a:r>
              <a:rPr lang="en-US" b="1" dirty="0"/>
              <a:t> </a:t>
            </a:r>
            <a:r>
              <a:rPr lang="en-US" b="1" dirty="0" err="1"/>
              <a:t>võetud</a:t>
            </a:r>
            <a:r>
              <a:rPr lang="en-US" b="1" dirty="0"/>
              <a:t> </a:t>
            </a:r>
            <a:r>
              <a:rPr lang="en-US" b="1" u="sng" dirty="0" err="1"/>
              <a:t>teadlikult</a:t>
            </a:r>
            <a:r>
              <a:rPr lang="en-US" b="1" dirty="0"/>
              <a:t>, </a:t>
            </a:r>
            <a:r>
              <a:rPr lang="en-US" b="1" dirty="0" err="1"/>
              <a:t>eesmärgiga</a:t>
            </a:r>
            <a:r>
              <a:rPr lang="en-US" b="1" dirty="0"/>
              <a:t> end </a:t>
            </a:r>
            <a:r>
              <a:rPr lang="en-US" b="1" dirty="0" err="1"/>
              <a:t>arendada</a:t>
            </a:r>
            <a:r>
              <a:rPr lang="en-US" dirty="0"/>
              <a:t>, </a:t>
            </a:r>
            <a:r>
              <a:rPr lang="en-US" dirty="0" err="1"/>
              <a:t>hankida</a:t>
            </a:r>
            <a:r>
              <a:rPr lang="en-US" dirty="0"/>
              <a:t> </a:t>
            </a:r>
            <a:r>
              <a:rPr lang="en-US" dirty="0" err="1"/>
              <a:t>uusi</a:t>
            </a:r>
            <a:r>
              <a:rPr lang="en-US" dirty="0"/>
              <a:t> </a:t>
            </a:r>
            <a:r>
              <a:rPr lang="en-US" dirty="0" err="1"/>
              <a:t>oskusi</a:t>
            </a:r>
            <a:r>
              <a:rPr lang="en-US" dirty="0"/>
              <a:t>, </a:t>
            </a:r>
            <a:r>
              <a:rPr lang="en-US" dirty="0" err="1"/>
              <a:t>teadmisi</a:t>
            </a:r>
            <a:r>
              <a:rPr lang="en-US" dirty="0"/>
              <a:t> ja </a:t>
            </a:r>
            <a:r>
              <a:rPr lang="en-US" dirty="0" err="1"/>
              <a:t>kogemusi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väljaspool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traditsiooniliselt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mõistetavat</a:t>
            </a:r>
            <a:r>
              <a:rPr lang="et-EE" dirty="0">
                <a:solidFill>
                  <a:srgbClr val="FF0000"/>
                </a:solidFill>
              </a:rPr>
              <a:t> (?)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kooliharidust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2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6615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PRÕK § 4.(4) </a:t>
            </a:r>
            <a:r>
              <a:rPr lang="en-US" sz="3200" dirty="0" err="1"/>
              <a:t>Õpilastes</a:t>
            </a:r>
            <a:r>
              <a:rPr lang="en-US" sz="3200" dirty="0"/>
              <a:t> </a:t>
            </a:r>
            <a:r>
              <a:rPr lang="en-US" sz="3200" dirty="0" err="1"/>
              <a:t>kujundatavad</a:t>
            </a:r>
            <a:r>
              <a:rPr lang="en-US" sz="3200" dirty="0"/>
              <a:t> </a:t>
            </a:r>
            <a:r>
              <a:rPr lang="en-US" sz="3200" dirty="0" err="1"/>
              <a:t>üldpädevused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579418"/>
            <a:ext cx="4754880" cy="1108918"/>
          </a:xfrm>
        </p:spPr>
        <p:txBody>
          <a:bodyPr>
            <a:normAutofit/>
          </a:bodyPr>
          <a:lstStyle/>
          <a:p>
            <a:pPr algn="ctr"/>
            <a:r>
              <a:rPr lang="et-EE" dirty="0"/>
              <a:t>Formaalõpe</a:t>
            </a:r>
          </a:p>
          <a:p>
            <a:pPr algn="ctr"/>
            <a:r>
              <a:rPr lang="en-US" sz="3200" dirty="0"/>
              <a:t>4) </a:t>
            </a:r>
            <a:r>
              <a:rPr lang="et-EE" sz="3200" dirty="0" err="1"/>
              <a:t>õ</a:t>
            </a:r>
            <a:r>
              <a:rPr lang="en-US" sz="3200" dirty="0" err="1"/>
              <a:t>pipädevus</a:t>
            </a:r>
            <a:r>
              <a:rPr lang="et-EE" sz="3200" dirty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199"/>
            <a:ext cx="4754880" cy="37407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– </a:t>
            </a:r>
            <a:r>
              <a:rPr lang="en-US" dirty="0" err="1"/>
              <a:t>suutlikkus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hankida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õppimiseks</a:t>
            </a:r>
            <a:r>
              <a:rPr lang="en-US" dirty="0"/>
              <a:t>, </a:t>
            </a:r>
            <a:r>
              <a:rPr lang="en-US" dirty="0" err="1"/>
              <a:t>hobideks</a:t>
            </a:r>
            <a:r>
              <a:rPr lang="en-US" dirty="0"/>
              <a:t>, </a:t>
            </a:r>
            <a:r>
              <a:rPr lang="en-US" dirty="0" err="1"/>
              <a:t>tervisekäitumiseks</a:t>
            </a:r>
            <a:r>
              <a:rPr lang="en-US" dirty="0"/>
              <a:t> ja </a:t>
            </a:r>
            <a:r>
              <a:rPr lang="en-US" dirty="0" err="1"/>
              <a:t>karjäärivalikuteks</a:t>
            </a:r>
            <a:r>
              <a:rPr lang="en-US" dirty="0"/>
              <a:t> </a:t>
            </a:r>
            <a:r>
              <a:rPr lang="en-US" dirty="0" err="1"/>
              <a:t>vajaminevat</a:t>
            </a:r>
            <a:r>
              <a:rPr lang="en-US" dirty="0"/>
              <a:t> </a:t>
            </a:r>
            <a:r>
              <a:rPr lang="en-US" dirty="0" err="1"/>
              <a:t>teavet</a:t>
            </a:r>
            <a:r>
              <a:rPr lang="en-US" dirty="0"/>
              <a:t>; </a:t>
            </a:r>
            <a:endParaRPr lang="et-EE" dirty="0"/>
          </a:p>
          <a:p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planeerida</a:t>
            </a:r>
            <a:r>
              <a:rPr lang="en-US" u="sng" dirty="0"/>
              <a:t> </a:t>
            </a:r>
            <a:r>
              <a:rPr lang="en-US" dirty="0" err="1"/>
              <a:t>õppimist</a:t>
            </a:r>
            <a:r>
              <a:rPr lang="en-US" dirty="0"/>
              <a:t> ja </a:t>
            </a:r>
            <a:r>
              <a:rPr lang="en-US" dirty="0" err="1"/>
              <a:t>seda</a:t>
            </a:r>
            <a:r>
              <a:rPr lang="en-US" dirty="0"/>
              <a:t> </a:t>
            </a:r>
            <a:r>
              <a:rPr lang="en-US" dirty="0" err="1"/>
              <a:t>plaani</a:t>
            </a:r>
            <a:r>
              <a:rPr lang="en-US" dirty="0"/>
              <a:t> </a:t>
            </a:r>
            <a:r>
              <a:rPr lang="en-US" dirty="0" err="1"/>
              <a:t>järgida</a:t>
            </a:r>
            <a:r>
              <a:rPr lang="en-US" dirty="0"/>
              <a:t>; </a:t>
            </a:r>
            <a:endParaRPr lang="et-EE" dirty="0"/>
          </a:p>
          <a:p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kasutada</a:t>
            </a:r>
            <a:r>
              <a:rPr lang="en-US" u="sng" dirty="0"/>
              <a:t> </a:t>
            </a:r>
            <a:r>
              <a:rPr lang="en-US" dirty="0" err="1"/>
              <a:t>õpitut</a:t>
            </a:r>
            <a:r>
              <a:rPr lang="en-US" dirty="0"/>
              <a:t> </a:t>
            </a:r>
            <a:r>
              <a:rPr lang="en-US" dirty="0" err="1"/>
              <a:t>erinevates</a:t>
            </a:r>
            <a:r>
              <a:rPr lang="en-US" dirty="0"/>
              <a:t> </a:t>
            </a:r>
            <a:r>
              <a:rPr lang="en-US" dirty="0" err="1"/>
              <a:t>olukordades</a:t>
            </a:r>
            <a:r>
              <a:rPr lang="en-US" dirty="0"/>
              <a:t> ja </a:t>
            </a:r>
            <a:r>
              <a:rPr lang="en-US" dirty="0" err="1"/>
              <a:t>probleeme</a:t>
            </a:r>
            <a:r>
              <a:rPr lang="en-US" dirty="0"/>
              <a:t> </a:t>
            </a:r>
            <a:r>
              <a:rPr lang="en-US" dirty="0" err="1"/>
              <a:t>lahendades</a:t>
            </a:r>
            <a:r>
              <a:rPr lang="en-US" dirty="0"/>
              <a:t>; </a:t>
            </a:r>
            <a:endParaRPr lang="et-EE" dirty="0"/>
          </a:p>
          <a:p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seostada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omandatud</a:t>
            </a:r>
            <a:r>
              <a:rPr lang="en-US" dirty="0"/>
              <a:t> </a:t>
            </a:r>
            <a:r>
              <a:rPr lang="en-US" dirty="0" err="1"/>
              <a:t>teadmisi</a:t>
            </a:r>
            <a:r>
              <a:rPr lang="en-US" dirty="0"/>
              <a:t> </a:t>
            </a:r>
            <a:r>
              <a:rPr lang="en-US" dirty="0" err="1"/>
              <a:t>varemõpituga</a:t>
            </a:r>
            <a:r>
              <a:rPr lang="en-US" dirty="0"/>
              <a:t>; </a:t>
            </a:r>
            <a:endParaRPr lang="et-EE" dirty="0"/>
          </a:p>
          <a:p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analüüsida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teadmisi</a:t>
            </a:r>
            <a:r>
              <a:rPr lang="en-US" dirty="0"/>
              <a:t> ja </a:t>
            </a:r>
            <a:r>
              <a:rPr lang="en-US" dirty="0" err="1"/>
              <a:t>oskusi</a:t>
            </a:r>
            <a:r>
              <a:rPr lang="en-US" dirty="0"/>
              <a:t>, </a:t>
            </a:r>
            <a:r>
              <a:rPr lang="en-US" dirty="0" err="1"/>
              <a:t>motiveeritust</a:t>
            </a:r>
            <a:r>
              <a:rPr lang="en-US" dirty="0"/>
              <a:t> ja </a:t>
            </a:r>
            <a:r>
              <a:rPr lang="en-US" dirty="0" err="1"/>
              <a:t>enesekindlust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selle</a:t>
            </a:r>
            <a:r>
              <a:rPr lang="en-US" dirty="0"/>
              <a:t> </a:t>
            </a:r>
            <a:r>
              <a:rPr lang="en-US" dirty="0" err="1"/>
              <a:t>põhjal</a:t>
            </a:r>
            <a:r>
              <a:rPr lang="en-US" dirty="0"/>
              <a:t> </a:t>
            </a:r>
            <a:r>
              <a:rPr lang="en-US" dirty="0" err="1"/>
              <a:t>edasise</a:t>
            </a:r>
            <a:r>
              <a:rPr lang="en-US" dirty="0"/>
              <a:t> </a:t>
            </a:r>
            <a:r>
              <a:rPr lang="en-US" dirty="0" err="1"/>
              <a:t>õppimise</a:t>
            </a:r>
            <a:r>
              <a:rPr lang="en-US" dirty="0"/>
              <a:t> </a:t>
            </a:r>
            <a:r>
              <a:rPr lang="en-US" dirty="0" err="1"/>
              <a:t>vajadusi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4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http://mitteformaalne.ee/mitteformaalne-oppimine/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Formaalõpe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läbi</a:t>
            </a:r>
            <a:r>
              <a:rPr lang="en-US" dirty="0"/>
              <a:t> </a:t>
            </a:r>
            <a:r>
              <a:rPr lang="en-US" dirty="0" err="1"/>
              <a:t>viivad</a:t>
            </a:r>
            <a:r>
              <a:rPr lang="en-US" dirty="0"/>
              <a:t> </a:t>
            </a:r>
            <a:r>
              <a:rPr lang="en-US" dirty="0" err="1"/>
              <a:t>spetsiaalse</a:t>
            </a:r>
            <a:r>
              <a:rPr lang="en-US" dirty="0"/>
              <a:t> </a:t>
            </a:r>
            <a:r>
              <a:rPr lang="en-US" dirty="0" err="1"/>
              <a:t>ettevalmistuse</a:t>
            </a:r>
            <a:r>
              <a:rPr lang="en-US" dirty="0"/>
              <a:t> ja </a:t>
            </a:r>
            <a:r>
              <a:rPr lang="en-US" dirty="0" err="1"/>
              <a:t>kvalifikatsiooniga</a:t>
            </a:r>
            <a:r>
              <a:rPr lang="en-US" dirty="0"/>
              <a:t> </a:t>
            </a:r>
            <a:r>
              <a:rPr lang="en-US" dirty="0" err="1"/>
              <a:t>õpetajad</a:t>
            </a:r>
            <a:endParaRPr lang="en-US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r>
              <a:rPr lang="en-US" dirty="0"/>
              <a:t>on </a:t>
            </a:r>
            <a:r>
              <a:rPr lang="en-US" dirty="0" err="1"/>
              <a:t>õppekavade</a:t>
            </a:r>
            <a:r>
              <a:rPr lang="en-US" dirty="0"/>
              <a:t> </a:t>
            </a:r>
            <a:r>
              <a:rPr lang="en-US" dirty="0" err="1"/>
              <a:t>alusel</a:t>
            </a:r>
            <a:r>
              <a:rPr lang="en-US" dirty="0"/>
              <a:t> </a:t>
            </a:r>
            <a:r>
              <a:rPr lang="en-US" dirty="0" err="1"/>
              <a:t>organiseeritud</a:t>
            </a:r>
            <a:endParaRPr lang="et-EE" dirty="0"/>
          </a:p>
          <a:p>
            <a:r>
              <a:rPr lang="et-EE" dirty="0"/>
              <a:t> </a:t>
            </a:r>
            <a:r>
              <a:rPr lang="et-EE" dirty="0">
                <a:solidFill>
                  <a:srgbClr val="0000CC"/>
                </a:solidFill>
              </a:rPr>
              <a:t>PRÕK § 2. (1)</a:t>
            </a:r>
          </a:p>
          <a:p>
            <a:r>
              <a:rPr lang="et-EE" dirty="0">
                <a:solidFill>
                  <a:srgbClr val="0000CC"/>
                </a:solidFill>
              </a:rPr>
              <a:t>Põhikool loob tingimused õpilaste erisuguste võimete tasakaalustatud arenguks ja eneseteostuseks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Mitteformaalõpe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läbiviijad</a:t>
            </a:r>
            <a:r>
              <a:rPr lang="en-US" dirty="0"/>
              <a:t> </a:t>
            </a:r>
            <a:r>
              <a:rPr lang="en-US" dirty="0" err="1"/>
              <a:t>võivad</a:t>
            </a:r>
            <a:r>
              <a:rPr lang="en-US" dirty="0"/>
              <a:t> olla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professionaalsed</a:t>
            </a:r>
            <a:r>
              <a:rPr lang="en-US" dirty="0"/>
              <a:t> </a:t>
            </a:r>
            <a:r>
              <a:rPr lang="en-US" dirty="0" err="1"/>
              <a:t>koolitajad</a:t>
            </a:r>
            <a:r>
              <a:rPr lang="en-US" dirty="0"/>
              <a:t>, </a:t>
            </a:r>
            <a:r>
              <a:rPr lang="en-US" dirty="0" err="1"/>
              <a:t>vabatahtlikud</a:t>
            </a:r>
            <a:r>
              <a:rPr lang="en-US" dirty="0"/>
              <a:t>, </a:t>
            </a:r>
            <a:r>
              <a:rPr lang="en-US" dirty="0" err="1"/>
              <a:t>omaealised</a:t>
            </a:r>
            <a:r>
              <a:rPr lang="et-EE" dirty="0"/>
              <a:t> … </a:t>
            </a:r>
            <a:r>
              <a:rPr lang="et-EE" b="1" dirty="0">
                <a:solidFill>
                  <a:srgbClr val="0000CC"/>
                </a:solidFill>
              </a:rPr>
              <a:t>kellel peab olema ka spetsiaalne ettevalmistus!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endParaRPr lang="en-US" dirty="0"/>
          </a:p>
          <a:p>
            <a:pPr lvl="0"/>
            <a:r>
              <a:rPr lang="en-US" dirty="0" err="1"/>
              <a:t>õpetamine</a:t>
            </a:r>
            <a:r>
              <a:rPr lang="en-US" dirty="0"/>
              <a:t> ja </a:t>
            </a:r>
            <a:r>
              <a:rPr lang="en-US" dirty="0" err="1"/>
              <a:t>õppimine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pruugi</a:t>
            </a:r>
            <a:r>
              <a:rPr lang="en-US" dirty="0"/>
              <a:t> olla </a:t>
            </a:r>
            <a:r>
              <a:rPr lang="en-US" dirty="0" err="1"/>
              <a:t>ainuke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peamine</a:t>
            </a:r>
            <a:r>
              <a:rPr lang="en-US" dirty="0"/>
              <a:t> </a:t>
            </a:r>
            <a:r>
              <a:rPr lang="en-US" dirty="0" err="1"/>
              <a:t>otstarve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1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http://mitteformaalne.ee/mitteformaalne-oppimine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Formaalõpe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õppimisprotsessi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jälgitakse</a:t>
            </a:r>
            <a:r>
              <a:rPr lang="en-US" dirty="0"/>
              <a:t> ja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hinnatakse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en-US" dirty="0" err="1"/>
              <a:t>teatud</a:t>
            </a:r>
            <a:r>
              <a:rPr lang="en-US" dirty="0"/>
              <a:t> </a:t>
            </a:r>
            <a:r>
              <a:rPr lang="en-US" dirty="0" err="1"/>
              <a:t>taseme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eani</a:t>
            </a:r>
            <a:r>
              <a:rPr lang="en-US" dirty="0"/>
              <a:t> </a:t>
            </a:r>
            <a:r>
              <a:rPr lang="en-US" dirty="0" err="1"/>
              <a:t>kohustuslik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Mitteformaalõpe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768436"/>
          </a:xfrm>
        </p:spPr>
        <p:txBody>
          <a:bodyPr>
            <a:normAutofit lnSpcReduction="10000"/>
          </a:bodyPr>
          <a:lstStyle/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Kuidas toimub 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pimise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tuvastamine?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b="1" dirty="0">
                <a:solidFill>
                  <a:srgbClr val="0000CC"/>
                </a:solidFill>
              </a:rPr>
              <a:t>L</a:t>
            </a:r>
            <a:r>
              <a:rPr lang="en-US" b="1" dirty="0" err="1">
                <a:solidFill>
                  <a:srgbClr val="0000CC"/>
                </a:solidFill>
              </a:rPr>
              <a:t>äbi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isikliku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kogemuse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reflekteerimise</a:t>
            </a:r>
            <a:r>
              <a:rPr lang="en-US" b="1" dirty="0">
                <a:solidFill>
                  <a:srgbClr val="0000CC"/>
                </a:solidFill>
              </a:rPr>
              <a:t>!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>
                <a:solidFill>
                  <a:srgbClr val="0000CC"/>
                </a:solidFill>
              </a:rPr>
              <a:t>Reflekteerimine</a:t>
            </a:r>
            <a:r>
              <a:rPr lang="et-EE" dirty="0">
                <a:solidFill>
                  <a:srgbClr val="0000CC"/>
                </a:solidFill>
              </a:rPr>
              <a:t> - </a:t>
            </a:r>
            <a:r>
              <a:rPr lang="en-US" dirty="0" err="1">
                <a:solidFill>
                  <a:srgbClr val="0000CC"/>
                </a:solidFill>
              </a:rPr>
              <a:t>seestpoolt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juhitav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õppimine</a:t>
            </a:r>
            <a:r>
              <a:rPr lang="en-US" dirty="0">
                <a:solidFill>
                  <a:srgbClr val="0000CC"/>
                </a:solidFill>
              </a:rPr>
              <a:t>, mille </a:t>
            </a:r>
            <a:r>
              <a:rPr lang="en-US" dirty="0" err="1">
                <a:solidFill>
                  <a:srgbClr val="0000CC"/>
                </a:solidFill>
              </a:rPr>
              <a:t>kaudu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püüab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inimene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mõtestada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oma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kogemusi</a:t>
            </a:r>
            <a:r>
              <a:rPr lang="en-US" dirty="0">
                <a:solidFill>
                  <a:srgbClr val="0000CC"/>
                </a:solidFill>
              </a:rPr>
              <a:t> ja </a:t>
            </a:r>
            <a:r>
              <a:rPr lang="en-US" dirty="0" err="1">
                <a:solidFill>
                  <a:srgbClr val="0000CC"/>
                </a:solidFill>
              </a:rPr>
              <a:t>leida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mooduseid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uuel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moel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käitumiseks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pPr lvl="0"/>
            <a:r>
              <a:rPr lang="en-US" dirty="0" err="1"/>
              <a:t>Vabatahtlik</a:t>
            </a:r>
            <a:r>
              <a:rPr lang="et-EE" dirty="0"/>
              <a:t> 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/>
              <a:t> </a:t>
            </a:r>
            <a:r>
              <a:rPr lang="et-EE" dirty="0"/>
              <a:t>… </a:t>
            </a:r>
            <a:r>
              <a:rPr lang="en-US" dirty="0" err="1"/>
              <a:t>mit</a:t>
            </a:r>
            <a:r>
              <a:rPr lang="et-EE" dirty="0"/>
              <a:t>t</a:t>
            </a:r>
            <a:r>
              <a:rPr lang="en-US" dirty="0" err="1"/>
              <a:t>eformaalne</a:t>
            </a:r>
            <a:r>
              <a:rPr lang="en-US" dirty="0"/>
              <a:t> </a:t>
            </a:r>
            <a:r>
              <a:rPr lang="en-US" dirty="0" err="1"/>
              <a:t>õppimine</a:t>
            </a:r>
            <a:r>
              <a:rPr lang="en-US" dirty="0"/>
              <a:t> on </a:t>
            </a:r>
            <a:r>
              <a:rPr lang="en-US" dirty="0" err="1"/>
              <a:t>väga</a:t>
            </a:r>
            <a:r>
              <a:rPr lang="en-US" dirty="0"/>
              <a:t> </a:t>
            </a:r>
            <a:r>
              <a:rPr lang="en-US" dirty="0" err="1"/>
              <a:t>oluline</a:t>
            </a:r>
            <a:r>
              <a:rPr lang="en-US" dirty="0"/>
              <a:t> </a:t>
            </a:r>
            <a:r>
              <a:rPr lang="en-US" dirty="0" err="1"/>
              <a:t>eriti</a:t>
            </a:r>
            <a:r>
              <a:rPr lang="en-US" dirty="0"/>
              <a:t> </a:t>
            </a:r>
            <a:r>
              <a:rPr lang="en-US" dirty="0" err="1"/>
              <a:t>noorena</a:t>
            </a:r>
            <a:r>
              <a:rPr lang="en-US" dirty="0"/>
              <a:t>…</a:t>
            </a:r>
            <a:endParaRPr lang="et-EE" dirty="0"/>
          </a:p>
          <a:p>
            <a:pPr marL="0" lvl="0" indent="0" algn="ctr">
              <a:buNone/>
            </a:pPr>
            <a:r>
              <a:rPr lang="et-EE" dirty="0">
                <a:solidFill>
                  <a:srgbClr val="0000CC"/>
                </a:solidFill>
              </a:rPr>
              <a:t>Tänapäeval </a:t>
            </a:r>
            <a:r>
              <a:rPr lang="en-US" dirty="0" err="1">
                <a:solidFill>
                  <a:srgbClr val="0000CC"/>
                </a:solidFill>
              </a:rPr>
              <a:t>varjatult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kohustuslik</a:t>
            </a:r>
            <a:r>
              <a:rPr lang="en-US" dirty="0">
                <a:solidFill>
                  <a:srgbClr val="0000CC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formaal- ja mitteformaalõppe tunnused (Vorm </a:t>
            </a:r>
            <a:r>
              <a:rPr lang="et-EE" sz="2400" dirty="0"/>
              <a:t>või </a:t>
            </a:r>
            <a:r>
              <a:rPr lang="et-EE" sz="3200" dirty="0"/>
              <a:t>Olemus?)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Formaalõpe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602182"/>
          </a:xfrm>
        </p:spPr>
        <p:txBody>
          <a:bodyPr>
            <a:normAutofit fontScale="47500" lnSpcReduction="20000"/>
          </a:bodyPr>
          <a:lstStyle/>
          <a:p>
            <a:endParaRPr lang="et-EE" sz="3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t-EE" sz="3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t-EE" sz="5100" dirty="0">
                <a:solidFill>
                  <a:schemeClr val="accent1">
                    <a:lumMod val="75000"/>
                  </a:schemeClr>
                </a:solidFill>
              </a:rPr>
              <a:t>Õppimine</a:t>
            </a:r>
            <a:r>
              <a:rPr lang="et-EE" sz="5100" dirty="0"/>
              <a:t> </a:t>
            </a:r>
            <a:r>
              <a:rPr lang="en-US" sz="5100" dirty="0" err="1"/>
              <a:t>õppekava</a:t>
            </a:r>
            <a:r>
              <a:rPr lang="en-US" sz="5100" dirty="0"/>
              <a:t> </a:t>
            </a:r>
            <a:r>
              <a:rPr lang="en-US" sz="5100" dirty="0" err="1"/>
              <a:t>järgi</a:t>
            </a:r>
            <a:r>
              <a:rPr lang="en-US" sz="5100" dirty="0"/>
              <a:t> </a:t>
            </a:r>
            <a:r>
              <a:rPr lang="en-US" sz="5100" dirty="0" err="1"/>
              <a:t>haridusasutuses</a:t>
            </a:r>
            <a:r>
              <a:rPr lang="en-US" sz="5100" dirty="0"/>
              <a:t>, </a:t>
            </a:r>
            <a:r>
              <a:rPr lang="en-US" sz="5100" dirty="0" err="1"/>
              <a:t>koolituskeskuses</a:t>
            </a:r>
            <a:r>
              <a:rPr lang="en-US" sz="5100" dirty="0"/>
              <a:t> </a:t>
            </a:r>
            <a:r>
              <a:rPr lang="en-US" sz="5100" dirty="0" err="1"/>
              <a:t>või</a:t>
            </a:r>
            <a:r>
              <a:rPr lang="en-US" sz="5100" dirty="0"/>
              <a:t> </a:t>
            </a:r>
            <a:r>
              <a:rPr lang="en-US" sz="5100" dirty="0" err="1"/>
              <a:t>töökohal</a:t>
            </a:r>
            <a:r>
              <a:rPr lang="en-US" sz="5100" dirty="0"/>
              <a:t>; </a:t>
            </a:r>
            <a:endParaRPr lang="et-EE" sz="5100" dirty="0"/>
          </a:p>
          <a:p>
            <a:r>
              <a:rPr lang="en-US" sz="5100" dirty="0" err="1"/>
              <a:t>omandatut</a:t>
            </a:r>
            <a:r>
              <a:rPr lang="en-US" sz="5100" dirty="0"/>
              <a:t> </a:t>
            </a:r>
            <a:r>
              <a:rPr lang="en-US" sz="5100" dirty="0" err="1"/>
              <a:t>tõendatakse</a:t>
            </a:r>
            <a:r>
              <a:rPr lang="en-US" sz="5100" dirty="0"/>
              <a:t> </a:t>
            </a:r>
            <a:r>
              <a:rPr lang="en-US" sz="5100" dirty="0" err="1"/>
              <a:t>kvalifikatsiooni</a:t>
            </a:r>
            <a:r>
              <a:rPr lang="en-US" sz="5100" dirty="0"/>
              <a:t> </a:t>
            </a:r>
            <a:r>
              <a:rPr lang="en-US" sz="5100" dirty="0" err="1"/>
              <a:t>või</a:t>
            </a:r>
            <a:r>
              <a:rPr lang="en-US" sz="5100" dirty="0"/>
              <a:t> </a:t>
            </a:r>
            <a:r>
              <a:rPr lang="en-US" sz="5100" dirty="0" err="1"/>
              <a:t>sertifikaadiga</a:t>
            </a:r>
            <a:r>
              <a:rPr lang="en-US" sz="5100" dirty="0"/>
              <a:t>.</a:t>
            </a:r>
            <a:endParaRPr lang="et-EE" sz="5100" dirty="0"/>
          </a:p>
          <a:p>
            <a:endParaRPr lang="en-US" dirty="0"/>
          </a:p>
          <a:p>
            <a:endParaRPr lang="et-EE" sz="1400" dirty="0"/>
          </a:p>
          <a:p>
            <a:r>
              <a:rPr lang="en-US" sz="1400" dirty="0"/>
              <a:t>Cameron, R. &amp; Harrison, J. L. (2012). The interrelatedness of formal, non-formal and informal learning: Evidence from </a:t>
            </a:r>
            <a:r>
              <a:rPr lang="en-US" sz="1400" dirty="0" err="1"/>
              <a:t>labour</a:t>
            </a:r>
            <a:r>
              <a:rPr lang="en-US" sz="1400" dirty="0"/>
              <a:t> market program participants. Australian Journal of Adult Learning. 52, 277-309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Mitteformaalõpe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z="3200" dirty="0">
                <a:solidFill>
                  <a:schemeClr val="accent1">
                    <a:lumMod val="75000"/>
                  </a:schemeClr>
                </a:solidFill>
              </a:rPr>
              <a:t>Õppimine </a:t>
            </a:r>
            <a:r>
              <a:rPr lang="en-US" sz="3200" dirty="0" err="1"/>
              <a:t>õppimise</a:t>
            </a:r>
            <a:r>
              <a:rPr lang="en-US" sz="3200" dirty="0"/>
              <a:t> </a:t>
            </a:r>
            <a:r>
              <a:rPr lang="en-US" sz="3200" dirty="0" err="1"/>
              <a:t>olemusest</a:t>
            </a:r>
            <a:r>
              <a:rPr lang="en-US" sz="3200" dirty="0"/>
              <a:t> </a:t>
            </a:r>
            <a:r>
              <a:rPr lang="en-US" sz="3200" dirty="0" err="1"/>
              <a:t>läht</a:t>
            </a:r>
            <a:r>
              <a:rPr lang="et-EE" sz="3200" dirty="0" err="1"/>
              <a:t>udes</a:t>
            </a:r>
            <a:r>
              <a:rPr lang="et-EE" sz="3200" dirty="0"/>
              <a:t>;</a:t>
            </a:r>
          </a:p>
          <a:p>
            <a:endParaRPr lang="et-EE" sz="3200" dirty="0"/>
          </a:p>
          <a:p>
            <a:r>
              <a:rPr lang="en-US" sz="3200" dirty="0" err="1"/>
              <a:t>mitmekesisus</a:t>
            </a:r>
            <a:r>
              <a:rPr lang="en-US" sz="3200" dirty="0"/>
              <a:t> </a:t>
            </a:r>
            <a:r>
              <a:rPr lang="en-US" sz="3200" dirty="0" err="1"/>
              <a:t>lähenemistes</a:t>
            </a:r>
            <a:r>
              <a:rPr lang="en-US" sz="3200" dirty="0"/>
              <a:t>, </a:t>
            </a:r>
            <a:r>
              <a:rPr lang="en-US" sz="3200" dirty="0" err="1"/>
              <a:t>vormides</a:t>
            </a:r>
            <a:r>
              <a:rPr lang="en-US" sz="3200" dirty="0"/>
              <a:t> ja </a:t>
            </a:r>
            <a:r>
              <a:rPr lang="en-US" sz="3200" dirty="0" err="1"/>
              <a:t>õppekeskondades</a:t>
            </a:r>
            <a:r>
              <a:rPr lang="et-EE" sz="3200" dirty="0"/>
              <a:t>;</a:t>
            </a:r>
          </a:p>
          <a:p>
            <a:endParaRPr lang="et-EE" sz="3200" dirty="0"/>
          </a:p>
          <a:p>
            <a:endParaRPr lang="et-EE" dirty="0"/>
          </a:p>
          <a:p>
            <a:r>
              <a:rPr lang="en-US" sz="1000" dirty="0"/>
              <a:t>TLÜ </a:t>
            </a:r>
            <a:r>
              <a:rPr lang="en-US" sz="1000" dirty="0" err="1"/>
              <a:t>Haridusteaduste</a:t>
            </a:r>
            <a:r>
              <a:rPr lang="en-US" sz="1000" dirty="0"/>
              <a:t> </a:t>
            </a:r>
            <a:r>
              <a:rPr lang="en-US" sz="1000" dirty="0" err="1"/>
              <a:t>Instituut</a:t>
            </a:r>
            <a:r>
              <a:rPr lang="en-US" sz="10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9785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t-EE" dirty="0"/>
            </a:b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Inimene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õpib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kogu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aeg</a:t>
            </a:r>
            <a:r>
              <a:rPr lang="en-US" b="1" dirty="0">
                <a:solidFill>
                  <a:srgbClr val="C00000"/>
                </a:solidFill>
              </a:rPr>
              <a:t> – </a:t>
            </a:r>
            <a:br>
              <a:rPr lang="et-EE" b="1" dirty="0">
                <a:solidFill>
                  <a:srgbClr val="C00000"/>
                </a:solidFill>
              </a:rPr>
            </a:br>
            <a:r>
              <a:rPr lang="en-US" b="1" dirty="0" err="1">
                <a:solidFill>
                  <a:srgbClr val="C00000"/>
                </a:solidFill>
              </a:rPr>
              <a:t>igal</a:t>
            </a:r>
            <a:r>
              <a:rPr lang="en-US" b="1" dirty="0">
                <a:solidFill>
                  <a:srgbClr val="C00000"/>
                </a:solidFill>
              </a:rPr>
              <a:t> pool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pidevalt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23008"/>
            <a:ext cx="10058400" cy="4050792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err="1"/>
              <a:t>Õppimine</a:t>
            </a:r>
            <a:r>
              <a:rPr lang="en-US" sz="3200" b="1" dirty="0"/>
              <a:t> – </a:t>
            </a:r>
            <a:endParaRPr lang="en-US" sz="3200" dirty="0"/>
          </a:p>
          <a:p>
            <a:pPr lvl="0"/>
            <a:r>
              <a:rPr lang="en-US" sz="3200" dirty="0" err="1"/>
              <a:t>laiemas</a:t>
            </a:r>
            <a:r>
              <a:rPr lang="en-US" sz="3200" dirty="0"/>
              <a:t> </a:t>
            </a:r>
            <a:r>
              <a:rPr lang="en-US" sz="3200" dirty="0" err="1"/>
              <a:t>mõttes</a:t>
            </a:r>
            <a:r>
              <a:rPr lang="en-US" sz="3200" dirty="0"/>
              <a:t> </a:t>
            </a:r>
            <a:r>
              <a:rPr lang="en-US" sz="3200" dirty="0" err="1"/>
              <a:t>kohanemine</a:t>
            </a:r>
            <a:r>
              <a:rPr lang="en-US" sz="3200" dirty="0"/>
              <a:t>, mille </a:t>
            </a:r>
            <a:r>
              <a:rPr lang="en-US" sz="3200" dirty="0" err="1"/>
              <a:t>abil</a:t>
            </a:r>
            <a:r>
              <a:rPr lang="en-US" sz="3200" dirty="0"/>
              <a:t> </a:t>
            </a:r>
            <a:r>
              <a:rPr lang="en-US" sz="3200" dirty="0" err="1"/>
              <a:t>inimene</a:t>
            </a:r>
            <a:r>
              <a:rPr lang="en-US" sz="3200" dirty="0"/>
              <a:t> </a:t>
            </a:r>
            <a:r>
              <a:rPr lang="en-US" sz="3200" dirty="0" err="1"/>
              <a:t>suudab</a:t>
            </a:r>
            <a:r>
              <a:rPr lang="en-US" sz="3200" dirty="0"/>
              <a:t> end </a:t>
            </a:r>
            <a:r>
              <a:rPr lang="en-US" sz="3200" dirty="0" err="1"/>
              <a:t>kooskõlas</a:t>
            </a:r>
            <a:r>
              <a:rPr lang="en-US" sz="3200" dirty="0"/>
              <a:t> </a:t>
            </a:r>
            <a:r>
              <a:rPr lang="en-US" sz="3200" dirty="0" err="1"/>
              <a:t>hoida</a:t>
            </a:r>
            <a:r>
              <a:rPr lang="en-US" sz="3200" dirty="0"/>
              <a:t> </a:t>
            </a:r>
            <a:r>
              <a:rPr lang="en-US" sz="3200" dirty="0" err="1"/>
              <a:t>ümbritsevaga</a:t>
            </a:r>
            <a:r>
              <a:rPr lang="en-US" sz="3200" dirty="0"/>
              <a:t>. </a:t>
            </a:r>
          </a:p>
          <a:p>
            <a:pPr lvl="0"/>
            <a:r>
              <a:rPr lang="en-US" sz="3200" dirty="0" err="1"/>
              <a:t>kitsamas</a:t>
            </a:r>
            <a:r>
              <a:rPr lang="en-US" sz="3200" dirty="0"/>
              <a:t> </a:t>
            </a:r>
            <a:r>
              <a:rPr lang="en-US" sz="3200" dirty="0" err="1"/>
              <a:t>mõttes</a:t>
            </a:r>
            <a:r>
              <a:rPr lang="en-US" sz="3200" dirty="0"/>
              <a:t> </a:t>
            </a:r>
            <a:r>
              <a:rPr lang="en-US" sz="3200" dirty="0" err="1"/>
              <a:t>uute</a:t>
            </a:r>
            <a:r>
              <a:rPr lang="en-US" sz="3200" dirty="0"/>
              <a:t> </a:t>
            </a:r>
            <a:r>
              <a:rPr lang="en-US" sz="3200" dirty="0" err="1"/>
              <a:t>teadmiste</a:t>
            </a:r>
            <a:r>
              <a:rPr lang="en-US" sz="3200" dirty="0"/>
              <a:t>, </a:t>
            </a:r>
            <a:r>
              <a:rPr lang="en-US" sz="3200" dirty="0" err="1"/>
              <a:t>oskuste</a:t>
            </a:r>
            <a:r>
              <a:rPr lang="en-US" sz="3200" dirty="0"/>
              <a:t> ja </a:t>
            </a:r>
            <a:r>
              <a:rPr lang="en-US" sz="3200" dirty="0" err="1"/>
              <a:t>vilumuste</a:t>
            </a:r>
            <a:r>
              <a:rPr lang="en-US" sz="3200" dirty="0"/>
              <a:t> </a:t>
            </a:r>
            <a:r>
              <a:rPr lang="en-US" sz="3200" u="sng" dirty="0" err="1"/>
              <a:t>teadlik</a:t>
            </a:r>
            <a:r>
              <a:rPr lang="en-US" sz="3200" u="sng" dirty="0"/>
              <a:t> </a:t>
            </a:r>
            <a:r>
              <a:rPr lang="en-US" sz="3200" u="sng" dirty="0" err="1"/>
              <a:t>omandamine</a:t>
            </a:r>
            <a:r>
              <a:rPr lang="en-US" sz="3200" u="sng" dirty="0"/>
              <a:t>. </a:t>
            </a:r>
          </a:p>
          <a:p>
            <a:pPr marL="274320" lvl="1" indent="0">
              <a:buNone/>
            </a:pPr>
            <a:endParaRPr lang="en-US" sz="3200" dirty="0"/>
          </a:p>
          <a:p>
            <a:r>
              <a:rPr lang="en-US" sz="3200" b="1" dirty="0" err="1"/>
              <a:t>Õppimine</a:t>
            </a:r>
            <a:r>
              <a:rPr lang="en-US" sz="3200" b="1" dirty="0"/>
              <a:t> – </a:t>
            </a:r>
            <a:endParaRPr lang="et-EE" sz="3200" b="1" dirty="0"/>
          </a:p>
          <a:p>
            <a:pPr marL="274320" lvl="1" indent="0">
              <a:buNone/>
            </a:pPr>
            <a:r>
              <a:rPr lang="en-US" sz="3200" b="1" dirty="0" err="1"/>
              <a:t>teadmiste</a:t>
            </a:r>
            <a:r>
              <a:rPr lang="en-US" sz="3200" b="1" dirty="0"/>
              <a:t> ja </a:t>
            </a:r>
            <a:r>
              <a:rPr lang="en-US" sz="3200" b="1" dirty="0" err="1"/>
              <a:t>kogemuste</a:t>
            </a:r>
            <a:r>
              <a:rPr lang="en-US" sz="3200" b="1" dirty="0"/>
              <a:t> </a:t>
            </a:r>
            <a:r>
              <a:rPr lang="en-US" sz="3200" b="1" dirty="0" err="1"/>
              <a:t>lisandumine</a:t>
            </a:r>
            <a:r>
              <a:rPr lang="en-US" sz="3200" b="1" dirty="0"/>
              <a:t>,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mis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põhjustab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muutusi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inimese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teadvuses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ja 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tegevuses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t-EE" sz="3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sz="3200" b="1" dirty="0"/>
              <a:t> </a:t>
            </a:r>
            <a:r>
              <a:rPr lang="en-US" sz="1300" b="1" dirty="0"/>
              <a:t>(</a:t>
            </a:r>
            <a:r>
              <a:rPr lang="en-US" sz="1300" b="1" dirty="0" err="1"/>
              <a:t>Hirsjärvi</a:t>
            </a:r>
            <a:r>
              <a:rPr lang="en-US" sz="1300" b="1" dirty="0"/>
              <a:t> ja </a:t>
            </a:r>
            <a:r>
              <a:rPr lang="en-US" sz="1300" b="1" dirty="0" err="1"/>
              <a:t>Huttunen</a:t>
            </a:r>
            <a:r>
              <a:rPr lang="en-US" sz="1300" b="1" dirty="0"/>
              <a:t>) </a:t>
            </a:r>
            <a:endParaRPr lang="et-EE" sz="1300" b="1" dirty="0"/>
          </a:p>
          <a:p>
            <a:pPr marL="274320" lvl="1" indent="0">
              <a:buNone/>
            </a:pP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75815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formaal- ja mitteformaalõppe tunnused </a:t>
            </a:r>
            <a:r>
              <a:rPr lang="et-EE" sz="3200" b="1" dirty="0">
                <a:solidFill>
                  <a:schemeClr val="accent1">
                    <a:lumMod val="75000"/>
                  </a:schemeClr>
                </a:solidFill>
              </a:rPr>
              <a:t>(OLEMUS JA Vorm)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/>
              <a:t>Mitteformaalõpe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602182"/>
          </a:xfrm>
        </p:spPr>
        <p:txBody>
          <a:bodyPr>
            <a:normAutofit fontScale="77500" lnSpcReduction="20000"/>
          </a:bodyPr>
          <a:lstStyle/>
          <a:p>
            <a:endParaRPr lang="et-EE" sz="3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t-EE" sz="4000" dirty="0">
                <a:solidFill>
                  <a:schemeClr val="accent1">
                    <a:lumMod val="75000"/>
                  </a:schemeClr>
                </a:solidFill>
              </a:rPr>
              <a:t>Õppimine </a:t>
            </a:r>
            <a:r>
              <a:rPr lang="en-US" sz="4000" dirty="0" err="1"/>
              <a:t>õppimise</a:t>
            </a:r>
            <a:r>
              <a:rPr lang="en-US" sz="4000" dirty="0"/>
              <a:t> </a:t>
            </a:r>
            <a:r>
              <a:rPr lang="en-US" sz="4000" dirty="0" err="1"/>
              <a:t>olemusest</a:t>
            </a:r>
            <a:r>
              <a:rPr lang="en-US" sz="4000" dirty="0"/>
              <a:t> </a:t>
            </a:r>
            <a:r>
              <a:rPr lang="en-US" sz="4000" dirty="0" err="1"/>
              <a:t>läht</a:t>
            </a:r>
            <a:r>
              <a:rPr lang="et-EE" sz="4000" dirty="0" err="1"/>
              <a:t>udes</a:t>
            </a:r>
            <a:r>
              <a:rPr lang="et-EE" sz="4000" dirty="0"/>
              <a:t>;</a:t>
            </a:r>
          </a:p>
          <a:p>
            <a:endParaRPr lang="et-EE" sz="4000" dirty="0"/>
          </a:p>
          <a:p>
            <a:r>
              <a:rPr lang="en-US" sz="4000" dirty="0" err="1"/>
              <a:t>mitmekesisus</a:t>
            </a:r>
            <a:r>
              <a:rPr lang="en-US" sz="4000" dirty="0"/>
              <a:t> </a:t>
            </a:r>
            <a:r>
              <a:rPr lang="en-US" sz="4000" dirty="0" err="1"/>
              <a:t>lähenemistes</a:t>
            </a:r>
            <a:r>
              <a:rPr lang="en-US" sz="4000" dirty="0"/>
              <a:t>, </a:t>
            </a:r>
            <a:r>
              <a:rPr lang="en-US" sz="4000" dirty="0" err="1"/>
              <a:t>vormides</a:t>
            </a:r>
            <a:r>
              <a:rPr lang="en-US" sz="4000" dirty="0"/>
              <a:t> ja </a:t>
            </a:r>
            <a:r>
              <a:rPr lang="en-US" sz="4000" dirty="0" err="1"/>
              <a:t>õppekeskondades</a:t>
            </a:r>
            <a:r>
              <a:rPr lang="et-EE" sz="4000" dirty="0"/>
              <a:t>.</a:t>
            </a:r>
          </a:p>
          <a:p>
            <a:endParaRPr lang="et-EE" sz="3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/>
              <a:t>TLÜ </a:t>
            </a:r>
            <a:r>
              <a:rPr lang="en-US" sz="1400" dirty="0" err="1"/>
              <a:t>Haridusteaduste</a:t>
            </a:r>
            <a:r>
              <a:rPr lang="en-US" sz="1400" dirty="0"/>
              <a:t> </a:t>
            </a:r>
            <a:r>
              <a:rPr lang="en-US" sz="1400" dirty="0" err="1"/>
              <a:t>Instituut</a:t>
            </a:r>
            <a:r>
              <a:rPr lang="en-US" sz="1400" dirty="0"/>
              <a:t> </a:t>
            </a:r>
          </a:p>
          <a:p>
            <a:endParaRPr lang="et-EE" sz="1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1979802"/>
            <a:ext cx="4754880" cy="708534"/>
          </a:xfrm>
        </p:spPr>
        <p:txBody>
          <a:bodyPr>
            <a:normAutofit fontScale="47500" lnSpcReduction="20000"/>
          </a:bodyPr>
          <a:lstStyle/>
          <a:p>
            <a:pPr algn="ctr"/>
            <a:endParaRPr lang="et-EE" sz="3200" dirty="0"/>
          </a:p>
          <a:p>
            <a:pPr algn="ctr"/>
            <a:r>
              <a:rPr lang="et-EE" sz="5800" dirty="0"/>
              <a:t>Formaalõpe</a:t>
            </a:r>
          </a:p>
          <a:p>
            <a:pPr algn="ctr"/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t-EE" sz="3200" dirty="0"/>
          </a:p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Õppimine</a:t>
            </a:r>
            <a:r>
              <a:rPr lang="et-EE" dirty="0"/>
              <a:t> </a:t>
            </a:r>
            <a:r>
              <a:rPr lang="en-US" dirty="0" err="1"/>
              <a:t>õppekava</a:t>
            </a:r>
            <a:r>
              <a:rPr lang="en-US" dirty="0"/>
              <a:t> </a:t>
            </a:r>
            <a:r>
              <a:rPr lang="en-US" dirty="0" err="1"/>
              <a:t>järgi</a:t>
            </a:r>
            <a:r>
              <a:rPr lang="en-US" dirty="0"/>
              <a:t> </a:t>
            </a:r>
            <a:r>
              <a:rPr lang="en-US" dirty="0" err="1"/>
              <a:t>haridusasutuses</a:t>
            </a:r>
            <a:r>
              <a:rPr lang="en-US" dirty="0"/>
              <a:t>, </a:t>
            </a:r>
            <a:r>
              <a:rPr lang="en-US" dirty="0" err="1"/>
              <a:t>koolituskeskuses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töökohal</a:t>
            </a:r>
            <a:r>
              <a:rPr lang="en-US" dirty="0"/>
              <a:t>; </a:t>
            </a:r>
            <a:endParaRPr lang="et-EE" dirty="0"/>
          </a:p>
          <a:p>
            <a:r>
              <a:rPr lang="en-US" dirty="0" err="1"/>
              <a:t>omandatut</a:t>
            </a:r>
            <a:r>
              <a:rPr lang="en-US" dirty="0"/>
              <a:t> </a:t>
            </a:r>
            <a:r>
              <a:rPr lang="en-US" dirty="0" err="1"/>
              <a:t>tõendatakse</a:t>
            </a:r>
            <a:r>
              <a:rPr lang="en-US" dirty="0"/>
              <a:t> </a:t>
            </a:r>
            <a:r>
              <a:rPr lang="en-US" dirty="0" err="1"/>
              <a:t>kvalifikatsiooni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sertifikaadiga</a:t>
            </a:r>
            <a:r>
              <a:rPr lang="en-US" dirty="0"/>
              <a:t>.</a:t>
            </a:r>
            <a:endParaRPr lang="et-EE" dirty="0"/>
          </a:p>
          <a:p>
            <a:endParaRPr lang="en-US" dirty="0"/>
          </a:p>
          <a:p>
            <a:r>
              <a:rPr lang="en-US" sz="1300" dirty="0"/>
              <a:t>Cameron, R. &amp; Harrison, J. L. (2012). The interrelatedness of formal, non-formal and informal learning: Evidence from </a:t>
            </a:r>
            <a:r>
              <a:rPr lang="en-US" sz="1300" dirty="0" err="1"/>
              <a:t>labour</a:t>
            </a:r>
            <a:r>
              <a:rPr lang="en-US" sz="1300" dirty="0"/>
              <a:t> market program participants. Australian Journal of Adult Learning. 52, 277-309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23822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279</TotalTime>
  <Words>1099</Words>
  <Application>Microsoft Office PowerPoint</Application>
  <PresentationFormat>Laiekraan</PresentationFormat>
  <Paragraphs>174</Paragraphs>
  <Slides>21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21</vt:i4>
      </vt:variant>
    </vt:vector>
  </HeadingPairs>
  <TitlesOfParts>
    <vt:vector size="25" baseType="lpstr">
      <vt:lpstr>Rockwell</vt:lpstr>
      <vt:lpstr>Rockwell Condensed</vt:lpstr>
      <vt:lpstr>Wingdings</vt:lpstr>
      <vt:lpstr>Wood Type</vt:lpstr>
      <vt:lpstr>Kuidas lõimida formaalõpet mitteformaalõppega?</vt:lpstr>
      <vt:lpstr>Formaalne …</vt:lpstr>
      <vt:lpstr>http://mitteformaalne.ee/mitteformaalne-oppimine/</vt:lpstr>
      <vt:lpstr>PRÕK § 4.(4) Õpilastes kujundatavad üldpädevused </vt:lpstr>
      <vt:lpstr>http://mitteformaalne.ee/mitteformaalne-oppimine/</vt:lpstr>
      <vt:lpstr>http://mitteformaalne.ee/mitteformaalne-oppimine</vt:lpstr>
      <vt:lpstr>formaal- ja mitteformaalõppe tunnused (Vorm või Olemus?) </vt:lpstr>
      <vt:lpstr> Inimene õpib kogu aeg –  igal pool ja pidevalt.  </vt:lpstr>
      <vt:lpstr>formaal- ja mitteformaalõppe tunnused (OLEMUS JA Vorm) </vt:lpstr>
      <vt:lpstr>Õpetamine …</vt:lpstr>
      <vt:lpstr>Õppimise edukus sõltub… </vt:lpstr>
      <vt:lpstr>Järelikult … </vt:lpstr>
      <vt:lpstr> millest sõltub lapse õpiedu koolis ? </vt:lpstr>
      <vt:lpstr>Loovuse tasandid (Kaufman, Baghetto) </vt:lpstr>
      <vt:lpstr>Loov mõtlemine -</vt:lpstr>
      <vt:lpstr>SoovitusI õppija loovuse avaldumise  toetamiseks ja arendamiseks (EDA heinla): </vt:lpstr>
      <vt:lpstr>SoovitusI õppija loovuse avaldumise  toetamiseks ja arendamiseks </vt:lpstr>
      <vt:lpstr> SoovitusI õppija loovuse avaldumise  toetamiseks ja arendamiseks  </vt:lpstr>
      <vt:lpstr>SoovitusI õppija loovuse avaldumise  toetamiseks ja arendamiseks</vt:lpstr>
      <vt:lpstr>Õpetajale või juhendajale enese konrollimiseks: </vt:lpstr>
      <vt:lpstr>Põhikoolieas peaksid noored omandama mitteformaalselt õppides formaalõppe toel…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Formaalõpe. Mitteformaalõpe. ÕPPIMINE?</dc:title>
  <dc:creator>Windows User</dc:creator>
  <cp:lastModifiedBy>Külli Salumäe</cp:lastModifiedBy>
  <cp:revision>30</cp:revision>
  <dcterms:created xsi:type="dcterms:W3CDTF">2018-03-28T01:23:38Z</dcterms:created>
  <dcterms:modified xsi:type="dcterms:W3CDTF">2018-04-11T08:30:32Z</dcterms:modified>
</cp:coreProperties>
</file>