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70" r:id="rId1"/>
  </p:sldMasterIdLst>
  <p:notesMasterIdLst>
    <p:notesMasterId r:id="rId8"/>
  </p:notesMasterIdLst>
  <p:sldIdLst>
    <p:sldId id="270" r:id="rId2"/>
    <p:sldId id="271" r:id="rId3"/>
    <p:sldId id="272" r:id="rId4"/>
    <p:sldId id="274" r:id="rId5"/>
    <p:sldId id="273" r:id="rId6"/>
    <p:sldId id="26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332" autoAdjust="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7CE484-FB2F-4B0A-8202-6BB8805B0C46}" type="datetimeFigureOut">
              <a:rPr lang="et-EE" smtClean="0"/>
              <a:t>06.10.2022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FE9E47-24E7-4E5B-82E1-60CAEF9B33D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36175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C9B2C-5632-47A8-8CFE-A7F49A1B132B}" type="datetimeFigureOut">
              <a:rPr lang="et-EE" smtClean="0"/>
              <a:t>06.10.2022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1746-1E4C-4A3E-AA56-C906E7955DC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84152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C9B2C-5632-47A8-8CFE-A7F49A1B132B}" type="datetimeFigureOut">
              <a:rPr lang="et-EE" smtClean="0"/>
              <a:t>06.10.2022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1746-1E4C-4A3E-AA56-C906E7955DC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8974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C9B2C-5632-47A8-8CFE-A7F49A1B132B}" type="datetimeFigureOut">
              <a:rPr lang="et-EE" smtClean="0"/>
              <a:t>06.10.2022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1746-1E4C-4A3E-AA56-C906E7955DC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85022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C9B2C-5632-47A8-8CFE-A7F49A1B132B}" type="datetimeFigureOut">
              <a:rPr lang="et-EE" smtClean="0"/>
              <a:t>06.10.2022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1746-1E4C-4A3E-AA56-C906E7955DC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31571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C9B2C-5632-47A8-8CFE-A7F49A1B132B}" type="datetimeFigureOut">
              <a:rPr lang="et-EE" smtClean="0"/>
              <a:t>06.10.2022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1746-1E4C-4A3E-AA56-C906E7955DC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25492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C9B2C-5632-47A8-8CFE-A7F49A1B132B}" type="datetimeFigureOut">
              <a:rPr lang="et-EE" smtClean="0"/>
              <a:t>06.10.2022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1746-1E4C-4A3E-AA56-C906E7955DC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71157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C9B2C-5632-47A8-8CFE-A7F49A1B132B}" type="datetimeFigureOut">
              <a:rPr lang="et-EE" smtClean="0"/>
              <a:t>06.10.2022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1746-1E4C-4A3E-AA56-C906E7955DC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84308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C9B2C-5632-47A8-8CFE-A7F49A1B132B}" type="datetimeFigureOut">
              <a:rPr lang="et-EE" smtClean="0"/>
              <a:t>06.10.2022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1746-1E4C-4A3E-AA56-C906E7955DC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72123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C9B2C-5632-47A8-8CFE-A7F49A1B132B}" type="datetimeFigureOut">
              <a:rPr lang="et-EE" smtClean="0"/>
              <a:t>06.10.2022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1746-1E4C-4A3E-AA56-C906E7955DC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14273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C9B2C-5632-47A8-8CFE-A7F49A1B132B}" type="datetimeFigureOut">
              <a:rPr lang="et-EE" smtClean="0"/>
              <a:t>06.10.2022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1746-1E4C-4A3E-AA56-C906E7955DC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34770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C9B2C-5632-47A8-8CFE-A7F49A1B132B}" type="datetimeFigureOut">
              <a:rPr lang="et-EE" smtClean="0"/>
              <a:t>06.10.2022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1746-1E4C-4A3E-AA56-C906E7955DC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2711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C9B2C-5632-47A8-8CFE-A7F49A1B132B}" type="datetimeFigureOut">
              <a:rPr lang="et-EE" smtClean="0"/>
              <a:t>06.10.2022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01746-1E4C-4A3E-AA56-C906E7955DC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83238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71" r:id="rId1"/>
    <p:sldLayoutId id="2147484672" r:id="rId2"/>
    <p:sldLayoutId id="2147484673" r:id="rId3"/>
    <p:sldLayoutId id="2147484674" r:id="rId4"/>
    <p:sldLayoutId id="2147484675" r:id="rId5"/>
    <p:sldLayoutId id="2147484676" r:id="rId6"/>
    <p:sldLayoutId id="2147484677" r:id="rId7"/>
    <p:sldLayoutId id="2147484678" r:id="rId8"/>
    <p:sldLayoutId id="2147484679" r:id="rId9"/>
    <p:sldLayoutId id="2147484680" r:id="rId10"/>
    <p:sldLayoutId id="214748468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t-EE" sz="4400" dirty="0" err="1" smtClean="0">
                <a:solidFill>
                  <a:schemeClr val="tx1"/>
                </a:solidFill>
              </a:rPr>
              <a:t>Quo</a:t>
            </a:r>
            <a:r>
              <a:rPr lang="et-EE" sz="4400" dirty="0" smtClean="0">
                <a:solidFill>
                  <a:schemeClr val="tx1"/>
                </a:solidFill>
              </a:rPr>
              <a:t> vadis, tulevikutöö?</a:t>
            </a:r>
            <a:endParaRPr lang="et-EE" sz="4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3454" y="1690688"/>
            <a:ext cx="10018713" cy="3459481"/>
          </a:xfrm>
        </p:spPr>
        <p:txBody>
          <a:bodyPr>
            <a:normAutofit fontScale="85000" lnSpcReduction="20000"/>
          </a:bodyPr>
          <a:lstStyle/>
          <a:p>
            <a:pPr marL="0" indent="0" algn="r">
              <a:buNone/>
            </a:pPr>
            <a:r>
              <a:rPr lang="fi-FI" sz="5200" dirty="0" smtClean="0"/>
              <a:t>Kas </a:t>
            </a:r>
            <a:r>
              <a:rPr lang="fi-FI" sz="5200" dirty="0"/>
              <a:t>Euroopa Liit ületab miinimumtasu regulatsiooni kehtestamisel </a:t>
            </a:r>
            <a:r>
              <a:rPr lang="fi-FI" sz="5200" dirty="0" smtClean="0"/>
              <a:t>oma pädevust?</a:t>
            </a:r>
            <a:endParaRPr lang="et-EE" sz="5200" dirty="0" smtClean="0"/>
          </a:p>
          <a:p>
            <a:pPr marL="0" indent="0" algn="r">
              <a:buNone/>
            </a:pPr>
            <a:r>
              <a:rPr lang="et-EE" sz="3300" dirty="0" smtClean="0"/>
              <a:t>6. </a:t>
            </a:r>
            <a:r>
              <a:rPr lang="et-EE" sz="3300" dirty="0"/>
              <a:t>o</a:t>
            </a:r>
            <a:r>
              <a:rPr lang="et-EE" sz="3300" dirty="0" smtClean="0"/>
              <a:t>ktoobril Tartus</a:t>
            </a:r>
          </a:p>
          <a:p>
            <a:pPr marL="0" indent="0" algn="r">
              <a:buNone/>
            </a:pPr>
            <a:endParaRPr lang="et-EE" dirty="0" smtClean="0"/>
          </a:p>
          <a:p>
            <a:pPr marL="0" indent="0" algn="r">
              <a:buNone/>
            </a:pPr>
            <a:r>
              <a:rPr lang="et-EE" sz="4200" dirty="0" err="1" smtClean="0"/>
              <a:t>Mag.iur</a:t>
            </a:r>
            <a:r>
              <a:rPr lang="et-EE" sz="4200" dirty="0"/>
              <a:t> Thea </a:t>
            </a:r>
            <a:r>
              <a:rPr lang="et-EE" sz="4200" dirty="0" smtClean="0"/>
              <a:t>Treier</a:t>
            </a:r>
            <a:r>
              <a:rPr lang="et-EE" sz="4200" dirty="0"/>
              <a:t> </a:t>
            </a:r>
            <a:endParaRPr lang="et-EE" sz="4200" dirty="0" smtClean="0"/>
          </a:p>
          <a:p>
            <a:pPr marL="0" indent="0" algn="r">
              <a:buNone/>
            </a:pPr>
            <a:r>
              <a:rPr lang="et-EE" sz="3300" dirty="0" smtClean="0"/>
              <a:t>nõunik tööküsimustes  </a:t>
            </a:r>
          </a:p>
          <a:p>
            <a:pPr marL="0" indent="0" algn="r">
              <a:buNone/>
            </a:pPr>
            <a:r>
              <a:rPr lang="et-EE" sz="3300" dirty="0" smtClean="0"/>
              <a:t>Eesti </a:t>
            </a:r>
            <a:r>
              <a:rPr lang="et-EE" sz="3300" dirty="0"/>
              <a:t>Vabariigi alalises esinduses </a:t>
            </a:r>
            <a:r>
              <a:rPr lang="et-EE" sz="3300" dirty="0" smtClean="0"/>
              <a:t>EL </a:t>
            </a:r>
            <a:r>
              <a:rPr lang="et-EE" sz="3300" dirty="0"/>
              <a:t>juures</a:t>
            </a:r>
          </a:p>
        </p:txBody>
      </p:sp>
      <p:sp>
        <p:nvSpPr>
          <p:cNvPr id="4" name="AutoShape 2" descr="Õiglane miinimumpalk – meetmed inimväärsete elutingimuste tagamiseks ELis |  Uudised | Euroopa Parlame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t-EE"/>
          </a:p>
        </p:txBody>
      </p:sp>
      <p:sp>
        <p:nvSpPr>
          <p:cNvPr id="5" name="AutoShape 4" descr="Õiglane miinimumpalk – meetmed inimväärsete elutingimuste tagamiseks ELis |  Uudised | Euroopa Parlament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t-EE"/>
          </a:p>
        </p:txBody>
      </p:sp>
      <p:sp>
        <p:nvSpPr>
          <p:cNvPr id="6" name="AutoShape 6" descr="Õiglane miinimumpalk – meetmed inimväärsete elutingimuste tagamiseks ELis |  Uudised | Euroopa Parlamen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t-EE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974" y="2837688"/>
            <a:ext cx="4794377" cy="2987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26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09088"/>
            <a:ext cx="10515600" cy="44014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t-EE" sz="4400" dirty="0" smtClean="0"/>
              <a:t>Kas EL piisavate miinimumpalkade direktiiv on kooskõlas EL toimimislepinguga töötasu ja kollektiivläbirääkimiste reguleerimise osas? </a:t>
            </a:r>
            <a:endParaRPr lang="et-EE" sz="4400" dirty="0"/>
          </a:p>
        </p:txBody>
      </p:sp>
    </p:spTree>
    <p:extLst>
      <p:ext uri="{BB962C8B-B14F-4D97-AF65-F5344CB8AC3E}">
        <p14:creationId xmlns:p14="http://schemas.microsoft.com/office/powerpoint/2010/main" val="1932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3632"/>
            <a:ext cx="10515600" cy="1325563"/>
          </a:xfrm>
        </p:spPr>
        <p:txBody>
          <a:bodyPr/>
          <a:lstStyle/>
          <a:p>
            <a:pPr marL="0" indent="0" algn="ctr"/>
            <a:r>
              <a:rPr lang="et-EE" dirty="0"/>
              <a:t>Direktiivi ühetaoline kohaldumine liikmesriigiüleselt: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7656" y="2147251"/>
            <a:ext cx="10515600" cy="796601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t-EE" sz="4000" dirty="0" smtClean="0"/>
              <a:t> õigusaktipõhine miinimumpalgaga riik </a:t>
            </a:r>
            <a:r>
              <a:rPr lang="et-EE" sz="4000" i="1" dirty="0" smtClean="0"/>
              <a:t>vs</a:t>
            </a:r>
            <a:r>
              <a:rPr lang="et-EE" sz="4000" dirty="0"/>
              <a:t> </a:t>
            </a:r>
            <a:r>
              <a:rPr lang="et-EE" sz="4000" dirty="0" smtClean="0"/>
              <a:t>kollektiivlepingupõhine miinimumpalgaga riik</a:t>
            </a:r>
          </a:p>
          <a:p>
            <a:pPr marL="0" indent="0" algn="just">
              <a:buNone/>
            </a:pPr>
            <a:endParaRPr lang="et-EE" sz="4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t-EE" sz="4000" dirty="0" smtClean="0"/>
              <a:t>kuhu süsteemi paigutub Eesti sotsiaalpartnerite sõlmitud laiendatud töötasu alammäära kokkulepe?</a:t>
            </a:r>
            <a:endParaRPr lang="et-EE" sz="4000" dirty="0"/>
          </a:p>
        </p:txBody>
      </p:sp>
    </p:spTree>
    <p:extLst>
      <p:ext uri="{BB962C8B-B14F-4D97-AF65-F5344CB8AC3E}">
        <p14:creationId xmlns:p14="http://schemas.microsoft.com/office/powerpoint/2010/main" val="124569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13816"/>
            <a:ext cx="10515600" cy="1298447"/>
          </a:xfrm>
        </p:spPr>
        <p:txBody>
          <a:bodyPr>
            <a:noAutofit/>
          </a:bodyPr>
          <a:lstStyle/>
          <a:p>
            <a:pPr algn="ctr"/>
            <a:r>
              <a:rPr lang="et-EE" dirty="0"/>
              <a:t>Kollektiivläbirääkimised piisava miinimumpalga kujundamise </a:t>
            </a:r>
            <a:r>
              <a:rPr lang="et-EE" dirty="0" smtClean="0"/>
              <a:t>tingimusena:</a:t>
            </a:r>
            <a:r>
              <a:rPr lang="et-EE" dirty="0"/>
              <a:t/>
            </a:r>
            <a:br>
              <a:rPr lang="et-EE" dirty="0"/>
            </a:b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84247"/>
            <a:ext cx="10515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t-EE" sz="4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t-EE" sz="4000" dirty="0" smtClean="0"/>
              <a:t> 80%-</a:t>
            </a:r>
            <a:r>
              <a:rPr lang="et-EE" sz="4000" dirty="0" err="1" smtClean="0"/>
              <a:t>line</a:t>
            </a:r>
            <a:r>
              <a:rPr lang="et-EE" sz="4000" dirty="0" smtClean="0"/>
              <a:t> kollektiivlepingutega kaetus</a:t>
            </a:r>
          </a:p>
          <a:p>
            <a:pPr marL="0" indent="0">
              <a:buNone/>
            </a:pPr>
            <a:endParaRPr lang="et-EE" sz="4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t-EE" sz="4000" dirty="0"/>
              <a:t> </a:t>
            </a:r>
            <a:r>
              <a:rPr lang="et-EE" sz="4000" dirty="0" smtClean="0"/>
              <a:t>kohustus koostada tegevuskava</a:t>
            </a:r>
          </a:p>
          <a:p>
            <a:pPr>
              <a:buFont typeface="Wingdings" panose="05000000000000000000" pitchFamily="2" charset="2"/>
              <a:buChar char="Ø"/>
            </a:pPr>
            <a:endParaRPr lang="et-EE" sz="4000" dirty="0"/>
          </a:p>
        </p:txBody>
      </p:sp>
    </p:spTree>
    <p:extLst>
      <p:ext uri="{BB962C8B-B14F-4D97-AF65-F5344CB8AC3E}">
        <p14:creationId xmlns:p14="http://schemas.microsoft.com/office/powerpoint/2010/main" val="60903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t-EE" dirty="0" smtClean="0"/>
              <a:t>Missugune miinimumpalk on piisav (õigusaktipõhise miinimumpalgaga riigis)?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t-EE" sz="4600" dirty="0" smtClean="0"/>
              <a:t>kriteeriumid</a:t>
            </a:r>
          </a:p>
          <a:p>
            <a:pPr lvl="1"/>
            <a:r>
              <a:rPr lang="et-EE" sz="4600" dirty="0" smtClean="0"/>
              <a:t>miinimumpalga </a:t>
            </a:r>
            <a:r>
              <a:rPr lang="et-EE" sz="4600" dirty="0"/>
              <a:t>ostujõud, võttes arvesse elukallidust; </a:t>
            </a:r>
          </a:p>
          <a:p>
            <a:pPr lvl="1"/>
            <a:r>
              <a:rPr lang="et-EE" sz="4600" dirty="0" smtClean="0"/>
              <a:t>palkade </a:t>
            </a:r>
            <a:r>
              <a:rPr lang="et-EE" sz="4600" dirty="0"/>
              <a:t>üldine </a:t>
            </a:r>
            <a:r>
              <a:rPr lang="et-EE" sz="4600" dirty="0" smtClean="0"/>
              <a:t>tase</a:t>
            </a:r>
          </a:p>
          <a:p>
            <a:pPr lvl="1"/>
            <a:r>
              <a:rPr lang="et-EE" sz="4600" dirty="0" smtClean="0"/>
              <a:t>palkade kasvumäär</a:t>
            </a:r>
          </a:p>
          <a:p>
            <a:pPr lvl="1"/>
            <a:r>
              <a:rPr lang="et-EE" sz="4600" dirty="0" smtClean="0"/>
              <a:t>pikaajaline </a:t>
            </a:r>
            <a:r>
              <a:rPr lang="et-EE" sz="4600" dirty="0"/>
              <a:t>tööviljakuse tase ja selle </a:t>
            </a:r>
            <a:r>
              <a:rPr lang="et-EE" sz="4600" dirty="0" smtClean="0"/>
              <a:t>areng </a:t>
            </a:r>
            <a:endParaRPr lang="et-EE" sz="4600" dirty="0"/>
          </a:p>
          <a:p>
            <a:pPr lvl="1"/>
            <a:endParaRPr lang="et-EE" sz="4600" dirty="0" smtClean="0"/>
          </a:p>
          <a:p>
            <a:r>
              <a:rPr lang="et-EE" sz="4600" dirty="0" smtClean="0"/>
              <a:t>miinimumpalga osakaal mediaan- (60%) ja keskmisest (50%) palgast </a:t>
            </a:r>
          </a:p>
          <a:p>
            <a:endParaRPr lang="et-EE" sz="4600" dirty="0" smtClean="0"/>
          </a:p>
          <a:p>
            <a:r>
              <a:rPr lang="et-EE" sz="4600" dirty="0"/>
              <a:t>k</a:t>
            </a:r>
            <a:r>
              <a:rPr lang="et-EE" sz="4600" dirty="0" smtClean="0"/>
              <a:t>as töötajal on direktiivist tulenevalt õigus nõuda piisavat miinimumpalka?</a:t>
            </a:r>
          </a:p>
          <a:p>
            <a:endParaRPr lang="et-EE" sz="4000" dirty="0"/>
          </a:p>
        </p:txBody>
      </p:sp>
    </p:spTree>
    <p:extLst>
      <p:ext uri="{BB962C8B-B14F-4D97-AF65-F5344CB8AC3E}">
        <p14:creationId xmlns:p14="http://schemas.microsoft.com/office/powerpoint/2010/main" val="87354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>
            <a:extLst>
              <a:ext uri="{FF2B5EF4-FFF2-40B4-BE49-F238E27FC236}">
                <a16:creationId xmlns:a16="http://schemas.microsoft.com/office/drawing/2014/main" id="{93BE5C5B-4D65-4ED2-8CCE-016AE0E3B0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1869" y="1705971"/>
            <a:ext cx="4761931" cy="422016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t-EE" sz="4400" b="0" i="0" dirty="0" smtClean="0">
              <a:effectLst/>
            </a:endParaRPr>
          </a:p>
          <a:p>
            <a:pPr marL="0" indent="0">
              <a:buNone/>
            </a:pPr>
            <a:endParaRPr lang="et-EE" sz="4400" dirty="0"/>
          </a:p>
          <a:p>
            <a:pPr marL="0" indent="0">
              <a:buNone/>
            </a:pPr>
            <a:r>
              <a:rPr lang="et-EE" sz="4400" b="0" i="0" dirty="0" smtClean="0">
                <a:effectLst/>
              </a:rPr>
              <a:t>Aitäh</a:t>
            </a:r>
            <a:r>
              <a:rPr lang="et-EE" sz="4400" b="0" i="0" dirty="0">
                <a:effectLst/>
              </a:rPr>
              <a:t>!</a:t>
            </a:r>
          </a:p>
          <a:p>
            <a:pPr marL="0" indent="0">
              <a:buNone/>
            </a:pPr>
            <a:endParaRPr lang="et-EE" sz="2400" b="0" i="0" dirty="0">
              <a:effectLst/>
              <a:latin typeface="Source Sans Pro" panose="020B0503030403020204" pitchFamily="34" charset="0"/>
            </a:endParaRPr>
          </a:p>
          <a:p>
            <a:pPr marL="0" indent="0">
              <a:buNone/>
            </a:pPr>
            <a:endParaRPr lang="et-EE" sz="2400" b="0" i="0" dirty="0">
              <a:effectLst/>
              <a:latin typeface="Source Sans Pro" panose="020B0503030403020204" pitchFamily="34" charset="0"/>
            </a:endParaRPr>
          </a:p>
          <a:p>
            <a:endParaRPr lang="et-EE" sz="2400" dirty="0"/>
          </a:p>
        </p:txBody>
      </p:sp>
      <p:pic>
        <p:nvPicPr>
          <p:cNvPr id="4" name="Picture 2" descr="These People Who Work From Home Have a Secret: They Have Two Jobs - WS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609344"/>
            <a:ext cx="4050792" cy="3957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533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435</TotalTime>
  <Words>140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Source Sans Pro</vt:lpstr>
      <vt:lpstr>Wingdings</vt:lpstr>
      <vt:lpstr>Office Theme</vt:lpstr>
      <vt:lpstr>Quo vadis, tulevikutöö?</vt:lpstr>
      <vt:lpstr>PowerPoint Presentation</vt:lpstr>
      <vt:lpstr>Direktiivi ühetaoline kohaldumine liikmesriigiüleselt:</vt:lpstr>
      <vt:lpstr>Kollektiivläbirääkimised piisava miinimumpalga kujundamise tingimusena: </vt:lpstr>
      <vt:lpstr>Missugune miinimumpalk on piisav (õigusaktipõhise miinimumpalgaga riigis)?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PowerPointi esitlus</dc:title>
  <dc:creator>Seili Suder</dc:creator>
  <cp:lastModifiedBy>Annika Rosin</cp:lastModifiedBy>
  <cp:revision>50</cp:revision>
  <dcterms:created xsi:type="dcterms:W3CDTF">2022-10-04T19:05:58Z</dcterms:created>
  <dcterms:modified xsi:type="dcterms:W3CDTF">2022-10-06T11:46:11Z</dcterms:modified>
</cp:coreProperties>
</file>