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E484-FB2F-4B0A-8202-6BB8805B0C46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E9E47-24E7-4E5B-82E1-60CAEF9B3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617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Aastate 2018-2021 võrdluses on näha hüppeline </a:t>
            </a:r>
            <a:r>
              <a:rPr lang="et-EE" dirty="0" err="1"/>
              <a:t>kaugtöö</a:t>
            </a:r>
            <a:r>
              <a:rPr lang="et-EE" dirty="0"/>
              <a:t> tegijate kasv seoses COVID-19 kriisiga. Kaugtöötajate osatähtsus hõivatutest kasvas kolme aastaga rohkem kui 10 protsendipunkti võrra 27,9%-</a:t>
            </a:r>
            <a:r>
              <a:rPr lang="et-EE" dirty="0" err="1"/>
              <a:t>ni</a:t>
            </a:r>
            <a:r>
              <a:rPr lang="et-EE" dirty="0"/>
              <a:t>. Lisaks </a:t>
            </a:r>
            <a:r>
              <a:rPr lang="et-EE" dirty="0" err="1"/>
              <a:t>kaugtöö</a:t>
            </a:r>
            <a:r>
              <a:rPr lang="et-EE" dirty="0"/>
              <a:t> tegijate arvule kasvas ka </a:t>
            </a:r>
            <a:r>
              <a:rPr lang="et-EE" dirty="0" err="1"/>
              <a:t>kaugtöö</a:t>
            </a:r>
            <a:r>
              <a:rPr lang="et-EE" dirty="0"/>
              <a:t> ajaline kestus kogu tööajast.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E9E47-24E7-4E5B-82E1-60CAEF9B33D1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64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08B13AB-0A02-4A86-A8BB-72AD0A792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2AB5E84-6345-4756-B775-085A2F517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A8354F2-C512-4709-A8A6-82EA80B2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9A8036F-24BC-4875-B331-BDA11087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BA26FA6-CD5F-47A3-9475-6E3893D6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98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6A153BC-0D74-4706-92F7-E66669B5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54E674AB-D84D-4CEC-B568-E31D78ACF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3655EBD-3A69-4F86-84C7-32D0AD88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44780B1-01DB-4473-8F87-EE61B9CA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3F43B3B-3DAD-47D0-922E-524EB2C3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161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2A5D044C-2267-4AC0-9A85-95053157F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1C909109-F773-474A-AFB4-EDE4CFC43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1D2216C-1DB1-4201-9085-577F5103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E3C9E23-87F7-4A45-B7B8-C2C49FAB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B266A73-4C26-4455-947F-E1E7FBA0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006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1B6101D-43BE-4ECA-876F-81FCB62F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4D55F9F-3EE1-4E76-BD93-476EFA7B8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7B8C719-9E9A-40E3-97D3-2CD67395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3AEE858-AA05-485A-8621-BB63F6F5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64618BB-08AC-4C13-8C33-801604D7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4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6E415D-58D5-4D27-AA5D-12AD06B6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446B61F-0AF0-4C97-BBBF-64BD5C396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2F56B06-BDDE-4191-8EB9-B690BFF3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4006387-4CEB-4BD7-B761-8168BE60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3E23906-13FB-40AA-824C-153FFCF9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670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091542-569D-4182-9FA9-6AB16BF4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4E76699-6781-4738-A5FC-A5CD24C1F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1F97032-6A22-49E0-97D1-A05C3BDAA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BF3C647-1F50-4429-B26A-0C2E987C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E5D2C8E5-25AC-4949-ADCB-7FCC3D0C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AF4C087-A5A2-4FF5-AD49-604B3F5E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167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F856E69-3AF1-48D5-9D77-C16A5B7A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AD01CB5-B10B-46A3-A33C-BDFC0455B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A38C484F-EAE5-46A1-AB02-42754BC93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EC77004B-3690-44A7-8150-5DDBABC87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134071F0-E101-4522-8D0F-3564DF84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8E819F88-7DCF-44EF-8CF9-08B05014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48DCA84B-AE46-40DD-80F9-C9BCAD7A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6622C0E9-4BA2-4465-B0C1-9CC390F3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319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26DC43C-BBA6-48E8-9377-0785375B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50C67A89-A76A-44D0-B195-491AFFE1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A27E08CE-C770-45F8-9F1E-66FFAEA5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2CD6307E-F96B-4FD4-B544-35E3B789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499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2855666-F4E2-492E-9AEC-443EF507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51B29A02-A007-4C3A-8FCA-C1E084BF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D1F8CAC-25FB-42C7-9AAB-AAF1FA18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04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B043581-4B65-425D-86F1-45C61639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57AF99B-A920-401D-A2E6-381B263E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CD839172-398D-4C02-B8AD-FB35437FF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190D4BDF-9691-4296-BECF-FB90D267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E2DFA49-CF75-44DC-9912-BB1EC5A6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6453583C-42B1-4E61-A4EE-78713E5F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615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B3275DA-0217-4F94-8454-DA1278E3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306CAE14-6B3B-4CEC-93E1-E68576DB5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C7419AB-E2D6-4B11-A558-76A7E082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B616EE0-E332-43FC-8C5A-0AB05630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0DDAD79-4330-4580-8BE7-90AE6EB8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1D19811-323C-4A7C-B1E5-92FBD919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35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2599673C-7C09-4E27-AF33-ED08612F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73E9757-56D2-4589-AA9D-2B8AF3072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92CF472-490A-4AD8-83CE-FE3C6F3BB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9B2C-5632-47A8-8CFE-A7F49A1B132B}" type="datetimeFigureOut">
              <a:rPr lang="et-EE" smtClean="0"/>
              <a:t>05.10.2022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A73EFE6-718D-40C2-A17C-3FFC5C57B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A8E8DFF-6560-4084-8393-0EDB3B5B3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1746-1E4C-4A3E-AA56-C906E7955D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46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kl.ee/kokkulepped/kaugtoo-kokkulep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.ee/kuidas-hoida-kaugtood-tegeva-tootaja-tervi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7DDF47F-4177-4F07-A6E6-CAA9F0010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t-EE" dirty="0"/>
              <a:t>Millist regulatsiooni vajab </a:t>
            </a:r>
            <a:r>
              <a:rPr lang="et-EE" dirty="0" err="1"/>
              <a:t>kaugtöö</a:t>
            </a:r>
            <a:r>
              <a:rPr lang="et-EE" dirty="0"/>
              <a:t>?</a:t>
            </a:r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2D31C9A-E644-49C6-97E4-C0DD570FE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t-EE" dirty="0"/>
              <a:t>PhD Seili Suder</a:t>
            </a:r>
            <a:endParaRPr lang="et-EE"/>
          </a:p>
          <a:p>
            <a:pPr algn="r"/>
            <a:r>
              <a:rPr lang="et-EE" dirty="0"/>
              <a:t>Sotsiaalministeerium, Töösuhete ja töökeskkonna osakonna juhataja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59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3D27387-8C43-460E-8DEC-BCBC9826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t-EE" dirty="0"/>
              <a:t>Töötaja kohustused</a:t>
            </a:r>
          </a:p>
        </p:txBody>
      </p:sp>
      <p:sp>
        <p:nvSpPr>
          <p:cNvPr id="102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1595EE9-6B43-4CC9-AEDF-E921CE09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86994"/>
            <a:ext cx="4546069" cy="3606573"/>
          </a:xfrm>
        </p:spPr>
        <p:txBody>
          <a:bodyPr>
            <a:normAutofit lnSpcReduction="10000"/>
          </a:bodyPr>
          <a:lstStyle/>
          <a:p>
            <a:endParaRPr lang="et-EE" sz="2200" dirty="0"/>
          </a:p>
          <a:p>
            <a:r>
              <a:rPr lang="et-EE" dirty="0"/>
              <a:t>Suureneb töötaja vastutus </a:t>
            </a:r>
            <a:r>
              <a:rPr lang="et-EE" dirty="0" err="1"/>
              <a:t>kaugtöö</a:t>
            </a:r>
            <a:r>
              <a:rPr lang="et-EE" dirty="0"/>
              <a:t> korral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Töötaja on kohustatud kujundama </a:t>
            </a:r>
            <a:r>
              <a:rPr lang="et-EE" dirty="0" err="1"/>
              <a:t>kaugtööl</a:t>
            </a:r>
            <a:r>
              <a:rPr lang="et-EE" dirty="0"/>
              <a:t> ohutu töökoha ja töötingimused lähtuvalt tööandja antud juhistest</a:t>
            </a:r>
          </a:p>
          <a:p>
            <a:endParaRPr lang="et-EE" sz="2200" dirty="0"/>
          </a:p>
        </p:txBody>
      </p:sp>
      <p:pic>
        <p:nvPicPr>
          <p:cNvPr id="10244" name="Picture 4" descr="Telework">
            <a:extLst>
              <a:ext uri="{FF2B5EF4-FFF2-40B4-BE49-F238E27FC236}">
                <a16:creationId xmlns:a16="http://schemas.microsoft.com/office/drawing/2014/main" id="{66EA467B-CC29-4E2E-8109-75E303A46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8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2" name="Rectangle 1128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84" name="Arc 1128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86" name="Freeform: Shape 1128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CloudTweaks | Ending The Great Enterprise Disconnect">
            <a:extLst>
              <a:ext uri="{FF2B5EF4-FFF2-40B4-BE49-F238E27FC236}">
                <a16:creationId xmlns:a16="http://schemas.microsoft.com/office/drawing/2014/main" id="{84896068-28FB-4D70-B3C5-5EDD3D11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139" y="714403"/>
            <a:ext cx="6141873" cy="504995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3BE5C5B-4D65-4ED2-8CCE-016AE0E3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869" y="1705971"/>
            <a:ext cx="4761931" cy="422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0" i="0" dirty="0">
                <a:effectLst/>
                <a:latin typeface="Source Sans Pro" panose="020B0503030403020204" pitchFamily="34" charset="0"/>
              </a:rPr>
              <a:t>Aitäh!</a:t>
            </a:r>
          </a:p>
          <a:p>
            <a:pPr marL="0" indent="0">
              <a:buNone/>
            </a:pPr>
            <a:endParaRPr lang="et-EE" sz="2400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t-EE" sz="2400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t-EE" sz="2400" dirty="0">
                <a:latin typeface="Source Sans Pro" panose="020B0503030403020204" pitchFamily="34" charset="0"/>
              </a:rPr>
              <a:t>Riikide võrdlused: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Eurofound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(2022), </a:t>
            </a:r>
            <a:r>
              <a:rPr lang="en-US" sz="2400" b="0" i="1" dirty="0">
                <a:effectLst/>
                <a:latin typeface="Source Sans Pro" panose="020B0503030403020204" pitchFamily="34" charset="0"/>
              </a:rPr>
              <a:t>Telework in the EU: Regulatory frameworks and recent updates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, Publications Office of the European Union, Luxembourg</a:t>
            </a:r>
            <a:endParaRPr lang="et-EE" sz="2400" dirty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52533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E8FDD35-254D-410A-B783-5151A5E6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049" y="165292"/>
            <a:ext cx="5387502" cy="1325563"/>
          </a:xfrm>
        </p:spPr>
        <p:txBody>
          <a:bodyPr>
            <a:normAutofit/>
          </a:bodyPr>
          <a:lstStyle/>
          <a:p>
            <a:r>
              <a:rPr lang="et-EE" dirty="0"/>
              <a:t>Kaugtöö reeglid EL-is</a:t>
            </a:r>
          </a:p>
        </p:txBody>
      </p:sp>
      <p:pic>
        <p:nvPicPr>
          <p:cNvPr id="9" name="Picture 2" descr="European Parliament tells vulnerable staff to telework to shrink COVID-19  risk | TechCrunch">
            <a:extLst>
              <a:ext uri="{FF2B5EF4-FFF2-40B4-BE49-F238E27FC236}">
                <a16:creationId xmlns:a16="http://schemas.microsoft.com/office/drawing/2014/main" id="{B3FCF4E0-D0C8-4643-BECA-3A36C353C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22307"/>
          <a:stretch/>
        </p:blipFill>
        <p:spPr bwMode="auto">
          <a:xfrm>
            <a:off x="7680203" y="2352782"/>
            <a:ext cx="4511796" cy="450521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FCBFDB7-2A58-44B2-94DA-5CA9F6B9D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64" y="1490855"/>
            <a:ext cx="6565913" cy="5187758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EL tööõiguse direktiivid </a:t>
            </a:r>
          </a:p>
          <a:p>
            <a:pPr marL="0" indent="0">
              <a:buNone/>
            </a:pPr>
            <a:r>
              <a:rPr lang="et-EE" i="1" dirty="0"/>
              <a:t>(nt tööaja direktiiv, töötervishoiu ja tööohutuse raamdirektiiv) </a:t>
            </a:r>
          </a:p>
          <a:p>
            <a:r>
              <a:rPr lang="et-EE" dirty="0"/>
              <a:t>EL tasandil puuduvad erireeglid</a:t>
            </a:r>
          </a:p>
          <a:p>
            <a:r>
              <a:rPr lang="et-EE" dirty="0"/>
              <a:t>Kaugtöö spetsiifika on riigi reguleerida</a:t>
            </a:r>
          </a:p>
          <a:p>
            <a:r>
              <a:rPr lang="et-EE" dirty="0"/>
              <a:t>Pandeemiast alates (2020) on mitmed riigid reguleerinud </a:t>
            </a:r>
            <a:r>
              <a:rPr lang="et-EE" dirty="0" err="1"/>
              <a:t>kaugtööd</a:t>
            </a:r>
            <a:r>
              <a:rPr lang="et-EE" dirty="0"/>
              <a:t> (nt Austria, Kreeka, Läti, Portugal, Rumeenia, Slovakkia, Hispaania) või alustanud arutelu õigusaktide muutmiseks (Saksamaa, Iirimaa, Luksemburg, Holland, </a:t>
            </a:r>
            <a:r>
              <a:rPr lang="et-EE" dirty="0">
                <a:solidFill>
                  <a:schemeClr val="accent1"/>
                </a:solidFill>
              </a:rPr>
              <a:t>Eesti</a:t>
            </a:r>
            <a:r>
              <a:rPr lang="et-EE" dirty="0"/>
              <a:t>)</a:t>
            </a:r>
          </a:p>
          <a:p>
            <a:pPr>
              <a:buFontTx/>
              <a:buChar char="-"/>
            </a:pPr>
            <a:endParaRPr lang="et-EE" sz="1300" dirty="0"/>
          </a:p>
        </p:txBody>
      </p:sp>
    </p:spTree>
    <p:extLst>
      <p:ext uri="{BB962C8B-B14F-4D97-AF65-F5344CB8AC3E}">
        <p14:creationId xmlns:p14="http://schemas.microsoft.com/office/powerpoint/2010/main" val="306495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Rectangle 207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3BEF5F1-1A9D-4190-9596-70F22EE7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-1"/>
            <a:ext cx="10905066" cy="1135737"/>
          </a:xfrm>
        </p:spPr>
        <p:txBody>
          <a:bodyPr>
            <a:normAutofit/>
          </a:bodyPr>
          <a:lstStyle/>
          <a:p>
            <a:r>
              <a:rPr lang="et-EE" sz="3600" dirty="0"/>
              <a:t>Õigusakt vs kollektiivleping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AD9F442-73BA-4174-B02F-C071B7FD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58" y="1294570"/>
            <a:ext cx="7243233" cy="4856163"/>
          </a:xfrm>
        </p:spPr>
        <p:txBody>
          <a:bodyPr>
            <a:noAutofit/>
          </a:bodyPr>
          <a:lstStyle/>
          <a:p>
            <a:r>
              <a:rPr lang="et-EE" dirty="0"/>
              <a:t>Kaugtöö on reguleeritud </a:t>
            </a:r>
            <a:r>
              <a:rPr lang="et-EE" b="1" dirty="0"/>
              <a:t>õigusaktiga</a:t>
            </a:r>
            <a:r>
              <a:rPr lang="et-EE" dirty="0"/>
              <a:t> ja/või </a:t>
            </a:r>
            <a:r>
              <a:rPr lang="et-EE" b="1" dirty="0"/>
              <a:t>kollektiivlepingutega</a:t>
            </a:r>
          </a:p>
          <a:p>
            <a:pPr marL="0" indent="0">
              <a:buNone/>
            </a:pPr>
            <a:r>
              <a:rPr lang="et-EE" dirty="0"/>
              <a:t>Kollektiivlepingud – Põhjamaad, Prantsusmaa, Luksemburg, Belgia, Hispaania, Itaalia, Kreeka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Eestis sõlmisid sotsiaalpartnerid 2017.a </a:t>
            </a:r>
            <a:r>
              <a:rPr lang="et-EE" dirty="0" err="1">
                <a:solidFill>
                  <a:schemeClr val="accent1"/>
                </a:solidFill>
              </a:rPr>
              <a:t>kaugtöö</a:t>
            </a:r>
            <a:r>
              <a:rPr lang="et-EE" dirty="0">
                <a:solidFill>
                  <a:schemeClr val="accent1"/>
                </a:solidFill>
              </a:rPr>
              <a:t> raamkokkuleppe </a:t>
            </a:r>
            <a:r>
              <a:rPr lang="et-EE" dirty="0"/>
              <a:t>(mittesiduvad/üldised suunised)</a:t>
            </a:r>
          </a:p>
          <a:p>
            <a:pPr marL="0" indent="0">
              <a:buNone/>
            </a:pPr>
            <a:r>
              <a:rPr lang="et-EE" dirty="0"/>
              <a:t>Õigusakt – Bulgaaria, Tšehhi, Eesti, Läti, Leedu, Malta, Slovakkia, Poola, Rumeenia</a:t>
            </a:r>
          </a:p>
          <a:p>
            <a:r>
              <a:rPr lang="et-EE" dirty="0"/>
              <a:t>Regulatsiooni asemel </a:t>
            </a:r>
            <a:r>
              <a:rPr lang="et-EE" b="1" dirty="0"/>
              <a:t>juhiseid</a:t>
            </a:r>
            <a:r>
              <a:rPr lang="et-EE" dirty="0"/>
              <a:t> (Iirimaa, Küpros)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Eesti juhised</a:t>
            </a:r>
            <a:endParaRPr lang="et-EE" dirty="0"/>
          </a:p>
        </p:txBody>
      </p: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083" name="Isosceles Triangle 208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Rectangle 208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A legal framework for recommended or mandatory &quot;corona&quot; telework - Seeds of  Law">
            <a:extLst>
              <a:ext uri="{FF2B5EF4-FFF2-40B4-BE49-F238E27FC236}">
                <a16:creationId xmlns:a16="http://schemas.microsoft.com/office/drawing/2014/main" id="{1B0DDAC8-2C24-437E-9B70-476F1E2A5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6397"/>
          <a:stretch/>
        </p:blipFill>
        <p:spPr bwMode="auto">
          <a:xfrm>
            <a:off x="7722800" y="239605"/>
            <a:ext cx="4375141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6" name="Group 208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087" name="Rectangle 208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Isosceles Triangle 208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4E806B9-BC6F-4B53-A7EE-7A6C8B0A48D0}"/>
              </a:ext>
            </a:extLst>
          </p:cNvPr>
          <p:cNvSpPr txBox="1"/>
          <p:nvPr/>
        </p:nvSpPr>
        <p:spPr>
          <a:xfrm>
            <a:off x="4899257" y="5800504"/>
            <a:ext cx="7696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t-EE" sz="1800" dirty="0"/>
              <a:t>Raamkokkulepe: </a:t>
            </a:r>
            <a:r>
              <a:rPr lang="et-EE" sz="1800" dirty="0">
                <a:hlinkClick r:id="rId3"/>
              </a:rPr>
              <a:t>https://www.eakl.ee/kokkulepped/kaugtoo-kokkulepe</a:t>
            </a:r>
            <a:endParaRPr lang="et-EE" sz="1800" dirty="0"/>
          </a:p>
          <a:p>
            <a:r>
              <a:rPr lang="et-EE" dirty="0"/>
              <a:t>Eesti </a:t>
            </a:r>
            <a:r>
              <a:rPr lang="et-EE" dirty="0" err="1"/>
              <a:t>kaugtöö</a:t>
            </a:r>
            <a:r>
              <a:rPr lang="et-EE" dirty="0"/>
              <a:t> juhised: </a:t>
            </a:r>
            <a:r>
              <a:rPr lang="et-EE" dirty="0">
                <a:hlinkClick r:id="rId4"/>
              </a:rPr>
              <a:t>https://www.sm.ee/kuidas-hoida-kaugtood-tegeva-tootaja-tervist</a:t>
            </a:r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38667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ADA, Telework, and the Post-Pandemic Workplace | The Regulatory Review">
            <a:extLst>
              <a:ext uri="{FF2B5EF4-FFF2-40B4-BE49-F238E27FC236}">
                <a16:creationId xmlns:a16="http://schemas.microsoft.com/office/drawing/2014/main" id="{2C411C68-D210-49A1-8883-547864F0C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9039FF4-2F37-4310-A4F0-9F65896E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7" y="-213437"/>
            <a:ext cx="6258636" cy="1899912"/>
          </a:xfrm>
        </p:spPr>
        <p:txBody>
          <a:bodyPr>
            <a:normAutofit/>
          </a:bodyPr>
          <a:lstStyle/>
          <a:p>
            <a:r>
              <a:rPr lang="et-EE" sz="4000" dirty="0"/>
              <a:t>Mida reguleeritakse?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53E9208-7CCF-4014-B05E-11E2815E5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48" y="1298837"/>
            <a:ext cx="5472752" cy="3911926"/>
          </a:xfrm>
        </p:spPr>
        <p:txBody>
          <a:bodyPr>
            <a:no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Kokkuleppe sõlmimine ja töökorraldus</a:t>
            </a:r>
          </a:p>
          <a:p>
            <a:r>
              <a:rPr lang="et-EE" dirty="0">
                <a:solidFill>
                  <a:schemeClr val="accent1"/>
                </a:solidFill>
              </a:rPr>
              <a:t>Kaugtöö mõiste</a:t>
            </a:r>
          </a:p>
          <a:p>
            <a:r>
              <a:rPr lang="et-EE" dirty="0">
                <a:solidFill>
                  <a:schemeClr val="accent1"/>
                </a:solidFill>
              </a:rPr>
              <a:t>Töö ja puhkeaeg, sh õigus olla mittekättesaadav</a:t>
            </a:r>
          </a:p>
          <a:p>
            <a:r>
              <a:rPr lang="et-EE" dirty="0">
                <a:solidFill>
                  <a:schemeClr val="accent1"/>
                </a:solidFill>
              </a:rPr>
              <a:t>Kulude hüvitamine</a:t>
            </a:r>
          </a:p>
          <a:p>
            <a:r>
              <a:rPr lang="et-EE" dirty="0"/>
              <a:t>Töötervishoiu ja tööohutuse reeglid</a:t>
            </a:r>
          </a:p>
          <a:p>
            <a:r>
              <a:rPr lang="et-EE" dirty="0"/>
              <a:t>Andmekaitse reeglid</a:t>
            </a:r>
          </a:p>
          <a:p>
            <a:r>
              <a:rPr lang="et-EE" dirty="0"/>
              <a:t>Võrdne kohtlemine</a:t>
            </a:r>
          </a:p>
          <a:p>
            <a:r>
              <a:rPr lang="et-EE" dirty="0"/>
              <a:t>Töötaja juhendamine</a:t>
            </a:r>
          </a:p>
        </p:txBody>
      </p:sp>
    </p:spTree>
    <p:extLst>
      <p:ext uri="{BB962C8B-B14F-4D97-AF65-F5344CB8AC3E}">
        <p14:creationId xmlns:p14="http://schemas.microsoft.com/office/powerpoint/2010/main" val="14355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72C68AD-5A18-4DA7-B724-5AA486B2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90" y="0"/>
            <a:ext cx="6439080" cy="802664"/>
          </a:xfrm>
        </p:spPr>
        <p:txBody>
          <a:bodyPr anchor="b">
            <a:normAutofit/>
          </a:bodyPr>
          <a:lstStyle/>
          <a:p>
            <a:r>
              <a:rPr lang="et-EE" sz="4000" dirty="0"/>
              <a:t>Kaugtöö mõiste</a:t>
            </a:r>
          </a:p>
        </p:txBody>
      </p:sp>
      <p:pic>
        <p:nvPicPr>
          <p:cNvPr id="4" name="Picture 4" descr="Telework - CTrides">
            <a:extLst>
              <a:ext uri="{FF2B5EF4-FFF2-40B4-BE49-F238E27FC236}">
                <a16:creationId xmlns:a16="http://schemas.microsoft.com/office/drawing/2014/main" id="{CBAC47F1-37BC-46F0-984E-BBBB5DFAB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4" r="13003"/>
          <a:stretch/>
        </p:blipFill>
        <p:spPr bwMode="auto">
          <a:xfrm>
            <a:off x="2" y="10"/>
            <a:ext cx="297371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264B7F-DC1D-48E7-8F62-AE5C594B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690" y="1034678"/>
            <a:ext cx="8843749" cy="5707315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EL sotsiaalpartnerite raamleping </a:t>
            </a:r>
            <a:r>
              <a:rPr lang="et-EE" dirty="0" err="1"/>
              <a:t>kaugtöö</a:t>
            </a:r>
            <a:r>
              <a:rPr lang="et-EE" dirty="0"/>
              <a:t> kohta:</a:t>
            </a:r>
          </a:p>
          <a:p>
            <a:pPr marL="0" indent="0">
              <a:buNone/>
            </a:pPr>
            <a:r>
              <a:rPr lang="et-EE" i="1" dirty="0"/>
              <a:t>Kaugtöö on töö korraldamise ja/või -teostamise vorm, kus </a:t>
            </a:r>
            <a:r>
              <a:rPr lang="et-EE" b="1" i="1" dirty="0"/>
              <a:t>infotehnoloogia abil</a:t>
            </a:r>
            <a:r>
              <a:rPr lang="et-EE" i="1" dirty="0"/>
              <a:t> ja </a:t>
            </a:r>
            <a:r>
              <a:rPr lang="et-EE" b="1" i="1" dirty="0"/>
              <a:t>töölepingu või töösuhte kontekstis </a:t>
            </a:r>
            <a:r>
              <a:rPr lang="et-EE" i="1" dirty="0"/>
              <a:t>viiakse tööd, mida on võimalik viia läbi ka tööandja ruumides</a:t>
            </a:r>
            <a:r>
              <a:rPr lang="et-EE" b="1" i="1" dirty="0"/>
              <a:t>, regulaarselt </a:t>
            </a:r>
            <a:r>
              <a:rPr lang="et-EE" i="1" dirty="0"/>
              <a:t>läbi </a:t>
            </a:r>
            <a:r>
              <a:rPr lang="et-EE" b="1" i="1" dirty="0"/>
              <a:t>väljaspool tööandja ruume</a:t>
            </a:r>
          </a:p>
          <a:p>
            <a:r>
              <a:rPr lang="et-EE" dirty="0"/>
              <a:t>Juhindutakse eeltoodud definitsioonist</a:t>
            </a:r>
          </a:p>
          <a:p>
            <a:r>
              <a:rPr lang="et-EE" dirty="0"/>
              <a:t>Eristatakse regulaarset /ajutist </a:t>
            </a:r>
            <a:r>
              <a:rPr lang="et-EE" dirty="0" err="1"/>
              <a:t>kaugtööd</a:t>
            </a:r>
            <a:endParaRPr lang="et-EE" dirty="0"/>
          </a:p>
          <a:p>
            <a:r>
              <a:rPr lang="et-EE" dirty="0"/>
              <a:t>IKT vahendite esiletoomine ei oma olulist tähendust</a:t>
            </a:r>
          </a:p>
          <a:p>
            <a:r>
              <a:rPr lang="et-EE" dirty="0"/>
              <a:t>Üldjuhul hõlmatud kõik töötamiskohad väljaspool tööandja töökohta (ei eristata kodus töötamist ja teisi </a:t>
            </a:r>
            <a:r>
              <a:rPr lang="et-EE" dirty="0" err="1"/>
              <a:t>kaugtöö</a:t>
            </a:r>
            <a:r>
              <a:rPr lang="et-EE" dirty="0"/>
              <a:t> kohti)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Eestis</a:t>
            </a:r>
            <a:r>
              <a:rPr lang="et-EE" dirty="0"/>
              <a:t> (TLS § 6 lg 4): </a:t>
            </a:r>
            <a:r>
              <a:rPr lang="et-EE" b="0" i="0" dirty="0">
                <a:effectLst/>
              </a:rPr>
              <a:t>töötaja teeb tööd, mida tavapäraselt tehakse tööandja ettevõttes, väljaspool töö tegemise kohta, sealhulgas töötaja elukohas </a:t>
            </a:r>
            <a:r>
              <a:rPr lang="et-EE" dirty="0"/>
              <a:t>(sarnane Tšehhiga)</a:t>
            </a:r>
          </a:p>
          <a:p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414998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714F540-8A32-4503-AA49-20D60553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t-EE" sz="4200"/>
              <a:t>Kaugtöö kokkuleppe sõlmimine ja töökorraldus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3F50816-6F61-4186-AC6F-F2860A86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953466" cy="4251960"/>
          </a:xfrm>
        </p:spPr>
        <p:txBody>
          <a:bodyPr>
            <a:no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Töölepingus või eraldi kokkulepe</a:t>
            </a:r>
          </a:p>
          <a:p>
            <a:r>
              <a:rPr lang="et-EE" dirty="0">
                <a:solidFill>
                  <a:schemeClr val="accent1"/>
                </a:solidFill>
              </a:rPr>
              <a:t>Töötaja on õigus küsida </a:t>
            </a:r>
            <a:r>
              <a:rPr lang="et-EE" dirty="0" err="1">
                <a:solidFill>
                  <a:schemeClr val="accent1"/>
                </a:solidFill>
              </a:rPr>
              <a:t>kaugtööd</a:t>
            </a:r>
            <a:r>
              <a:rPr lang="et-EE" dirty="0">
                <a:solidFill>
                  <a:schemeClr val="accent1"/>
                </a:solidFill>
              </a:rPr>
              <a:t> /tööandja ei ole kohustatud andma</a:t>
            </a:r>
          </a:p>
          <a:p>
            <a:r>
              <a:rPr lang="et-EE" dirty="0"/>
              <a:t>Tööandja peab oma otsust põhjendama </a:t>
            </a:r>
          </a:p>
          <a:p>
            <a:r>
              <a:rPr lang="et-EE" dirty="0"/>
              <a:t>Õigus nõuda </a:t>
            </a:r>
            <a:r>
              <a:rPr lang="et-EE" dirty="0" err="1"/>
              <a:t>kaugtööd</a:t>
            </a:r>
            <a:r>
              <a:rPr lang="et-EE" dirty="0"/>
              <a:t> (nt rasedad, väikelaste vanemad, üksikvanemad, terviseprobleemidega töötajad või nende hooldajad)</a:t>
            </a:r>
          </a:p>
          <a:p>
            <a:r>
              <a:rPr lang="et-EE" dirty="0"/>
              <a:t>Töötajale antav teave (tööülesannete kirjeldus, kaugtöötaja otsene juht, tulemuslikkuse ja tööaja jälgimine, töökoht, tööaeg, kulude hüvitamine)</a:t>
            </a:r>
          </a:p>
          <a:p>
            <a:r>
              <a:rPr lang="et-EE" dirty="0"/>
              <a:t>Õigus naasta varasemale töökorraldusele</a:t>
            </a:r>
          </a:p>
          <a:p>
            <a:r>
              <a:rPr lang="et-EE" dirty="0"/>
              <a:t>Piirangud </a:t>
            </a:r>
            <a:r>
              <a:rPr lang="et-EE" dirty="0" err="1"/>
              <a:t>kaugtöö</a:t>
            </a:r>
            <a:r>
              <a:rPr lang="et-EE" dirty="0"/>
              <a:t> sagedusele ja kestusele </a:t>
            </a:r>
          </a:p>
        </p:txBody>
      </p:sp>
    </p:spTree>
    <p:extLst>
      <p:ext uri="{BB962C8B-B14F-4D97-AF65-F5344CB8AC3E}">
        <p14:creationId xmlns:p14="http://schemas.microsoft.com/office/powerpoint/2010/main" val="62776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E4E2182-802D-436D-92A6-22A1773E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033" y="329943"/>
            <a:ext cx="5458838" cy="1325563"/>
          </a:xfrm>
        </p:spPr>
        <p:txBody>
          <a:bodyPr>
            <a:normAutofit/>
          </a:bodyPr>
          <a:lstStyle/>
          <a:p>
            <a:r>
              <a:rPr lang="et-EE" dirty="0"/>
              <a:t>Tööaeg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REPORT: Why telework needs institutional regulation and collective  bargaining | IndustriALL">
            <a:extLst>
              <a:ext uri="{FF2B5EF4-FFF2-40B4-BE49-F238E27FC236}">
                <a16:creationId xmlns:a16="http://schemas.microsoft.com/office/drawing/2014/main" id="{29381301-FCAA-4473-87FD-F16BD3F8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72" y="1984442"/>
            <a:ext cx="4777381" cy="26992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D84F47B-8C11-4B6D-A56F-F12C260D1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5" y="1736334"/>
            <a:ext cx="6421447" cy="4842938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Tööaja reeglid kohalduvad kaugtöötajatele</a:t>
            </a:r>
          </a:p>
          <a:p>
            <a:r>
              <a:rPr lang="et-EE" dirty="0"/>
              <a:t>Töötaja saab teatud ulatuses ise oma tööaega organiseerida (nt puhkepauside üle otsustada)</a:t>
            </a:r>
          </a:p>
          <a:p>
            <a:r>
              <a:rPr lang="et-EE" dirty="0">
                <a:solidFill>
                  <a:schemeClr val="accent1"/>
                </a:solidFill>
              </a:rPr>
              <a:t>Tööaja arvestuse pidamine on tööandja kohustus </a:t>
            </a:r>
            <a:r>
              <a:rPr lang="et-EE" dirty="0"/>
              <a:t>(EL kohtu otsus </a:t>
            </a:r>
            <a:r>
              <a:rPr lang="en-US" dirty="0"/>
              <a:t>C 55/18</a:t>
            </a:r>
            <a:r>
              <a:rPr lang="et-EE" dirty="0"/>
              <a:t>, </a:t>
            </a:r>
            <a:r>
              <a:rPr lang="en-US" dirty="0"/>
              <a:t>14</a:t>
            </a:r>
            <a:r>
              <a:rPr lang="et-EE" dirty="0"/>
              <a:t>. mai </a:t>
            </a:r>
            <a:r>
              <a:rPr lang="en-US" dirty="0"/>
              <a:t>2019</a:t>
            </a:r>
            <a:r>
              <a:rPr lang="et-EE" dirty="0"/>
              <a:t>) </a:t>
            </a:r>
          </a:p>
          <a:p>
            <a:pPr marL="0" indent="0">
              <a:buNone/>
            </a:pPr>
            <a:r>
              <a:rPr lang="et-EE" dirty="0"/>
              <a:t>- töötaja kohustus ise tööaega arvestada </a:t>
            </a:r>
          </a:p>
          <a:p>
            <a:pPr marL="0" indent="0">
              <a:buNone/>
            </a:pPr>
            <a:r>
              <a:rPr lang="et-EE" dirty="0"/>
              <a:t>- tööaja kontrollimine IT vahenditega</a:t>
            </a:r>
          </a:p>
        </p:txBody>
      </p:sp>
    </p:spTree>
    <p:extLst>
      <p:ext uri="{BB962C8B-B14F-4D97-AF65-F5344CB8AC3E}">
        <p14:creationId xmlns:p14="http://schemas.microsoft.com/office/powerpoint/2010/main" val="140024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53" name="Arc 615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CC758CE-0487-47FD-A3E3-E8077202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58" y="479493"/>
            <a:ext cx="6222242" cy="1325563"/>
          </a:xfrm>
        </p:spPr>
        <p:txBody>
          <a:bodyPr>
            <a:normAutofit/>
          </a:bodyPr>
          <a:lstStyle/>
          <a:p>
            <a:r>
              <a:rPr lang="et-EE" dirty="0"/>
              <a:t>Töötervishoid ja tööohutus </a:t>
            </a: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5 Ways To Make Your Home Workplace Fun">
            <a:extLst>
              <a:ext uri="{FF2B5EF4-FFF2-40B4-BE49-F238E27FC236}">
                <a16:creationId xmlns:a16="http://schemas.microsoft.com/office/drawing/2014/main" id="{3DC973CC-3842-4C95-839B-D21D40DA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2338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174C25F-FF54-4DFF-980F-A0A379B5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381" y="1610436"/>
            <a:ext cx="7014284" cy="5201607"/>
          </a:xfrm>
        </p:spPr>
        <p:txBody>
          <a:bodyPr>
            <a:noAutofit/>
          </a:bodyPr>
          <a:lstStyle/>
          <a:p>
            <a:r>
              <a:rPr lang="et-EE" dirty="0" err="1"/>
              <a:t>Psühhosotsiaalsed</a:t>
            </a:r>
            <a:r>
              <a:rPr lang="et-EE" dirty="0"/>
              <a:t> ohud (pikad töötunnid, töö intensiivistumine, pidev valmisolek töö tegemiseks, isolatsioon), sundasend /lihas-luukonna häired, pinge silmadele </a:t>
            </a:r>
          </a:p>
          <a:p>
            <a:r>
              <a:rPr lang="et-EE" dirty="0"/>
              <a:t>Töötervishoiu ja tööohutuse reeglid kohalduvad kaugtöötajatele, sh nende töökeskkonna riske tuleb hinnata </a:t>
            </a:r>
          </a:p>
          <a:p>
            <a:r>
              <a:rPr lang="et-EE" dirty="0"/>
              <a:t>Vähesed riigid lubavad:</a:t>
            </a:r>
          </a:p>
          <a:p>
            <a:pPr marL="0" indent="0">
              <a:buNone/>
            </a:pPr>
            <a:r>
              <a:rPr lang="et-EE" dirty="0"/>
              <a:t>- </a:t>
            </a:r>
            <a:r>
              <a:rPr lang="et-EE" dirty="0" err="1"/>
              <a:t>kaugtööle</a:t>
            </a:r>
            <a:r>
              <a:rPr lang="et-EE" dirty="0"/>
              <a:t> alles pärast riskianalüüsi tegemist </a:t>
            </a:r>
          </a:p>
          <a:p>
            <a:pPr marL="0" indent="0">
              <a:buNone/>
            </a:pPr>
            <a:r>
              <a:rPr lang="et-EE" dirty="0"/>
              <a:t>- tööinspektsioonil, tööandjal või töötajate esindajatel kodus </a:t>
            </a:r>
            <a:r>
              <a:rPr lang="et-EE" dirty="0" err="1"/>
              <a:t>kaugtöö</a:t>
            </a:r>
            <a:r>
              <a:rPr lang="et-EE" dirty="0"/>
              <a:t> kohaga tutvuda</a:t>
            </a:r>
          </a:p>
        </p:txBody>
      </p:sp>
    </p:spTree>
    <p:extLst>
      <p:ext uri="{BB962C8B-B14F-4D97-AF65-F5344CB8AC3E}">
        <p14:creationId xmlns:p14="http://schemas.microsoft.com/office/powerpoint/2010/main" val="234102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A053909-B992-4BE3-A907-DAEAC7DF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Autofit/>
          </a:bodyPr>
          <a:lstStyle/>
          <a:p>
            <a:r>
              <a:rPr lang="et-EE" sz="3600" dirty="0"/>
              <a:t>Eesti: Riigikogus olev eelnõu</a:t>
            </a:r>
            <a:br>
              <a:rPr lang="et-EE" sz="3600" dirty="0"/>
            </a:br>
            <a:r>
              <a:rPr lang="et-EE" sz="2000" b="0" i="0" dirty="0">
                <a:effectLst/>
              </a:rPr>
              <a:t>Töötervishoiu ja tööohutuse seaduse ning töölepingu seaduse muutmise seadus 615 SE</a:t>
            </a:r>
            <a:br>
              <a:rPr lang="et-EE" sz="2000" dirty="0"/>
            </a:br>
            <a:endParaRPr lang="et-EE" sz="2000" dirty="0"/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89528AE-DE0B-445D-A387-F892C4998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7" y="1726709"/>
            <a:ext cx="8546211" cy="5103305"/>
          </a:xfrm>
        </p:spPr>
        <p:txBody>
          <a:bodyPr anchor="t">
            <a:normAutofit fontScale="92500" lnSpcReduction="10000"/>
          </a:bodyPr>
          <a:lstStyle/>
          <a:p>
            <a:r>
              <a:rPr lang="et-EE" dirty="0"/>
              <a:t>Tööandja on kohustatud:</a:t>
            </a:r>
          </a:p>
          <a:p>
            <a:pPr lvl="1"/>
            <a:r>
              <a:rPr lang="et-EE" sz="2800" dirty="0">
                <a:solidFill>
                  <a:schemeClr val="accent1"/>
                </a:solidFill>
              </a:rPr>
              <a:t>kajastama </a:t>
            </a:r>
            <a:r>
              <a:rPr lang="et-EE" sz="28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töö iseloomust tulenevad </a:t>
            </a:r>
            <a:r>
              <a:rPr lang="et-EE" sz="2800" dirty="0">
                <a:solidFill>
                  <a:schemeClr val="accent1"/>
                </a:solidFill>
              </a:rPr>
              <a:t>võimalikud riskid töökeskkonna riskianalüüsis ning </a:t>
            </a:r>
            <a:r>
              <a:rPr lang="et-EE" sz="2800" dirty="0" err="1">
                <a:solidFill>
                  <a:schemeClr val="accent1"/>
                </a:solidFill>
              </a:rPr>
              <a:t>kaugtöö</a:t>
            </a:r>
            <a:r>
              <a:rPr lang="et-EE" sz="2800" dirty="0">
                <a:solidFill>
                  <a:schemeClr val="accent1"/>
                </a:solidFill>
              </a:rPr>
              <a:t> erisusi arvestades rakendama abinõusid töötaja terviseriskide vältimiseks või vähendamiseks</a:t>
            </a:r>
          </a:p>
          <a:p>
            <a:pPr lvl="1"/>
            <a:r>
              <a:rPr lang="et-EE" sz="2800" dirty="0">
                <a:solidFill>
                  <a:schemeClr val="accent1"/>
                </a:solidFill>
              </a:rPr>
              <a:t>juhendama töötajat enne </a:t>
            </a:r>
            <a:r>
              <a:rPr lang="et-EE" sz="2800" dirty="0" err="1">
                <a:solidFill>
                  <a:schemeClr val="accent1"/>
                </a:solidFill>
              </a:rPr>
              <a:t>kaugtööle</a:t>
            </a:r>
            <a:r>
              <a:rPr lang="et-EE" sz="2800" dirty="0">
                <a:solidFill>
                  <a:schemeClr val="accent1"/>
                </a:solidFill>
              </a:rPr>
              <a:t> lubamist ning regulaarselt vastavalt vajadusele</a:t>
            </a:r>
          </a:p>
          <a:p>
            <a:pPr lvl="1"/>
            <a:r>
              <a:rPr lang="et-EE" sz="2800" dirty="0"/>
              <a:t>tagama tööülesannete täitmiseks sobilikud töövahendid</a:t>
            </a:r>
          </a:p>
          <a:p>
            <a:pPr lvl="1"/>
            <a:r>
              <a:rPr lang="et-EE" sz="2800" dirty="0">
                <a:solidFill>
                  <a:schemeClr val="accent2"/>
                </a:solidFill>
              </a:rPr>
              <a:t>kujundama ja sisustama </a:t>
            </a:r>
            <a:r>
              <a:rPr lang="et-EE" sz="2800" dirty="0" err="1">
                <a:solidFill>
                  <a:schemeClr val="accent2"/>
                </a:solidFill>
              </a:rPr>
              <a:t>kaugtöö</a:t>
            </a:r>
            <a:r>
              <a:rPr lang="et-EE" sz="2800" dirty="0">
                <a:solidFill>
                  <a:schemeClr val="accent2"/>
                </a:solidFill>
              </a:rPr>
              <a:t> töökoha, välja arvatud juhul, kui tööandja ja töötaja on kokku leppinud teisiti</a:t>
            </a:r>
          </a:p>
          <a:p>
            <a:pPr lvl="1"/>
            <a:r>
              <a:rPr lang="et-EE" sz="2800" dirty="0"/>
              <a:t>korraldama töötaja tervisekontrolli</a:t>
            </a:r>
          </a:p>
          <a:p>
            <a:pPr lvl="1"/>
            <a:r>
              <a:rPr lang="et-EE" sz="2800" dirty="0"/>
              <a:t>uurima tööõnnetusi ja kutsehaigestumisi</a:t>
            </a:r>
          </a:p>
          <a:p>
            <a:pPr lvl="1"/>
            <a:r>
              <a:rPr lang="et-EE" sz="2800" dirty="0"/>
              <a:t>maksma haigushüvitist</a:t>
            </a:r>
          </a:p>
          <a:p>
            <a:endParaRPr lang="et-EE" sz="2000" dirty="0"/>
          </a:p>
        </p:txBody>
      </p:sp>
      <p:pic>
        <p:nvPicPr>
          <p:cNvPr id="9218" name="Picture 2" descr="Ergonomics - Apex Companies">
            <a:extLst>
              <a:ext uri="{FF2B5EF4-FFF2-40B4-BE49-F238E27FC236}">
                <a16:creationId xmlns:a16="http://schemas.microsoft.com/office/drawing/2014/main" id="{DDED988C-A901-4CE5-B29B-3AED64675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6"/>
          <a:stretch/>
        </p:blipFill>
        <p:spPr bwMode="auto">
          <a:xfrm>
            <a:off x="8866689" y="1911493"/>
            <a:ext cx="3093006" cy="32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666</Words>
  <Application>Microsoft Office PowerPoint</Application>
  <PresentationFormat>Laiekraan</PresentationFormat>
  <Paragraphs>76</Paragraphs>
  <Slides>11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Office'i kujundus</vt:lpstr>
      <vt:lpstr>Millist regulatsiooni vajab kaugtöö?</vt:lpstr>
      <vt:lpstr>Kaugtöö reeglid EL-is</vt:lpstr>
      <vt:lpstr>Õigusakt vs kollektiivleping</vt:lpstr>
      <vt:lpstr>Mida reguleeritakse?</vt:lpstr>
      <vt:lpstr>Kaugtöö mõiste</vt:lpstr>
      <vt:lpstr>Kaugtöö kokkuleppe sõlmimine ja töökorraldus</vt:lpstr>
      <vt:lpstr>Tööaeg</vt:lpstr>
      <vt:lpstr>Töötervishoid ja tööohutus </vt:lpstr>
      <vt:lpstr>Eesti: Riigikogus olev eelnõu Töötervishoiu ja tööohutuse seaduse ning töölepingu seaduse muutmise seadus 615 SE </vt:lpstr>
      <vt:lpstr>Töötaja kohustused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Seili Suder</dc:creator>
  <cp:lastModifiedBy>Seili Suder</cp:lastModifiedBy>
  <cp:revision>17</cp:revision>
  <dcterms:created xsi:type="dcterms:W3CDTF">2022-10-04T19:05:58Z</dcterms:created>
  <dcterms:modified xsi:type="dcterms:W3CDTF">2022-10-05T10:04:11Z</dcterms:modified>
</cp:coreProperties>
</file>