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8" r:id="rId2"/>
    <p:sldId id="264" r:id="rId3"/>
    <p:sldId id="263" r:id="rId4"/>
    <p:sldId id="268" r:id="rId5"/>
    <p:sldId id="269" r:id="rId6"/>
    <p:sldId id="267" r:id="rId7"/>
    <p:sldId id="261"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CACCD9"/>
          </a:solidFill>
        </a:fill>
      </a:tcStyle>
    </a:wholeTbl>
    <a:band2H>
      <a:tcTxStyle/>
      <a:tcStyle>
        <a:tcBdr/>
        <a:fill>
          <a:solidFill>
            <a:srgbClr val="E6E7ED"/>
          </a:solidFill>
        </a:fill>
      </a:tcStyle>
    </a:band2H>
    <a:firstCol>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1"/>
          </a:solidFill>
        </a:fill>
      </a:tcStyle>
    </a:firstCol>
    <a:la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381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1"/>
          </a:solidFill>
        </a:fill>
      </a:tcStyle>
    </a:lastRow>
    <a:fir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381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EEEEED"/>
          </a:solidFill>
        </a:fill>
      </a:tcStyle>
    </a:wholeTbl>
    <a:band2H>
      <a:tcTxStyle/>
      <a:tcStyle>
        <a:tcBdr/>
        <a:fill>
          <a:solidFill>
            <a:srgbClr val="F6F6F6"/>
          </a:solidFill>
        </a:fill>
      </a:tcStyle>
    </a:band2H>
    <a:firstCol>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3"/>
          </a:solidFill>
        </a:fill>
      </a:tcStyle>
    </a:firstCol>
    <a:la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381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3"/>
          </a:solidFill>
        </a:fill>
      </a:tcStyle>
    </a:lastRow>
    <a:fir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381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6"/>
          </a:solidFill>
        </a:fill>
      </a:tcStyle>
    </a:firstCol>
    <a:la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381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6"/>
          </a:solidFill>
        </a:fill>
      </a:tcStyle>
    </a:lastRow>
    <a:fir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381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878787"/>
          </a:solidFill>
        </a:fill>
      </a:tcStyle>
    </a:band2H>
    <a:firstCol>
      <a:tcTxStyle b="on" i="off">
        <a:fontRef idx="minor">
          <a:srgbClr val="878787"/>
        </a:fontRef>
        <a:srgbClr val="87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878787"/>
          </a:solidFill>
        </a:fill>
      </a:tcStyle>
    </a:lastRow>
    <a:firstRow>
      <a:tcTxStyle b="on" i="off">
        <a:fontRef idx="minor">
          <a:srgbClr val="878787"/>
        </a:fontRef>
        <a:srgbClr val="878787"/>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000000"/>
          </a:solidFill>
        </a:fill>
      </a:tcStyle>
    </a:firstCol>
    <a:la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381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000000"/>
          </a:solidFill>
        </a:fill>
      </a:tcStyle>
    </a:lastRow>
    <a:fir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381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000000"/>
          </a:solidFill>
        </a:fill>
      </a:tcStyle>
    </a:firstRow>
  </a:tblStyle>
  <a:tblStyle styleId="{2708684C-4D16-4618-839F-0558EEFCDFE6}" styleName="">
    <a:tblBg/>
    <a:wholeTbl>
      <a:tcTxStyle b="off"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878787">
              <a:alpha val="20000"/>
            </a:srgbClr>
          </a:solidFill>
        </a:fill>
      </a:tcStyle>
    </a:wholeTbl>
    <a:band2H>
      <a:tcTxStyle/>
      <a:tcStyle>
        <a:tcBdr/>
        <a:fill>
          <a:solidFill>
            <a:srgbClr val="FFFFFF"/>
          </a:solidFill>
        </a:fill>
      </a:tcStyle>
    </a:band2H>
    <a:firstCol>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solidFill>
            <a:srgbClr val="878787">
              <a:alpha val="20000"/>
            </a:srgbClr>
          </a:solidFill>
        </a:fill>
      </a:tcStyle>
    </a:firstCol>
    <a:la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50800" cap="flat">
              <a:solidFill>
                <a:srgbClr val="878787"/>
              </a:solidFill>
              <a:prstDash val="solid"/>
              <a:round/>
            </a:ln>
          </a:top>
          <a:bottom>
            <a:ln w="127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noFill/>
        </a:fill>
      </a:tcStyle>
    </a:lastRow>
    <a:firstRow>
      <a:tcTxStyle b="on" i="off">
        <a:fontRef idx="minor">
          <a:srgbClr val="878787"/>
        </a:fontRef>
        <a:srgbClr val="878787"/>
      </a:tcTxStyle>
      <a:tcStyle>
        <a:tcBdr>
          <a:left>
            <a:ln w="12700" cap="flat">
              <a:solidFill>
                <a:srgbClr val="878787"/>
              </a:solidFill>
              <a:prstDash val="solid"/>
              <a:round/>
            </a:ln>
          </a:left>
          <a:right>
            <a:ln w="12700" cap="flat">
              <a:solidFill>
                <a:srgbClr val="878787"/>
              </a:solidFill>
              <a:prstDash val="solid"/>
              <a:round/>
            </a:ln>
          </a:right>
          <a:top>
            <a:ln w="12700" cap="flat">
              <a:solidFill>
                <a:srgbClr val="878787"/>
              </a:solidFill>
              <a:prstDash val="solid"/>
              <a:round/>
            </a:ln>
          </a:top>
          <a:bottom>
            <a:ln w="25400" cap="flat">
              <a:solidFill>
                <a:srgbClr val="878787"/>
              </a:solidFill>
              <a:prstDash val="solid"/>
              <a:round/>
            </a:ln>
          </a:bottom>
          <a:insideH>
            <a:ln w="12700" cap="flat">
              <a:solidFill>
                <a:srgbClr val="878787"/>
              </a:solidFill>
              <a:prstDash val="solid"/>
              <a:round/>
            </a:ln>
          </a:insideH>
          <a:insideV>
            <a:ln w="12700" cap="flat">
              <a:solidFill>
                <a:srgbClr val="87878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30"/>
  </p:normalViewPr>
  <p:slideViewPr>
    <p:cSldViewPr snapToGrid="0" snapToObjects="1">
      <p:cViewPr varScale="1">
        <p:scale>
          <a:sx n="73" d="100"/>
          <a:sy n="73" d="100"/>
        </p:scale>
        <p:origin x="11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chemeClr val="accent1"/>
        </a:solidFill>
        <a:latin typeface="+mj-lt"/>
        <a:ea typeface="+mj-ea"/>
        <a:cs typeface="+mj-cs"/>
        <a:sym typeface="Calibri"/>
      </a:defRPr>
    </a:lvl1pPr>
    <a:lvl2pPr indent="228600" defTabSz="457200" latinLnBrk="0">
      <a:defRPr sz="1200">
        <a:solidFill>
          <a:schemeClr val="accent1"/>
        </a:solidFill>
        <a:latin typeface="+mj-lt"/>
        <a:ea typeface="+mj-ea"/>
        <a:cs typeface="+mj-cs"/>
        <a:sym typeface="Calibri"/>
      </a:defRPr>
    </a:lvl2pPr>
    <a:lvl3pPr indent="457200" defTabSz="457200" latinLnBrk="0">
      <a:defRPr sz="1200">
        <a:solidFill>
          <a:schemeClr val="accent1"/>
        </a:solidFill>
        <a:latin typeface="+mj-lt"/>
        <a:ea typeface="+mj-ea"/>
        <a:cs typeface="+mj-cs"/>
        <a:sym typeface="Calibri"/>
      </a:defRPr>
    </a:lvl3pPr>
    <a:lvl4pPr indent="685800" defTabSz="457200" latinLnBrk="0">
      <a:defRPr sz="1200">
        <a:solidFill>
          <a:schemeClr val="accent1"/>
        </a:solidFill>
        <a:latin typeface="+mj-lt"/>
        <a:ea typeface="+mj-ea"/>
        <a:cs typeface="+mj-cs"/>
        <a:sym typeface="Calibri"/>
      </a:defRPr>
    </a:lvl4pPr>
    <a:lvl5pPr indent="914400" defTabSz="457200" latinLnBrk="0">
      <a:defRPr sz="1200">
        <a:solidFill>
          <a:schemeClr val="accent1"/>
        </a:solidFill>
        <a:latin typeface="+mj-lt"/>
        <a:ea typeface="+mj-ea"/>
        <a:cs typeface="+mj-cs"/>
        <a:sym typeface="Calibri"/>
      </a:defRPr>
    </a:lvl5pPr>
    <a:lvl6pPr indent="1143000" defTabSz="457200" latinLnBrk="0">
      <a:defRPr sz="1200">
        <a:solidFill>
          <a:schemeClr val="accent1"/>
        </a:solidFill>
        <a:latin typeface="+mj-lt"/>
        <a:ea typeface="+mj-ea"/>
        <a:cs typeface="+mj-cs"/>
        <a:sym typeface="Calibri"/>
      </a:defRPr>
    </a:lvl6pPr>
    <a:lvl7pPr indent="1371600" defTabSz="457200" latinLnBrk="0">
      <a:defRPr sz="1200">
        <a:solidFill>
          <a:schemeClr val="accent1"/>
        </a:solidFill>
        <a:latin typeface="+mj-lt"/>
        <a:ea typeface="+mj-ea"/>
        <a:cs typeface="+mj-cs"/>
        <a:sym typeface="Calibri"/>
      </a:defRPr>
    </a:lvl7pPr>
    <a:lvl8pPr indent="1600200" defTabSz="457200" latinLnBrk="0">
      <a:defRPr sz="1200">
        <a:solidFill>
          <a:schemeClr val="accent1"/>
        </a:solidFill>
        <a:latin typeface="+mj-lt"/>
        <a:ea typeface="+mj-ea"/>
        <a:cs typeface="+mj-cs"/>
        <a:sym typeface="Calibri"/>
      </a:defRPr>
    </a:lvl8pPr>
    <a:lvl9pPr indent="1828800" defTabSz="457200" latinLnBrk="0">
      <a:defRPr sz="1200">
        <a:solidFill>
          <a:schemeClr val="accent1"/>
        </a:solidFill>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2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Body Level One…"/>
          <p:cNvSpPr txBox="1">
            <a:spLocks noGrp="1"/>
          </p:cNvSpPr>
          <p:nvPr>
            <p:ph type="body" sz="quarter" idx="1"/>
          </p:nvPr>
        </p:nvSpPr>
        <p:spPr>
          <a:xfrm>
            <a:off x="2987386" y="5223021"/>
            <a:ext cx="3169230" cy="304947"/>
          </a:xfrm>
          <a:prstGeom prst="rect">
            <a:avLst/>
          </a:prstGeom>
        </p:spPr>
        <p:txBody>
          <a:bodyPr/>
          <a:lstStyle>
            <a:lvl1pPr marL="0" indent="0" algn="ctr">
              <a:buSzTx/>
              <a:buNone/>
              <a:defRPr sz="1800">
                <a:solidFill>
                  <a:srgbClr val="FFFFFF"/>
                </a:solidFill>
              </a:defRPr>
            </a:lvl1pPr>
            <a:lvl2pPr marL="0" indent="0" algn="ctr">
              <a:buSzTx/>
              <a:buNone/>
              <a:defRPr sz="1800">
                <a:solidFill>
                  <a:srgbClr val="FFFFFF"/>
                </a:solidFill>
              </a:defRPr>
            </a:lvl2pPr>
            <a:lvl3pPr marL="0" indent="0" algn="ctr">
              <a:buSzTx/>
              <a:buNone/>
              <a:defRPr sz="1800">
                <a:solidFill>
                  <a:srgbClr val="FFFFFF"/>
                </a:solidFill>
              </a:defRPr>
            </a:lvl3pPr>
            <a:lvl4pPr marL="0" indent="0" algn="ctr">
              <a:buSzTx/>
              <a:buNone/>
              <a:defRPr sz="1800">
                <a:solidFill>
                  <a:srgbClr val="FFFFFF"/>
                </a:solidFill>
              </a:defRPr>
            </a:lvl4pPr>
            <a:lvl5pPr marL="0" indent="0" algn="ctr">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0" name="Title Text"/>
          <p:cNvSpPr txBox="1">
            <a:spLocks noGrp="1"/>
          </p:cNvSpPr>
          <p:nvPr>
            <p:ph type="title"/>
          </p:nvPr>
        </p:nvSpPr>
        <p:spPr>
          <a:xfrm>
            <a:off x="685800" y="4484439"/>
            <a:ext cx="7772400" cy="748292"/>
          </a:xfrm>
          <a:prstGeom prst="rect">
            <a:avLst/>
          </a:prstGeom>
        </p:spPr>
        <p:txBody>
          <a:bodyPr anchor="b"/>
          <a:lstStyle>
            <a:lvl1pPr>
              <a:defRPr sz="6000">
                <a:solidFill>
                  <a:srgbClr val="FFFFFF"/>
                </a:solidFill>
              </a:defRPr>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Title Text"/>
          <p:cNvSpPr txBox="1">
            <a:spLocks noGrp="1"/>
          </p:cNvSpPr>
          <p:nvPr>
            <p:ph type="title"/>
          </p:nvPr>
        </p:nvSpPr>
        <p:spPr>
          <a:xfrm>
            <a:off x="628650" y="614507"/>
            <a:ext cx="7886700" cy="729386"/>
          </a:xfrm>
          <a:prstGeom prst="rect">
            <a:avLst/>
          </a:prstGeom>
        </p:spPr>
        <p:txBody>
          <a:bodyPr/>
          <a:lstStyle>
            <a:lvl1pPr algn="l">
              <a:defRPr sz="4400"/>
            </a:lvl1pPr>
          </a:lstStyle>
          <a:p>
            <a:r>
              <a:t>Title Text</a:t>
            </a:r>
          </a:p>
        </p:txBody>
      </p:sp>
      <p:sp>
        <p:nvSpPr>
          <p:cNvPr id="60" name="Body Level One…"/>
          <p:cNvSpPr txBox="1">
            <a:spLocks noGrp="1"/>
          </p:cNvSpPr>
          <p:nvPr>
            <p:ph type="body" sz="quarter" idx="1"/>
          </p:nvPr>
        </p:nvSpPr>
        <p:spPr>
          <a:xfrm>
            <a:off x="628650" y="1482434"/>
            <a:ext cx="3943350" cy="2923311"/>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81" name="Slide Number"/>
          <p:cNvSpPr txBox="1">
            <a:spLocks noGrp="1"/>
          </p:cNvSpPr>
          <p:nvPr>
            <p:ph type="sldNum" sz="quarter" idx="2"/>
          </p:nvPr>
        </p:nvSpPr>
        <p:spPr>
          <a:xfrm>
            <a:off x="6457950" y="6356351"/>
            <a:ext cx="335862" cy="333084"/>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28650" y="681037"/>
            <a:ext cx="7886700" cy="757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628650" y="2008907"/>
            <a:ext cx="7886700" cy="4168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294581" y="6232200"/>
            <a:ext cx="258621" cy="248301"/>
          </a:xfrm>
          <a:prstGeom prst="rect">
            <a:avLst/>
          </a:prstGeom>
          <a:ln w="12700">
            <a:miter lim="400000"/>
          </a:ln>
        </p:spPr>
        <p:txBody>
          <a:bodyPr wrap="none" lIns="45718" tIns="45718" rIns="45718" bIns="45718" anchor="ctr">
            <a:spAutoFit/>
          </a:bodyPr>
          <a:lstStyle>
            <a:lvl1pPr algn="r">
              <a:defRPr sz="1200">
                <a:solidFill>
                  <a:schemeClr val="accent1"/>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Lst>
  <p:transition spd="med"/>
  <p:txStyles>
    <p:titleStyle>
      <a:lvl1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1pPr>
      <a:lvl2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2pPr>
      <a:lvl3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3pPr>
      <a:lvl4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4pPr>
      <a:lvl5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5pPr>
      <a:lvl6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6pPr>
      <a:lvl7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7pPr>
      <a:lvl8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8pPr>
      <a:lvl9pPr marL="0" marR="0" indent="0" algn="ctr" defTabSz="914400" rtl="0" latinLnBrk="0">
        <a:lnSpc>
          <a:spcPct val="90000"/>
        </a:lnSpc>
        <a:spcBef>
          <a:spcPts val="0"/>
        </a:spcBef>
        <a:spcAft>
          <a:spcPts val="0"/>
        </a:spcAft>
        <a:buClrTx/>
        <a:buSzTx/>
        <a:buFontTx/>
        <a:buNone/>
        <a:tabLst/>
        <a:defRPr sz="5400" b="1" i="0" u="none" strike="noStrike" cap="none" spc="0" baseline="0">
          <a:solidFill>
            <a:schemeClr val="accent1"/>
          </a:solidFill>
          <a:uFillTx/>
          <a:latin typeface="Georgia"/>
          <a:ea typeface="Georgia"/>
          <a:cs typeface="Georgia"/>
          <a:sym typeface="Georgia"/>
        </a:defRPr>
      </a:lvl9pPr>
    </p:titleStyle>
    <p:bodyStyle>
      <a:lvl1pPr marL="228600" marR="0" indent="-228600" algn="l" defTabSz="914400" rtl="0" latinLnBrk="0">
        <a:lnSpc>
          <a:spcPct val="90000"/>
        </a:lnSpc>
        <a:spcBef>
          <a:spcPts val="1000"/>
        </a:spcBef>
        <a:spcAft>
          <a:spcPts val="0"/>
        </a:spcAft>
        <a:buClrTx/>
        <a:buSzPct val="100000"/>
        <a:buFontTx/>
        <a:buBlip>
          <a:blip r:embed="rId7"/>
        </a:buBlip>
        <a:tabLst/>
        <a:defRPr sz="2800" b="0" i="0" u="none" strike="noStrike" cap="none" spc="0" baseline="0">
          <a:solidFill>
            <a:schemeClr val="accent1"/>
          </a:solidFill>
          <a:uFillTx/>
          <a:latin typeface="Tahoma"/>
          <a:ea typeface="Tahoma"/>
          <a:cs typeface="Tahoma"/>
          <a:sym typeface="Tahoma"/>
        </a:defRPr>
      </a:lvl1pPr>
      <a:lvl2pPr marL="723900" marR="0" indent="-266700" algn="l" defTabSz="914400" rtl="0" latinLnBrk="0">
        <a:lnSpc>
          <a:spcPct val="90000"/>
        </a:lnSpc>
        <a:spcBef>
          <a:spcPts val="1000"/>
        </a:spcBef>
        <a:spcAft>
          <a:spcPts val="0"/>
        </a:spcAft>
        <a:buClrTx/>
        <a:buSzPct val="100000"/>
        <a:buFontTx/>
        <a:buBlip>
          <a:blip r:embed="rId7"/>
        </a:buBlip>
        <a:tabLst/>
        <a:defRPr sz="2800" b="0" i="0" u="none" strike="noStrike" cap="none" spc="0" baseline="0">
          <a:solidFill>
            <a:schemeClr val="accent1"/>
          </a:solidFill>
          <a:uFillTx/>
          <a:latin typeface="Tahoma"/>
          <a:ea typeface="Tahoma"/>
          <a:cs typeface="Tahoma"/>
          <a:sym typeface="Tahoma"/>
        </a:defRPr>
      </a:lvl2pPr>
      <a:lvl3pPr marL="1234438" marR="0" indent="-320038" algn="l" defTabSz="914400" rtl="0" latinLnBrk="0">
        <a:lnSpc>
          <a:spcPct val="90000"/>
        </a:lnSpc>
        <a:spcBef>
          <a:spcPts val="1000"/>
        </a:spcBef>
        <a:spcAft>
          <a:spcPts val="0"/>
        </a:spcAft>
        <a:buClrTx/>
        <a:buSzPct val="100000"/>
        <a:buFontTx/>
        <a:buBlip>
          <a:blip r:embed="rId7"/>
        </a:buBlip>
        <a:tabLst/>
        <a:defRPr sz="2800" b="0" i="0" u="none" strike="noStrike" cap="none" spc="0" baseline="0">
          <a:solidFill>
            <a:schemeClr val="accent1"/>
          </a:solidFill>
          <a:uFillTx/>
          <a:latin typeface="Tahoma"/>
          <a:ea typeface="Tahoma"/>
          <a:cs typeface="Tahoma"/>
          <a:sym typeface="Tahoma"/>
        </a:defRPr>
      </a:lvl3pPr>
      <a:lvl4pPr marL="1727200" marR="0" indent="-355600" algn="l" defTabSz="914400" rtl="0" latinLnBrk="0">
        <a:lnSpc>
          <a:spcPct val="90000"/>
        </a:lnSpc>
        <a:spcBef>
          <a:spcPts val="1000"/>
        </a:spcBef>
        <a:spcAft>
          <a:spcPts val="0"/>
        </a:spcAft>
        <a:buClrTx/>
        <a:buSzPct val="100000"/>
        <a:buFontTx/>
        <a:buBlip>
          <a:blip r:embed="rId7"/>
        </a:buBlip>
        <a:tabLst/>
        <a:defRPr sz="2800" b="0" i="0" u="none" strike="noStrike" cap="none" spc="0" baseline="0">
          <a:solidFill>
            <a:schemeClr val="accent1"/>
          </a:solidFill>
          <a:uFillTx/>
          <a:latin typeface="Tahoma"/>
          <a:ea typeface="Tahoma"/>
          <a:cs typeface="Tahoma"/>
          <a:sym typeface="Tahoma"/>
        </a:defRPr>
      </a:lvl4pPr>
      <a:lvl5pPr marL="2184400" marR="0" indent="-355600" algn="l" defTabSz="914400" rtl="0" latinLnBrk="0">
        <a:lnSpc>
          <a:spcPct val="90000"/>
        </a:lnSpc>
        <a:spcBef>
          <a:spcPts val="1000"/>
        </a:spcBef>
        <a:spcAft>
          <a:spcPts val="0"/>
        </a:spcAft>
        <a:buClrTx/>
        <a:buSzPct val="100000"/>
        <a:buFontTx/>
        <a:buBlip>
          <a:blip r:embed="rId7"/>
        </a:buBlip>
        <a:tabLst/>
        <a:defRPr sz="2800" b="0" i="0" u="none" strike="noStrike" cap="none" spc="0" baseline="0">
          <a:solidFill>
            <a:schemeClr val="accent1"/>
          </a:solidFill>
          <a:uFillTx/>
          <a:latin typeface="Tahoma"/>
          <a:ea typeface="Tahoma"/>
          <a:cs typeface="Tahoma"/>
          <a:sym typeface="Tahoma"/>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1"/>
          </a:solidFill>
          <a:uFillTx/>
          <a:latin typeface="Tahoma"/>
          <a:ea typeface="Tahoma"/>
          <a:cs typeface="Tahoma"/>
          <a:sym typeface="Tahoma"/>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1"/>
          </a:solidFill>
          <a:uFillTx/>
          <a:latin typeface="Tahoma"/>
          <a:ea typeface="Tahoma"/>
          <a:cs typeface="Tahoma"/>
          <a:sym typeface="Tahoma"/>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1"/>
          </a:solidFill>
          <a:uFillTx/>
          <a:latin typeface="Tahoma"/>
          <a:ea typeface="Tahoma"/>
          <a:cs typeface="Tahoma"/>
          <a:sym typeface="Tahoma"/>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chemeClr val="accent1"/>
          </a:solidFill>
          <a:uFillTx/>
          <a:latin typeface="Tahoma"/>
          <a:ea typeface="Tahoma"/>
          <a:cs typeface="Tahoma"/>
          <a:sym typeface="Tahom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txBox="1">
            <a:spLocks noGrp="1"/>
          </p:cNvSpPr>
          <p:nvPr>
            <p:ph type="title"/>
          </p:nvPr>
        </p:nvSpPr>
        <p:spPr>
          <a:xfrm>
            <a:off x="685800" y="4086874"/>
            <a:ext cx="7772400" cy="748292"/>
          </a:xfrm>
          <a:prstGeom prst="rect">
            <a:avLst/>
          </a:prstGeom>
        </p:spPr>
        <p:txBody>
          <a:bodyPr/>
          <a:lstStyle/>
          <a:p>
            <a:pPr defTabSz="777240">
              <a:defRPr sz="4500"/>
            </a:pPr>
            <a:r>
              <a:rPr lang="et-EE" dirty="0"/>
              <a:t>Kaugtöö ja tööaeg</a:t>
            </a:r>
            <a:endParaRPr dirty="0"/>
          </a:p>
        </p:txBody>
      </p:sp>
      <p:sp>
        <p:nvSpPr>
          <p:cNvPr id="97" name="Subtitle 2"/>
          <p:cNvSpPr txBox="1">
            <a:spLocks noGrp="1"/>
          </p:cNvSpPr>
          <p:nvPr>
            <p:ph type="body" sz="quarter" idx="1"/>
          </p:nvPr>
        </p:nvSpPr>
        <p:spPr>
          <a:xfrm>
            <a:off x="2987386" y="5223021"/>
            <a:ext cx="3169230" cy="304947"/>
          </a:xfrm>
          <a:prstGeom prst="rect">
            <a:avLst/>
          </a:prstGeom>
        </p:spPr>
        <p:txBody>
          <a:bodyPr/>
          <a:lstStyle/>
          <a:p>
            <a:pPr defTabSz="822958">
              <a:lnSpc>
                <a:spcPct val="81000"/>
              </a:lnSpc>
              <a:spcBef>
                <a:spcPts val="900"/>
              </a:spcBef>
              <a:defRPr sz="1400"/>
            </a:pPr>
            <a:r>
              <a:rPr lang="et-EE" dirty="0"/>
              <a:t>Liina Naaber-Kivisoo</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FD94421-5550-4EC8-B75F-10CE972E941C}"/>
              </a:ext>
            </a:extLst>
          </p:cNvPr>
          <p:cNvSpPr>
            <a:spLocks noGrp="1"/>
          </p:cNvSpPr>
          <p:nvPr>
            <p:ph type="title"/>
          </p:nvPr>
        </p:nvSpPr>
        <p:spPr/>
        <p:txBody>
          <a:bodyPr>
            <a:normAutofit/>
          </a:bodyPr>
          <a:lstStyle/>
          <a:p>
            <a:r>
              <a:rPr lang="et-EE" sz="2400" dirty="0"/>
              <a:t>Töölepingu seadus</a:t>
            </a:r>
          </a:p>
        </p:txBody>
      </p:sp>
      <p:sp>
        <p:nvSpPr>
          <p:cNvPr id="3" name="Teksti kohatäide 2">
            <a:extLst>
              <a:ext uri="{FF2B5EF4-FFF2-40B4-BE49-F238E27FC236}">
                <a16:creationId xmlns:a16="http://schemas.microsoft.com/office/drawing/2014/main" id="{5AAA29E4-F576-4E86-A092-C921441F5DD7}"/>
              </a:ext>
            </a:extLst>
          </p:cNvPr>
          <p:cNvSpPr>
            <a:spLocks noGrp="1"/>
          </p:cNvSpPr>
          <p:nvPr>
            <p:ph type="body" idx="1"/>
          </p:nvPr>
        </p:nvSpPr>
        <p:spPr/>
        <p:txBody>
          <a:bodyPr>
            <a:normAutofit/>
          </a:bodyPr>
          <a:lstStyle/>
          <a:p>
            <a:r>
              <a:rPr lang="et-EE" sz="2000" dirty="0">
                <a:latin typeface="Georgia" panose="02040502050405020303" pitchFamily="18" charset="0"/>
              </a:rPr>
              <a:t>Töölepingu kirjalikus dokumendis peab sisalduma vähemalt aeg, millal töötaja täidab kokkulepitud ülesandeid (TLS § 5 lg 1 p 7)</a:t>
            </a:r>
          </a:p>
          <a:p>
            <a:r>
              <a:rPr lang="et-EE" sz="2000" dirty="0">
                <a:latin typeface="Georgia" panose="02040502050405020303" pitchFamily="18" charset="0"/>
              </a:rPr>
              <a:t>Tööandja on kohustatud tagama kokkulepitud töö- ja puhkeaja ning pidama tööaja arvestust (TLS § 28 lg 2 p 4)</a:t>
            </a:r>
          </a:p>
          <a:p>
            <a:r>
              <a:rPr lang="et-EE" sz="2000" dirty="0">
                <a:latin typeface="Georgia" panose="02040502050405020303" pitchFamily="18" charset="0"/>
              </a:rPr>
              <a:t>Eeldatakse, et töötaja töötab 40 tundi seitsmepäevase ajavahemiku jooksul (täistööaeg), kui tööandja ja töötaja ei ole kokku leppinud lühemas tööajas (osaline tööaeg). (TLS § 43 lg 1)</a:t>
            </a:r>
          </a:p>
          <a:p>
            <a:endParaRPr lang="et-EE" sz="2000" dirty="0">
              <a:latin typeface="Georgia" panose="02040502050405020303" pitchFamily="18" charset="0"/>
            </a:endParaRPr>
          </a:p>
          <a:p>
            <a:pPr marL="0" indent="0" algn="ctr">
              <a:buNone/>
            </a:pPr>
            <a:r>
              <a:rPr lang="et-EE" sz="2000" dirty="0">
                <a:latin typeface="Georgia" panose="02040502050405020303" pitchFamily="18" charset="0"/>
              </a:rPr>
              <a:t>KAUGTÖÖ PAINDLIKKUS NIMETATUD SÄTETE VALGUSES?</a:t>
            </a:r>
          </a:p>
        </p:txBody>
      </p:sp>
    </p:spTree>
    <p:extLst>
      <p:ext uri="{BB962C8B-B14F-4D97-AF65-F5344CB8AC3E}">
        <p14:creationId xmlns:p14="http://schemas.microsoft.com/office/powerpoint/2010/main" val="14259371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FFA68CA-A59B-4F57-A83A-629217D111E0}"/>
              </a:ext>
            </a:extLst>
          </p:cNvPr>
          <p:cNvSpPr>
            <a:spLocks noGrp="1"/>
          </p:cNvSpPr>
          <p:nvPr>
            <p:ph type="title"/>
          </p:nvPr>
        </p:nvSpPr>
        <p:spPr>
          <a:xfrm>
            <a:off x="855152" y="681037"/>
            <a:ext cx="7886700" cy="757093"/>
          </a:xfrm>
        </p:spPr>
        <p:txBody>
          <a:bodyPr>
            <a:normAutofit/>
          </a:bodyPr>
          <a:lstStyle/>
          <a:p>
            <a:r>
              <a:rPr lang="et-EE" sz="2400" dirty="0"/>
              <a:t>Eesti Ametiühingute Keskliidu ja Tööandjate Keskliidu vahel sõlmitud kaugtöö kokkulepe </a:t>
            </a:r>
          </a:p>
        </p:txBody>
      </p:sp>
      <p:sp>
        <p:nvSpPr>
          <p:cNvPr id="3" name="Teksti kohatäide 2">
            <a:extLst>
              <a:ext uri="{FF2B5EF4-FFF2-40B4-BE49-F238E27FC236}">
                <a16:creationId xmlns:a16="http://schemas.microsoft.com/office/drawing/2014/main" id="{7989AB42-A149-49A1-8CDE-BD5519E8A3C5}"/>
              </a:ext>
            </a:extLst>
          </p:cNvPr>
          <p:cNvSpPr>
            <a:spLocks noGrp="1"/>
          </p:cNvSpPr>
          <p:nvPr>
            <p:ph type="body" idx="1"/>
          </p:nvPr>
        </p:nvSpPr>
        <p:spPr/>
        <p:txBody>
          <a:bodyPr>
            <a:normAutofit/>
          </a:bodyPr>
          <a:lstStyle/>
          <a:p>
            <a:r>
              <a:rPr lang="et-EE" sz="2000" dirty="0">
                <a:latin typeface="Georgia" panose="02040502050405020303" pitchFamily="18" charset="0"/>
              </a:rPr>
              <a:t>Tööandja ja kaugtöötaja lähtuvad tööaja kokkuleppimisel töölepingu seadusest. </a:t>
            </a:r>
          </a:p>
          <a:p>
            <a:r>
              <a:rPr lang="et-EE" sz="2000" dirty="0">
                <a:latin typeface="Georgia" panose="02040502050405020303" pitchFamily="18" charset="0"/>
              </a:rPr>
              <a:t>Tulenevalt tööülesannete iseloomust võib kaugtöötajal olla võimalus ise oma tööaega vabalt valida. </a:t>
            </a:r>
          </a:p>
          <a:p>
            <a:r>
              <a:rPr lang="et-EE" sz="2000" dirty="0">
                <a:latin typeface="Georgia" panose="02040502050405020303" pitchFamily="18" charset="0"/>
              </a:rPr>
              <a:t>Tööandjale peaks jääma õigus anda kaugtöötajale korraldusi, mis lihtsustaks tööandja tehtavat kaugtöötaja tööaja arvestust. </a:t>
            </a:r>
          </a:p>
          <a:p>
            <a:r>
              <a:rPr lang="et-EE" sz="2000" dirty="0">
                <a:latin typeface="Georgia" panose="02040502050405020303" pitchFamily="18" charset="0"/>
              </a:rPr>
              <a:t>Kaugtöötaja ei tohiks tunda ennast muust töökollektiivist isoleerituna, seetõttu tuleb luua võimalused regulaarseteks kohtumisteks, koosolekutest osavõtuks, võimaldada ligipääs tööks vajalikele materjalidele ja muule vajalikule informatsioonile. </a:t>
            </a:r>
          </a:p>
          <a:p>
            <a:endParaRPr lang="et-EE" dirty="0"/>
          </a:p>
          <a:p>
            <a:endParaRPr lang="et-EE" dirty="0"/>
          </a:p>
          <a:p>
            <a:pPr marL="0" indent="0">
              <a:buNone/>
            </a:pPr>
            <a:endParaRPr lang="et-EE" dirty="0"/>
          </a:p>
          <a:p>
            <a:endParaRPr lang="et-EE" dirty="0"/>
          </a:p>
          <a:p>
            <a:endParaRPr lang="et-EE" sz="1600" dirty="0"/>
          </a:p>
        </p:txBody>
      </p:sp>
    </p:spTree>
    <p:extLst>
      <p:ext uri="{BB962C8B-B14F-4D97-AF65-F5344CB8AC3E}">
        <p14:creationId xmlns:p14="http://schemas.microsoft.com/office/powerpoint/2010/main" val="30926062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31F1D16-C3ED-4CD1-B24E-C798766F3D3A}"/>
              </a:ext>
            </a:extLst>
          </p:cNvPr>
          <p:cNvSpPr>
            <a:spLocks noGrp="1"/>
          </p:cNvSpPr>
          <p:nvPr>
            <p:ph type="title"/>
          </p:nvPr>
        </p:nvSpPr>
        <p:spPr/>
        <p:txBody>
          <a:bodyPr>
            <a:normAutofit/>
          </a:bodyPr>
          <a:lstStyle/>
          <a:p>
            <a:r>
              <a:rPr lang="et-EE" sz="2400" dirty="0"/>
              <a:t>Euroopa riikide kogemus</a:t>
            </a:r>
          </a:p>
        </p:txBody>
      </p:sp>
      <p:sp>
        <p:nvSpPr>
          <p:cNvPr id="3" name="Teksti kohatäide 2">
            <a:extLst>
              <a:ext uri="{FF2B5EF4-FFF2-40B4-BE49-F238E27FC236}">
                <a16:creationId xmlns:a16="http://schemas.microsoft.com/office/drawing/2014/main" id="{DA2E8D3B-C5D3-4D48-82E1-754D79E890F3}"/>
              </a:ext>
            </a:extLst>
          </p:cNvPr>
          <p:cNvSpPr>
            <a:spLocks noGrp="1"/>
          </p:cNvSpPr>
          <p:nvPr>
            <p:ph type="body" idx="1"/>
          </p:nvPr>
        </p:nvSpPr>
        <p:spPr>
          <a:xfrm>
            <a:off x="628650" y="1540701"/>
            <a:ext cx="7886700" cy="4636265"/>
          </a:xfrm>
        </p:spPr>
        <p:txBody>
          <a:bodyPr>
            <a:normAutofit fontScale="92500"/>
          </a:bodyPr>
          <a:lstStyle/>
          <a:p>
            <a:r>
              <a:rPr lang="et-EE" sz="2400" dirty="0">
                <a:latin typeface="Georgia" panose="02040502050405020303" pitchFamily="18" charset="0"/>
              </a:rPr>
              <a:t>Raamleping kaugtöö kohta – kaugtöö tegija korraldab seadusandluse, kollektiivlepingute ja ettevõtte eeskirjade raames ise oma tööaega (art 9)</a:t>
            </a:r>
          </a:p>
          <a:p>
            <a:r>
              <a:rPr lang="et-EE" sz="2400" dirty="0">
                <a:latin typeface="Georgia" panose="02040502050405020303" pitchFamily="18" charset="0"/>
              </a:rPr>
              <a:t>Austria – kaugtöö korral ei märgi töötaja igapäevase tööaja algust ja lõppu vaid igapäevase tööaja kestuse</a:t>
            </a:r>
          </a:p>
          <a:p>
            <a:r>
              <a:rPr lang="et-EE" sz="2400" dirty="0">
                <a:latin typeface="Georgia" panose="02040502050405020303" pitchFamily="18" charset="0"/>
              </a:rPr>
              <a:t>Bulgaaria – tööandja kiidab igakuiselt heaks kaugtöö tegija tööaja arvestuse, andmete õigsuse eest vastutab töötaja</a:t>
            </a:r>
          </a:p>
          <a:p>
            <a:r>
              <a:rPr lang="et-EE" sz="2400" dirty="0">
                <a:latin typeface="Georgia" panose="02040502050405020303" pitchFamily="18" charset="0"/>
              </a:rPr>
              <a:t>Horvaatia – tööandja peab kaugtöö tegijate tööaja arvestust</a:t>
            </a:r>
          </a:p>
          <a:p>
            <a:r>
              <a:rPr lang="et-EE" sz="2400" dirty="0">
                <a:latin typeface="Georgia" panose="02040502050405020303" pitchFamily="18" charset="0"/>
              </a:rPr>
              <a:t>Soome – töötaja esitab tööandjale töötundide andmed</a:t>
            </a:r>
          </a:p>
          <a:p>
            <a:pPr marL="0" indent="0">
              <a:buNone/>
            </a:pPr>
            <a:endParaRPr lang="et-EE" sz="1900" dirty="0">
              <a:latin typeface="Georgia" panose="02040502050405020303" pitchFamily="18" charset="0"/>
            </a:endParaRPr>
          </a:p>
          <a:p>
            <a:pPr marL="0" indent="0">
              <a:buNone/>
            </a:pPr>
            <a:r>
              <a:rPr lang="en-US" sz="1900" dirty="0" err="1">
                <a:latin typeface="Georgia" panose="02040502050405020303" pitchFamily="18" charset="0"/>
              </a:rPr>
              <a:t>Eurofound</a:t>
            </a:r>
            <a:r>
              <a:rPr lang="en-US" sz="1900" dirty="0">
                <a:latin typeface="Georgia" panose="02040502050405020303" pitchFamily="18" charset="0"/>
              </a:rPr>
              <a:t> (2022), Telework in the EU: Regulatory frameworks and recent updates, Publications Office of the European Union, Luxembourg</a:t>
            </a:r>
            <a:endParaRPr lang="et-EE" sz="1900" dirty="0">
              <a:latin typeface="Georgia" panose="02040502050405020303" pitchFamily="18" charset="0"/>
            </a:endParaRPr>
          </a:p>
          <a:p>
            <a:pPr marL="0" indent="0">
              <a:buNone/>
            </a:pPr>
            <a:endParaRPr lang="et-EE" dirty="0"/>
          </a:p>
        </p:txBody>
      </p:sp>
    </p:spTree>
    <p:extLst>
      <p:ext uri="{BB962C8B-B14F-4D97-AF65-F5344CB8AC3E}">
        <p14:creationId xmlns:p14="http://schemas.microsoft.com/office/powerpoint/2010/main" val="26977212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3CE17E6-7E49-4107-8FD6-079044DF9F28}"/>
              </a:ext>
            </a:extLst>
          </p:cNvPr>
          <p:cNvSpPr>
            <a:spLocks noGrp="1"/>
          </p:cNvSpPr>
          <p:nvPr>
            <p:ph type="title"/>
          </p:nvPr>
        </p:nvSpPr>
        <p:spPr/>
        <p:txBody>
          <a:bodyPr>
            <a:normAutofit/>
          </a:bodyPr>
          <a:lstStyle/>
          <a:p>
            <a:r>
              <a:rPr lang="et-EE" sz="2400" dirty="0"/>
              <a:t>Mida teha?</a:t>
            </a:r>
          </a:p>
        </p:txBody>
      </p:sp>
      <p:sp>
        <p:nvSpPr>
          <p:cNvPr id="3" name="Teksti kohatäide 2">
            <a:extLst>
              <a:ext uri="{FF2B5EF4-FFF2-40B4-BE49-F238E27FC236}">
                <a16:creationId xmlns:a16="http://schemas.microsoft.com/office/drawing/2014/main" id="{8C9A1C63-503E-4C07-8756-71D39024C665}"/>
              </a:ext>
            </a:extLst>
          </p:cNvPr>
          <p:cNvSpPr>
            <a:spLocks noGrp="1"/>
          </p:cNvSpPr>
          <p:nvPr>
            <p:ph type="body" idx="1"/>
          </p:nvPr>
        </p:nvSpPr>
        <p:spPr>
          <a:xfrm>
            <a:off x="628650" y="1528175"/>
            <a:ext cx="7886700" cy="4648787"/>
          </a:xfrm>
        </p:spPr>
        <p:txBody>
          <a:bodyPr>
            <a:normAutofit/>
          </a:bodyPr>
          <a:lstStyle/>
          <a:p>
            <a:r>
              <a:rPr lang="et-EE" sz="2000" dirty="0">
                <a:latin typeface="Georgia" panose="02040502050405020303" pitchFamily="18" charset="0"/>
              </a:rPr>
              <a:t>Iseseisva otsustuspädevusega töötaja</a:t>
            </a:r>
          </a:p>
          <a:p>
            <a:pPr lvl="1"/>
            <a:r>
              <a:rPr lang="et-EE" sz="2000" dirty="0">
                <a:latin typeface="Georgia" panose="02040502050405020303" pitchFamily="18" charset="0"/>
              </a:rPr>
              <a:t>Spordiseaduse § 10.4 lg 1 – täisealine sportlane, kes on oma töö iseloomust lähtuvalt vaba oma tööaja korralduse üle otsustama saab tööandjaga leppida kokku, et on iseseisva otsustuspädevusega töötaja tingimusel, et töötamine ei kahjusta tema tervist ja ohutust</a:t>
            </a:r>
          </a:p>
          <a:p>
            <a:r>
              <a:rPr lang="et-EE" sz="2000" dirty="0">
                <a:latin typeface="Georgia" panose="02040502050405020303" pitchFamily="18" charset="0"/>
              </a:rPr>
              <a:t>Paindliku tööaja regulatsioon (nt Austria)</a:t>
            </a:r>
          </a:p>
          <a:p>
            <a:pPr lvl="1"/>
            <a:r>
              <a:rPr lang="et-EE" sz="2000" dirty="0">
                <a:latin typeface="Georgia" panose="02040502050405020303" pitchFamily="18" charset="0"/>
              </a:rPr>
              <a:t>töötajad võivad kokkulepitud ajaperioodi raames ise otsustada igapäevase tööaja alguse ja lõpu; kokkulepe peab sisaldama paindliku tööaja periood (nt 1 kuu), kõige varasemat tööaja algust ja lõppu, järgmisesse perioodi üle viidavat tööaega, igapäevast tavalist tööaega.</a:t>
            </a:r>
          </a:p>
          <a:p>
            <a:r>
              <a:rPr lang="et-EE" sz="2000" dirty="0">
                <a:latin typeface="Georgia" panose="02040502050405020303" pitchFamily="18" charset="0"/>
              </a:rPr>
              <a:t>Avatud tööaeg</a:t>
            </a:r>
          </a:p>
        </p:txBody>
      </p:sp>
    </p:spTree>
    <p:extLst>
      <p:ext uri="{BB962C8B-B14F-4D97-AF65-F5344CB8AC3E}">
        <p14:creationId xmlns:p14="http://schemas.microsoft.com/office/powerpoint/2010/main" val="8174735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BACD9BB-BA03-491C-938C-521980D763FF}"/>
              </a:ext>
            </a:extLst>
          </p:cNvPr>
          <p:cNvSpPr>
            <a:spLocks noGrp="1"/>
          </p:cNvSpPr>
          <p:nvPr>
            <p:ph type="title"/>
          </p:nvPr>
        </p:nvSpPr>
        <p:spPr/>
        <p:txBody>
          <a:bodyPr>
            <a:normAutofit/>
          </a:bodyPr>
          <a:lstStyle/>
          <a:p>
            <a:r>
              <a:rPr lang="et-EE" sz="2400" dirty="0"/>
              <a:t>Õigus mitte olla kättesaadav</a:t>
            </a:r>
          </a:p>
        </p:txBody>
      </p:sp>
      <p:sp>
        <p:nvSpPr>
          <p:cNvPr id="3" name="Teksti kohatäide 2">
            <a:extLst>
              <a:ext uri="{FF2B5EF4-FFF2-40B4-BE49-F238E27FC236}">
                <a16:creationId xmlns:a16="http://schemas.microsoft.com/office/drawing/2014/main" id="{BFB58A9C-AE3B-46A2-A794-9C7B0DCDB5FA}"/>
              </a:ext>
            </a:extLst>
          </p:cNvPr>
          <p:cNvSpPr>
            <a:spLocks noGrp="1"/>
          </p:cNvSpPr>
          <p:nvPr>
            <p:ph type="body" idx="1"/>
          </p:nvPr>
        </p:nvSpPr>
        <p:spPr>
          <a:xfrm>
            <a:off x="628650" y="1438131"/>
            <a:ext cx="7886700" cy="4738836"/>
          </a:xfrm>
        </p:spPr>
        <p:txBody>
          <a:bodyPr>
            <a:normAutofit fontScale="70000" lnSpcReduction="20000"/>
          </a:bodyPr>
          <a:lstStyle/>
          <a:p>
            <a:r>
              <a:rPr lang="et-EE" sz="2900" dirty="0">
                <a:latin typeface="Georgia" panose="02040502050405020303" pitchFamily="18" charset="0"/>
              </a:rPr>
              <a:t>Euroopa Parlamendi 21. jaanuari 2021. aasta resolutsioon soovitustega komisjonile õiguse kohta mitte olla kättesaadav</a:t>
            </a:r>
          </a:p>
          <a:p>
            <a:pPr lvl="1"/>
            <a:r>
              <a:rPr lang="et-EE" sz="2900" dirty="0">
                <a:latin typeface="Georgia" panose="02040502050405020303" pitchFamily="18" charset="0"/>
              </a:rPr>
              <a:t>Liikmesriigid näevad ette vähemalt järgmised töötingimused:</a:t>
            </a:r>
          </a:p>
          <a:p>
            <a:pPr marL="495300" lvl="1" indent="0">
              <a:buNone/>
            </a:pPr>
            <a:r>
              <a:rPr lang="et-EE" sz="2900" dirty="0">
                <a:latin typeface="Georgia" panose="02040502050405020303" pitchFamily="18" charset="0"/>
              </a:rPr>
              <a:t>a) praktiline kord tööks kasutatavate digitaalsete töövahendite väljalülitamiseks, sealhulgas kõik tööga seotud järelevalvevahendid;</a:t>
            </a:r>
          </a:p>
          <a:p>
            <a:pPr marL="495300" lvl="1" indent="0">
              <a:buNone/>
            </a:pPr>
            <a:r>
              <a:rPr lang="et-EE" sz="2900" dirty="0">
                <a:latin typeface="Georgia" panose="02040502050405020303" pitchFamily="18" charset="0"/>
              </a:rPr>
              <a:t>b)  tööaja mõõtmise süsteem;</a:t>
            </a:r>
          </a:p>
          <a:p>
            <a:pPr marL="495300" lvl="1" indent="0">
              <a:buNone/>
            </a:pPr>
            <a:r>
              <a:rPr lang="et-EE" sz="2900" dirty="0">
                <a:latin typeface="Georgia" panose="02040502050405020303" pitchFamily="18" charset="0"/>
              </a:rPr>
              <a:t>c)  tervise- ja ohutushinnangud, sealhulgas psühhosotsiaalsed riskihindamised seoses õigusega mitte olla kättesaadav;</a:t>
            </a:r>
          </a:p>
          <a:p>
            <a:pPr marL="495300" lvl="1" indent="0">
              <a:buNone/>
            </a:pPr>
            <a:r>
              <a:rPr lang="et-EE" sz="2900" dirty="0">
                <a:latin typeface="Georgia" panose="02040502050405020303" pitchFamily="18" charset="0"/>
              </a:rPr>
              <a:t>d)  kriteeriumid, mille alusel tööandja võib teha möönduse nõudest rakendada töötaja õigust mitte olla kättesaadav;</a:t>
            </a:r>
          </a:p>
          <a:p>
            <a:pPr marL="495300" lvl="1" indent="0">
              <a:buNone/>
            </a:pPr>
            <a:r>
              <a:rPr lang="et-EE" sz="2900" dirty="0">
                <a:latin typeface="Georgia" panose="02040502050405020303" pitchFamily="18" charset="0"/>
              </a:rPr>
              <a:t>e)  punktis d sätestatud möönduse korral arvutatakse kriteeriumid, mille alusel tehakse kindlaks väljaspool tööaega tehtud töö eest makstav hüvitis;</a:t>
            </a:r>
          </a:p>
          <a:p>
            <a:pPr marL="495300" lvl="1" indent="0">
              <a:buNone/>
            </a:pPr>
            <a:r>
              <a:rPr lang="et-EE" sz="2900" dirty="0">
                <a:latin typeface="Georgia" panose="02040502050405020303" pitchFamily="18" charset="0"/>
              </a:rPr>
              <a:t>f)  tööandjate võetavad teadlikkuse suurendamise meetmed, sealhulgas töökohal toimuvad koolitused seoses käesolevas lõikes osutatud töötingimustega.</a:t>
            </a:r>
          </a:p>
          <a:p>
            <a:pPr lvl="1"/>
            <a:endParaRPr lang="et-EE" dirty="0"/>
          </a:p>
        </p:txBody>
      </p:sp>
    </p:spTree>
    <p:extLst>
      <p:ext uri="{BB962C8B-B14F-4D97-AF65-F5344CB8AC3E}">
        <p14:creationId xmlns:p14="http://schemas.microsoft.com/office/powerpoint/2010/main" val="37075123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title"/>
          </p:nvPr>
        </p:nvSpPr>
        <p:spPr>
          <a:xfrm>
            <a:off x="628650" y="614506"/>
            <a:ext cx="7886700" cy="2575734"/>
          </a:xfrm>
          <a:prstGeom prst="rect">
            <a:avLst/>
          </a:prstGeom>
        </p:spPr>
        <p:txBody>
          <a:bodyPr/>
          <a:lstStyle/>
          <a:p>
            <a:r>
              <a:rPr lang="et-EE" dirty="0"/>
              <a:t>Aitäh!</a:t>
            </a:r>
            <a:endParaRPr dirty="0"/>
          </a:p>
        </p:txBody>
      </p:sp>
      <p:sp>
        <p:nvSpPr>
          <p:cNvPr id="115" name="Content Placeholder 2"/>
          <p:cNvSpPr txBox="1">
            <a:spLocks noGrp="1"/>
          </p:cNvSpPr>
          <p:nvPr>
            <p:ph type="body" sz="quarter" idx="1"/>
          </p:nvPr>
        </p:nvSpPr>
        <p:spPr>
          <a:xfrm>
            <a:off x="628650" y="1623747"/>
            <a:ext cx="3943350" cy="2923314"/>
          </a:xfrm>
          <a:prstGeom prst="rect">
            <a:avLst/>
          </a:prstGeom>
        </p:spPr>
        <p:txBody>
          <a:bodyPr/>
          <a:lstStyle>
            <a:lvl1pPr>
              <a:buBlip>
                <a:blip r:embed="rId2"/>
              </a:buBlip>
            </a:lvl1pPr>
          </a:lstStyle>
          <a:p>
            <a:pPr marL="0" indent="0">
              <a:buNone/>
            </a:pPr>
            <a:r>
              <a:rPr lang="et-EE" dirty="0"/>
              <a:t> </a:t>
            </a:r>
            <a:endParaRPr b="1" dirty="0"/>
          </a:p>
        </p:txBody>
      </p:sp>
      <p:sp>
        <p:nvSpPr>
          <p:cNvPr id="116" name="Content Placeholder 3"/>
          <p:cNvSpPr txBox="1"/>
          <p:nvPr/>
        </p:nvSpPr>
        <p:spPr>
          <a:xfrm>
            <a:off x="4979668" y="1573874"/>
            <a:ext cx="3851914" cy="2923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228600" indent="-228600" defTabSz="914400">
              <a:lnSpc>
                <a:spcPct val="90000"/>
              </a:lnSpc>
              <a:spcBef>
                <a:spcPts val="1000"/>
              </a:spcBef>
              <a:buSzPct val="100000"/>
              <a:buBlip>
                <a:blip r:embed="rId2"/>
              </a:buBlip>
              <a:defRPr sz="2800">
                <a:solidFill>
                  <a:schemeClr val="accent1"/>
                </a:solidFill>
                <a:latin typeface="Tahoma"/>
                <a:ea typeface="Tahoma"/>
                <a:cs typeface="Tahoma"/>
                <a:sym typeface="Tahoma"/>
              </a:defRPr>
            </a:lvl1pPr>
          </a:lstStyle>
          <a:p>
            <a:pPr marL="0" indent="0">
              <a:buNone/>
            </a:pPr>
            <a:endParaRPr dirty="0"/>
          </a:p>
        </p:txBody>
      </p:sp>
    </p:spTree>
  </p:cSld>
  <p:clrMapOvr>
    <a:masterClrMapping/>
  </p:clrMapOvr>
  <p:transition spd="med"/>
</p:sld>
</file>

<file path=ppt/theme/theme1.xml><?xml version="1.0" encoding="utf-8"?>
<a:theme xmlns:a="http://schemas.openxmlformats.org/drawingml/2006/main" name="Eesti_Kohtud_presentatsioon">
  <a:themeElements>
    <a:clrScheme name="Eesti_Kohtud_presentatsioon">
      <a:dk1>
        <a:srgbClr val="000000"/>
      </a:dk1>
      <a:lt1>
        <a:srgbClr val="FFFFFF"/>
      </a:lt1>
      <a:dk2>
        <a:srgbClr val="A7A7A7"/>
      </a:dk2>
      <a:lt2>
        <a:srgbClr val="535353"/>
      </a:lt2>
      <a:accent1>
        <a:srgbClr val="003087"/>
      </a:accent1>
      <a:accent2>
        <a:srgbClr val="D29F13"/>
      </a:accent2>
      <a:accent3>
        <a:srgbClr val="D0D0CE"/>
      </a:accent3>
      <a:accent4>
        <a:srgbClr val="4E3628"/>
      </a:accent4>
      <a:accent5>
        <a:srgbClr val="707070"/>
      </a:accent5>
      <a:accent6>
        <a:srgbClr val="919191"/>
      </a:accent6>
      <a:hlink>
        <a:srgbClr val="0000FF"/>
      </a:hlink>
      <a:folHlink>
        <a:srgbClr val="FF00FF"/>
      </a:folHlink>
    </a:clrScheme>
    <a:fontScheme name="Eesti_Kohtud_presentatsioon">
      <a:majorFont>
        <a:latin typeface="Calibri"/>
        <a:ea typeface="Calibri"/>
        <a:cs typeface="Calibri"/>
      </a:majorFont>
      <a:minorFont>
        <a:latin typeface="Helvetica"/>
        <a:ea typeface="Helvetica"/>
        <a:cs typeface="Helvetica"/>
      </a:minorFont>
    </a:fontScheme>
    <a:fmtScheme name="Eesti_Kohtud_presentatsi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7878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esti_Kohtud_presentatsioon">
  <a:themeElements>
    <a:clrScheme name="Eesti_Kohtud_presentatsioon">
      <a:dk1>
        <a:srgbClr val="878787"/>
      </a:dk1>
      <a:lt1>
        <a:srgbClr val="003087"/>
      </a:lt1>
      <a:dk2>
        <a:srgbClr val="A7A7A7"/>
      </a:dk2>
      <a:lt2>
        <a:srgbClr val="535353"/>
      </a:lt2>
      <a:accent1>
        <a:srgbClr val="003087"/>
      </a:accent1>
      <a:accent2>
        <a:srgbClr val="D29F13"/>
      </a:accent2>
      <a:accent3>
        <a:srgbClr val="D0D0CE"/>
      </a:accent3>
      <a:accent4>
        <a:srgbClr val="4E3628"/>
      </a:accent4>
      <a:accent5>
        <a:srgbClr val="707070"/>
      </a:accent5>
      <a:accent6>
        <a:srgbClr val="919191"/>
      </a:accent6>
      <a:hlink>
        <a:srgbClr val="0000FF"/>
      </a:hlink>
      <a:folHlink>
        <a:srgbClr val="FF00FF"/>
      </a:folHlink>
    </a:clrScheme>
    <a:fontScheme name="Eesti_Kohtud_presentatsioon">
      <a:majorFont>
        <a:latin typeface="Calibri"/>
        <a:ea typeface="Calibri"/>
        <a:cs typeface="Calibri"/>
      </a:majorFont>
      <a:minorFont>
        <a:latin typeface="Helvetica"/>
        <a:ea typeface="Helvetica"/>
        <a:cs typeface="Helvetica"/>
      </a:minorFont>
    </a:fontScheme>
    <a:fmtScheme name="Eesti_Kohtud_presentatsio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78787"/>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814</TotalTime>
  <Words>497</Words>
  <Application>Microsoft Office PowerPoint</Application>
  <PresentationFormat>On-screen Show (4:3)</PresentationFormat>
  <Paragraphs>41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Georgia</vt:lpstr>
      <vt:lpstr>Helvetica</vt:lpstr>
      <vt:lpstr>Tahoma</vt:lpstr>
      <vt:lpstr>Eesti_Kohtud_presentatsioon</vt:lpstr>
      <vt:lpstr>Kaugtöö ja tööaeg</vt:lpstr>
      <vt:lpstr>Töölepingu seadus</vt:lpstr>
      <vt:lpstr>Eesti Ametiühingute Keskliidu ja Tööandjate Keskliidu vahel sõlmitud kaugtöö kokkulepe </vt:lpstr>
      <vt:lpstr>Euroopa riikide kogemus</vt:lpstr>
      <vt:lpstr>Mida teha?</vt:lpstr>
      <vt:lpstr>Õigus mitte olla kättesaadav</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Kirsberg</dc:creator>
  <cp:lastModifiedBy>Annika Rosin</cp:lastModifiedBy>
  <cp:revision>19</cp:revision>
  <dcterms:modified xsi:type="dcterms:W3CDTF">2022-10-06T11:45:38Z</dcterms:modified>
</cp:coreProperties>
</file>