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8" r:id="rId6"/>
    <p:sldId id="271" r:id="rId7"/>
    <p:sldId id="267" r:id="rId8"/>
    <p:sldId id="268" r:id="rId9"/>
    <p:sldId id="270" r:id="rId10"/>
    <p:sldId id="269" r:id="rId11"/>
    <p:sldId id="27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817EA92-75D0-4044-A80A-286907CE0DDB}">
  <a:tblStyle styleId="{0817EA92-75D0-4044-A80A-286907CE0DDB}" styleName="Confido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dk2"/>
              </a:solidFill>
            </a:ln>
          </a:top>
          <a:bottom>
            <a:ln w="12700" cmpd="sng">
              <a:solidFill>
                <a:schemeClr val="dk2"/>
              </a:solidFill>
            </a:ln>
          </a:bottom>
          <a:insideH>
            <a:ln w="12700" cmpd="sng">
              <a:solidFill>
                <a:schemeClr val="dk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dk2"/>
              </a:solidFill>
            </a:ln>
          </a:top>
        </a:tcBdr>
        <a:fill>
          <a:noFill/>
        </a:fill>
      </a:tcStyle>
    </a:lastRow>
    <a:firstRow>
      <a:tcTxStyle b="on"/>
      <a:tcStyle>
        <a:tcBdr>
          <a:top>
            <a:ln>
              <a:noFill/>
            </a:ln>
          </a:top>
          <a:bottom>
            <a:ln w="12700" cmpd="sng">
              <a:solidFill>
                <a:schemeClr val="dk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597"/>
  </p:normalViewPr>
  <p:slideViewPr>
    <p:cSldViewPr snapToGrid="0">
      <p:cViewPr varScale="1">
        <p:scale>
          <a:sx n="108" d="100"/>
          <a:sy n="108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326B6-B3FF-EC42-9D75-3AF64D88F2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73C4A-1E92-8645-9565-66997F95A8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81187-26AB-1742-A153-B408C1C62E0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B06E6-D30A-204B-A4B2-47125671B0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FD631-8E6C-F443-ABCF-B0ADFA83FF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8BD11-FB74-C248-BC19-525E48E51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71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4D472-B2F6-409C-8E84-3CB50C79FAC3}" type="datetimeFigureOut">
              <a:rPr lang="en-US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7DC9-9F6F-40F4-B14F-AE8D5E5FBBA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4EEF6-870B-E946-9070-6127FFE2C1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3475" y="0"/>
            <a:ext cx="4708525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C9B3F-8195-7E43-8769-427499C9D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122363"/>
            <a:ext cx="6284045" cy="2387600"/>
          </a:xfrm>
        </p:spPr>
        <p:txBody>
          <a:bodyPr anchor="b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BE946-E30C-FD4E-BA21-16536156E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02038"/>
            <a:ext cx="6284045" cy="165576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B60DDE-224A-E94C-A997-EF5C040CEDD5}"/>
              </a:ext>
            </a:extLst>
          </p:cNvPr>
          <p:cNvGrpSpPr/>
          <p:nvPr userDrawn="1"/>
        </p:nvGrpSpPr>
        <p:grpSpPr>
          <a:xfrm>
            <a:off x="10691445" y="0"/>
            <a:ext cx="949691" cy="1119116"/>
            <a:chOff x="3324225" y="377687"/>
            <a:chExt cx="1923636" cy="22668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681893-532A-264E-9AA5-8CC11B8CA8E4}"/>
                </a:ext>
              </a:extLst>
            </p:cNvPr>
            <p:cNvSpPr/>
            <p:nvPr/>
          </p:nvSpPr>
          <p:spPr>
            <a:xfrm>
              <a:off x="3324225" y="377687"/>
              <a:ext cx="1923636" cy="22668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617619-6077-8B40-AADD-156E56580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2305" y="893312"/>
              <a:ext cx="1387475" cy="1235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33E5AAC-8BCD-5D49-9208-337D54A63B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24F74-2BF5-CE47-A7C7-4E3E6D1F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6"/>
            <a:ext cx="8316912" cy="11191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9AE5B6-7BBF-AB41-AFB4-2B4C780C278D}"/>
              </a:ext>
            </a:extLst>
          </p:cNvPr>
          <p:cNvGrpSpPr/>
          <p:nvPr userDrawn="1"/>
        </p:nvGrpSpPr>
        <p:grpSpPr>
          <a:xfrm>
            <a:off x="10691445" y="0"/>
            <a:ext cx="949691" cy="1119116"/>
            <a:chOff x="3324225" y="377687"/>
            <a:chExt cx="1923636" cy="22668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E9263D-4F59-3C49-A116-C1A658DFAE66}"/>
                </a:ext>
              </a:extLst>
            </p:cNvPr>
            <p:cNvSpPr/>
            <p:nvPr/>
          </p:nvSpPr>
          <p:spPr>
            <a:xfrm>
              <a:off x="3324225" y="377687"/>
              <a:ext cx="1923636" cy="22668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424DA7-682B-244C-8A46-4BB5FA65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2305" y="893312"/>
              <a:ext cx="1387475" cy="1235562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5A8BD-199B-4CC7-8DE3-F4B5620E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81188"/>
            <a:ext cx="11090275" cy="42116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9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CEB7-F10B-B44C-989E-BF2658281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881187"/>
            <a:ext cx="2773362" cy="4211639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D9226A-2FFC-1C47-8F23-738142AB4DF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335263" y="1881188"/>
            <a:ext cx="2760737" cy="42116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502951-CF2D-D746-BAB8-69854207623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07037" y="1881188"/>
            <a:ext cx="2773362" cy="42116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D50A50-2CD3-FC4D-B2A6-52BAF974DBC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891436" y="1881188"/>
            <a:ext cx="2760737" cy="42116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008580-2CEF-904C-8EB4-A9D7A68FF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20" y="6366488"/>
            <a:ext cx="917899" cy="2570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0EA220F-DB3D-455E-99C6-9A75446B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3006"/>
            <a:ext cx="11090275" cy="114141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643F-4BE3-9C41-9CD1-3DEEC108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50" y="2095853"/>
            <a:ext cx="8318500" cy="1141413"/>
          </a:xfrm>
        </p:spPr>
        <p:txBody>
          <a:bodyPr anchor="b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CEB7-F10B-B44C-989E-BF2658281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6750" y="3372203"/>
            <a:ext cx="8318500" cy="185455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  <a:lvl3pPr algn="ctr">
              <a:defRPr>
                <a:solidFill>
                  <a:schemeClr val="accent1"/>
                </a:solidFill>
              </a:defRPr>
            </a:lvl3pPr>
            <a:lvl4pPr algn="ctr">
              <a:defRPr>
                <a:solidFill>
                  <a:schemeClr val="accent1"/>
                </a:solidFill>
              </a:defRPr>
            </a:lvl4pPr>
            <a:lvl5pPr algn="ctr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C8A82-5963-4942-A630-589FF14189D3}"/>
              </a:ext>
            </a:extLst>
          </p:cNvPr>
          <p:cNvGrpSpPr/>
          <p:nvPr userDrawn="1"/>
        </p:nvGrpSpPr>
        <p:grpSpPr>
          <a:xfrm>
            <a:off x="10691445" y="0"/>
            <a:ext cx="949691" cy="1119116"/>
            <a:chOff x="3324225" y="377687"/>
            <a:chExt cx="1923636" cy="226681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9278C5-DD5A-8148-A1CA-73EA82F7AA88}"/>
                </a:ext>
              </a:extLst>
            </p:cNvPr>
            <p:cNvSpPr/>
            <p:nvPr/>
          </p:nvSpPr>
          <p:spPr>
            <a:xfrm>
              <a:off x="3324225" y="377687"/>
              <a:ext cx="1923636" cy="22668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8F0CB4-AA82-FD4D-902D-7A32F8092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2305" y="893312"/>
              <a:ext cx="1387475" cy="1235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873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lt 13">
            <a:extLst>
              <a:ext uri="{FF2B5EF4-FFF2-40B4-BE49-F238E27FC236}">
                <a16:creationId xmlns:a16="http://schemas.microsoft.com/office/drawing/2014/main" id="{69A88A3D-821E-4F42-AA9B-FFDDE1674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1670" y="1896970"/>
            <a:ext cx="6028660" cy="22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F0FF-E123-E948-9B26-19817CA9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16C8-FC16-4241-9D3D-495282233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81188"/>
            <a:ext cx="11090275" cy="4211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307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EC882-484B-DB41-B7FC-023A69B3A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A6292-1DE8-1340-942F-81E0113B8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A0025-E4CD-9F47-A0FC-A7B27C5A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822D-3F3B-0B40-A233-F7A1BBC895F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85DE9-D68C-8F40-A53B-BA56BD09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28BED-453B-4340-B819-16FA9EBE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F917-032B-0544-8A24-525423E6A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4F74-2BF5-CE47-A7C7-4E3E6D1FF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2B7587-945D-4877-90D6-B56656560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620" y="6397942"/>
            <a:ext cx="917899" cy="2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9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F0FF-E123-E948-9B26-19817CA9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8110537" cy="114141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16C8-FC16-4241-9D3D-495282233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81188"/>
            <a:ext cx="11090275" cy="42116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18EB4-9C1E-644C-82F6-6CAA69C0C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20" y="6443662"/>
            <a:ext cx="917899" cy="257012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9C98E21-6AD1-4756-ADFC-611577468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2809" y="-8993"/>
            <a:ext cx="1099366" cy="128120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6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CEB7-F10B-B44C-989E-BF2658281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8474" y="1881188"/>
            <a:ext cx="6983701" cy="42116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44C1BD8-D941-FD46-92F3-0F66FA712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9" y="0"/>
            <a:ext cx="4240212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21F5B7-68BA-4990-BFFC-7DA18F825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476" y="477309"/>
            <a:ext cx="5457658" cy="1141413"/>
          </a:xfrm>
        </p:spPr>
        <p:txBody>
          <a:bodyPr/>
          <a:lstStyle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51884D-243A-4FC5-94B2-9D18F6DA1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2809" y="-8993"/>
            <a:ext cx="1099366" cy="128120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CEB7-F10B-B44C-989E-BF265828144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2909" y="1881188"/>
            <a:ext cx="5369266" cy="2483778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et-EE"/>
              <a:t>1 tase</a:t>
            </a:r>
          </a:p>
          <a:p>
            <a:pPr lvl="2"/>
            <a:r>
              <a:rPr lang="et-EE"/>
              <a:t>2 tase</a:t>
            </a:r>
          </a:p>
          <a:p>
            <a:pPr lvl="3"/>
            <a:r>
              <a:rPr lang="et-EE"/>
              <a:t>3 tase</a:t>
            </a:r>
          </a:p>
          <a:p>
            <a:pPr lvl="4"/>
            <a:r>
              <a:rPr lang="et-EE"/>
              <a:t>4 tase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44C1BD8-D941-FD46-92F3-0F66FA712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721" y="4597882"/>
            <a:ext cx="11086453" cy="193231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51884D-243A-4FC5-94B2-9D18F6DA1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2809" y="-8993"/>
            <a:ext cx="1099366" cy="128120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62AA67-4E77-4A3F-BE73-9390E3C6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3006"/>
            <a:ext cx="8576204" cy="1141413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6150D6-E1C8-4369-913E-14F677987CE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65720" y="1871857"/>
            <a:ext cx="5343373" cy="2483778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et-EE"/>
              <a:t>1 tase</a:t>
            </a:r>
          </a:p>
          <a:p>
            <a:pPr lvl="2"/>
            <a:r>
              <a:rPr lang="et-EE"/>
              <a:t>2 tase</a:t>
            </a:r>
          </a:p>
          <a:p>
            <a:pPr lvl="3"/>
            <a:r>
              <a:rPr lang="et-EE"/>
              <a:t>3 tase</a:t>
            </a:r>
          </a:p>
          <a:p>
            <a:pPr lvl="4"/>
            <a:r>
              <a:rPr lang="et-EE"/>
              <a:t>4 tase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0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44C1BD8-D941-FD46-92F3-0F66FA712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" y="1"/>
            <a:ext cx="4294353" cy="306217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20D197-655E-45AF-96F6-61335C0058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8" y="3318515"/>
            <a:ext cx="4294353" cy="30621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F524AA-CBCC-4630-82EC-8BF54855F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8474" y="1881188"/>
            <a:ext cx="7007059" cy="449950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9BFE4F-5E8C-4430-8039-7F8257C8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476" y="477309"/>
            <a:ext cx="5457658" cy="1141413"/>
          </a:xfrm>
        </p:spPr>
        <p:txBody>
          <a:bodyPr/>
          <a:lstStyle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749AD0FA-B37F-49E4-BA5E-171F096826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2809" y="-8993"/>
            <a:ext cx="1099366" cy="128120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44C1BD8-D941-FD46-92F3-0F66FA712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8" y="-8993"/>
            <a:ext cx="4294353" cy="68669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20D197-655E-45AF-96F6-61335C0058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8476" y="4082903"/>
            <a:ext cx="7007057" cy="253404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F524AA-CBCC-4630-82EC-8BF54855F8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68474" y="1580297"/>
            <a:ext cx="7007059" cy="224741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et-EE"/>
              <a:t>1 tase</a:t>
            </a:r>
          </a:p>
          <a:p>
            <a:pPr lvl="2"/>
            <a:r>
              <a:rPr lang="et-EE"/>
              <a:t>2 tase</a:t>
            </a:r>
          </a:p>
          <a:p>
            <a:pPr lvl="3"/>
            <a:r>
              <a:rPr lang="et-EE"/>
              <a:t>3 tase</a:t>
            </a:r>
          </a:p>
          <a:p>
            <a:pPr lvl="4"/>
            <a:r>
              <a:rPr lang="et-EE"/>
              <a:t>4 tase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9BFE4F-5E8C-4430-8039-7F8257C8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476" y="477310"/>
            <a:ext cx="5457658" cy="883658"/>
          </a:xfrm>
        </p:spPr>
        <p:txBody>
          <a:bodyPr/>
          <a:lstStyle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749AD0FA-B37F-49E4-BA5E-171F096826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2809" y="-8994"/>
            <a:ext cx="1099366" cy="1369961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CEB7-F10B-B44C-989E-BF2658281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433"/>
            <a:ext cx="5254714" cy="4211637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D9226A-2FFC-1C47-8F23-738142AB4DF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14536" y="1700433"/>
            <a:ext cx="5337639" cy="4211637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1CE4B-E6BD-1D48-B9BA-96CB3CD620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20" y="6331517"/>
            <a:ext cx="917899" cy="2570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3E3CF1-84F8-4953-B444-65D6A6C7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3007"/>
            <a:ext cx="8576204" cy="917980"/>
          </a:xfrm>
        </p:spPr>
        <p:txBody>
          <a:bodyPr/>
          <a:lstStyle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395D1D-3595-49D5-8A37-82FC978981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2809" y="-8993"/>
            <a:ext cx="1099366" cy="128120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D9226A-2FFC-1C47-8F23-738142AB4DF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571068" y="1618722"/>
            <a:ext cx="6081108" cy="4460345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3E3CF1-84F8-4953-B444-65D6A6C7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3007"/>
            <a:ext cx="8483070" cy="932392"/>
          </a:xfrm>
        </p:spPr>
        <p:txBody>
          <a:bodyPr/>
          <a:lstStyle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46B8C3E-0D02-4D2C-9D8D-A4232E9655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4" y="1618722"/>
            <a:ext cx="4786780" cy="394388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8D9F0-79AC-46B6-9FA5-9C8E701E44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2809" y="-8993"/>
            <a:ext cx="1099366" cy="128120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6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CEB7-F10B-B44C-989E-BF2658281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81188"/>
            <a:ext cx="6247101" cy="4211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44C1BD8-D941-FD46-92F3-0F66FA712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3475" y="0"/>
            <a:ext cx="4708525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495DB-EE5A-D747-972B-CCF9F709AB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20" y="6315156"/>
            <a:ext cx="917899" cy="2570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E34FD1-219F-453F-BDB4-A4300DBE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3007"/>
            <a:ext cx="6413462" cy="932392"/>
          </a:xfrm>
        </p:spPr>
        <p:txBody>
          <a:bodyPr/>
          <a:lstStyle>
            <a:lvl1pPr>
              <a:defRPr sz="3200">
                <a:solidFill>
                  <a:srgbClr val="7030A0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8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325E75-D7A4-AB4B-AC43-C9553726C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414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F85D0-44ED-4842-893B-3DE974F7F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81187"/>
            <a:ext cx="11090275" cy="4211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8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2" r:id="rId4"/>
    <p:sldLayoutId id="2147483660" r:id="rId5"/>
    <p:sldLayoutId id="2147483663" r:id="rId6"/>
    <p:sldLayoutId id="2147483657" r:id="rId7"/>
    <p:sldLayoutId id="2147483661" r:id="rId8"/>
    <p:sldLayoutId id="2147483652" r:id="rId9"/>
    <p:sldLayoutId id="2147483659" r:id="rId10"/>
    <p:sldLayoutId id="2147483658" r:id="rId11"/>
    <p:sldLayoutId id="2147483656" r:id="rId12"/>
    <p:sldLayoutId id="2147483664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System Font Regular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4000" indent="-234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8000" indent="-198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" indent="-126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26000" indent="-1260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System Font Regular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2094" userDrawn="1">
          <p15:clr>
            <a:srgbClr val="A4A3A4"/>
          </p15:clr>
        </p15:guide>
        <p15:guide id="7" pos="2967" userDrawn="1">
          <p15:clr>
            <a:srgbClr val="A4A3A4"/>
          </p15:clr>
        </p15:guide>
        <p15:guide id="8" pos="1220" userDrawn="1">
          <p15:clr>
            <a:srgbClr val="A4A3A4"/>
          </p15:clr>
        </p15:guide>
        <p15:guide id="9" pos="4714" userDrawn="1">
          <p15:clr>
            <a:srgbClr val="A4A3A4"/>
          </p15:clr>
        </p15:guide>
        <p15:guide id="10" pos="5586" userDrawn="1">
          <p15:clr>
            <a:srgbClr val="A4A3A4"/>
          </p15:clr>
        </p15:guide>
        <p15:guide id="11" pos="6460" userDrawn="1">
          <p15:clr>
            <a:srgbClr val="A4A3A4"/>
          </p15:clr>
        </p15:guide>
        <p15:guide id="12" orient="horz" pos="118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5B24D5A-A367-3ECE-14EF-A8496DB7FE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6800"/>
            <a:ext cx="2667000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7959B-2437-3B4A-A8F1-8B6B54D89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9030" y="1085850"/>
            <a:ext cx="9486900" cy="2343150"/>
          </a:xfrm>
        </p:spPr>
        <p:txBody>
          <a:bodyPr>
            <a:normAutofit fontScale="90000"/>
          </a:bodyPr>
          <a:lstStyle/>
          <a:p>
            <a:br>
              <a:rPr lang="en-US" sz="5400" dirty="0">
                <a:latin typeface="Core Sans C 45 Regular"/>
              </a:rPr>
            </a:br>
            <a:br>
              <a:rPr lang="en-US" sz="5400" dirty="0">
                <a:latin typeface="Core Sans C 45 Regular"/>
              </a:rPr>
            </a:br>
            <a:br>
              <a:rPr lang="en-US" sz="5400" dirty="0">
                <a:latin typeface="Core Sans C 45 Regular"/>
              </a:rPr>
            </a:br>
            <a:r>
              <a:rPr lang="en-US" sz="5400" b="1" dirty="0">
                <a:solidFill>
                  <a:srgbClr val="5B0E8E"/>
                </a:solidFill>
                <a:latin typeface="Core Sans C 45 Regular"/>
              </a:rPr>
              <a:t> </a:t>
            </a:r>
            <a:r>
              <a:rPr lang="fi-FI" sz="5400" b="1" dirty="0">
                <a:solidFill>
                  <a:srgbClr val="5B0E8E"/>
                </a:solidFill>
                <a:latin typeface="Core Sans C 45 Regular"/>
              </a:rPr>
              <a:t>Kas muutumist käitumises kutsub esile piits või präänik?</a:t>
            </a:r>
            <a:endParaRPr lang="en-US" sz="5400" b="1" dirty="0">
              <a:solidFill>
                <a:srgbClr val="5B0E8E"/>
              </a:solidFill>
              <a:latin typeface="Core Sans C 45 Regular"/>
            </a:endParaRP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A7E116E9-5A51-28DF-B654-7CCE4C5F6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4365" y="4095464"/>
            <a:ext cx="6558219" cy="1981200"/>
          </a:xfrm>
        </p:spPr>
        <p:txBody>
          <a:bodyPr/>
          <a:lstStyle/>
          <a:p>
            <a:pPr algn="r"/>
            <a:r>
              <a:rPr lang="et-EE" sz="2800" dirty="0"/>
              <a:t>Mari-Liis Mägi, MA</a:t>
            </a:r>
          </a:p>
          <a:p>
            <a:pPr algn="r"/>
            <a:r>
              <a:rPr lang="et-EE" sz="2000" dirty="0"/>
              <a:t>Kliiniline kohtupsühholoog</a:t>
            </a:r>
          </a:p>
          <a:p>
            <a:pPr algn="r"/>
            <a:r>
              <a:rPr lang="et-EE" sz="2000" dirty="0"/>
              <a:t>Riiklikult tunnustatud ekspert kohtupsühholoogia alal</a:t>
            </a:r>
          </a:p>
          <a:p>
            <a:pPr algn="r"/>
            <a:r>
              <a:rPr lang="et-EE" sz="2000" dirty="0"/>
              <a:t>Confido Tartu Raatuse kliiniku Vaimse Tervise Keskuse juht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855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5D831-B5A4-054C-A07E-A55F09A67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6792"/>
            <a:ext cx="2668431" cy="1971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13C4026-6DCD-FA9F-D398-E86A3D44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9792350" cy="1039682"/>
          </a:xfrm>
        </p:spPr>
        <p:txBody>
          <a:bodyPr/>
          <a:lstStyle/>
          <a:p>
            <a:r>
              <a:rPr lang="et-EE" b="1" dirty="0"/>
              <a:t>Klinitsist sekkub eripreventsiooni tasandil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D8CA1-6BA6-F725-6857-7964414E9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272209"/>
            <a:ext cx="11090275" cy="5267487"/>
          </a:xfrm>
        </p:spPr>
        <p:txBody>
          <a:bodyPr/>
          <a:lstStyle/>
          <a:p>
            <a:pPr marL="0" indent="0" algn="ctr">
              <a:buNone/>
            </a:pPr>
            <a:r>
              <a:rPr lang="et-EE" dirty="0"/>
              <a:t>Eripreventsiooni kui õigusliku termini sisu käitumis- ja neuroteadustes</a:t>
            </a:r>
          </a:p>
          <a:p>
            <a:pPr marL="0" indent="0" algn="ctr">
              <a:buNone/>
            </a:pPr>
            <a:endParaRPr lang="et-EE" dirty="0"/>
          </a:p>
          <a:p>
            <a:pPr marL="0" indent="0" algn="ctr">
              <a:buNone/>
            </a:pPr>
            <a:endParaRPr lang="et-EE" dirty="0"/>
          </a:p>
          <a:p>
            <a:pPr marL="0" indent="0" algn="ctr">
              <a:buNone/>
            </a:pPr>
            <a:r>
              <a:rPr lang="et-EE" dirty="0"/>
              <a:t>Korduva õigusvastase (vägivaldse) käitumise riski maandamine</a:t>
            </a:r>
          </a:p>
          <a:p>
            <a:pPr algn="ctr"/>
            <a:r>
              <a:rPr lang="et-EE" sz="2400" dirty="0"/>
              <a:t>Tõenduspõhine riskihindamine</a:t>
            </a:r>
          </a:p>
          <a:p>
            <a:pPr lvl="1" algn="ctr"/>
            <a:r>
              <a:rPr lang="et-EE" sz="2000" dirty="0"/>
              <a:t>Millised on riskifaktorid?</a:t>
            </a:r>
          </a:p>
          <a:p>
            <a:pPr lvl="2" algn="ctr"/>
            <a:r>
              <a:rPr lang="et-EE" sz="1600" dirty="0"/>
              <a:t>Staatilised (nt vanus, sugu, eelnev vägivald) ja dünaamilised (nt hoiakud, psüühikahäire)</a:t>
            </a:r>
          </a:p>
          <a:p>
            <a:pPr algn="ctr"/>
            <a:r>
              <a:rPr lang="et-EE" sz="2400" dirty="0"/>
              <a:t>Käitumise korrigeerimine</a:t>
            </a:r>
          </a:p>
          <a:p>
            <a:pPr lvl="1" algn="ctr"/>
            <a:r>
              <a:rPr lang="et-EE" sz="2000" dirty="0"/>
              <a:t>Mida teha, et käitumine muutuks?</a:t>
            </a:r>
          </a:p>
          <a:p>
            <a:pPr lvl="2" algn="ctr"/>
            <a:r>
              <a:rPr lang="et-EE" sz="1600" dirty="0"/>
              <a:t>Riski-vajaduse-vastavuse mudel (RNR (Andrews, Bonta, &amp; Hoge, 1990))</a:t>
            </a:r>
          </a:p>
          <a:p>
            <a:pPr algn="ctr"/>
            <a:r>
              <a:rPr lang="et-EE" sz="2400" dirty="0"/>
              <a:t>Keskkonna kohandamine</a:t>
            </a:r>
          </a:p>
          <a:p>
            <a:pPr lvl="1" algn="ctr"/>
            <a:r>
              <a:rPr lang="et-EE" sz="2000" dirty="0"/>
              <a:t>Milline keskkond on riski maandamiseks optimaalne?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4F92B9-CD85-449F-62C5-FA4E7C9687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1796B01-1129-5B2B-04AE-75560BA4D5A6}"/>
              </a:ext>
            </a:extLst>
          </p:cNvPr>
          <p:cNvSpPr/>
          <p:nvPr/>
        </p:nvSpPr>
        <p:spPr>
          <a:xfrm>
            <a:off x="5766318" y="1795597"/>
            <a:ext cx="329682" cy="516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8949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5D831-B5A4-054C-A07E-A55F09A67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6792"/>
            <a:ext cx="2668431" cy="1971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13C4026-6DCD-FA9F-D398-E86A3D44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Calibri "/>
              </a:rPr>
              <a:t>Ohtlikkus</a:t>
            </a:r>
            <a:endParaRPr lang="et-E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D8CA1-6BA6-F725-6857-7964414E9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272209"/>
            <a:ext cx="11090275" cy="5151740"/>
          </a:xfrm>
        </p:spPr>
        <p:txBody>
          <a:bodyPr/>
          <a:lstStyle/>
          <a:p>
            <a:r>
              <a:rPr lang="et-EE" sz="2400" dirty="0"/>
              <a:t>Ohtlikkus Eesti õigusruumis kui lõppastmes juriidiline prognoosotsus </a:t>
            </a:r>
            <a:r>
              <a:rPr lang="et-EE" sz="1800" dirty="0"/>
              <a:t>(RKKKm nr 3-1-1-105-16)</a:t>
            </a:r>
          </a:p>
          <a:p>
            <a:r>
              <a:rPr lang="et-EE" sz="2400" dirty="0"/>
              <a:t>Ohtlikkust hindab kohus oma siseveendumuse alusel</a:t>
            </a:r>
          </a:p>
          <a:p>
            <a:r>
              <a:rPr lang="et-EE" sz="2400" dirty="0"/>
              <a:t>Kohtupsühholoogias hinnatakse vägivallariski, mitte ohtlikkust</a:t>
            </a:r>
          </a:p>
          <a:p>
            <a:pPr lvl="1"/>
            <a:r>
              <a:rPr lang="et-EE" sz="2000" dirty="0"/>
              <a:t>Risk ei saa olla dihhotoomne, tegemist on tõenäosusega </a:t>
            </a:r>
          </a:p>
          <a:p>
            <a:pPr lvl="1"/>
            <a:r>
              <a:rPr lang="et-EE" sz="2000" dirty="0"/>
              <a:t>Inimeste vägivallarisk varieerub vastavalt riskifaktorite hulgale</a:t>
            </a:r>
          </a:p>
          <a:p>
            <a:pPr lvl="1"/>
            <a:r>
              <a:rPr lang="et-EE" sz="2000" dirty="0"/>
              <a:t>NB! Ohtlikkuse kui juriidilise terminini kohta pole õige eksperdilt küsida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Ohtlikkus on teo tõenäosuse (riski) ja selle raskuse (ulatuse) korrutis.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endParaRPr lang="et-EE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Duncan Scott (1977), Briti kaasaegse kohtupsühhiaatria üks alusepanijatest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t-EE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4F92B9-CD85-449F-62C5-FA4E7C9687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" name="Google Shape;536;g859543aba1_2_17">
            <a:extLst>
              <a:ext uri="{FF2B5EF4-FFF2-40B4-BE49-F238E27FC236}">
                <a16:creationId xmlns:a16="http://schemas.microsoft.com/office/drawing/2014/main" id="{CDAAA337-5290-AAC8-3993-E1DB09BE3FDC}"/>
              </a:ext>
            </a:extLst>
          </p:cNvPr>
          <p:cNvSpPr/>
          <p:nvPr/>
        </p:nvSpPr>
        <p:spPr>
          <a:xfrm>
            <a:off x="3129308" y="5272926"/>
            <a:ext cx="804300" cy="8199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RISK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Google Shape;537;g859543aba1_2_17">
            <a:extLst>
              <a:ext uri="{FF2B5EF4-FFF2-40B4-BE49-F238E27FC236}">
                <a16:creationId xmlns:a16="http://schemas.microsoft.com/office/drawing/2014/main" id="{68090710-B77D-6BE4-DA11-F11E74855CCF}"/>
              </a:ext>
            </a:extLst>
          </p:cNvPr>
          <p:cNvSpPr/>
          <p:nvPr/>
        </p:nvSpPr>
        <p:spPr>
          <a:xfrm>
            <a:off x="4203949" y="5449695"/>
            <a:ext cx="546600" cy="422700"/>
          </a:xfrm>
          <a:prstGeom prst="mathMultiply">
            <a:avLst>
              <a:gd name="adj1" fmla="val 23520"/>
            </a:avLst>
          </a:prstGeom>
          <a:solidFill>
            <a:srgbClr val="3C78D8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Google Shape;538;g859543aba1_2_17">
            <a:extLst>
              <a:ext uri="{FF2B5EF4-FFF2-40B4-BE49-F238E27FC236}">
                <a16:creationId xmlns:a16="http://schemas.microsoft.com/office/drawing/2014/main" id="{67DC617F-2216-668A-975D-9DED46799D16}"/>
              </a:ext>
            </a:extLst>
          </p:cNvPr>
          <p:cNvSpPr/>
          <p:nvPr/>
        </p:nvSpPr>
        <p:spPr>
          <a:xfrm>
            <a:off x="5025980" y="5254735"/>
            <a:ext cx="1141500" cy="8199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TEO RASKUS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Google Shape;539;g859543aba1_2_17">
            <a:extLst>
              <a:ext uri="{FF2B5EF4-FFF2-40B4-BE49-F238E27FC236}">
                <a16:creationId xmlns:a16="http://schemas.microsoft.com/office/drawing/2014/main" id="{53E878BF-1C36-0E82-BFEE-001072397F14}"/>
              </a:ext>
            </a:extLst>
          </p:cNvPr>
          <p:cNvSpPr/>
          <p:nvPr/>
        </p:nvSpPr>
        <p:spPr>
          <a:xfrm>
            <a:off x="6305545" y="5493235"/>
            <a:ext cx="433200" cy="34290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4A86E8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Google Shape;540;g859543aba1_2_17">
            <a:extLst>
              <a:ext uri="{FF2B5EF4-FFF2-40B4-BE49-F238E27FC236}">
                <a16:creationId xmlns:a16="http://schemas.microsoft.com/office/drawing/2014/main" id="{0159C962-79CF-9378-60A7-BAE29DCBBE54}"/>
              </a:ext>
            </a:extLst>
          </p:cNvPr>
          <p:cNvSpPr/>
          <p:nvPr/>
        </p:nvSpPr>
        <p:spPr>
          <a:xfrm>
            <a:off x="7014876" y="5265085"/>
            <a:ext cx="1402500" cy="799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OHTLIKKUS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894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5D831-B5A4-054C-A07E-A55F09A67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6792"/>
            <a:ext cx="2668431" cy="1971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13C4026-6DCD-FA9F-D398-E86A3D44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99" y="7217"/>
            <a:ext cx="8110537" cy="1141413"/>
          </a:xfrm>
        </p:spPr>
        <p:txBody>
          <a:bodyPr/>
          <a:lstStyle/>
          <a:p>
            <a:r>
              <a:rPr lang="et-EE" b="1" dirty="0"/>
              <a:t>Käitumise muutmine ja biheiviorism (B.F.Skinner)</a:t>
            </a:r>
            <a:endParaRPr lang="et-EE" dirty="0"/>
          </a:p>
        </p:txBody>
      </p:sp>
      <p:pic>
        <p:nvPicPr>
          <p:cNvPr id="5" name="Picture Placeholder 4" descr="A cat lying on its back&#10;&#10;Description automatically generated with medium confidence">
            <a:extLst>
              <a:ext uri="{FF2B5EF4-FFF2-40B4-BE49-F238E27FC236}">
                <a16:creationId xmlns:a16="http://schemas.microsoft.com/office/drawing/2014/main" id="{81404B80-C37D-77D1-CA0F-6C8716A791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6331" r="6331"/>
          <a:stretch>
            <a:fillRect/>
          </a:stretch>
        </p:blipFill>
        <p:spPr>
          <a:xfrm rot="5400000">
            <a:off x="1426312" y="4036803"/>
            <a:ext cx="2613776" cy="2244542"/>
          </a:xfrm>
        </p:spPr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0EC851E2-8B9A-4150-B930-74531D839E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287271"/>
              </p:ext>
            </p:extLst>
          </p:nvPr>
        </p:nvGraphicFramePr>
        <p:xfrm>
          <a:off x="4765456" y="413407"/>
          <a:ext cx="7072359" cy="6437376"/>
        </p:xfrm>
        <a:graphic>
          <a:graphicData uri="http://schemas.openxmlformats.org/drawingml/2006/table">
            <a:tbl>
              <a:tblPr/>
              <a:tblGrid>
                <a:gridCol w="1817973">
                  <a:extLst>
                    <a:ext uri="{9D8B030D-6E8A-4147-A177-3AD203B41FA5}">
                      <a16:colId xmlns:a16="http://schemas.microsoft.com/office/drawing/2014/main" val="2349766189"/>
                    </a:ext>
                  </a:extLst>
                </a:gridCol>
                <a:gridCol w="2516340">
                  <a:extLst>
                    <a:ext uri="{9D8B030D-6E8A-4147-A177-3AD203B41FA5}">
                      <a16:colId xmlns:a16="http://schemas.microsoft.com/office/drawing/2014/main" val="2941495546"/>
                    </a:ext>
                  </a:extLst>
                </a:gridCol>
                <a:gridCol w="2738046">
                  <a:extLst>
                    <a:ext uri="{9D8B030D-6E8A-4147-A177-3AD203B41FA5}">
                      <a16:colId xmlns:a16="http://schemas.microsoft.com/office/drawing/2014/main" val="3773718075"/>
                    </a:ext>
                  </a:extLst>
                </a:gridCol>
              </a:tblGrid>
              <a:tr h="74331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br>
                        <a:rPr lang="et-EE" sz="1600" b="1" dirty="0">
                          <a:effectLst/>
                        </a:rPr>
                      </a:br>
                      <a:r>
                        <a:rPr lang="et-EE" sz="1600" b="1" dirty="0">
                          <a:effectLst/>
                        </a:rPr>
                        <a:t>Operantne tingimine</a:t>
                      </a:r>
                      <a:endParaRPr lang="et-EE" sz="160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r>
                        <a:rPr lang="et-EE" sz="1600" dirty="0">
                          <a:effectLst/>
                        </a:rPr>
                        <a:t>Sarrustus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t-EE" sz="1600" dirty="0"/>
                        <a:t>Karistus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277422"/>
                  </a:ext>
                </a:extLst>
              </a:tr>
              <a:tr h="290131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r>
                        <a:rPr lang="et-EE" sz="1600" b="1" dirty="0">
                          <a:effectLst/>
                        </a:rPr>
                        <a:t>Positiivne</a:t>
                      </a:r>
                      <a:endParaRPr lang="et-EE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r>
                        <a:rPr lang="et-EE" sz="1600" dirty="0">
                          <a:effectLst/>
                        </a:rPr>
                        <a:t>K</a:t>
                      </a:r>
                      <a:r>
                        <a:rPr lang="en-US" sz="1600" dirty="0" err="1">
                          <a:effectLst/>
                        </a:rPr>
                        <a:t>äitumisele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järgneb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premeerimine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meeldiva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stiimuliga</a:t>
                      </a:r>
                      <a:r>
                        <a:rPr lang="en-US" sz="1600" dirty="0">
                          <a:effectLst/>
                        </a:rPr>
                        <a:t>, mis </a:t>
                      </a:r>
                      <a:r>
                        <a:rPr lang="en-US" sz="1600" b="1" dirty="0" err="1">
                          <a:effectLst/>
                        </a:rPr>
                        <a:t>suurendab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tulevikus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käitumise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kordumist</a:t>
                      </a:r>
                      <a:r>
                        <a:rPr lang="en-US" sz="1600" dirty="0">
                          <a:effectLst/>
                        </a:rPr>
                        <a:t>. </a:t>
                      </a:r>
                      <a:r>
                        <a:rPr lang="en-US" sz="1600" dirty="0" err="1">
                          <a:effectLst/>
                        </a:rPr>
                        <a:t>Näiteks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operantse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tingimise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kambris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vajutab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rott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nuppu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ning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saab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tasuks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meeldiva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toidupala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nupule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vajutamise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tõenäosus</a:t>
                      </a:r>
                      <a:r>
                        <a:rPr lang="en-US" sz="1600" dirty="0">
                          <a:effectLst/>
                        </a:rPr>
                        <a:t> ja </a:t>
                      </a:r>
                      <a:r>
                        <a:rPr lang="en-US" sz="1600" dirty="0" err="1">
                          <a:effectLst/>
                        </a:rPr>
                        <a:t>sagedus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suurenevad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seeläbi</a:t>
                      </a:r>
                      <a:r>
                        <a:rPr lang="et-EE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r>
                        <a:rPr lang="et-EE" sz="1600" dirty="0">
                          <a:effectLst/>
                        </a:rPr>
                        <a:t>K</a:t>
                      </a:r>
                      <a:r>
                        <a:rPr lang="en-US" sz="1600" dirty="0" err="1">
                          <a:effectLst/>
                        </a:rPr>
                        <a:t>äitumisele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järgneb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ebameeldiv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stiimul</a:t>
                      </a:r>
                      <a:r>
                        <a:rPr lang="en-US" sz="1600" dirty="0">
                          <a:effectLst/>
                        </a:rPr>
                        <a:t>, mis </a:t>
                      </a:r>
                      <a:r>
                        <a:rPr lang="en-US" sz="1600" b="1" dirty="0" err="1">
                          <a:effectLst/>
                        </a:rPr>
                        <a:t>vähendab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tulevikus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käitumise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kordumist</a:t>
                      </a:r>
                      <a:r>
                        <a:rPr lang="en-US" sz="1600" dirty="0">
                          <a:effectLst/>
                        </a:rPr>
                        <a:t>. </a:t>
                      </a:r>
                      <a:r>
                        <a:rPr lang="en-US" sz="1600" dirty="0" err="1">
                          <a:effectLst/>
                        </a:rPr>
                        <a:t>Näiteks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operantse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tingimise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kambris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t-EE" sz="1600" dirty="0">
                          <a:effectLst/>
                        </a:rPr>
                        <a:t>vajutab </a:t>
                      </a:r>
                      <a:r>
                        <a:rPr lang="en-US" sz="1600" dirty="0" err="1">
                          <a:effectLst/>
                        </a:rPr>
                        <a:t>rott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nuppu</a:t>
                      </a:r>
                      <a:r>
                        <a:rPr lang="en-US" sz="1600" dirty="0">
                          <a:effectLst/>
                        </a:rPr>
                        <a:t> ja </a:t>
                      </a:r>
                      <a:r>
                        <a:rPr lang="en-US" sz="1600" dirty="0" err="1">
                          <a:effectLst/>
                        </a:rPr>
                        <a:t>sellele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järgneb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elektrilöök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läbi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põranda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nupule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vajutamise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tõenäosus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väheneb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seeläbi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825325"/>
                  </a:ext>
                </a:extLst>
              </a:tr>
              <a:tr h="268551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r>
                        <a:rPr lang="et-EE" sz="1600" b="1" dirty="0">
                          <a:effectLst/>
                        </a:rPr>
                        <a:t>Negatiivne</a:t>
                      </a:r>
                      <a:endParaRPr lang="et-EE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r>
                        <a:rPr lang="et-EE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Käitumisele järgneb ebameeldiva stiimuli eemaldamine, mis</a:t>
                      </a:r>
                      <a:r>
                        <a:rPr lang="et-EE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suurendab </a:t>
                      </a:r>
                      <a:r>
                        <a:rPr lang="et-EE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tulevikus käitumise kordumist. Näiteks operantse tingimise kambris vajutab rott nuppu ning seepeale vaikib rotile ebameeldiv heli, nupule vajutamise tõenäosus ja sagedus suurenevad seeläbi.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</a:pPr>
                      <a:r>
                        <a:rPr lang="et-EE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Käitumisele järgneb meeldiva stiimuli eemaldamine, mis </a:t>
                      </a:r>
                      <a:r>
                        <a:rPr lang="et-EE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vähendab</a:t>
                      </a:r>
                      <a:r>
                        <a:rPr lang="et-EE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tulevikus käitumise kordumist. Näiteks operantse tingimise kambris rott vajutab nuppu ja seejärel eemaldatakse kambrist toit, nupule vajutamise tõenäosus väheneb seeläbi.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845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97EBD72-194E-F4A9-48C7-B0D81B34A96D}"/>
              </a:ext>
            </a:extLst>
          </p:cNvPr>
          <p:cNvSpPr txBox="1"/>
          <p:nvPr/>
        </p:nvSpPr>
        <p:spPr>
          <a:xfrm>
            <a:off x="389922" y="1095226"/>
            <a:ext cx="3282667" cy="26776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t-EE" sz="2800" dirty="0"/>
              <a:t>Sarrustus töötab käitumise muutmisel enamasti oluliselt paremini kui karistus!</a:t>
            </a:r>
          </a:p>
        </p:txBody>
      </p:sp>
    </p:spTree>
    <p:extLst>
      <p:ext uri="{BB962C8B-B14F-4D97-AF65-F5344CB8AC3E}">
        <p14:creationId xmlns:p14="http://schemas.microsoft.com/office/powerpoint/2010/main" val="411807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5D831-B5A4-054C-A07E-A55F09A67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6792"/>
            <a:ext cx="2668431" cy="1971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13C4026-6DCD-FA9F-D398-E86A3D44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89281"/>
            <a:ext cx="9492547" cy="1084653"/>
          </a:xfrm>
        </p:spPr>
        <p:txBody>
          <a:bodyPr/>
          <a:lstStyle/>
          <a:p>
            <a:r>
              <a:rPr lang="et-EE" b="1" dirty="0">
                <a:latin typeface="Calibri "/>
              </a:rPr>
              <a:t>Vägivallariski ennustavad tegurid Rootsi valimil (vanglast vabanevad isikud)</a:t>
            </a:r>
            <a:r>
              <a:rPr lang="et-EE" sz="1600" b="1" dirty="0">
                <a:latin typeface="Calibri "/>
              </a:rPr>
              <a:t> </a:t>
            </a:r>
            <a:r>
              <a:rPr lang="et-EE" sz="2800" b="1" dirty="0">
                <a:latin typeface="Calibri "/>
              </a:rPr>
              <a:t>(Fazel jt., 2016)</a:t>
            </a:r>
            <a:endParaRPr lang="et-EE" sz="2800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D8CA1-6BA6-F725-6857-7964414E9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42" y="1004341"/>
            <a:ext cx="11090275" cy="4638780"/>
          </a:xfrm>
        </p:spPr>
        <p:txBody>
          <a:bodyPr/>
          <a:lstStyle/>
          <a:p>
            <a:r>
              <a:rPr lang="et-EE" sz="2000" b="1" dirty="0"/>
              <a:t>Noorem vanus </a:t>
            </a:r>
          </a:p>
          <a:p>
            <a:r>
              <a:rPr lang="et-EE" sz="2000" b="1" dirty="0"/>
              <a:t>Meessugu</a:t>
            </a:r>
          </a:p>
          <a:p>
            <a:r>
              <a:rPr lang="et-EE" sz="2000" b="1" dirty="0"/>
              <a:t>Vägivallakuritegu anamneesis</a:t>
            </a:r>
          </a:p>
          <a:p>
            <a:r>
              <a:rPr lang="et-EE" sz="2000" dirty="0"/>
              <a:t>Käesolevalt kannab karistust vägivallakuriteo eest</a:t>
            </a:r>
          </a:p>
          <a:p>
            <a:r>
              <a:rPr lang="et-EE" sz="2000" i="1" dirty="0"/>
              <a:t>Lühem vangistusaeg (NB! lae efekt tekib 1 aasta pealt)</a:t>
            </a:r>
          </a:p>
          <a:p>
            <a:r>
              <a:rPr lang="et-EE" sz="2000" i="1" dirty="0"/>
              <a:t>Madalam haridustase</a:t>
            </a:r>
          </a:p>
          <a:p>
            <a:r>
              <a:rPr lang="et-EE" sz="2000" i="1" dirty="0"/>
              <a:t>Madal sissetulek</a:t>
            </a:r>
          </a:p>
          <a:p>
            <a:r>
              <a:rPr lang="fi-FI" sz="2000" i="1" dirty="0"/>
              <a:t>Diagnoositud alkoholi ja/või narkootikumide tarvitamisega seotud häire</a:t>
            </a:r>
            <a:endParaRPr lang="et-EE" sz="2000" i="1" dirty="0"/>
          </a:p>
          <a:p>
            <a:r>
              <a:rPr lang="et-EE" sz="2000" i="1" dirty="0"/>
              <a:t>Diagnoositud psüühikahäire</a:t>
            </a:r>
          </a:p>
          <a:p>
            <a:pPr lvl="1"/>
            <a:r>
              <a:rPr lang="et-EE" sz="1700" i="1" dirty="0"/>
              <a:t>Diagnoositud raske psüühikahäire (psühhootiline või bipolaarne häire)</a:t>
            </a:r>
            <a:endParaRPr lang="et-EE" sz="2000" i="1" dirty="0"/>
          </a:p>
          <a:p>
            <a:r>
              <a:rPr lang="et-EE" sz="2000" dirty="0"/>
              <a:t>Pole abielus</a:t>
            </a:r>
          </a:p>
          <a:p>
            <a:r>
              <a:rPr lang="et-EE" sz="2000" dirty="0"/>
              <a:t>Töötu enne vangistust</a:t>
            </a:r>
          </a:p>
          <a:p>
            <a:r>
              <a:rPr lang="et-EE" sz="2000" dirty="0"/>
              <a:t>Pole immigrant</a:t>
            </a:r>
          </a:p>
          <a:p>
            <a:r>
              <a:rPr lang="et-EE" sz="2000" dirty="0"/>
              <a:t>Elab vaesemas elurajoonis</a:t>
            </a:r>
          </a:p>
          <a:p>
            <a:endParaRPr lang="et-EE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4F92B9-CD85-449F-62C5-FA4E7C9687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98DF0-1428-096D-4DA9-6D3FA1813556}"/>
              </a:ext>
            </a:extLst>
          </p:cNvPr>
          <p:cNvSpPr txBox="1"/>
          <p:nvPr/>
        </p:nvSpPr>
        <p:spPr>
          <a:xfrm>
            <a:off x="7618513" y="6323093"/>
            <a:ext cx="3483979" cy="8912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endParaRPr lang="et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53DDD-1F40-B4A5-F915-E54066214614}"/>
              </a:ext>
            </a:extLst>
          </p:cNvPr>
          <p:cNvSpPr txBox="1"/>
          <p:nvPr/>
        </p:nvSpPr>
        <p:spPr>
          <a:xfrm>
            <a:off x="8087400" y="5642719"/>
            <a:ext cx="315161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t-EE" b="1" dirty="0"/>
              <a:t>https://oxrisk.com/</a:t>
            </a:r>
          </a:p>
        </p:txBody>
      </p:sp>
    </p:spTree>
    <p:extLst>
      <p:ext uri="{BB962C8B-B14F-4D97-AF65-F5344CB8AC3E}">
        <p14:creationId xmlns:p14="http://schemas.microsoft.com/office/powerpoint/2010/main" val="366106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5D831-B5A4-054C-A07E-A55F09A67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6792"/>
            <a:ext cx="2668431" cy="1971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13C4026-6DCD-FA9F-D398-E86A3D44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9866352" cy="722934"/>
          </a:xfrm>
        </p:spPr>
        <p:txBody>
          <a:bodyPr/>
          <a:lstStyle/>
          <a:p>
            <a:r>
              <a:rPr lang="et-EE" b="1" dirty="0"/>
              <a:t>Õigusrikkujate eripärad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D8CA1-6BA6-F725-6857-7964414E9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272209"/>
            <a:ext cx="11090275" cy="5441107"/>
          </a:xfrm>
        </p:spPr>
        <p:txBody>
          <a:bodyPr/>
          <a:lstStyle/>
          <a:p>
            <a:r>
              <a:rPr lang="et-EE" dirty="0"/>
              <a:t>Õigusrikkujate seas on väga suur osakaal psühhopaatlike isiksusejoontega ja/või düssotsiaalse isiksushäirega inimesi</a:t>
            </a:r>
          </a:p>
          <a:p>
            <a:pPr lvl="1"/>
            <a:r>
              <a:rPr lang="et-EE" dirty="0">
                <a:latin typeface="Arial (body"/>
              </a:rPr>
              <a:t>Mõnede uuringute kohaselt lausa 50-80% </a:t>
            </a:r>
            <a:r>
              <a:rPr lang="et-EE" b="0" i="0" dirty="0">
                <a:effectLst/>
                <a:latin typeface="Arial (body"/>
              </a:rPr>
              <a:t>(Fazel ja Danesh, 2002; </a:t>
            </a:r>
            <a:r>
              <a:rPr lang="et-EE" dirty="0">
                <a:latin typeface="Arial (body"/>
              </a:rPr>
              <a:t>Hart ja Hare,1989 jpt) </a:t>
            </a:r>
          </a:p>
          <a:p>
            <a:r>
              <a:rPr lang="et-EE" dirty="0"/>
              <a:t>Psühhopaatide teatud ajupiirkonnad ei reageeri või reageerivad keskmiselt oluliselt kehvemini aversiivsele stiimulile ehk karistusele (amügdala ja autonoomse närvisüsteemi hüpoaktiivsus, endokriinsüsteemi eripärad jms)</a:t>
            </a:r>
          </a:p>
          <a:p>
            <a:pPr lvl="1"/>
            <a:r>
              <a:rPr lang="et-EE" dirty="0"/>
              <a:t>Nende käitumise muutmise kontekstis tuleb rõhuda käitumise muutmise kasu neile enestele</a:t>
            </a:r>
          </a:p>
          <a:p>
            <a:pPr lvl="1"/>
            <a:r>
              <a:rPr lang="et-EE" dirty="0"/>
              <a:t>Hea näide ebaefektiivsest meetodist käitumise muutmisel: kartserikaristus koristöödest keeldumisel</a:t>
            </a:r>
          </a:p>
          <a:p>
            <a:pPr lvl="1"/>
            <a:r>
              <a:rPr lang="et-EE" dirty="0"/>
              <a:t>Käitumise tõenäosuse suurendamiseks tuleb kasutada sarrustust, mitte karistust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4F92B9-CD85-449F-62C5-FA4E7C9687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497271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5D831-B5A4-054C-A07E-A55F09A67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6792"/>
            <a:ext cx="2668431" cy="1971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13C4026-6DCD-FA9F-D398-E86A3D44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9634859" cy="1059606"/>
          </a:xfrm>
        </p:spPr>
        <p:txBody>
          <a:bodyPr/>
          <a:lstStyle/>
          <a:p>
            <a:r>
              <a:rPr lang="et-EE" b="1" dirty="0"/>
              <a:t>Kas praegused taasühiskonnastavad sekkumised töötavad?</a:t>
            </a:r>
            <a:endParaRPr lang="et-E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D8CA1-6BA6-F725-6857-7964414E9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Sekkumised on peamiselt kognitiiv-käitumisteraapia põhised</a:t>
            </a:r>
          </a:p>
          <a:p>
            <a:r>
              <a:rPr lang="et-EE" dirty="0"/>
              <a:t>McGuire, 2017: psühhosotsiaalsete sekkumiste väike kuni mõõdukas positiivne mõju</a:t>
            </a:r>
          </a:p>
          <a:p>
            <a:r>
              <a:rPr lang="et-EE" dirty="0"/>
              <a:t>Beaudry jt., 2021 Oxfordi ülikooli kohtupsühhiaatria uurimisrühmast:</a:t>
            </a:r>
          </a:p>
          <a:p>
            <a:pPr lvl="1"/>
            <a:r>
              <a:rPr lang="et-EE" dirty="0"/>
              <a:t>Metaanalüüs 6345 uuringust</a:t>
            </a:r>
          </a:p>
          <a:p>
            <a:pPr lvl="1"/>
            <a:r>
              <a:rPr lang="et-EE" dirty="0"/>
              <a:t>Statistiline olulisus kognitiiv-käitumuslike sekkumiste ja retsidiivsuse vähenemise vahel kadus, kui võeti analüüsist välja väga väikese valimiga (&lt;50 in) uuringud</a:t>
            </a:r>
          </a:p>
          <a:p>
            <a:pPr lvl="1"/>
            <a:r>
              <a:rPr lang="et-EE" u="sng" dirty="0"/>
              <a:t>Mõnedes uuringutes tuvastati kinnipidamise järgselt terapeutilistes kogukondades viibimise ja retsidiivsuse vähenemise vaheline seos</a:t>
            </a:r>
          </a:p>
          <a:p>
            <a:endParaRPr lang="et-EE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4F92B9-CD85-449F-62C5-FA4E7C9687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24981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15D831-B5A4-054C-A07E-A55F09A67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6792"/>
            <a:ext cx="2668431" cy="197120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13C4026-6DCD-FA9F-D398-E86A3D44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25" y="39989"/>
            <a:ext cx="8110537" cy="1141413"/>
          </a:xfrm>
        </p:spPr>
        <p:txBody>
          <a:bodyPr/>
          <a:lstStyle/>
          <a:p>
            <a:r>
              <a:rPr lang="fi-FI" sz="3200" b="1" dirty="0">
                <a:solidFill>
                  <a:srgbClr val="5B0E8E"/>
                </a:solidFill>
                <a:latin typeface="Core Sans C 45 Regular"/>
              </a:rPr>
              <a:t>Kas muutumist käitumises kutsub esile piits või präänik?</a:t>
            </a:r>
            <a:endParaRPr lang="et-E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3D8CA1-6BA6-F725-6857-7964414E9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181402"/>
            <a:ext cx="11090275" cy="4885039"/>
          </a:xfrm>
        </p:spPr>
        <p:txBody>
          <a:bodyPr/>
          <a:lstStyle/>
          <a:p>
            <a:r>
              <a:rPr lang="et-EE" sz="2400" dirty="0"/>
              <a:t>Mõlemad ja ei kumbki</a:t>
            </a:r>
          </a:p>
          <a:p>
            <a:pPr lvl="1"/>
            <a:r>
              <a:rPr lang="et-EE" sz="2000" dirty="0"/>
              <a:t>Parima mõjuga karistus on teo suhtes vahetu, lühiajaline ja karm</a:t>
            </a:r>
          </a:p>
          <a:p>
            <a:r>
              <a:rPr lang="et-EE" sz="2400" dirty="0"/>
              <a:t>Eripreventiivsel ehk riski vähendaval eesmärgil läbi viidavad tegevused peavad olema kordades individuaalsemad kui need on tänases karistussüsteemis</a:t>
            </a:r>
          </a:p>
          <a:p>
            <a:pPr lvl="1"/>
            <a:r>
              <a:rPr lang="et-EE" sz="2000" dirty="0"/>
              <a:t>Oluline väljakutse karistuspoliitikas</a:t>
            </a:r>
          </a:p>
          <a:p>
            <a:r>
              <a:rPr lang="et-EE" sz="2400" dirty="0"/>
              <a:t>Inimesi ei saa tulenevalt nende heterogeensusest kohelda üheselt</a:t>
            </a:r>
          </a:p>
          <a:p>
            <a:pPr lvl="1"/>
            <a:r>
              <a:rPr lang="et-EE" sz="2000" dirty="0"/>
              <a:t>Paljud õigusrikkujad ei reageeri karistusele tulenevalt neurobioloogilistest eripäradest</a:t>
            </a:r>
          </a:p>
          <a:p>
            <a:pPr lvl="1"/>
            <a:r>
              <a:rPr lang="et-EE" sz="2000" dirty="0"/>
              <a:t>Mõni peabki igaveseks kinnisesse keskkonda jääma!</a:t>
            </a:r>
          </a:p>
          <a:p>
            <a:r>
              <a:rPr lang="et-EE" sz="2400" dirty="0"/>
              <a:t>Rõhk peab olema väga heal ja tõenduspõhisel riskihindamisel</a:t>
            </a:r>
          </a:p>
          <a:p>
            <a:pPr lvl="1"/>
            <a:r>
              <a:rPr lang="et-EE" sz="2000" dirty="0"/>
              <a:t>See ei saa olla kellegi kõhutunne!</a:t>
            </a:r>
          </a:p>
          <a:p>
            <a:r>
              <a:rPr lang="et-EE" sz="2400" dirty="0"/>
              <a:t>Sekkumine tuleb tuua vanglast väljapoole!</a:t>
            </a:r>
          </a:p>
          <a:p>
            <a:r>
              <a:rPr lang="et-EE" sz="2400" b="1" dirty="0"/>
              <a:t>Õigusriigis peab õiguse mõistmine tuginema tõenduspõhistele alustele!</a:t>
            </a:r>
          </a:p>
          <a:p>
            <a:pPr marL="0" indent="0">
              <a:buNone/>
            </a:pPr>
            <a:endParaRPr lang="et-EE" dirty="0"/>
          </a:p>
          <a:p>
            <a:pPr marL="0" lvl="2" indent="-18000">
              <a:buNone/>
            </a:pPr>
            <a:endParaRPr lang="et-EE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44F92B9-CD85-449F-62C5-FA4E7C9687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47416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45F761A0-89DE-4E15-8915-58D6272DE809}"/>
              </a:ext>
            </a:extLst>
          </p:cNvPr>
          <p:cNvSpPr/>
          <p:nvPr/>
        </p:nvSpPr>
        <p:spPr>
          <a:xfrm>
            <a:off x="0" y="0"/>
            <a:ext cx="12192000" cy="6925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6487444-AE03-4A02-BFCD-CC05DFD07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971800"/>
            <a:ext cx="5486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83C39-4DDE-7274-9AD8-F12739273722}"/>
              </a:ext>
            </a:extLst>
          </p:cNvPr>
          <p:cNvSpPr txBox="1"/>
          <p:nvPr/>
        </p:nvSpPr>
        <p:spPr>
          <a:xfrm>
            <a:off x="4965540" y="4363656"/>
            <a:ext cx="424790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t-EE" dirty="0">
                <a:solidFill>
                  <a:schemeClr val="bg1"/>
                </a:solidFill>
              </a:rPr>
              <a:t>Mari.Liis.Magi@confido.ee</a:t>
            </a:r>
          </a:p>
        </p:txBody>
      </p:sp>
      <p:pic>
        <p:nvPicPr>
          <p:cNvPr id="4" name="Picture 3" descr="A hand petting a cat&#10;&#10;Description automatically generated with medium confidence">
            <a:extLst>
              <a:ext uri="{FF2B5EF4-FFF2-40B4-BE49-F238E27FC236}">
                <a16:creationId xmlns:a16="http://schemas.microsoft.com/office/drawing/2014/main" id="{08879E37-7D29-BE64-9A18-809E05D6F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6"/>
          <a:stretch/>
        </p:blipFill>
        <p:spPr>
          <a:xfrm rot="5400000">
            <a:off x="-631290" y="630242"/>
            <a:ext cx="3430048" cy="21674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person petting a cat&#10;&#10;Description automatically generated with medium confidence">
            <a:extLst>
              <a:ext uri="{FF2B5EF4-FFF2-40B4-BE49-F238E27FC236}">
                <a16:creationId xmlns:a16="http://schemas.microsoft.com/office/drawing/2014/main" id="{2C2FA842-E9F9-2051-0B3C-2C66EC3EB9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20"/>
          <a:stretch/>
        </p:blipFill>
        <p:spPr>
          <a:xfrm rot="5400000">
            <a:off x="9393765" y="4127352"/>
            <a:ext cx="3429000" cy="21674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3369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Confido 2">
      <a:dk1>
        <a:srgbClr val="546374"/>
      </a:dk1>
      <a:lt1>
        <a:srgbClr val="FFFFFF"/>
      </a:lt1>
      <a:dk2>
        <a:srgbClr val="E1E2E6"/>
      </a:dk2>
      <a:lt2>
        <a:srgbClr val="FFFFFF"/>
      </a:lt2>
      <a:accent1>
        <a:srgbClr val="5A1D91"/>
      </a:accent1>
      <a:accent2>
        <a:srgbClr val="FF4500"/>
      </a:accent2>
      <a:accent3>
        <a:srgbClr val="FF8D00"/>
      </a:accent3>
      <a:accent4>
        <a:srgbClr val="FFB941"/>
      </a:accent4>
      <a:accent5>
        <a:srgbClr val="82D6C8"/>
      </a:accent5>
      <a:accent6>
        <a:srgbClr val="9BF0D6"/>
      </a:accent6>
      <a:hlink>
        <a:srgbClr val="5A1D91"/>
      </a:hlink>
      <a:folHlink>
        <a:srgbClr val="5A1D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nfido presentation example" id="{D095E445-A122-B341-92D3-E1317B4A4CE3}" vid="{E64C07FD-A3FB-DD41-BBAA-471F193361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85F8DC281A3A4AA4B532185A396024" ma:contentTypeVersion="8" ma:contentTypeDescription="Loo uus dokument" ma:contentTypeScope="" ma:versionID="82943bd435b91e93c3b372cd8f4be307">
  <xsd:schema xmlns:xsd="http://www.w3.org/2001/XMLSchema" xmlns:xs="http://www.w3.org/2001/XMLSchema" xmlns:p="http://schemas.microsoft.com/office/2006/metadata/properties" xmlns:ns2="e6d937f1-bc28-489b-a2e2-c8f95d8aaf72" xmlns:ns3="98cca029-fdd8-4757-a338-8456a4b91cce" targetNamespace="http://schemas.microsoft.com/office/2006/metadata/properties" ma:root="true" ma:fieldsID="9939c715a46fcf0ef871bc9d44fd8c58" ns2:_="" ns3:_="">
    <xsd:import namespace="e6d937f1-bc28-489b-a2e2-c8f95d8aaf72"/>
    <xsd:import namespace="98cca029-fdd8-4757-a338-8456a4b91c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937f1-bc28-489b-a2e2-c8f95d8aaf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ca029-fdd8-4757-a338-8456a4b91cc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3CAFFE-86B2-4AE2-9CBC-DD55F402E4E6}">
  <ds:schemaRefs>
    <ds:schemaRef ds:uri="http://purl.org/dc/dcmitype/"/>
    <ds:schemaRef ds:uri="http://purl.org/dc/elements/1.1/"/>
    <ds:schemaRef ds:uri="http://schemas.microsoft.com/office/infopath/2007/PartnerControls"/>
    <ds:schemaRef ds:uri="98cca029-fdd8-4757-a338-8456a4b91cce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e6d937f1-bc28-489b-a2e2-c8f95d8aaf72"/>
  </ds:schemaRefs>
</ds:datastoreItem>
</file>

<file path=customXml/itemProps2.xml><?xml version="1.0" encoding="utf-8"?>
<ds:datastoreItem xmlns:ds="http://schemas.openxmlformats.org/officeDocument/2006/customXml" ds:itemID="{A03E9875-F0FF-47BD-A8EC-6AA52AE87F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41440-A1E6-470B-8C84-B3BCED3306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d937f1-bc28-489b-a2e2-c8f95d8aaf72"/>
    <ds:schemaRef ds:uri="98cca029-fdd8-4757-a338-8456a4b91c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Confido template blank</Template>
  <TotalTime>11769</TotalTime>
  <Words>691</Words>
  <Application>Microsoft Office PowerPoint</Application>
  <PresentationFormat>Widescreen</PresentationFormat>
  <Paragraphs>86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(body</vt:lpstr>
      <vt:lpstr>Calibri</vt:lpstr>
      <vt:lpstr>Calibri </vt:lpstr>
      <vt:lpstr>Core Sans C 45 Regular</vt:lpstr>
      <vt:lpstr>System Font Regular</vt:lpstr>
      <vt:lpstr>Office'i kujundus</vt:lpstr>
      <vt:lpstr>    Kas muutumist käitumises kutsub esile piits või präänik?</vt:lpstr>
      <vt:lpstr>Klinitsist sekkub eripreventsiooni tasandil</vt:lpstr>
      <vt:lpstr>Ohtlikkus</vt:lpstr>
      <vt:lpstr>Käitumise muutmine ja biheiviorism (B.F.Skinner)</vt:lpstr>
      <vt:lpstr>Vägivallariski ennustavad tegurid Rootsi valimil (vanglast vabanevad isikud) (Fazel jt., 2016)</vt:lpstr>
      <vt:lpstr>Õigusrikkujate eripärad</vt:lpstr>
      <vt:lpstr>Kas praegused taasühiskonnastavad sekkumised töötavad?</vt:lpstr>
      <vt:lpstr>Kas muutumist käitumises kutsub esile piits või präänik?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Headline</dc:title>
  <dc:creator>Merle Väli</dc:creator>
  <cp:lastModifiedBy>Mari-Liis Mägi</cp:lastModifiedBy>
  <cp:revision>84</cp:revision>
  <dcterms:created xsi:type="dcterms:W3CDTF">2021-02-22T09:51:27Z</dcterms:created>
  <dcterms:modified xsi:type="dcterms:W3CDTF">2022-10-06T06:30:40Z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0x010100AD85F8DC281A3A4AA4B532185A396024</vt:lpwstr>
  </property>
</Properties>
</file>