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63" r:id="rId5"/>
    <p:sldId id="259" r:id="rId6"/>
    <p:sldId id="260" r:id="rId7"/>
    <p:sldId id="261" r:id="rId8"/>
    <p:sldId id="262"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248"/>
    <p:restoredTop sz="96327"/>
  </p:normalViewPr>
  <p:slideViewPr>
    <p:cSldViewPr snapToGrid="0">
      <p:cViewPr varScale="1">
        <p:scale>
          <a:sx n="128" d="100"/>
          <a:sy n="128" d="100"/>
        </p:scale>
        <p:origin x="248"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GB"/>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10/6/22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10/6/22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10/6/22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10/6/22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GB"/>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10/6/22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10/6/22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10/6/22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GB"/>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10/6/22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10/6/22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GB"/>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10/6/22</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GB"/>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10/6/22</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10/6/22</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oigus-selts.e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CFB18-B2F6-22A3-8101-7F0CDD70D3F4}"/>
              </a:ext>
            </a:extLst>
          </p:cNvPr>
          <p:cNvSpPr>
            <a:spLocks noGrp="1"/>
          </p:cNvSpPr>
          <p:nvPr>
            <p:ph type="ctrTitle"/>
          </p:nvPr>
        </p:nvSpPr>
        <p:spPr>
          <a:xfrm>
            <a:off x="1371600" y="974035"/>
            <a:ext cx="9220200" cy="3058629"/>
          </a:xfrm>
        </p:spPr>
        <p:txBody>
          <a:bodyPr>
            <a:normAutofit/>
          </a:bodyPr>
          <a:lstStyle/>
          <a:p>
            <a:pPr algn="r"/>
            <a:r>
              <a:rPr lang="en-GB" sz="2700" b="1" dirty="0">
                <a:solidFill>
                  <a:srgbClr val="05384F"/>
                </a:solidFill>
                <a:effectLst/>
                <a:latin typeface="ErbarURW"/>
              </a:rPr>
              <a:t>VÕS 20: </a:t>
            </a:r>
            <a:r>
              <a:rPr lang="en-GB" sz="2700" b="1" dirty="0" err="1">
                <a:solidFill>
                  <a:srgbClr val="05384F"/>
                </a:solidFill>
                <a:effectLst/>
                <a:latin typeface="ErbarURW"/>
              </a:rPr>
              <a:t>Lepingu</a:t>
            </a:r>
            <a:r>
              <a:rPr lang="en-GB" sz="2700" b="1" dirty="0">
                <a:solidFill>
                  <a:srgbClr val="05384F"/>
                </a:solidFill>
                <a:effectLst/>
                <a:latin typeface="ErbarURW"/>
              </a:rPr>
              <a:t> </a:t>
            </a:r>
            <a:r>
              <a:rPr lang="en-GB" sz="2700" b="1" dirty="0" err="1">
                <a:solidFill>
                  <a:srgbClr val="05384F"/>
                </a:solidFill>
                <a:effectLst/>
                <a:latin typeface="ErbarURW"/>
              </a:rPr>
              <a:t>sõlmimise</a:t>
            </a:r>
            <a:r>
              <a:rPr lang="en-GB" sz="2700" b="1" dirty="0">
                <a:solidFill>
                  <a:srgbClr val="05384F"/>
                </a:solidFill>
                <a:effectLst/>
                <a:latin typeface="ErbarURW"/>
              </a:rPr>
              <a:t> </a:t>
            </a:r>
            <a:r>
              <a:rPr lang="en-GB" sz="2700" b="1" dirty="0" err="1">
                <a:solidFill>
                  <a:srgbClr val="05384F"/>
                </a:solidFill>
                <a:effectLst/>
                <a:latin typeface="ErbarURW"/>
              </a:rPr>
              <a:t>kohustus</a:t>
            </a:r>
            <a:r>
              <a:rPr lang="en-GB" sz="2700" b="1" dirty="0">
                <a:solidFill>
                  <a:srgbClr val="05384F"/>
                </a:solidFill>
                <a:effectLst/>
                <a:latin typeface="ErbarURW"/>
              </a:rPr>
              <a:t> </a:t>
            </a:r>
            <a:r>
              <a:rPr lang="en-GB" sz="2700" b="1" dirty="0" err="1">
                <a:solidFill>
                  <a:srgbClr val="05384F"/>
                </a:solidFill>
                <a:effectLst/>
                <a:latin typeface="ErbarURW"/>
              </a:rPr>
              <a:t>ja</a:t>
            </a:r>
            <a:r>
              <a:rPr lang="en-GB" sz="2700" b="1" dirty="0">
                <a:solidFill>
                  <a:srgbClr val="05384F"/>
                </a:solidFill>
                <a:effectLst/>
                <a:latin typeface="ErbarURW"/>
              </a:rPr>
              <a:t> </a:t>
            </a:r>
            <a:r>
              <a:rPr lang="en-GB" sz="2700" b="1" dirty="0" err="1">
                <a:solidFill>
                  <a:srgbClr val="05384F"/>
                </a:solidFill>
                <a:effectLst/>
                <a:latin typeface="ErbarURW"/>
              </a:rPr>
              <a:t>vastutuse</a:t>
            </a:r>
            <a:r>
              <a:rPr lang="en-GB" sz="2700" b="1" dirty="0">
                <a:solidFill>
                  <a:srgbClr val="05384F"/>
                </a:solidFill>
                <a:effectLst/>
                <a:latin typeface="ErbarURW"/>
              </a:rPr>
              <a:t> </a:t>
            </a:r>
            <a:r>
              <a:rPr lang="en-GB" sz="2700" b="1" dirty="0" err="1">
                <a:solidFill>
                  <a:srgbClr val="05384F"/>
                </a:solidFill>
                <a:effectLst/>
                <a:latin typeface="ErbarURW"/>
              </a:rPr>
              <a:t>anonümiseerumine</a:t>
            </a:r>
            <a:r>
              <a:rPr lang="en-GB" sz="2700" b="1" dirty="0">
                <a:solidFill>
                  <a:srgbClr val="05384F"/>
                </a:solidFill>
                <a:effectLst/>
                <a:latin typeface="ErbarURW"/>
              </a:rPr>
              <a:t> </a:t>
            </a:r>
            <a:r>
              <a:rPr lang="en-GB" sz="2700" b="1" i="1" dirty="0">
                <a:solidFill>
                  <a:srgbClr val="05384F"/>
                </a:solidFill>
                <a:effectLst/>
                <a:latin typeface="ErbarURW"/>
              </a:rPr>
              <a:t>anno </a:t>
            </a:r>
            <a:r>
              <a:rPr lang="en-GB" sz="2700" b="1" dirty="0">
                <a:solidFill>
                  <a:srgbClr val="05384F"/>
                </a:solidFill>
                <a:effectLst/>
                <a:latin typeface="ErbarURW"/>
              </a:rPr>
              <a:t>2022 – </a:t>
            </a:r>
            <a:r>
              <a:rPr lang="en-GB" sz="2700" b="1" dirty="0" err="1">
                <a:solidFill>
                  <a:srgbClr val="05384F"/>
                </a:solidFill>
                <a:effectLst/>
                <a:latin typeface="ErbarURW"/>
              </a:rPr>
              <a:t>ühisrahastusest</a:t>
            </a:r>
            <a:r>
              <a:rPr lang="en-GB" sz="2700" b="1" dirty="0">
                <a:solidFill>
                  <a:srgbClr val="05384F"/>
                </a:solidFill>
                <a:effectLst/>
                <a:latin typeface="ErbarURW"/>
              </a:rPr>
              <a:t> </a:t>
            </a:r>
            <a:r>
              <a:rPr lang="en-GB" sz="2700" b="1" dirty="0" err="1">
                <a:solidFill>
                  <a:srgbClr val="05384F"/>
                </a:solidFill>
                <a:effectLst/>
                <a:latin typeface="ErbarURW"/>
              </a:rPr>
              <a:t>krüptorahani</a:t>
            </a:r>
            <a:r>
              <a:rPr lang="en-GB" sz="2700" b="1" dirty="0">
                <a:solidFill>
                  <a:srgbClr val="05384F"/>
                </a:solidFill>
                <a:effectLst/>
                <a:latin typeface="ErbarURW"/>
              </a:rPr>
              <a:t> </a:t>
            </a:r>
            <a:r>
              <a:rPr lang="en-GB" sz="2700" b="1" dirty="0" err="1">
                <a:solidFill>
                  <a:srgbClr val="05384F"/>
                </a:solidFill>
                <a:effectLst/>
                <a:latin typeface="ErbarURW"/>
              </a:rPr>
              <a:t>lepinguõiguse</a:t>
            </a:r>
            <a:r>
              <a:rPr lang="en-GB" sz="2700" b="1" dirty="0">
                <a:solidFill>
                  <a:srgbClr val="05384F"/>
                </a:solidFill>
                <a:effectLst/>
                <a:latin typeface="ErbarURW"/>
              </a:rPr>
              <a:t> </a:t>
            </a:r>
            <a:r>
              <a:rPr lang="en-GB" sz="2700" b="1" dirty="0" err="1">
                <a:solidFill>
                  <a:srgbClr val="05384F"/>
                </a:solidFill>
                <a:effectLst/>
                <a:latin typeface="ErbarURW"/>
              </a:rPr>
              <a:t>kontekstis</a:t>
            </a:r>
            <a:br>
              <a:rPr lang="en-GB" sz="2700" b="0" dirty="0">
                <a:solidFill>
                  <a:srgbClr val="05384F"/>
                </a:solidFill>
                <a:effectLst/>
                <a:latin typeface="ErbarURW"/>
              </a:rPr>
            </a:br>
            <a:endParaRPr lang="et-EE" sz="2700" dirty="0"/>
          </a:p>
        </p:txBody>
      </p:sp>
      <p:sp>
        <p:nvSpPr>
          <p:cNvPr id="3" name="Subtitle 2">
            <a:extLst>
              <a:ext uri="{FF2B5EF4-FFF2-40B4-BE49-F238E27FC236}">
                <a16:creationId xmlns:a16="http://schemas.microsoft.com/office/drawing/2014/main" id="{A11F61A9-8B57-DC09-CF1A-C7242BF416AD}"/>
              </a:ext>
            </a:extLst>
          </p:cNvPr>
          <p:cNvSpPr>
            <a:spLocks noGrp="1"/>
          </p:cNvSpPr>
          <p:nvPr>
            <p:ph type="subTitle" idx="1"/>
          </p:nvPr>
        </p:nvSpPr>
        <p:spPr/>
        <p:txBody>
          <a:bodyPr/>
          <a:lstStyle/>
          <a:p>
            <a:r>
              <a:rPr lang="et-EE" dirty="0"/>
              <a:t>ÕTP paneel // VÕS 20 // EAÕS // 06.10.2022</a:t>
            </a:r>
          </a:p>
          <a:p>
            <a:r>
              <a:rPr lang="et-EE" dirty="0"/>
              <a:t>Nikita </a:t>
            </a:r>
            <a:r>
              <a:rPr lang="et-EE" dirty="0" err="1"/>
              <a:t>Divissenko</a:t>
            </a:r>
            <a:r>
              <a:rPr lang="et-EE" dirty="0"/>
              <a:t> // Reimo </a:t>
            </a:r>
            <a:r>
              <a:rPr lang="et-EE" dirty="0" err="1"/>
              <a:t>Hammerberg</a:t>
            </a:r>
            <a:r>
              <a:rPr lang="et-EE" dirty="0"/>
              <a:t> // Siim </a:t>
            </a:r>
            <a:r>
              <a:rPr lang="et-EE" dirty="0" err="1"/>
              <a:t>Tammer</a:t>
            </a:r>
            <a:r>
              <a:rPr lang="et-EE" dirty="0"/>
              <a:t> // Marko </a:t>
            </a:r>
            <a:r>
              <a:rPr lang="et-EE" dirty="0" err="1"/>
              <a:t>Kairjak</a:t>
            </a:r>
            <a:endParaRPr lang="et-EE" dirty="0"/>
          </a:p>
        </p:txBody>
      </p:sp>
    </p:spTree>
    <p:extLst>
      <p:ext uri="{BB962C8B-B14F-4D97-AF65-F5344CB8AC3E}">
        <p14:creationId xmlns:p14="http://schemas.microsoft.com/office/powerpoint/2010/main" val="1862032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E48DA-75CF-05D6-AAD0-F139EC7BA882}"/>
              </a:ext>
            </a:extLst>
          </p:cNvPr>
          <p:cNvSpPr>
            <a:spLocks noGrp="1"/>
          </p:cNvSpPr>
          <p:nvPr>
            <p:ph type="title"/>
          </p:nvPr>
        </p:nvSpPr>
        <p:spPr/>
        <p:txBody>
          <a:bodyPr/>
          <a:lstStyle/>
          <a:p>
            <a:r>
              <a:rPr lang="et-EE" dirty="0"/>
              <a:t>Seisud </a:t>
            </a:r>
            <a:r>
              <a:rPr lang="et-EE" dirty="0" err="1"/>
              <a:t>Anno</a:t>
            </a:r>
            <a:r>
              <a:rPr lang="et-EE" dirty="0"/>
              <a:t> 2022</a:t>
            </a:r>
          </a:p>
        </p:txBody>
      </p:sp>
      <p:sp>
        <p:nvSpPr>
          <p:cNvPr id="3" name="Content Placeholder 2">
            <a:extLst>
              <a:ext uri="{FF2B5EF4-FFF2-40B4-BE49-F238E27FC236}">
                <a16:creationId xmlns:a16="http://schemas.microsoft.com/office/drawing/2014/main" id="{129BBA39-477A-E1F5-283A-00CCA7DB525B}"/>
              </a:ext>
            </a:extLst>
          </p:cNvPr>
          <p:cNvSpPr>
            <a:spLocks noGrp="1"/>
          </p:cNvSpPr>
          <p:nvPr>
            <p:ph idx="1"/>
          </p:nvPr>
        </p:nvSpPr>
        <p:spPr/>
        <p:txBody>
          <a:bodyPr/>
          <a:lstStyle/>
          <a:p>
            <a:r>
              <a:rPr lang="et-EE" dirty="0" err="1"/>
              <a:t>Anno</a:t>
            </a:r>
            <a:r>
              <a:rPr lang="et-EE" dirty="0"/>
              <a:t> 2022 on finantsurgudel osalejate ring väga kirju ja ei saa rääkida vastuolust tarbija vs finantseerimisasutus või makseasutus vs pank</a:t>
            </a:r>
          </a:p>
          <a:p>
            <a:r>
              <a:rPr lang="et-EE" dirty="0"/>
              <a:t>20 aastat arengut on toonud kaasa uued turuosalised, kellel kõigil on </a:t>
            </a:r>
            <a:r>
              <a:rPr lang="et-EE" i="1" dirty="0"/>
              <a:t>õigus millelegi </a:t>
            </a:r>
            <a:r>
              <a:rPr lang="et-EE" dirty="0"/>
              <a:t>(vähemalt avaliku õiguse kohaselt)</a:t>
            </a:r>
          </a:p>
          <a:p>
            <a:r>
              <a:rPr lang="et-EE" dirty="0"/>
              <a:t>Kas õigusega millelegi peaks korreleeruma ka VÕS kohustus või siis õigus seda </a:t>
            </a:r>
            <a:r>
              <a:rPr lang="et-EE" i="1" dirty="0"/>
              <a:t>õigust millelegi</a:t>
            </a:r>
            <a:r>
              <a:rPr lang="et-EE" dirty="0"/>
              <a:t> piirata, on suuresti sama vana VÕS määrata</a:t>
            </a:r>
          </a:p>
        </p:txBody>
      </p:sp>
    </p:spTree>
    <p:extLst>
      <p:ext uri="{BB962C8B-B14F-4D97-AF65-F5344CB8AC3E}">
        <p14:creationId xmlns:p14="http://schemas.microsoft.com/office/powerpoint/2010/main" val="2457260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90D2B-302F-065E-2A8A-33D5F369D0DA}"/>
              </a:ext>
            </a:extLst>
          </p:cNvPr>
          <p:cNvSpPr>
            <a:spLocks noGrp="1"/>
          </p:cNvSpPr>
          <p:nvPr>
            <p:ph type="title"/>
          </p:nvPr>
        </p:nvSpPr>
        <p:spPr/>
        <p:txBody>
          <a:bodyPr/>
          <a:lstStyle/>
          <a:p>
            <a:r>
              <a:rPr lang="et-EE" dirty="0"/>
              <a:t>Finantsturu universum </a:t>
            </a:r>
            <a:r>
              <a:rPr lang="et-EE" dirty="0" err="1"/>
              <a:t>anno</a:t>
            </a:r>
            <a:r>
              <a:rPr lang="et-EE" dirty="0"/>
              <a:t> 2022</a:t>
            </a:r>
          </a:p>
        </p:txBody>
      </p:sp>
      <p:sp>
        <p:nvSpPr>
          <p:cNvPr id="3" name="Content Placeholder 2">
            <a:extLst>
              <a:ext uri="{FF2B5EF4-FFF2-40B4-BE49-F238E27FC236}">
                <a16:creationId xmlns:a16="http://schemas.microsoft.com/office/drawing/2014/main" id="{49F444F2-25ED-61BB-255B-2C00326C0191}"/>
              </a:ext>
            </a:extLst>
          </p:cNvPr>
          <p:cNvSpPr>
            <a:spLocks noGrp="1"/>
          </p:cNvSpPr>
          <p:nvPr>
            <p:ph idx="1"/>
          </p:nvPr>
        </p:nvSpPr>
        <p:spPr/>
        <p:txBody>
          <a:bodyPr>
            <a:normAutofit fontScale="85000" lnSpcReduction="20000"/>
          </a:bodyPr>
          <a:lstStyle/>
          <a:p>
            <a:pPr marL="0" indent="0">
              <a:buNone/>
            </a:pPr>
            <a:r>
              <a:rPr lang="et-EE" b="1" dirty="0" err="1"/>
              <a:t>InLumiKooperatiivpank</a:t>
            </a:r>
            <a:r>
              <a:rPr lang="et-EE" b="1" dirty="0"/>
              <a:t> </a:t>
            </a:r>
          </a:p>
          <a:p>
            <a:pPr marL="0" indent="0">
              <a:buNone/>
            </a:pPr>
            <a:r>
              <a:rPr lang="et-EE" b="1" dirty="0"/>
              <a:t>		</a:t>
            </a:r>
            <a:r>
              <a:rPr lang="et-EE" b="1" dirty="0" err="1"/>
              <a:t>SvenskaDanske</a:t>
            </a:r>
            <a:r>
              <a:rPr lang="et-EE" b="1" dirty="0"/>
              <a:t> </a:t>
            </a:r>
            <a:r>
              <a:rPr lang="et-EE" b="1" dirty="0" err="1"/>
              <a:t>Banken</a:t>
            </a:r>
            <a:r>
              <a:rPr lang="et-EE" b="1" dirty="0"/>
              <a:t> A/S</a:t>
            </a:r>
          </a:p>
          <a:p>
            <a:pPr marL="0" indent="0">
              <a:buNone/>
            </a:pPr>
            <a:r>
              <a:rPr lang="et-EE" b="1" dirty="0"/>
              <a:t>Lesk N</a:t>
            </a:r>
          </a:p>
          <a:p>
            <a:pPr marL="0" indent="0">
              <a:buNone/>
            </a:pPr>
            <a:r>
              <a:rPr lang="et-EE" b="1" dirty="0"/>
              <a:t>					Kodanik K</a:t>
            </a:r>
          </a:p>
          <a:p>
            <a:pPr marL="0" indent="0">
              <a:buNone/>
            </a:pPr>
            <a:r>
              <a:rPr lang="et-EE" b="1" dirty="0"/>
              <a:t> </a:t>
            </a:r>
            <a:r>
              <a:rPr lang="et-EE" b="1" dirty="0" err="1"/>
              <a:t>Thunderpiim</a:t>
            </a:r>
            <a:endParaRPr lang="et-EE" b="1" dirty="0"/>
          </a:p>
          <a:p>
            <a:pPr marL="0" indent="0">
              <a:buNone/>
            </a:pPr>
            <a:r>
              <a:rPr lang="et-EE" b="1" dirty="0"/>
              <a:t>						DLT </a:t>
            </a:r>
            <a:r>
              <a:rPr lang="et-EE" b="1" dirty="0" err="1"/>
              <a:t>BoltWise</a:t>
            </a:r>
            <a:endParaRPr lang="et-EE" b="1" dirty="0"/>
          </a:p>
          <a:p>
            <a:pPr marL="0" indent="0">
              <a:buNone/>
            </a:pPr>
            <a:r>
              <a:rPr lang="et-EE" b="1" dirty="0"/>
              <a:t>				</a:t>
            </a:r>
            <a:r>
              <a:rPr lang="et-EE" b="1" dirty="0" err="1"/>
              <a:t>Vova</a:t>
            </a:r>
            <a:r>
              <a:rPr lang="et-EE" b="1" dirty="0"/>
              <a:t> FX 500</a:t>
            </a:r>
          </a:p>
          <a:p>
            <a:pPr marL="0" indent="0">
              <a:buNone/>
            </a:pPr>
            <a:r>
              <a:rPr lang="et-EE" b="1" dirty="0"/>
              <a:t>Estate5000					</a:t>
            </a:r>
          </a:p>
          <a:p>
            <a:pPr marL="0" indent="0">
              <a:buNone/>
            </a:pPr>
            <a:r>
              <a:rPr lang="et-EE" b="1" dirty="0"/>
              <a:t>		Finantsinspektsioon</a:t>
            </a:r>
          </a:p>
          <a:p>
            <a:pPr marL="0" indent="0">
              <a:buNone/>
            </a:pPr>
            <a:r>
              <a:rPr lang="et-EE" b="1" dirty="0"/>
              <a:t>					</a:t>
            </a:r>
            <a:r>
              <a:rPr lang="et-EE" b="1" dirty="0">
                <a:solidFill>
                  <a:srgbClr val="00B050"/>
                </a:solidFill>
              </a:rPr>
              <a:t>StalkerBank</a:t>
            </a:r>
            <a:r>
              <a:rPr lang="et-EE" b="1" dirty="0"/>
              <a:t> </a:t>
            </a:r>
          </a:p>
          <a:p>
            <a:pPr marL="0" indent="0">
              <a:buNone/>
            </a:pPr>
            <a:endParaRPr lang="et-EE" b="1" dirty="0"/>
          </a:p>
          <a:p>
            <a:pPr marL="0" indent="0">
              <a:buNone/>
            </a:pPr>
            <a:endParaRPr lang="et-EE" b="1" dirty="0"/>
          </a:p>
        </p:txBody>
      </p:sp>
    </p:spTree>
    <p:extLst>
      <p:ext uri="{BB962C8B-B14F-4D97-AF65-F5344CB8AC3E}">
        <p14:creationId xmlns:p14="http://schemas.microsoft.com/office/powerpoint/2010/main" val="2104450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100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5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15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100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5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15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100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5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15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100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15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15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100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15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15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100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15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15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100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15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15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100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15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15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100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150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150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563DE-D04F-70E9-FFEF-08E6EE96D078}"/>
              </a:ext>
            </a:extLst>
          </p:cNvPr>
          <p:cNvSpPr>
            <a:spLocks noGrp="1"/>
          </p:cNvSpPr>
          <p:nvPr>
            <p:ph type="title"/>
          </p:nvPr>
        </p:nvSpPr>
        <p:spPr/>
        <p:txBody>
          <a:bodyPr/>
          <a:lstStyle/>
          <a:p>
            <a:r>
              <a:rPr lang="et-EE" dirty="0"/>
              <a:t>paneel</a:t>
            </a:r>
          </a:p>
        </p:txBody>
      </p:sp>
      <p:sp>
        <p:nvSpPr>
          <p:cNvPr id="3" name="Content Placeholder 2">
            <a:extLst>
              <a:ext uri="{FF2B5EF4-FFF2-40B4-BE49-F238E27FC236}">
                <a16:creationId xmlns:a16="http://schemas.microsoft.com/office/drawing/2014/main" id="{7FA5EC75-C312-1126-5F64-86AFA32E470F}"/>
              </a:ext>
            </a:extLst>
          </p:cNvPr>
          <p:cNvSpPr>
            <a:spLocks noGrp="1"/>
          </p:cNvSpPr>
          <p:nvPr>
            <p:ph idx="1"/>
          </p:nvPr>
        </p:nvSpPr>
        <p:spPr/>
        <p:txBody>
          <a:bodyPr/>
          <a:lstStyle/>
          <a:p>
            <a:r>
              <a:rPr lang="et-EE" dirty="0"/>
              <a:t>Nikita </a:t>
            </a:r>
            <a:r>
              <a:rPr lang="et-EE" dirty="0" err="1"/>
              <a:t>Divissenko</a:t>
            </a:r>
            <a:r>
              <a:rPr lang="et-EE" dirty="0"/>
              <a:t> // Utrechti ülikool</a:t>
            </a:r>
          </a:p>
          <a:p>
            <a:r>
              <a:rPr lang="et-EE" dirty="0"/>
              <a:t>Reimo </a:t>
            </a:r>
            <a:r>
              <a:rPr lang="et-EE" dirty="0" err="1"/>
              <a:t>Hammerberg</a:t>
            </a:r>
            <a:r>
              <a:rPr lang="et-EE" dirty="0"/>
              <a:t> // </a:t>
            </a:r>
            <a:r>
              <a:rPr lang="et-EE" dirty="0" err="1"/>
              <a:t>Ignium</a:t>
            </a:r>
            <a:r>
              <a:rPr lang="et-EE" dirty="0"/>
              <a:t> </a:t>
            </a:r>
          </a:p>
          <a:p>
            <a:r>
              <a:rPr lang="et-EE" dirty="0"/>
              <a:t>Siim </a:t>
            </a:r>
            <a:r>
              <a:rPr lang="et-EE" dirty="0" err="1"/>
              <a:t>Tammer</a:t>
            </a:r>
            <a:r>
              <a:rPr lang="et-EE" dirty="0"/>
              <a:t>// Finantsinspektsioon</a:t>
            </a:r>
          </a:p>
        </p:txBody>
      </p:sp>
    </p:spTree>
    <p:extLst>
      <p:ext uri="{BB962C8B-B14F-4D97-AF65-F5344CB8AC3E}">
        <p14:creationId xmlns:p14="http://schemas.microsoft.com/office/powerpoint/2010/main" val="9322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CDD7F-68FD-0059-CF30-C30DDE1891A4}"/>
              </a:ext>
            </a:extLst>
          </p:cNvPr>
          <p:cNvSpPr>
            <a:spLocks noGrp="1"/>
          </p:cNvSpPr>
          <p:nvPr>
            <p:ph type="title"/>
          </p:nvPr>
        </p:nvSpPr>
        <p:spPr/>
        <p:txBody>
          <a:bodyPr/>
          <a:lstStyle/>
          <a:p>
            <a:r>
              <a:rPr lang="et-EE" dirty="0"/>
              <a:t>Kaasus 1</a:t>
            </a:r>
          </a:p>
        </p:txBody>
      </p:sp>
      <p:sp>
        <p:nvSpPr>
          <p:cNvPr id="3" name="Content Placeholder 2">
            <a:extLst>
              <a:ext uri="{FF2B5EF4-FFF2-40B4-BE49-F238E27FC236}">
                <a16:creationId xmlns:a16="http://schemas.microsoft.com/office/drawing/2014/main" id="{5B1D49F9-5F67-EF8B-F240-A18108A3E78E}"/>
              </a:ext>
            </a:extLst>
          </p:cNvPr>
          <p:cNvSpPr>
            <a:spLocks noGrp="1"/>
          </p:cNvSpPr>
          <p:nvPr>
            <p:ph idx="1"/>
          </p:nvPr>
        </p:nvSpPr>
        <p:spPr>
          <a:xfrm>
            <a:off x="914400" y="2323070"/>
            <a:ext cx="10157254" cy="3416957"/>
          </a:xfrm>
        </p:spPr>
        <p:txBody>
          <a:bodyPr>
            <a:normAutofit/>
          </a:bodyPr>
          <a:lstStyle/>
          <a:p>
            <a:pPr marL="0" indent="0" algn="just">
              <a:buNone/>
            </a:pPr>
            <a:r>
              <a:rPr lang="et-EE" sz="1800" b="0" i="0" u="none" strike="noStrike" dirty="0">
                <a:solidFill>
                  <a:srgbClr val="000000"/>
                </a:solidFill>
                <a:effectLst/>
              </a:rPr>
              <a:t>Väikeettevõtjast Eesti kodanik K on  aastaid toonud sisse mängukarusid Hiinast ja neid siin </a:t>
            </a:r>
            <a:r>
              <a:rPr lang="et-EE" sz="1800" b="0" i="0" u="none" strike="noStrike" dirty="0" err="1">
                <a:solidFill>
                  <a:srgbClr val="000000"/>
                </a:solidFill>
                <a:effectLst/>
              </a:rPr>
              <a:t>jaekettidele</a:t>
            </a:r>
            <a:r>
              <a:rPr lang="et-EE" sz="1800" b="0" i="0" u="none" strike="noStrike" dirty="0">
                <a:solidFill>
                  <a:srgbClr val="000000"/>
                </a:solidFill>
                <a:effectLst/>
              </a:rPr>
              <a:t> müünud. Pea kogu saadud tulu investeeris ta eraisikuna Eestis tegutsevatesse </a:t>
            </a:r>
            <a:r>
              <a:rPr lang="et-EE" sz="1800" b="0" i="0" u="none" strike="noStrike" dirty="0" err="1">
                <a:solidFill>
                  <a:srgbClr val="000000"/>
                </a:solidFill>
                <a:effectLst/>
              </a:rPr>
              <a:t>ühisrahastusportaalidesse</a:t>
            </a:r>
            <a:r>
              <a:rPr lang="et-EE" sz="1800" b="0" i="0" u="none" strike="noStrike" dirty="0">
                <a:solidFill>
                  <a:srgbClr val="000000"/>
                </a:solidFill>
                <a:effectLst/>
              </a:rPr>
              <a:t> nagu Estate5000 ja andis ettevõttele </a:t>
            </a:r>
            <a:r>
              <a:rPr lang="et-EE" sz="1800" b="0" i="0" u="none" strike="noStrike" dirty="0" err="1">
                <a:solidFill>
                  <a:srgbClr val="000000"/>
                </a:solidFill>
                <a:effectLst/>
              </a:rPr>
              <a:t>Vovik</a:t>
            </a:r>
            <a:r>
              <a:rPr lang="et-EE" sz="1800" b="0" i="0" u="none" strike="noStrike" dirty="0">
                <a:solidFill>
                  <a:srgbClr val="000000"/>
                </a:solidFill>
                <a:effectLst/>
              </a:rPr>
              <a:t> FX 500, kelle </a:t>
            </a:r>
            <a:r>
              <a:rPr lang="et-EE" sz="1800" b="0" i="0" u="none" strike="noStrike" dirty="0" err="1">
                <a:solidFill>
                  <a:srgbClr val="000000"/>
                </a:solidFill>
                <a:effectLst/>
              </a:rPr>
              <a:t>äpp</a:t>
            </a:r>
            <a:r>
              <a:rPr lang="et-EE" sz="1800" b="0" i="0" u="none" strike="noStrike" dirty="0">
                <a:solidFill>
                  <a:srgbClr val="000000"/>
                </a:solidFill>
                <a:effectLst/>
              </a:rPr>
              <a:t> lubas suurt tootlust ja edukaid investeeringuid. Kõik need ettevõtted on </a:t>
            </a:r>
            <a:r>
              <a:rPr lang="et-EE" sz="1800" b="0" i="0" u="none" strike="noStrike" dirty="0" err="1">
                <a:solidFill>
                  <a:srgbClr val="000000"/>
                </a:solidFill>
                <a:effectLst/>
              </a:rPr>
              <a:t>riburadapidi</a:t>
            </a:r>
            <a:r>
              <a:rPr lang="et-EE" sz="1800" b="0" i="0" u="none" strike="noStrike" dirty="0">
                <a:solidFill>
                  <a:srgbClr val="000000"/>
                </a:solidFill>
                <a:effectLst/>
              </a:rPr>
              <a:t> pankrotistunud ja mingit tegevusluba ühelgi ettevõttel ei olnud. Kodanik K tahab oma investeeringut tagasi ja pöördub kvaliteetajakirjanduse manu, märgates esimesena päevalehe uuriva ajakirjaniku pikka arutlust „Riigi saamatus röövib inimeste säästud. Kus on järelevalve silmad?“. Kodanik K saab aru, et tema investeeringuid ei kaitsenud miski ja kannustatuna artikli sisust esitab ta nõude riigi vastu kohtusse.</a:t>
            </a:r>
            <a:endParaRPr lang="et-EE" dirty="0"/>
          </a:p>
        </p:txBody>
      </p:sp>
    </p:spTree>
    <p:extLst>
      <p:ext uri="{BB962C8B-B14F-4D97-AF65-F5344CB8AC3E}">
        <p14:creationId xmlns:p14="http://schemas.microsoft.com/office/powerpoint/2010/main" val="2270187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88E8E-D668-3E5D-495B-05F8B6026AB8}"/>
              </a:ext>
            </a:extLst>
          </p:cNvPr>
          <p:cNvSpPr>
            <a:spLocks noGrp="1"/>
          </p:cNvSpPr>
          <p:nvPr>
            <p:ph type="title"/>
          </p:nvPr>
        </p:nvSpPr>
        <p:spPr/>
        <p:txBody>
          <a:bodyPr/>
          <a:lstStyle/>
          <a:p>
            <a:r>
              <a:rPr lang="et-EE" dirty="0"/>
              <a:t>Kaasus 2</a:t>
            </a:r>
          </a:p>
        </p:txBody>
      </p:sp>
      <p:sp>
        <p:nvSpPr>
          <p:cNvPr id="3" name="Content Placeholder 2">
            <a:extLst>
              <a:ext uri="{FF2B5EF4-FFF2-40B4-BE49-F238E27FC236}">
                <a16:creationId xmlns:a16="http://schemas.microsoft.com/office/drawing/2014/main" id="{9BE53293-91F2-4713-0199-7CBB779D5847}"/>
              </a:ext>
            </a:extLst>
          </p:cNvPr>
          <p:cNvSpPr>
            <a:spLocks noGrp="1"/>
          </p:cNvSpPr>
          <p:nvPr>
            <p:ph idx="1"/>
          </p:nvPr>
        </p:nvSpPr>
        <p:spPr>
          <a:xfrm>
            <a:off x="1223319" y="2335428"/>
            <a:ext cx="9835978" cy="3404600"/>
          </a:xfrm>
        </p:spPr>
        <p:txBody>
          <a:bodyPr>
            <a:noAutofit/>
          </a:bodyPr>
          <a:lstStyle/>
          <a:p>
            <a:pPr marL="0" indent="0" algn="just" rtl="0">
              <a:spcBef>
                <a:spcPts val="0"/>
              </a:spcBef>
              <a:spcAft>
                <a:spcPts val="0"/>
              </a:spcAft>
              <a:buNone/>
            </a:pPr>
            <a:r>
              <a:rPr lang="et-EE" sz="1750" b="0" i="0" u="none" strike="noStrike" dirty="0">
                <a:solidFill>
                  <a:srgbClr val="000000"/>
                </a:solidFill>
                <a:effectLst/>
              </a:rPr>
              <a:t>Proua N on lesk. Tüdinenuna väikelinna ilmetust olmest on ta aastaid pidanud kirjavahetust  </a:t>
            </a:r>
            <a:r>
              <a:rPr lang="et-EE" sz="1750" b="0" i="0" u="none" strike="noStrike" dirty="0" err="1">
                <a:solidFill>
                  <a:srgbClr val="000000"/>
                </a:solidFill>
                <a:effectLst/>
              </a:rPr>
              <a:t>Abdel´ga</a:t>
            </a:r>
            <a:r>
              <a:rPr lang="et-EE" sz="1750" b="0" i="0" u="none" strike="noStrike" dirty="0">
                <a:solidFill>
                  <a:srgbClr val="000000"/>
                </a:solidFill>
                <a:effectLst/>
              </a:rPr>
              <a:t> Liibanonist, kes on hakanud rääkima kehvast olust, poliitilistest segadustest ja palunud abi endale relva soetamiseks. Proua teebki panga </a:t>
            </a:r>
            <a:r>
              <a:rPr lang="et-EE" sz="1750" b="0" i="0" u="none" strike="noStrike" dirty="0" err="1">
                <a:solidFill>
                  <a:srgbClr val="000000"/>
                </a:solidFill>
                <a:effectLst/>
              </a:rPr>
              <a:t>InLumiKooperatiivpank</a:t>
            </a:r>
            <a:r>
              <a:rPr lang="et-EE" sz="1750" b="0" i="0" u="none" strike="noStrike" dirty="0">
                <a:solidFill>
                  <a:srgbClr val="000000"/>
                </a:solidFill>
                <a:effectLst/>
              </a:rPr>
              <a:t> vahendusel kolm erinevat ülekannet, igaüks summas 750 eurot. Mõni päev hiljem, enne traditsioonilist tururingi, käib uksekell ja enne kui N avadagi jõuab, on uks maha murtud, käed ta selja taha kinni pandud ja viidud ülekuulamisele. Ülekuulamisel selgub, et </a:t>
            </a:r>
            <a:r>
              <a:rPr lang="et-EE" sz="1750" b="0" i="0" u="none" strike="noStrike" dirty="0" err="1">
                <a:solidFill>
                  <a:srgbClr val="000000"/>
                </a:solidFill>
                <a:effectLst/>
              </a:rPr>
              <a:t>Abdel</a:t>
            </a:r>
            <a:r>
              <a:rPr lang="et-EE" sz="1750" b="0" i="0" u="none" strike="noStrike" dirty="0">
                <a:solidFill>
                  <a:srgbClr val="000000"/>
                </a:solidFill>
                <a:effectLst/>
              </a:rPr>
              <a:t> juhtis terroristlikku rühmitust ja kogus raha uue laastava rünnaku korraldamiseks. Pärast pikka ülekuulamist läheb proua N poodi, et osta saiake ja kohv. Ta ei saa maksta, kuna pank </a:t>
            </a:r>
            <a:r>
              <a:rPr lang="et-EE" sz="1750" b="0" i="0" u="none" strike="noStrike" dirty="0" err="1">
                <a:solidFill>
                  <a:srgbClr val="000000"/>
                </a:solidFill>
                <a:effectLst/>
              </a:rPr>
              <a:t>InLumiKooperatiivpank</a:t>
            </a:r>
            <a:r>
              <a:rPr lang="et-EE" sz="1750" b="0" i="0" u="none" strike="noStrike" dirty="0">
                <a:solidFill>
                  <a:srgbClr val="000000"/>
                </a:solidFill>
                <a:effectLst/>
              </a:rPr>
              <a:t> on ta konto sulgenud. Pank põhjendab seda soovimatusega talle teenust osutada. Kodupanga lapsepõlvesõbrast osakonnajuhataja ütleb vaid, et ärgu N parem vaielgu, kuna sellised asjad kuhugi ei vii ja mõelgu ehk kuskil mujal pangas arveldusarve ajamisele. Kodulinna ainuke advokaat soovitab samuti pangaga mitte vaielda.</a:t>
            </a:r>
            <a:endParaRPr lang="et-EE" sz="1750" b="0" dirty="0">
              <a:effectLst/>
            </a:endParaRPr>
          </a:p>
          <a:p>
            <a:pPr marL="0" indent="0">
              <a:buNone/>
            </a:pPr>
            <a:br>
              <a:rPr lang="et-EE" sz="1700" dirty="0"/>
            </a:br>
            <a:endParaRPr lang="et-EE" sz="1700" dirty="0"/>
          </a:p>
        </p:txBody>
      </p:sp>
    </p:spTree>
    <p:extLst>
      <p:ext uri="{BB962C8B-B14F-4D97-AF65-F5344CB8AC3E}">
        <p14:creationId xmlns:p14="http://schemas.microsoft.com/office/powerpoint/2010/main" val="37968494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8A3D4-4519-31BE-F33B-C4B09DEEC3FC}"/>
              </a:ext>
            </a:extLst>
          </p:cNvPr>
          <p:cNvSpPr>
            <a:spLocks noGrp="1"/>
          </p:cNvSpPr>
          <p:nvPr>
            <p:ph type="title"/>
          </p:nvPr>
        </p:nvSpPr>
        <p:spPr/>
        <p:txBody>
          <a:bodyPr/>
          <a:lstStyle/>
          <a:p>
            <a:r>
              <a:rPr lang="et-EE" dirty="0"/>
              <a:t>Kaasus 3</a:t>
            </a:r>
          </a:p>
        </p:txBody>
      </p:sp>
      <p:sp>
        <p:nvSpPr>
          <p:cNvPr id="3" name="Content Placeholder 2">
            <a:extLst>
              <a:ext uri="{FF2B5EF4-FFF2-40B4-BE49-F238E27FC236}">
                <a16:creationId xmlns:a16="http://schemas.microsoft.com/office/drawing/2014/main" id="{F00D36EC-DC87-0E4B-97AC-8A7E9CB724CB}"/>
              </a:ext>
            </a:extLst>
          </p:cNvPr>
          <p:cNvSpPr>
            <a:spLocks noGrp="1"/>
          </p:cNvSpPr>
          <p:nvPr>
            <p:ph idx="1"/>
          </p:nvPr>
        </p:nvSpPr>
        <p:spPr>
          <a:xfrm>
            <a:off x="1087395" y="2286000"/>
            <a:ext cx="10342605" cy="3454027"/>
          </a:xfrm>
        </p:spPr>
        <p:txBody>
          <a:bodyPr>
            <a:noAutofit/>
          </a:bodyPr>
          <a:lstStyle/>
          <a:p>
            <a:pPr marL="0" indent="0" algn="just" rtl="0">
              <a:spcBef>
                <a:spcPts val="0"/>
              </a:spcBef>
              <a:spcAft>
                <a:spcPts val="400"/>
              </a:spcAft>
              <a:buNone/>
            </a:pPr>
            <a:r>
              <a:rPr lang="et-EE" sz="1500" b="0" i="0" u="none" strike="noStrike" dirty="0">
                <a:solidFill>
                  <a:srgbClr val="000000"/>
                </a:solidFill>
                <a:effectLst/>
              </a:rPr>
              <a:t>OÜ DLT </a:t>
            </a:r>
            <a:r>
              <a:rPr lang="et-EE" sz="1500" b="0" i="0" u="none" strike="noStrike" dirty="0" err="1">
                <a:solidFill>
                  <a:srgbClr val="000000"/>
                </a:solidFill>
                <a:effectLst/>
              </a:rPr>
              <a:t>BoltWise</a:t>
            </a:r>
            <a:r>
              <a:rPr lang="et-EE" sz="1500" b="0" i="0" u="none" strike="noStrike" dirty="0">
                <a:solidFill>
                  <a:srgbClr val="000000"/>
                </a:solidFill>
                <a:effectLst/>
              </a:rPr>
              <a:t> (BW) ühendab mitme siinse ükssarviku IT-juhte, aastaga on väljatöötatud plokiahelal põhinev tehnoloogia, mis võimaldaks turvaliselt investeerida Eesti alustavatesse ettevõtetesse. Potentsiaalne sihtturg – kogu maailm. Juristide hinnangul ei eelda nende tehnoloogia </a:t>
            </a:r>
            <a:r>
              <a:rPr lang="et-EE" sz="1500" b="0" i="0" u="none" strike="noStrike" dirty="0" err="1">
                <a:solidFill>
                  <a:srgbClr val="000000"/>
                </a:solidFill>
                <a:effectLst/>
              </a:rPr>
              <a:t>krüptolitsentse</a:t>
            </a:r>
            <a:r>
              <a:rPr lang="et-EE" sz="1500" b="0" i="0" u="none" strike="noStrike" dirty="0">
                <a:solidFill>
                  <a:srgbClr val="000000"/>
                </a:solidFill>
                <a:effectLst/>
              </a:rPr>
              <a:t>, küll aga oleks tarvidus </a:t>
            </a:r>
            <a:r>
              <a:rPr lang="et-EE" sz="1500" b="0" i="0" u="none" strike="noStrike" dirty="0" err="1">
                <a:solidFill>
                  <a:srgbClr val="000000"/>
                </a:solidFill>
                <a:effectLst/>
              </a:rPr>
              <a:t>ühisrahastuse</a:t>
            </a:r>
            <a:r>
              <a:rPr lang="et-EE" sz="1500" b="0" i="0" u="none" strike="noStrike" dirty="0">
                <a:solidFill>
                  <a:srgbClr val="000000"/>
                </a:solidFill>
                <a:effectLst/>
              </a:rPr>
              <a:t> tegevusloa järgi. Tehnoloogia rakendamiseks oleks tarvis saada ligi Eesti pankade API-dele. Kohtumistel selgub, et API-ga liitumisse eeldus on pangas arveldusarve omamine, aga arvet avada paraku ei saa, kuna kõik krüptoga seonduv ei mahu panga riskihinnangu sisse. Pärast kohtumist teatab </a:t>
            </a:r>
            <a:r>
              <a:rPr lang="et-EE" sz="1500" b="0" i="0" u="none" strike="noStrike" dirty="0" err="1">
                <a:solidFill>
                  <a:srgbClr val="000000"/>
                </a:solidFill>
                <a:effectLst/>
              </a:rPr>
              <a:t>SwenskaDanske</a:t>
            </a:r>
            <a:r>
              <a:rPr lang="et-EE" sz="1500" b="0" i="0" u="none" strike="noStrike" dirty="0">
                <a:solidFill>
                  <a:srgbClr val="000000"/>
                </a:solidFill>
                <a:effectLst/>
              </a:rPr>
              <a:t> Bank A/S, et paneb üleüldse BW senise arveldusarve kinni. Kõige sobivam tehniline võimekus on </a:t>
            </a:r>
            <a:r>
              <a:rPr lang="et-EE" sz="1500" b="0" i="0" u="none" strike="noStrike" dirty="0" err="1">
                <a:solidFill>
                  <a:srgbClr val="000000"/>
                </a:solidFill>
                <a:effectLst/>
              </a:rPr>
              <a:t>SvenskaDansk</a:t>
            </a:r>
            <a:r>
              <a:rPr lang="et-EE" sz="1500" b="0" i="0" u="none" strike="noStrike" dirty="0">
                <a:solidFill>
                  <a:srgbClr val="000000"/>
                </a:solidFill>
                <a:effectLst/>
              </a:rPr>
              <a:t> </a:t>
            </a:r>
            <a:r>
              <a:rPr lang="et-EE" sz="1500" b="0" i="0" u="none" strike="noStrike" dirty="0" err="1">
                <a:solidFill>
                  <a:srgbClr val="000000"/>
                </a:solidFill>
                <a:effectLst/>
              </a:rPr>
              <a:t>Banken</a:t>
            </a:r>
            <a:r>
              <a:rPr lang="et-EE" sz="1500" b="0" i="0" u="none" strike="noStrike" dirty="0">
                <a:solidFill>
                  <a:srgbClr val="000000"/>
                </a:solidFill>
                <a:effectLst/>
              </a:rPr>
              <a:t> A/S (SDB) ja juhatus otsustab kogu auru panna sinna. Seda enam tekitab juhatuses nõutust mitteametlik teave, et võimalikul konkurendil </a:t>
            </a:r>
            <a:r>
              <a:rPr lang="et-EE" sz="1500" b="0" i="0" u="none" strike="noStrike" dirty="0" err="1">
                <a:solidFill>
                  <a:srgbClr val="000000"/>
                </a:solidFill>
                <a:effectLst/>
              </a:rPr>
              <a:t>Thunderpiim</a:t>
            </a:r>
            <a:r>
              <a:rPr lang="et-EE" sz="1500" b="0" i="0" u="none" strike="noStrike" dirty="0">
                <a:solidFill>
                  <a:srgbClr val="000000"/>
                </a:solidFill>
                <a:effectLst/>
              </a:rPr>
              <a:t> on SDB-</a:t>
            </a:r>
            <a:r>
              <a:rPr lang="et-EE" sz="1500" b="0" i="0" u="none" strike="noStrike" dirty="0" err="1">
                <a:solidFill>
                  <a:srgbClr val="000000"/>
                </a:solidFill>
                <a:effectLst/>
              </a:rPr>
              <a:t>ga</a:t>
            </a:r>
            <a:r>
              <a:rPr lang="et-EE" sz="1500" b="0" i="0" u="none" strike="noStrike" dirty="0">
                <a:solidFill>
                  <a:srgbClr val="000000"/>
                </a:solidFill>
                <a:effectLst/>
              </a:rPr>
              <a:t> töötav koostöö ja ligipääs ning asjaolu, et API liidese kohtumise järel pandi kinni ka tavaline konto.</a:t>
            </a:r>
          </a:p>
          <a:p>
            <a:pPr marL="0" indent="0" algn="just" rtl="0">
              <a:spcBef>
                <a:spcPts val="0"/>
              </a:spcBef>
              <a:spcAft>
                <a:spcPts val="400"/>
              </a:spcAft>
              <a:buNone/>
            </a:pPr>
            <a:r>
              <a:rPr lang="et-EE" sz="1500" b="0" i="0" u="none" strike="noStrike" dirty="0">
                <a:solidFill>
                  <a:srgbClr val="000000"/>
                </a:solidFill>
                <a:effectLst/>
              </a:rPr>
              <a:t>BW ei nõustu panga otsusega ja pöördub kohtusse tuvastamaks, kas pangal on õigus leping üles öelda või mitte. Menetluses argumenteerib BW mh, et panga üldtingimused ei kehti (on ebamõistlikult kahjustavad) ning pank ei ole teavitanud neid arusaadavalt ülesütlemise põhjustest. SDB argumenteerib omakorda, et nende üldtingimused on kehtivad, kuna need vaatas üle FI ja kiitis need heaks (FI palus isegi muuta mõningaid punkte, mida pank ka tegi). Samuti võidab pank, et kõigi tingimused on turul samasugused, </a:t>
            </a:r>
            <a:r>
              <a:rPr lang="et-EE" sz="1500" b="0" i="0" u="none" strike="noStrike" dirty="0" err="1">
                <a:solidFill>
                  <a:srgbClr val="000000"/>
                </a:solidFill>
                <a:effectLst/>
              </a:rPr>
              <a:t>krüptoettevõtete</a:t>
            </a:r>
            <a:r>
              <a:rPr lang="et-EE" sz="1500" b="0" i="0" u="none" strike="noStrike" dirty="0">
                <a:solidFill>
                  <a:srgbClr val="000000"/>
                </a:solidFill>
                <a:effectLst/>
              </a:rPr>
              <a:t> kontosid suletakse ning see on praktika turul.</a:t>
            </a:r>
            <a:endParaRPr lang="et-EE" sz="1500" dirty="0"/>
          </a:p>
          <a:p>
            <a:pPr marL="0" indent="0" algn="just" rtl="0">
              <a:spcBef>
                <a:spcPts val="0"/>
              </a:spcBef>
              <a:spcAft>
                <a:spcPts val="400"/>
              </a:spcAft>
              <a:buNone/>
            </a:pPr>
            <a:r>
              <a:rPr lang="et-EE" sz="1500" b="0" i="0" u="none" strike="noStrike" dirty="0">
                <a:solidFill>
                  <a:srgbClr val="000000"/>
                </a:solidFill>
                <a:effectLst/>
              </a:rPr>
              <a:t>Samal ajal püüab BW avada uut kliendivara kontot teistes pankades, kuid see ei õnnestu. Lõpuks leiab BW nö </a:t>
            </a:r>
            <a:r>
              <a:rPr lang="et-EE" sz="1500" b="0" i="1" u="none" strike="noStrike" dirty="0" err="1">
                <a:solidFill>
                  <a:srgbClr val="000000"/>
                </a:solidFill>
                <a:effectLst/>
              </a:rPr>
              <a:t>challenger</a:t>
            </a:r>
            <a:r>
              <a:rPr lang="et-EE" sz="1500" b="0" i="1" u="none" strike="noStrike" dirty="0">
                <a:solidFill>
                  <a:srgbClr val="000000"/>
                </a:solidFill>
                <a:effectLst/>
              </a:rPr>
              <a:t> </a:t>
            </a:r>
            <a:r>
              <a:rPr lang="et-EE" sz="1500" b="0" i="0" u="none" strike="noStrike" dirty="0">
                <a:solidFill>
                  <a:srgbClr val="000000"/>
                </a:solidFill>
                <a:effectLst/>
              </a:rPr>
              <a:t>panga StalkerBank kes tegutseb Leedus ja UKs, kes on nõus konto avama. See protsess võtab aega ning vahepeal piirab pank ligipääsu kliendivara kontole, mille tulemusena kliendid ei saa teha toiminguid ning kasutada teenust. Kliendid esitavad sellest tulenevalt BW vastu kahju hüvitamise nõude summas 5m eurot.</a:t>
            </a:r>
            <a:endParaRPr lang="et-EE" sz="1500" dirty="0"/>
          </a:p>
        </p:txBody>
      </p:sp>
    </p:spTree>
    <p:extLst>
      <p:ext uri="{BB962C8B-B14F-4D97-AF65-F5344CB8AC3E}">
        <p14:creationId xmlns:p14="http://schemas.microsoft.com/office/powerpoint/2010/main" val="644162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BB396-EA9F-72FA-A976-9B36B909AD8E}"/>
              </a:ext>
            </a:extLst>
          </p:cNvPr>
          <p:cNvSpPr>
            <a:spLocks noGrp="1"/>
          </p:cNvSpPr>
          <p:nvPr>
            <p:ph type="title"/>
          </p:nvPr>
        </p:nvSpPr>
        <p:spPr/>
        <p:txBody>
          <a:bodyPr/>
          <a:lstStyle/>
          <a:p>
            <a:r>
              <a:rPr lang="et-EE" dirty="0"/>
              <a:t>Kaasus 4</a:t>
            </a:r>
          </a:p>
        </p:txBody>
      </p:sp>
      <p:sp>
        <p:nvSpPr>
          <p:cNvPr id="3" name="Content Placeholder 2">
            <a:extLst>
              <a:ext uri="{FF2B5EF4-FFF2-40B4-BE49-F238E27FC236}">
                <a16:creationId xmlns:a16="http://schemas.microsoft.com/office/drawing/2014/main" id="{312A5AD0-FF56-E54A-E28C-BE645C107EDD}"/>
              </a:ext>
            </a:extLst>
          </p:cNvPr>
          <p:cNvSpPr>
            <a:spLocks noGrp="1"/>
          </p:cNvSpPr>
          <p:nvPr>
            <p:ph idx="1"/>
          </p:nvPr>
        </p:nvSpPr>
        <p:spPr>
          <a:xfrm>
            <a:off x="1383957" y="2638044"/>
            <a:ext cx="9576486" cy="3101983"/>
          </a:xfrm>
        </p:spPr>
        <p:txBody>
          <a:bodyPr/>
          <a:lstStyle/>
          <a:p>
            <a:pPr marL="0" indent="0" algn="just" rtl="0">
              <a:spcBef>
                <a:spcPts val="0"/>
              </a:spcBef>
              <a:spcAft>
                <a:spcPts val="0"/>
              </a:spcAft>
              <a:buNone/>
            </a:pPr>
            <a:r>
              <a:rPr lang="et-EE" sz="1800" b="0" i="0" u="none" strike="noStrike" dirty="0">
                <a:solidFill>
                  <a:srgbClr val="000000"/>
                </a:solidFill>
                <a:effectLst/>
              </a:rPr>
              <a:t>Eesti makseasutus </a:t>
            </a:r>
            <a:r>
              <a:rPr lang="et-EE" sz="1800" b="0" i="0" u="none" strike="noStrike" dirty="0" err="1">
                <a:solidFill>
                  <a:srgbClr val="000000"/>
                </a:solidFill>
                <a:effectLst/>
              </a:rPr>
              <a:t>Stellar</a:t>
            </a:r>
            <a:r>
              <a:rPr lang="et-EE" sz="1800" b="0" i="0" u="none" strike="noStrike" dirty="0">
                <a:solidFill>
                  <a:srgbClr val="000000"/>
                </a:solidFill>
                <a:effectLst/>
              </a:rPr>
              <a:t> on tõsine tegija, tal on kliente kõigis Euroopa Liidu riikides, suured VC investorid on just tehnoloogiasse investeerinud 10 000 000 eurot. </a:t>
            </a:r>
            <a:r>
              <a:rPr lang="et-EE" sz="1800" b="0" i="0" u="none" strike="noStrike" dirty="0" err="1">
                <a:solidFill>
                  <a:srgbClr val="000000"/>
                </a:solidFill>
                <a:effectLst/>
              </a:rPr>
              <a:t>Stellar</a:t>
            </a:r>
            <a:r>
              <a:rPr lang="et-EE" sz="1800" b="0" i="0" u="none" strike="noStrike" dirty="0">
                <a:solidFill>
                  <a:srgbClr val="000000"/>
                </a:solidFill>
                <a:effectLst/>
              </a:rPr>
              <a:t> on viimased 24 kuud tegelenud pangalitsentsi taotlemisega ja on saanud </a:t>
            </a:r>
            <a:r>
              <a:rPr lang="et-EE" sz="1800" b="0" i="0" u="none" strike="noStrike" dirty="0" err="1">
                <a:solidFill>
                  <a:srgbClr val="000000"/>
                </a:solidFill>
                <a:effectLst/>
              </a:rPr>
              <a:t>FI-lt</a:t>
            </a:r>
            <a:r>
              <a:rPr lang="et-EE" sz="1800" b="0" i="0" u="none" strike="noStrike" dirty="0">
                <a:solidFill>
                  <a:srgbClr val="000000"/>
                </a:solidFill>
                <a:effectLst/>
              </a:rPr>
              <a:t> teate, et tegevusloa osas on Euroopa keskpangalt otsus  saadud. Päev pärast tegevusloa saamise uudise avaldamist FI koduleheküljel teatavad kõik Eesti pangad (sh SDB kui ka </a:t>
            </a:r>
            <a:r>
              <a:rPr lang="et-EE" sz="1800" b="0" i="0" u="none" strike="noStrike" dirty="0" err="1">
                <a:solidFill>
                  <a:srgbClr val="000000"/>
                </a:solidFill>
                <a:effectLst/>
              </a:rPr>
              <a:t>InLumiKooperatiivpank</a:t>
            </a:r>
            <a:r>
              <a:rPr lang="et-EE" sz="1800" b="0" i="0" u="none" strike="noStrike" dirty="0">
                <a:solidFill>
                  <a:srgbClr val="000000"/>
                </a:solidFill>
                <a:effectLst/>
              </a:rPr>
              <a:t>), et sulgevad </a:t>
            </a:r>
            <a:r>
              <a:rPr lang="et-EE" sz="1800" b="0" i="0" u="none" strike="noStrike" dirty="0" err="1">
                <a:solidFill>
                  <a:srgbClr val="000000"/>
                </a:solidFill>
                <a:effectLst/>
              </a:rPr>
              <a:t>Stellar</a:t>
            </a:r>
            <a:r>
              <a:rPr lang="et-EE" sz="1800" b="0" i="0" u="none" strike="noStrike" dirty="0">
                <a:solidFill>
                  <a:srgbClr val="000000"/>
                </a:solidFill>
                <a:effectLst/>
              </a:rPr>
              <a:t> arveldusarved. </a:t>
            </a:r>
            <a:endParaRPr lang="et-EE" b="0" dirty="0">
              <a:effectLst/>
            </a:endParaRPr>
          </a:p>
          <a:p>
            <a:br>
              <a:rPr lang="et-EE" dirty="0"/>
            </a:br>
            <a:endParaRPr lang="et-EE" dirty="0"/>
          </a:p>
        </p:txBody>
      </p:sp>
    </p:spTree>
    <p:extLst>
      <p:ext uri="{BB962C8B-B14F-4D97-AF65-F5344CB8AC3E}">
        <p14:creationId xmlns:p14="http://schemas.microsoft.com/office/powerpoint/2010/main" val="1337512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112F6-A68D-0D3F-CE82-BADA63E74187}"/>
              </a:ext>
            </a:extLst>
          </p:cNvPr>
          <p:cNvSpPr>
            <a:spLocks noGrp="1"/>
          </p:cNvSpPr>
          <p:nvPr>
            <p:ph type="title"/>
          </p:nvPr>
        </p:nvSpPr>
        <p:spPr/>
        <p:txBody>
          <a:bodyPr/>
          <a:lstStyle/>
          <a:p>
            <a:endParaRPr lang="et-EE" dirty="0"/>
          </a:p>
        </p:txBody>
      </p:sp>
      <p:sp>
        <p:nvSpPr>
          <p:cNvPr id="3" name="Content Placeholder 2">
            <a:extLst>
              <a:ext uri="{FF2B5EF4-FFF2-40B4-BE49-F238E27FC236}">
                <a16:creationId xmlns:a16="http://schemas.microsoft.com/office/drawing/2014/main" id="{EFDAF5ED-DA69-F6EB-DAA9-046AB9806E0B}"/>
              </a:ext>
            </a:extLst>
          </p:cNvPr>
          <p:cNvSpPr>
            <a:spLocks noGrp="1"/>
          </p:cNvSpPr>
          <p:nvPr>
            <p:ph idx="1"/>
          </p:nvPr>
        </p:nvSpPr>
        <p:spPr/>
        <p:txBody>
          <a:bodyPr/>
          <a:lstStyle/>
          <a:p>
            <a:pPr marL="0" indent="0">
              <a:buNone/>
            </a:pPr>
            <a:r>
              <a:rPr lang="et-EE" dirty="0"/>
              <a:t>Aitäh!</a:t>
            </a:r>
          </a:p>
          <a:p>
            <a:endParaRPr lang="et-EE" dirty="0"/>
          </a:p>
          <a:p>
            <a:pPr marL="0" indent="0">
              <a:buNone/>
            </a:pPr>
            <a:r>
              <a:rPr lang="et-EE" dirty="0"/>
              <a:t>EAÕS, </a:t>
            </a:r>
            <a:r>
              <a:rPr lang="et-EE" dirty="0">
                <a:hlinkClick r:id="rId2"/>
              </a:rPr>
              <a:t>www.oigus-selts.ee</a:t>
            </a:r>
            <a:r>
              <a:rPr lang="et-EE" dirty="0"/>
              <a:t> </a:t>
            </a:r>
          </a:p>
          <a:p>
            <a:pPr marL="0" indent="0">
              <a:buNone/>
            </a:pPr>
            <a:endParaRPr lang="et-EE" dirty="0"/>
          </a:p>
        </p:txBody>
      </p:sp>
    </p:spTree>
    <p:extLst>
      <p:ext uri="{BB962C8B-B14F-4D97-AF65-F5344CB8AC3E}">
        <p14:creationId xmlns:p14="http://schemas.microsoft.com/office/powerpoint/2010/main" val="2084113060"/>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Parcel</Template>
  <TotalTime>97</TotalTime>
  <Words>866</Words>
  <Application>Microsoft Macintosh PowerPoint</Application>
  <PresentationFormat>Widescreen</PresentationFormat>
  <Paragraphs>37</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ErbarURW</vt:lpstr>
      <vt:lpstr>Gill Sans MT</vt:lpstr>
      <vt:lpstr>Parcel</vt:lpstr>
      <vt:lpstr>VÕS 20: Lepingu sõlmimise kohustus ja vastutuse anonümiseerumine anno 2022 – ühisrahastusest krüptorahani lepinguõiguse kontekstis </vt:lpstr>
      <vt:lpstr>Seisud Anno 2022</vt:lpstr>
      <vt:lpstr>Finantsturu universum anno 2022</vt:lpstr>
      <vt:lpstr>paneel</vt:lpstr>
      <vt:lpstr>Kaasus 1</vt:lpstr>
      <vt:lpstr>Kaasus 2</vt:lpstr>
      <vt:lpstr>Kaasus 3</vt:lpstr>
      <vt:lpstr>Kaasus 4</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VÕS 20: Lepingu sõlmimise kohustus ja vastutuse anonümiseerumine anno 2022 – ühisrahastusest krüptorahani lepinguõiguse kontekstis </dc:title>
  <dc:creator>Marko Kairjak | Ellex</dc:creator>
  <cp:lastModifiedBy>Marko Kairjak | Ellex</cp:lastModifiedBy>
  <cp:revision>5</cp:revision>
  <dcterms:created xsi:type="dcterms:W3CDTF">2022-10-05T17:16:40Z</dcterms:created>
  <dcterms:modified xsi:type="dcterms:W3CDTF">2022-10-06T08:41:39Z</dcterms:modified>
</cp:coreProperties>
</file>