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258" r:id="rId3"/>
    <p:sldId id="269" r:id="rId4"/>
    <p:sldId id="270" r:id="rId5"/>
    <p:sldId id="272" r:id="rId6"/>
    <p:sldId id="273" r:id="rId7"/>
    <p:sldId id="274" r:id="rId8"/>
    <p:sldId id="275" r:id="rId9"/>
    <p:sldId id="276" r:id="rId10"/>
    <p:sldId id="277" r:id="rId11"/>
    <p:sldId id="278" r:id="rId12"/>
    <p:sldId id="268"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3B3"/>
    <a:srgbClr val="2C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4" autoAdjust="0"/>
    <p:restoredTop sz="94660"/>
  </p:normalViewPr>
  <p:slideViewPr>
    <p:cSldViewPr>
      <p:cViewPr varScale="1">
        <p:scale>
          <a:sx n="77" d="100"/>
          <a:sy n="77" d="100"/>
        </p:scale>
        <p:origin x="114"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7198-C646-4740-8A01-B3113DE25228}"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77BB-602A-4124-BBA3-1C4AA19106C8}" type="slidenum">
              <a:rPr lang="en-US" smtClean="0"/>
              <a:t>‹#›</a:t>
            </a:fld>
            <a:endParaRPr lang="en-US"/>
          </a:p>
        </p:txBody>
      </p:sp>
    </p:spTree>
    <p:extLst>
      <p:ext uri="{BB962C8B-B14F-4D97-AF65-F5344CB8AC3E}">
        <p14:creationId xmlns:p14="http://schemas.microsoft.com/office/powerpoint/2010/main" val="422797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445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0888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7660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4192FA-2929-4950-B847-AAE6B12BF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6">
            <a:hlinkClick r:id="rId3" action="ppaction://hlinkfile"/>
            <a:extLst>
              <a:ext uri="{FF2B5EF4-FFF2-40B4-BE49-F238E27FC236}">
                <a16:creationId xmlns:a16="http://schemas.microsoft.com/office/drawing/2014/main" id="{583E1FF1-12B0-4B0F-9D99-6D6E7A52EA5D}"/>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39902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7090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91931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pic>
        <p:nvPicPr>
          <p:cNvPr id="6" name="Picture 6">
            <a:hlinkClick r:id="rId2" action="ppaction://hlinkfile"/>
            <a:extLst>
              <a:ext uri="{FF2B5EF4-FFF2-40B4-BE49-F238E27FC236}">
                <a16:creationId xmlns:a16="http://schemas.microsoft.com/office/drawing/2014/main" id="{2932082E-EC7B-4E82-907C-A6B30335036E}"/>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01648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77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19_White_Logo on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1799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2A3322E5-CA0B-4FC7-BB6F-1C415A6CD34F}"/>
              </a:ext>
            </a:extLst>
          </p:cNvPr>
          <p:cNvSpPr>
            <a:spLocks noGrp="1"/>
          </p:cNvSpPr>
          <p:nvPr>
            <p:ph type="media"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67019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304154" y="1371600"/>
            <a:ext cx="3276000" cy="2743200"/>
          </a:xfrm>
        </p:spPr>
        <p:txBody>
          <a:bodyPr/>
          <a:lstStyle>
            <a:lvl1pPr marL="0" indent="0">
              <a:buFont typeface="Arial" panose="020B0604020202020204" pitchFamily="34" charset="0"/>
              <a:buNone/>
              <a:defRPr>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pic>
        <p:nvPicPr>
          <p:cNvPr id="3" name="Picture 6">
            <a:hlinkClick r:id="rId3" action="ppaction://hlinkfile"/>
            <a:extLst>
              <a:ext uri="{FF2B5EF4-FFF2-40B4-BE49-F238E27FC236}">
                <a16:creationId xmlns:a16="http://schemas.microsoft.com/office/drawing/2014/main" id="{6EBA2D69-2A0B-47F5-B25A-2F7129918010}"/>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78212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19_Start_0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564699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19_Thanks_emp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a:hlinkClick r:id="rId3" action="ppaction://hlinkfile"/>
            <a:extLst>
              <a:ext uri="{FF2B5EF4-FFF2-40B4-BE49-F238E27FC236}">
                <a16:creationId xmlns:a16="http://schemas.microsoft.com/office/drawing/2014/main" id="{6EBA2D69-2A0B-47F5-B25A-2F7129918010}"/>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
        <p:nvSpPr>
          <p:cNvPr id="6" name="Text Placeholder 9">
            <a:extLst>
              <a:ext uri="{FF2B5EF4-FFF2-40B4-BE49-F238E27FC236}">
                <a16:creationId xmlns:a16="http://schemas.microsoft.com/office/drawing/2014/main" id="{4AB75798-8412-435B-880D-FC2BE56FF084}"/>
              </a:ext>
            </a:extLst>
          </p:cNvPr>
          <p:cNvSpPr>
            <a:spLocks noGrp="1"/>
          </p:cNvSpPr>
          <p:nvPr>
            <p:ph type="body" sz="quarter" idx="10" hasCustomPrompt="1"/>
          </p:nvPr>
        </p:nvSpPr>
        <p:spPr>
          <a:xfrm>
            <a:off x="3352800" y="2743200"/>
            <a:ext cx="5486400" cy="4800600"/>
          </a:xfrm>
        </p:spPr>
        <p:txBody>
          <a:bodyPr/>
          <a:lstStyle>
            <a:lvl1pPr marL="0" indent="0" algn="ctr">
              <a:buFontTx/>
              <a:buNone/>
              <a:defRPr>
                <a:solidFill>
                  <a:schemeClr val="bg1"/>
                </a:solidFill>
                <a:latin typeface="+mj-lt"/>
              </a:defRPr>
            </a:lvl1pPr>
            <a:lvl2pPr marL="457200" indent="0" algn="ctr">
              <a:buFontTx/>
              <a:buNone/>
              <a:defRPr>
                <a:solidFill>
                  <a:schemeClr val="bg1"/>
                </a:solidFill>
                <a:latin typeface="+mj-lt"/>
              </a:defRPr>
            </a:lvl2pPr>
            <a:lvl3pPr marL="914400" indent="0" algn="ctr">
              <a:buFontTx/>
              <a:buNone/>
              <a:defRPr>
                <a:solidFill>
                  <a:schemeClr val="bg1"/>
                </a:solidFill>
                <a:latin typeface="+mj-lt"/>
              </a:defRPr>
            </a:lvl3pPr>
            <a:lvl4pPr marL="1371600" indent="0" algn="ctr">
              <a:buFontTx/>
              <a:buNone/>
              <a:defRPr>
                <a:solidFill>
                  <a:schemeClr val="bg1"/>
                </a:solidFill>
                <a:latin typeface="+mj-lt"/>
              </a:defRPr>
            </a:lvl4pPr>
            <a:lvl5pPr marL="1828800" indent="0" algn="ctr">
              <a:buFontTx/>
              <a:buNone/>
              <a:defRPr>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133167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T19_Start_0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724400" y="457200"/>
            <a:ext cx="6858000" cy="2693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724399" y="3243600"/>
            <a:ext cx="6858000" cy="2242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724399" y="6279424"/>
            <a:ext cx="4127715" cy="365125"/>
          </a:xfrm>
        </p:spPr>
        <p:txBody>
          <a:bodyPr/>
          <a:lstStyle>
            <a:lvl1pPr>
              <a:defRPr sz="1600">
                <a:solidFill>
                  <a:schemeClr val="accent1"/>
                </a:solidFill>
              </a:defRPr>
            </a:lvl1pPr>
          </a:lstStyle>
          <a:p>
            <a:pPr>
              <a:defRPr/>
            </a:pPr>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51586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T19_Start0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3141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6">
            <a:hlinkClick r:id="rId2" action="ppaction://hlinkfile"/>
            <a:extLst>
              <a:ext uri="{FF2B5EF4-FFF2-40B4-BE49-F238E27FC236}">
                <a16:creationId xmlns:a16="http://schemas.microsoft.com/office/drawing/2014/main" id="{80A22134-660B-472B-8B6B-06908AA9378D}"/>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110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6">
            <a:hlinkClick r:id="rId2" action="ppaction://hlinkfile"/>
            <a:extLst>
              <a:ext uri="{FF2B5EF4-FFF2-40B4-BE49-F238E27FC236}">
                <a16:creationId xmlns:a16="http://schemas.microsoft.com/office/drawing/2014/main" id="{7EB4ED5F-F487-4940-A79D-F008B34916D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Picture 6">
            <a:extLst>
              <a:ext uri="{FF2B5EF4-FFF2-40B4-BE49-F238E27FC236}">
                <a16:creationId xmlns:a16="http://schemas.microsoft.com/office/drawing/2014/main" id="{B408FF21-948A-4E2D-B75A-CE619EF0B47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46" y="0"/>
            <a:ext cx="12192000" cy="6858000"/>
          </a:xfrm>
          <a:prstGeom prst="rect">
            <a:avLst/>
          </a:prstGeom>
        </p:spPr>
      </p:pic>
    </p:spTree>
    <p:extLst>
      <p:ext uri="{BB962C8B-B14F-4D97-AF65-F5344CB8AC3E}">
        <p14:creationId xmlns:p14="http://schemas.microsoft.com/office/powerpoint/2010/main" val="215639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885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4444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19_Title and Content_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609600" y="381000"/>
            <a:ext cx="10972800" cy="6858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609600" y="1219200"/>
            <a:ext cx="10972800" cy="49530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68412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5" r:id="rId2"/>
    <p:sldLayoutId id="2147483726" r:id="rId3"/>
    <p:sldLayoutId id="2147483713" r:id="rId4"/>
    <p:sldLayoutId id="2147483712" r:id="rId5"/>
    <p:sldLayoutId id="2147483714" r:id="rId6"/>
    <p:sldLayoutId id="2147483703" r:id="rId7"/>
    <p:sldLayoutId id="2147483723" r:id="rId8"/>
    <p:sldLayoutId id="2147483728" r:id="rId9"/>
    <p:sldLayoutId id="2147483716" r:id="rId10"/>
    <p:sldLayoutId id="2147483720" r:id="rId11"/>
    <p:sldLayoutId id="2147483715" r:id="rId12"/>
    <p:sldLayoutId id="2147483704" r:id="rId13"/>
    <p:sldLayoutId id="2147483705" r:id="rId14"/>
    <p:sldLayoutId id="2147483707" r:id="rId15"/>
    <p:sldLayoutId id="2147483722" r:id="rId16"/>
    <p:sldLayoutId id="2147483717" r:id="rId17"/>
    <p:sldLayoutId id="2147483724" r:id="rId18"/>
    <p:sldLayoutId id="2147483721" r:id="rId19"/>
    <p:sldLayoutId id="2147483727" r:id="rId2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D2DCB0B-5AA7-48CC-BA52-4DF6BBBE1600}"/>
              </a:ext>
            </a:extLst>
          </p:cNvPr>
          <p:cNvSpPr>
            <a:spLocks noGrp="1"/>
          </p:cNvSpPr>
          <p:nvPr>
            <p:ph type="ctrTitle"/>
          </p:nvPr>
        </p:nvSpPr>
        <p:spPr>
          <a:xfrm>
            <a:off x="5257800" y="763200"/>
            <a:ext cx="6324600" cy="3808800"/>
          </a:xfrm>
        </p:spPr>
        <p:txBody>
          <a:bodyPr/>
          <a:lstStyle/>
          <a:p>
            <a:pPr algn="ctr"/>
            <a:r>
              <a:rPr lang="en-US" dirty="0" err="1"/>
              <a:t>Vahistatu</a:t>
            </a:r>
            <a:r>
              <a:rPr lang="en-US" dirty="0"/>
              <a:t> </a:t>
            </a:r>
            <a:r>
              <a:rPr lang="en-US" dirty="0" err="1"/>
              <a:t>suhtlusõiguse</a:t>
            </a:r>
            <a:r>
              <a:rPr lang="en-US" dirty="0"/>
              <a:t> </a:t>
            </a:r>
            <a:r>
              <a:rPr lang="en-US" dirty="0" err="1"/>
              <a:t>piirid</a:t>
            </a:r>
            <a:endParaRPr lang="en-US" dirty="0"/>
          </a:p>
        </p:txBody>
      </p:sp>
      <p:sp>
        <p:nvSpPr>
          <p:cNvPr id="2" name="Date Placeholder 1">
            <a:extLst>
              <a:ext uri="{FF2B5EF4-FFF2-40B4-BE49-F238E27FC236}">
                <a16:creationId xmlns:a16="http://schemas.microsoft.com/office/drawing/2014/main" id="{80460688-4478-44D5-94B3-AF08969BB8DC}"/>
              </a:ext>
            </a:extLst>
          </p:cNvPr>
          <p:cNvSpPr>
            <a:spLocks noGrp="1"/>
          </p:cNvSpPr>
          <p:nvPr>
            <p:ph type="dt" sz="half" idx="10"/>
          </p:nvPr>
        </p:nvSpPr>
        <p:spPr>
          <a:xfrm>
            <a:off x="6248399" y="6279424"/>
            <a:ext cx="4114801" cy="365125"/>
          </a:xfrm>
        </p:spPr>
        <p:txBody>
          <a:bodyPr/>
          <a:lstStyle/>
          <a:p>
            <a:pPr>
              <a:defRPr/>
            </a:pPr>
            <a:r>
              <a:rPr lang="en-US" dirty="0"/>
              <a:t>09.10.2020</a:t>
            </a:r>
          </a:p>
        </p:txBody>
      </p:sp>
      <p:sp>
        <p:nvSpPr>
          <p:cNvPr id="15" name="Text Placeholder 14">
            <a:extLst>
              <a:ext uri="{FF2B5EF4-FFF2-40B4-BE49-F238E27FC236}">
                <a16:creationId xmlns:a16="http://schemas.microsoft.com/office/drawing/2014/main" id="{5EB4278F-2789-4086-864B-97EC652BBCE6}"/>
              </a:ext>
            </a:extLst>
          </p:cNvPr>
          <p:cNvSpPr>
            <a:spLocks noGrp="1"/>
          </p:cNvSpPr>
          <p:nvPr>
            <p:ph type="body" sz="quarter" idx="11"/>
          </p:nvPr>
        </p:nvSpPr>
        <p:spPr>
          <a:xfrm>
            <a:off x="6248400" y="5029199"/>
            <a:ext cx="5334000" cy="365125"/>
          </a:xfrm>
        </p:spPr>
        <p:txBody>
          <a:bodyPr/>
          <a:lstStyle/>
          <a:p>
            <a:r>
              <a:rPr lang="en-US" dirty="0" err="1"/>
              <a:t>Anneli</a:t>
            </a:r>
            <a:r>
              <a:rPr lang="en-US" dirty="0"/>
              <a:t> Soo</a:t>
            </a:r>
          </a:p>
        </p:txBody>
      </p:sp>
      <p:sp>
        <p:nvSpPr>
          <p:cNvPr id="16" name="Text Placeholder 15">
            <a:extLst>
              <a:ext uri="{FF2B5EF4-FFF2-40B4-BE49-F238E27FC236}">
                <a16:creationId xmlns:a16="http://schemas.microsoft.com/office/drawing/2014/main" id="{F430F86C-2F0F-4536-B78F-516E99E85639}"/>
              </a:ext>
            </a:extLst>
          </p:cNvPr>
          <p:cNvSpPr>
            <a:spLocks noGrp="1"/>
          </p:cNvSpPr>
          <p:nvPr>
            <p:ph type="body" sz="quarter" idx="12"/>
          </p:nvPr>
        </p:nvSpPr>
        <p:spPr>
          <a:xfrm>
            <a:off x="6248399" y="5507669"/>
            <a:ext cx="5334000" cy="664531"/>
          </a:xfrm>
        </p:spPr>
        <p:txBody>
          <a:bodyPr/>
          <a:lstStyle/>
          <a:p>
            <a:r>
              <a:rPr lang="en-US" cap="none" dirty="0"/>
              <a:t>TÜ </a:t>
            </a:r>
            <a:r>
              <a:rPr lang="en-US" cap="none" dirty="0" err="1"/>
              <a:t>karistusõigused</a:t>
            </a:r>
            <a:r>
              <a:rPr lang="en-US" cap="none" dirty="0"/>
              <a:t> </a:t>
            </a:r>
            <a:r>
              <a:rPr lang="en-US" cap="none" dirty="0" err="1"/>
              <a:t>dotsent</a:t>
            </a:r>
            <a:endParaRPr lang="en-US" cap="none" dirty="0"/>
          </a:p>
        </p:txBody>
      </p:sp>
      <p:sp>
        <p:nvSpPr>
          <p:cNvPr id="19" name="Slide Number Placeholder 18">
            <a:extLst>
              <a:ext uri="{FF2B5EF4-FFF2-40B4-BE49-F238E27FC236}">
                <a16:creationId xmlns:a16="http://schemas.microsoft.com/office/drawing/2014/main" id="{445A9847-12F6-4C3E-84AA-5C61C6B10786}"/>
              </a:ext>
            </a:extLst>
          </p:cNvPr>
          <p:cNvSpPr>
            <a:spLocks noGrp="1"/>
          </p:cNvSpPr>
          <p:nvPr>
            <p:ph type="sldNum" sz="quarter" idx="4"/>
          </p:nvPr>
        </p:nvSpPr>
        <p:spPr/>
        <p:txBody>
          <a:bodyPr/>
          <a:lstStyle/>
          <a:p>
            <a:pPr>
              <a:defRPr/>
            </a:pPr>
            <a:fld id="{DADBB38E-37F0-4099-9E14-30415241E9AC}" type="slidenum">
              <a:rPr lang="en-US" smtClean="0"/>
              <a:pPr>
                <a:defRPr/>
              </a:pPr>
              <a:t>1</a:t>
            </a:fld>
            <a:endParaRPr lang="en-US" dirty="0"/>
          </a:p>
        </p:txBody>
      </p:sp>
    </p:spTree>
    <p:extLst>
      <p:ext uri="{BB962C8B-B14F-4D97-AF65-F5344CB8AC3E}">
        <p14:creationId xmlns:p14="http://schemas.microsoft.com/office/powerpoint/2010/main" val="179714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E86F-1B03-8B4F-88F2-8699A62F7776}"/>
              </a:ext>
            </a:extLst>
          </p:cNvPr>
          <p:cNvSpPr>
            <a:spLocks noGrp="1"/>
          </p:cNvSpPr>
          <p:nvPr>
            <p:ph type="ctrTitle"/>
          </p:nvPr>
        </p:nvSpPr>
        <p:spPr>
          <a:xfrm>
            <a:off x="990600" y="213453"/>
            <a:ext cx="10210800" cy="1158148"/>
          </a:xfrm>
        </p:spPr>
        <p:txBody>
          <a:bodyPr/>
          <a:lstStyle/>
          <a:p>
            <a:r>
              <a:rPr lang="et-EE" sz="3600" dirty="0"/>
              <a:t>Kas saaga oleks võinud olla olemata?</a:t>
            </a:r>
            <a:endParaRPr lang="en-US" sz="3600" dirty="0"/>
          </a:p>
        </p:txBody>
      </p:sp>
      <p:sp>
        <p:nvSpPr>
          <p:cNvPr id="3" name="Subtitle 2">
            <a:extLst>
              <a:ext uri="{FF2B5EF4-FFF2-40B4-BE49-F238E27FC236}">
                <a16:creationId xmlns:a16="http://schemas.microsoft.com/office/drawing/2014/main" id="{15856A0C-396B-2B44-9A7B-D4DB37B6F4D3}"/>
              </a:ext>
            </a:extLst>
          </p:cNvPr>
          <p:cNvSpPr>
            <a:spLocks noGrp="1"/>
          </p:cNvSpPr>
          <p:nvPr>
            <p:ph type="subTitle" idx="1"/>
          </p:nvPr>
        </p:nvSpPr>
        <p:spPr>
          <a:xfrm>
            <a:off x="990600" y="1371601"/>
            <a:ext cx="10591801" cy="4800599"/>
          </a:xfrm>
        </p:spPr>
        <p:txBody>
          <a:bodyPr/>
          <a:lstStyle/>
          <a:p>
            <a:pPr marL="457200" indent="-457200">
              <a:buFont typeface="Arial" panose="020B0604020202020204" pitchFamily="34" charset="0"/>
              <a:buChar char="•"/>
            </a:pPr>
            <a:r>
              <a:rPr lang="en-US" sz="2800" dirty="0" err="1"/>
              <a:t>KrMS</a:t>
            </a:r>
            <a:r>
              <a:rPr lang="en-US" sz="2800" dirty="0"/>
              <a:t> § 130 </a:t>
            </a:r>
            <a:r>
              <a:rPr lang="en-US" sz="2800" dirty="0" err="1"/>
              <a:t>ei</a:t>
            </a:r>
            <a:r>
              <a:rPr lang="en-US" sz="2800" dirty="0"/>
              <a:t> ole </a:t>
            </a:r>
            <a:r>
              <a:rPr lang="en-US" sz="2800" dirty="0" err="1"/>
              <a:t>KrMS</a:t>
            </a:r>
            <a:r>
              <a:rPr lang="en-US" sz="2800" dirty="0"/>
              <a:t> § 143</a:t>
            </a:r>
            <a:r>
              <a:rPr lang="en-US" sz="2800" baseline="30000" dirty="0"/>
              <a:t>1</a:t>
            </a:r>
            <a:r>
              <a:rPr lang="en-US" sz="2800" dirty="0"/>
              <a:t>!</a:t>
            </a:r>
          </a:p>
          <a:p>
            <a:pPr marL="457200" indent="-457200">
              <a:buFont typeface="Arial" panose="020B0604020202020204" pitchFamily="34" charset="0"/>
              <a:buChar char="•"/>
            </a:pPr>
            <a:r>
              <a:rPr lang="en-US" sz="2800" dirty="0" err="1"/>
              <a:t>EIKi</a:t>
            </a:r>
            <a:r>
              <a:rPr lang="en-US" sz="2800" dirty="0"/>
              <a:t> </a:t>
            </a:r>
            <a:r>
              <a:rPr lang="en-US" sz="2800" dirty="0" err="1"/>
              <a:t>praktika</a:t>
            </a:r>
            <a:r>
              <a:rPr lang="en-US" sz="2800" dirty="0"/>
              <a:t> (</a:t>
            </a:r>
            <a:r>
              <a:rPr lang="et-EE" dirty="0" err="1"/>
              <a:t>EIKo</a:t>
            </a:r>
            <a:r>
              <a:rPr lang="et-EE" dirty="0"/>
              <a:t> 9. oktoober 2008, </a:t>
            </a:r>
            <a:r>
              <a:rPr lang="et-EE" i="1" dirty="0" err="1"/>
              <a:t>Moiseyev</a:t>
            </a:r>
            <a:r>
              <a:rPr lang="et-EE" i="1" dirty="0"/>
              <a:t> vs. Venemaa; </a:t>
            </a:r>
            <a:r>
              <a:rPr lang="et-EE" dirty="0" err="1"/>
              <a:t>EIKo</a:t>
            </a:r>
            <a:r>
              <a:rPr lang="et-EE" dirty="0"/>
              <a:t> 28. september 2000, </a:t>
            </a:r>
            <a:r>
              <a:rPr lang="et-EE" i="1" dirty="0"/>
              <a:t>Messina vs. Itaalia nr 2; </a:t>
            </a:r>
            <a:r>
              <a:rPr lang="et-EE" dirty="0" err="1"/>
              <a:t>EIKo</a:t>
            </a:r>
            <a:r>
              <a:rPr lang="et-EE" dirty="0"/>
              <a:t> 13. detsember 2011</a:t>
            </a:r>
            <a:r>
              <a:rPr lang="en-US" dirty="0"/>
              <a:t>, </a:t>
            </a:r>
            <a:r>
              <a:rPr lang="et-EE" i="1" dirty="0" err="1"/>
              <a:t>Laduna</a:t>
            </a:r>
            <a:r>
              <a:rPr lang="et-EE" i="1" dirty="0"/>
              <a:t> vs. Slovakkia; </a:t>
            </a:r>
            <a:r>
              <a:rPr lang="et-EE" dirty="0" err="1"/>
              <a:t>EIKo</a:t>
            </a:r>
            <a:r>
              <a:rPr lang="et-EE" dirty="0"/>
              <a:t> 9. juuli 2013, </a:t>
            </a:r>
            <a:r>
              <a:rPr lang="et-EE" i="1" dirty="0"/>
              <a:t>Varnas vs. Leedu; </a:t>
            </a:r>
            <a:r>
              <a:rPr lang="et-EE" dirty="0" err="1"/>
              <a:t>EIKo</a:t>
            </a:r>
            <a:r>
              <a:rPr lang="et-EE" dirty="0"/>
              <a:t> 23. juuni 2015, </a:t>
            </a:r>
            <a:r>
              <a:rPr lang="et-EE" i="1" dirty="0" err="1"/>
              <a:t>Costel</a:t>
            </a:r>
            <a:r>
              <a:rPr lang="et-EE" i="1" dirty="0"/>
              <a:t> </a:t>
            </a:r>
            <a:r>
              <a:rPr lang="et-EE" i="1" dirty="0" err="1"/>
              <a:t>Gaciu</a:t>
            </a:r>
            <a:r>
              <a:rPr lang="et-EE" i="1" dirty="0"/>
              <a:t> vs. Rumeenia</a:t>
            </a:r>
            <a:r>
              <a:rPr lang="en-US" sz="2800" i="1" dirty="0"/>
              <a:t>)</a:t>
            </a:r>
          </a:p>
          <a:p>
            <a:pPr marL="457200" indent="-457200">
              <a:buFont typeface="Arial" panose="020B0604020202020204" pitchFamily="34" charset="0"/>
              <a:buChar char="•"/>
            </a:pPr>
            <a:r>
              <a:rPr lang="en-US" sz="2800" dirty="0" err="1"/>
              <a:t>Perekond</a:t>
            </a:r>
            <a:r>
              <a:rPr lang="en-US" sz="2800" dirty="0"/>
              <a:t> </a:t>
            </a:r>
            <a:r>
              <a:rPr lang="en-US" sz="2800" dirty="0" err="1"/>
              <a:t>kui</a:t>
            </a:r>
            <a:r>
              <a:rPr lang="en-US" sz="2800" dirty="0"/>
              <a:t> </a:t>
            </a:r>
            <a:r>
              <a:rPr lang="en-US" sz="2800" dirty="0" err="1"/>
              <a:t>taasühikonnastamise</a:t>
            </a:r>
            <a:r>
              <a:rPr lang="en-US" sz="2800" dirty="0"/>
              <a:t> </a:t>
            </a:r>
            <a:r>
              <a:rPr lang="en-US" sz="2800" dirty="0" err="1"/>
              <a:t>võtmetegur</a:t>
            </a:r>
            <a:r>
              <a:rPr lang="en-US" sz="2800" dirty="0"/>
              <a:t> (</a:t>
            </a:r>
            <a:r>
              <a:rPr lang="et-EE" dirty="0" err="1"/>
              <a:t>EIKo</a:t>
            </a:r>
            <a:r>
              <a:rPr lang="et-EE" dirty="0"/>
              <a:t> 25. juuli 2013, </a:t>
            </a:r>
            <a:r>
              <a:rPr lang="et-EE" i="1" dirty="0" err="1"/>
              <a:t>Khodorkovskiy</a:t>
            </a:r>
            <a:r>
              <a:rPr lang="et-EE" i="1" dirty="0"/>
              <a:t> ja Lebedev vs. Venemaa</a:t>
            </a:r>
            <a:r>
              <a:rPr lang="en-US" sz="2800" i="1" dirty="0"/>
              <a:t>)</a:t>
            </a:r>
            <a:endParaRPr lang="en-US" sz="2800" dirty="0"/>
          </a:p>
          <a:p>
            <a:r>
              <a:rPr lang="et-EE" sz="1800" dirty="0"/>
              <a:t>R. L. </a:t>
            </a:r>
            <a:r>
              <a:rPr lang="et-EE" sz="1800" dirty="0" err="1"/>
              <a:t>Naser</a:t>
            </a:r>
            <a:r>
              <a:rPr lang="et-EE" sz="1800" dirty="0"/>
              <a:t>, N. G. La </a:t>
            </a:r>
            <a:r>
              <a:rPr lang="et-EE" sz="1800" dirty="0" err="1"/>
              <a:t>Vigne</a:t>
            </a:r>
            <a:r>
              <a:rPr lang="et-EE" sz="1800" dirty="0"/>
              <a:t>. </a:t>
            </a:r>
            <a:r>
              <a:rPr lang="et-EE" sz="1800" dirty="0" err="1"/>
              <a:t>Family</a:t>
            </a:r>
            <a:r>
              <a:rPr lang="et-EE" sz="1800" dirty="0"/>
              <a:t> </a:t>
            </a:r>
            <a:r>
              <a:rPr lang="et-EE" sz="1800" dirty="0" err="1"/>
              <a:t>Support</a:t>
            </a:r>
            <a:r>
              <a:rPr lang="et-EE" sz="1800" dirty="0"/>
              <a:t> in </a:t>
            </a:r>
            <a:r>
              <a:rPr lang="et-EE" sz="1800" dirty="0" err="1"/>
              <a:t>the</a:t>
            </a:r>
            <a:r>
              <a:rPr lang="et-EE" sz="1800" dirty="0"/>
              <a:t> </a:t>
            </a:r>
            <a:r>
              <a:rPr lang="et-EE" sz="1800" dirty="0" err="1"/>
              <a:t>Prisoner</a:t>
            </a:r>
            <a:r>
              <a:rPr lang="et-EE" sz="1800" dirty="0"/>
              <a:t> </a:t>
            </a:r>
            <a:r>
              <a:rPr lang="et-EE" sz="1800" dirty="0" err="1"/>
              <a:t>Reentry</a:t>
            </a:r>
            <a:r>
              <a:rPr lang="et-EE" sz="1800" dirty="0"/>
              <a:t> </a:t>
            </a:r>
            <a:r>
              <a:rPr lang="et-EE" sz="1800" dirty="0" err="1"/>
              <a:t>Process</a:t>
            </a:r>
            <a:r>
              <a:rPr lang="et-EE" sz="1800" dirty="0"/>
              <a:t>. </a:t>
            </a:r>
            <a:r>
              <a:rPr lang="et-EE" sz="1800" dirty="0" err="1"/>
              <a:t>Expectations</a:t>
            </a:r>
            <a:r>
              <a:rPr lang="et-EE" sz="1800" dirty="0"/>
              <a:t> and </a:t>
            </a:r>
            <a:r>
              <a:rPr lang="et-EE" sz="1800" dirty="0" err="1"/>
              <a:t>Realities</a:t>
            </a:r>
            <a:r>
              <a:rPr lang="et-EE" sz="1800" dirty="0"/>
              <a:t>. </a:t>
            </a:r>
            <a:r>
              <a:rPr lang="et-EE" sz="1800" dirty="0" err="1"/>
              <a:t>Journal</a:t>
            </a:r>
            <a:r>
              <a:rPr lang="et-EE" sz="1800" dirty="0"/>
              <a:t> of </a:t>
            </a:r>
            <a:r>
              <a:rPr lang="et-EE" sz="1800" dirty="0" err="1"/>
              <a:t>Offender</a:t>
            </a:r>
            <a:r>
              <a:rPr lang="et-EE" sz="1800" dirty="0"/>
              <a:t> </a:t>
            </a:r>
            <a:r>
              <a:rPr lang="et-EE" sz="1800" dirty="0" err="1"/>
              <a:t>Rehabilitation</a:t>
            </a:r>
            <a:r>
              <a:rPr lang="et-EE" sz="1800" dirty="0"/>
              <a:t>. 2006, </a:t>
            </a:r>
            <a:r>
              <a:rPr lang="et-EE" sz="1800" dirty="0" err="1"/>
              <a:t>Vol</a:t>
            </a:r>
            <a:r>
              <a:rPr lang="et-EE" sz="1800" dirty="0"/>
              <a:t>. 43, </a:t>
            </a:r>
            <a:r>
              <a:rPr lang="et-EE" sz="1800" dirty="0" err="1"/>
              <a:t>Issue</a:t>
            </a:r>
            <a:r>
              <a:rPr lang="et-EE" sz="1800" dirty="0"/>
              <a:t> 1, lk-d 93-106.</a:t>
            </a:r>
          </a:p>
          <a:p>
            <a:r>
              <a:rPr lang="et-EE" sz="2000" dirty="0"/>
              <a:t>M. T. Berg, </a:t>
            </a:r>
            <a:r>
              <a:rPr lang="et-EE" sz="2000" dirty="0" err="1"/>
              <a:t>B</a:t>
            </a:r>
            <a:r>
              <a:rPr lang="et-EE" sz="2000" dirty="0"/>
              <a:t>. M. </a:t>
            </a:r>
            <a:r>
              <a:rPr lang="et-EE" sz="2000" dirty="0" err="1"/>
              <a:t>Huebner</a:t>
            </a:r>
            <a:r>
              <a:rPr lang="et-EE" sz="2000" dirty="0"/>
              <a:t>. </a:t>
            </a:r>
            <a:r>
              <a:rPr lang="et-EE" sz="2000" dirty="0" err="1"/>
              <a:t>Reentry</a:t>
            </a:r>
            <a:r>
              <a:rPr lang="et-EE" sz="2000" dirty="0"/>
              <a:t> and </a:t>
            </a:r>
            <a:r>
              <a:rPr lang="et-EE" sz="2000" dirty="0" err="1"/>
              <a:t>the</a:t>
            </a:r>
            <a:r>
              <a:rPr lang="et-EE" sz="2000" dirty="0"/>
              <a:t> </a:t>
            </a:r>
            <a:r>
              <a:rPr lang="et-EE" sz="2000" dirty="0" err="1"/>
              <a:t>Ties</a:t>
            </a:r>
            <a:r>
              <a:rPr lang="et-EE" sz="2000" dirty="0"/>
              <a:t> </a:t>
            </a:r>
            <a:r>
              <a:rPr lang="et-EE" sz="2000" dirty="0" err="1"/>
              <a:t>that</a:t>
            </a:r>
            <a:r>
              <a:rPr lang="et-EE" sz="2000" dirty="0"/>
              <a:t> </a:t>
            </a:r>
            <a:r>
              <a:rPr lang="et-EE" sz="2000" dirty="0" err="1"/>
              <a:t>Bind</a:t>
            </a:r>
            <a:r>
              <a:rPr lang="et-EE" sz="2000" dirty="0"/>
              <a:t>: </a:t>
            </a:r>
            <a:r>
              <a:rPr lang="et-EE" sz="2000" dirty="0" err="1"/>
              <a:t>An</a:t>
            </a:r>
            <a:r>
              <a:rPr lang="et-EE" sz="2000" dirty="0"/>
              <a:t> </a:t>
            </a:r>
            <a:r>
              <a:rPr lang="et-EE" sz="2000" dirty="0" err="1"/>
              <a:t>Examination</a:t>
            </a:r>
            <a:r>
              <a:rPr lang="et-EE" sz="2000" dirty="0"/>
              <a:t> of </a:t>
            </a:r>
            <a:r>
              <a:rPr lang="et-EE" sz="2000" dirty="0" err="1"/>
              <a:t>Social</a:t>
            </a:r>
            <a:r>
              <a:rPr lang="et-EE" sz="2000" dirty="0"/>
              <a:t> </a:t>
            </a:r>
            <a:r>
              <a:rPr lang="et-EE" sz="2000" dirty="0" err="1"/>
              <a:t>Ties</a:t>
            </a:r>
            <a:r>
              <a:rPr lang="et-EE" sz="2000" dirty="0"/>
              <a:t>, </a:t>
            </a:r>
            <a:r>
              <a:rPr lang="et-EE" sz="2000" dirty="0" err="1"/>
              <a:t>Employment</a:t>
            </a:r>
            <a:r>
              <a:rPr lang="et-EE" sz="2000" dirty="0"/>
              <a:t>, and </a:t>
            </a:r>
            <a:r>
              <a:rPr lang="et-EE" sz="2000" dirty="0" err="1"/>
              <a:t>Recidivism</a:t>
            </a:r>
            <a:r>
              <a:rPr lang="et-EE" sz="2000" dirty="0"/>
              <a:t>. </a:t>
            </a:r>
            <a:r>
              <a:rPr lang="et-EE" sz="2000" dirty="0" err="1"/>
              <a:t>Justice</a:t>
            </a:r>
            <a:r>
              <a:rPr lang="et-EE" sz="2000" dirty="0"/>
              <a:t> </a:t>
            </a:r>
            <a:r>
              <a:rPr lang="et-EE" sz="2000" dirty="0" err="1"/>
              <a:t>Quarterly</a:t>
            </a:r>
            <a:r>
              <a:rPr lang="et-EE" sz="2000" dirty="0"/>
              <a:t>. 2011, </a:t>
            </a:r>
            <a:r>
              <a:rPr lang="et-EE" sz="2000" dirty="0" err="1"/>
              <a:t>Vol</a:t>
            </a:r>
            <a:r>
              <a:rPr lang="et-EE" sz="2000" dirty="0"/>
              <a:t> 28, </a:t>
            </a:r>
            <a:r>
              <a:rPr lang="et-EE" sz="2000" dirty="0" err="1"/>
              <a:t>Issue</a:t>
            </a:r>
            <a:r>
              <a:rPr lang="et-EE" sz="2000" dirty="0"/>
              <a:t> 2, lk 382-410.</a:t>
            </a:r>
          </a:p>
          <a:p>
            <a:r>
              <a:rPr lang="et-EE" sz="2000" dirty="0" err="1"/>
              <a:t>EIKo</a:t>
            </a:r>
            <a:r>
              <a:rPr lang="et-EE" sz="2000" dirty="0"/>
              <a:t> 30. juuni 2015, </a:t>
            </a:r>
            <a:r>
              <a:rPr lang="et-EE" sz="2000" i="1" dirty="0" err="1"/>
              <a:t>Khoroshenko</a:t>
            </a:r>
            <a:r>
              <a:rPr lang="et-EE" sz="2000" i="1" dirty="0"/>
              <a:t> vs. Venemaa</a:t>
            </a:r>
            <a:r>
              <a:rPr lang="et-EE" sz="2000" dirty="0"/>
              <a:t>, p 106</a:t>
            </a:r>
            <a:r>
              <a:rPr lang="et-EE" sz="2000" i="1" dirty="0"/>
              <a:t>:</a:t>
            </a:r>
            <a:r>
              <a:rPr lang="et-EE" sz="2000" dirty="0"/>
              <a:t> „[…] </a:t>
            </a:r>
            <a:r>
              <a:rPr lang="et-EE" sz="2000" i="1" dirty="0" err="1"/>
              <a:t>it</a:t>
            </a:r>
            <a:r>
              <a:rPr lang="et-EE" sz="2000" i="1" dirty="0"/>
              <a:t> </a:t>
            </a:r>
            <a:r>
              <a:rPr lang="et-EE" sz="2000" i="1" dirty="0" err="1"/>
              <a:t>is</a:t>
            </a:r>
            <a:r>
              <a:rPr lang="et-EE" sz="2000" i="1" dirty="0"/>
              <a:t> </a:t>
            </a:r>
            <a:r>
              <a:rPr lang="et-EE" sz="2000" i="1" dirty="0" err="1"/>
              <a:t>an</a:t>
            </a:r>
            <a:r>
              <a:rPr lang="et-EE" sz="2000" i="1" dirty="0"/>
              <a:t> </a:t>
            </a:r>
            <a:r>
              <a:rPr lang="et-EE" sz="2000" i="1" dirty="0" err="1"/>
              <a:t>essential</a:t>
            </a:r>
            <a:r>
              <a:rPr lang="et-EE" sz="2000" i="1" dirty="0"/>
              <a:t> part of a </a:t>
            </a:r>
            <a:r>
              <a:rPr lang="et-EE" sz="2000" i="1" dirty="0" err="1"/>
              <a:t>prisoner’s</a:t>
            </a:r>
            <a:r>
              <a:rPr lang="et-EE" sz="2000" i="1" dirty="0"/>
              <a:t> </a:t>
            </a:r>
            <a:r>
              <a:rPr lang="et-EE" sz="2000" i="1" dirty="0" err="1"/>
              <a:t>right</a:t>
            </a:r>
            <a:r>
              <a:rPr lang="et-EE" sz="2000" i="1" dirty="0"/>
              <a:t> </a:t>
            </a:r>
            <a:r>
              <a:rPr lang="et-EE" sz="2000" i="1" dirty="0" err="1"/>
              <a:t>to</a:t>
            </a:r>
            <a:r>
              <a:rPr lang="et-EE" sz="2000" i="1" dirty="0"/>
              <a:t> </a:t>
            </a:r>
            <a:r>
              <a:rPr lang="et-EE" sz="2000" i="1" dirty="0" err="1"/>
              <a:t>respect</a:t>
            </a:r>
            <a:r>
              <a:rPr lang="et-EE" sz="2000" i="1" dirty="0"/>
              <a:t> </a:t>
            </a:r>
            <a:r>
              <a:rPr lang="et-EE" sz="2000" i="1" dirty="0" err="1"/>
              <a:t>for</a:t>
            </a:r>
            <a:r>
              <a:rPr lang="et-EE" sz="2000" i="1" dirty="0"/>
              <a:t> </a:t>
            </a:r>
            <a:r>
              <a:rPr lang="et-EE" sz="2000" i="1" dirty="0" err="1"/>
              <a:t>family</a:t>
            </a:r>
            <a:r>
              <a:rPr lang="et-EE" sz="2000" i="1" dirty="0"/>
              <a:t> </a:t>
            </a:r>
            <a:r>
              <a:rPr lang="et-EE" sz="2000" i="1" dirty="0" err="1"/>
              <a:t>life</a:t>
            </a:r>
            <a:r>
              <a:rPr lang="et-EE" sz="2000" i="1" dirty="0"/>
              <a:t> </a:t>
            </a:r>
            <a:r>
              <a:rPr lang="et-EE" sz="2000" i="1" dirty="0" err="1"/>
              <a:t>that</a:t>
            </a:r>
            <a:r>
              <a:rPr lang="et-EE" sz="2000" i="1" dirty="0"/>
              <a:t> </a:t>
            </a:r>
            <a:r>
              <a:rPr lang="et-EE" sz="2000" i="1" dirty="0" err="1"/>
              <a:t>the</a:t>
            </a:r>
            <a:r>
              <a:rPr lang="et-EE" sz="2000" i="1" dirty="0"/>
              <a:t> </a:t>
            </a:r>
            <a:r>
              <a:rPr lang="et-EE" sz="2000" i="1" dirty="0" err="1"/>
              <a:t>authorities</a:t>
            </a:r>
            <a:r>
              <a:rPr lang="et-EE" sz="2000" i="1" dirty="0"/>
              <a:t> </a:t>
            </a:r>
            <a:r>
              <a:rPr lang="et-EE" sz="2000" i="1" dirty="0" err="1"/>
              <a:t>enable</a:t>
            </a:r>
            <a:r>
              <a:rPr lang="et-EE" sz="2000" i="1" dirty="0"/>
              <a:t> </a:t>
            </a:r>
            <a:r>
              <a:rPr lang="et-EE" sz="2000" i="1" dirty="0" err="1"/>
              <a:t>him</a:t>
            </a:r>
            <a:r>
              <a:rPr lang="et-EE" sz="2000" i="1" dirty="0"/>
              <a:t> </a:t>
            </a:r>
            <a:r>
              <a:rPr lang="et-EE" sz="2000" i="1" dirty="0" err="1"/>
              <a:t>or</a:t>
            </a:r>
            <a:r>
              <a:rPr lang="et-EE" sz="2000" i="1" dirty="0"/>
              <a:t>, </a:t>
            </a:r>
            <a:r>
              <a:rPr lang="et-EE" sz="2000" i="1" dirty="0" err="1"/>
              <a:t>if</a:t>
            </a:r>
            <a:r>
              <a:rPr lang="et-EE" sz="2000" i="1" dirty="0"/>
              <a:t> need </a:t>
            </a:r>
            <a:r>
              <a:rPr lang="et-EE" sz="2000" i="1" dirty="0" err="1"/>
              <a:t>be</a:t>
            </a:r>
            <a:r>
              <a:rPr lang="et-EE" sz="2000" i="1" dirty="0"/>
              <a:t>, assist </a:t>
            </a:r>
            <a:r>
              <a:rPr lang="et-EE" sz="2000" i="1" dirty="0" err="1"/>
              <a:t>him</a:t>
            </a:r>
            <a:r>
              <a:rPr lang="et-EE" sz="2000" i="1" dirty="0"/>
              <a:t> in </a:t>
            </a:r>
            <a:r>
              <a:rPr lang="et-EE" sz="2000" i="1" dirty="0" err="1"/>
              <a:t>maintaining</a:t>
            </a:r>
            <a:r>
              <a:rPr lang="et-EE" sz="2000" i="1" dirty="0"/>
              <a:t> </a:t>
            </a:r>
            <a:r>
              <a:rPr lang="et-EE" sz="2000" i="1" dirty="0" err="1"/>
              <a:t>contact</a:t>
            </a:r>
            <a:r>
              <a:rPr lang="et-EE" sz="2000" i="1" dirty="0"/>
              <a:t> </a:t>
            </a:r>
            <a:r>
              <a:rPr lang="et-EE" sz="2000" i="1" dirty="0" err="1"/>
              <a:t>with</a:t>
            </a:r>
            <a:r>
              <a:rPr lang="et-EE" sz="2000" i="1" dirty="0"/>
              <a:t> </a:t>
            </a:r>
            <a:r>
              <a:rPr lang="et-EE" sz="2000" i="1" dirty="0" err="1"/>
              <a:t>his</a:t>
            </a:r>
            <a:r>
              <a:rPr lang="et-EE" sz="2000" i="1" dirty="0"/>
              <a:t> </a:t>
            </a:r>
            <a:r>
              <a:rPr lang="et-EE" sz="2000" i="1" dirty="0" err="1"/>
              <a:t>close</a:t>
            </a:r>
            <a:r>
              <a:rPr lang="et-EE" sz="2000" i="1" dirty="0"/>
              <a:t> </a:t>
            </a:r>
            <a:r>
              <a:rPr lang="et-EE" sz="2000" i="1" dirty="0" err="1"/>
              <a:t>family</a:t>
            </a:r>
            <a:r>
              <a:rPr lang="et-EE" sz="2000" dirty="0"/>
              <a:t> [.]“</a:t>
            </a:r>
            <a:endParaRPr lang="en-US" sz="2000" dirty="0"/>
          </a:p>
          <a:p>
            <a:endParaRPr lang="et-EE" sz="2000" dirty="0"/>
          </a:p>
          <a:p>
            <a:r>
              <a:rPr lang="en-US" sz="2000" dirty="0"/>
              <a: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dirty="0"/>
          </a:p>
        </p:txBody>
      </p:sp>
      <p:sp>
        <p:nvSpPr>
          <p:cNvPr id="4" name="Slide Number Placeholder 3">
            <a:extLst>
              <a:ext uri="{FF2B5EF4-FFF2-40B4-BE49-F238E27FC236}">
                <a16:creationId xmlns:a16="http://schemas.microsoft.com/office/drawing/2014/main" id="{EB46A2B5-C2C0-1044-93D9-3E41B6ED9239}"/>
              </a:ext>
            </a:extLst>
          </p:cNvPr>
          <p:cNvSpPr>
            <a:spLocks noGrp="1"/>
          </p:cNvSpPr>
          <p:nvPr>
            <p:ph type="sldNum" sz="quarter" idx="4"/>
          </p:nvPr>
        </p:nvSpPr>
        <p:spPr/>
        <p:txBody>
          <a:bodyPr/>
          <a:lstStyle/>
          <a:p>
            <a:pPr>
              <a:defRPr/>
            </a:pPr>
            <a:fld id="{DADBB38E-37F0-4099-9E14-30415241E9AC}" type="slidenum">
              <a:rPr lang="en-US" smtClean="0"/>
              <a:pPr>
                <a:defRPr/>
              </a:pPr>
              <a:t>10</a:t>
            </a:fld>
            <a:endParaRPr lang="en-US" dirty="0"/>
          </a:p>
        </p:txBody>
      </p:sp>
    </p:spTree>
    <p:extLst>
      <p:ext uri="{BB962C8B-B14F-4D97-AF65-F5344CB8AC3E}">
        <p14:creationId xmlns:p14="http://schemas.microsoft.com/office/powerpoint/2010/main" val="306740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8E86F-1B03-8B4F-88F2-8699A62F7776}"/>
              </a:ext>
            </a:extLst>
          </p:cNvPr>
          <p:cNvSpPr>
            <a:spLocks noGrp="1"/>
          </p:cNvSpPr>
          <p:nvPr>
            <p:ph type="ctrTitle"/>
          </p:nvPr>
        </p:nvSpPr>
        <p:spPr>
          <a:xfrm>
            <a:off x="648929" y="557190"/>
            <a:ext cx="5170852" cy="1671564"/>
          </a:xfrm>
        </p:spPr>
        <p:txBody>
          <a:bodyPr vert="horz" lIns="91440" tIns="45720" rIns="91440" bIns="45720" rtlCol="0" anchor="ctr">
            <a:normAutofit/>
          </a:bodyPr>
          <a:lstStyle/>
          <a:p>
            <a:pPr eaLnBrk="1" hangingPunct="1"/>
            <a:r>
              <a:rPr lang="en-US" sz="4000"/>
              <a:t>Mis edasi saab?</a:t>
            </a:r>
          </a:p>
        </p:txBody>
      </p:sp>
      <p:sp>
        <p:nvSpPr>
          <p:cNvPr id="3" name="Subtitle 2">
            <a:extLst>
              <a:ext uri="{FF2B5EF4-FFF2-40B4-BE49-F238E27FC236}">
                <a16:creationId xmlns:a16="http://schemas.microsoft.com/office/drawing/2014/main" id="{15856A0C-396B-2B44-9A7B-D4DB37B6F4D3}"/>
              </a:ext>
            </a:extLst>
          </p:cNvPr>
          <p:cNvSpPr>
            <a:spLocks noGrp="1"/>
          </p:cNvSpPr>
          <p:nvPr>
            <p:ph type="subTitle" idx="1"/>
          </p:nvPr>
        </p:nvSpPr>
        <p:spPr>
          <a:xfrm>
            <a:off x="648930" y="2398030"/>
            <a:ext cx="5180245" cy="3731058"/>
          </a:xfrm>
        </p:spPr>
        <p:txBody>
          <a:bodyPr vert="horz" lIns="91440" tIns="45720" rIns="91440" bIns="45720" rtlCol="0">
            <a:normAutofit/>
          </a:bodyPr>
          <a:lstStyle/>
          <a:p>
            <a:pPr indent="-228600" eaLnBrk="1" hangingPunct="1">
              <a:buFont typeface="Arial" panose="020B0604020202020204" pitchFamily="34" charset="0"/>
              <a:buChar char="•"/>
            </a:pPr>
            <a:r>
              <a:rPr lang="et-EE" sz="2800" dirty="0"/>
              <a:t>9. juuni 2020 </a:t>
            </a:r>
            <a:r>
              <a:rPr lang="en-US" sz="2800" dirty="0" err="1"/>
              <a:t>RKHKo</a:t>
            </a:r>
            <a:r>
              <a:rPr lang="en-US" sz="2800" dirty="0"/>
              <a:t> </a:t>
            </a:r>
            <a:r>
              <a:rPr lang="et-EE" sz="2800" dirty="0"/>
              <a:t>3-14-51567/70</a:t>
            </a:r>
            <a:r>
              <a:rPr lang="en-US" sz="2800" dirty="0"/>
              <a:t> </a:t>
            </a:r>
          </a:p>
          <a:p>
            <a:pPr indent="-228600" eaLnBrk="1" hangingPunct="1">
              <a:buFont typeface="Arial" panose="020B0604020202020204" pitchFamily="34" charset="0"/>
              <a:buChar char="•"/>
            </a:pPr>
            <a:endParaRPr lang="en-US" sz="2000" dirty="0"/>
          </a:p>
          <a:p>
            <a:pPr indent="-228600" eaLnBrk="1" hangingPunct="1">
              <a:buFont typeface="Arial" panose="020B0604020202020204" pitchFamily="34" charset="0"/>
              <a:buChar char="•"/>
            </a:pPr>
            <a:r>
              <a:rPr lang="en-US" sz="2800" dirty="0" err="1"/>
              <a:t>Tagasi</a:t>
            </a:r>
            <a:r>
              <a:rPr lang="en-US" sz="2800" dirty="0"/>
              <a:t> </a:t>
            </a:r>
            <a:r>
              <a:rPr lang="en-US" sz="2800" dirty="0" err="1"/>
              <a:t>alguses</a:t>
            </a:r>
            <a:r>
              <a:rPr lang="en-US" sz="2800" dirty="0"/>
              <a:t>…</a:t>
            </a:r>
          </a:p>
          <a:p>
            <a:pPr eaLnBrk="1" hangingPunct="1"/>
            <a:r>
              <a:rPr lang="en-US" sz="2800" dirty="0"/>
              <a:t> …</a:t>
            </a:r>
            <a:r>
              <a:rPr lang="en-US" sz="2800" dirty="0" err="1"/>
              <a:t>või</a:t>
            </a:r>
            <a:r>
              <a:rPr lang="en-US" sz="2800" dirty="0"/>
              <a:t> </a:t>
            </a:r>
            <a:r>
              <a:rPr lang="en-US" sz="2800" dirty="0" err="1"/>
              <a:t>ometi</a:t>
            </a:r>
            <a:r>
              <a:rPr lang="en-US" sz="2800" dirty="0"/>
              <a:t> </a:t>
            </a:r>
            <a:r>
              <a:rPr lang="en-US" sz="2800" dirty="0" err="1"/>
              <a:t>lõpus</a:t>
            </a:r>
            <a:r>
              <a:rPr lang="en-US" sz="2800" dirty="0"/>
              <a:t>?</a:t>
            </a:r>
            <a:r>
              <a:rPr lang="et-EE" sz="2800" dirty="0"/>
              <a:t> </a:t>
            </a:r>
            <a:r>
              <a:rPr lang="et-EE" sz="2800" dirty="0" err="1"/>
              <a:t>VangS</a:t>
            </a:r>
            <a:r>
              <a:rPr lang="et-EE" sz="2800" dirty="0"/>
              <a:t> § 94 ikka sama (ilma </a:t>
            </a:r>
            <a:r>
              <a:rPr lang="et-EE" sz="2800" dirty="0" err="1"/>
              <a:t>lg-ta</a:t>
            </a:r>
            <a:r>
              <a:rPr lang="et-EE" sz="2800" dirty="0"/>
              <a:t> 5)</a:t>
            </a:r>
            <a:endParaRPr lang="en-US" sz="2800" dirty="0"/>
          </a:p>
          <a:p>
            <a:pPr eaLnBrk="1" hangingPunct="1"/>
            <a:endParaRPr lang="en-US" sz="2800" dirty="0"/>
          </a:p>
          <a:p>
            <a:pPr eaLnBrk="1" hangingPunct="1"/>
            <a:endParaRPr lang="en-US" sz="2000" dirty="0"/>
          </a:p>
        </p:txBody>
      </p:sp>
      <p:pic>
        <p:nvPicPr>
          <p:cNvPr id="7" name="Picture 6">
            <a:extLst>
              <a:ext uri="{FF2B5EF4-FFF2-40B4-BE49-F238E27FC236}">
                <a16:creationId xmlns:a16="http://schemas.microsoft.com/office/drawing/2014/main" id="{AE092352-EA10-574B-9245-DC5464C0BE8E}"/>
              </a:ext>
            </a:extLst>
          </p:cNvPr>
          <p:cNvPicPr>
            <a:picLocks noChangeAspect="1"/>
          </p:cNvPicPr>
          <p:nvPr/>
        </p:nvPicPr>
        <p:blipFill rotWithShape="1">
          <a:blip r:embed="rId2">
            <a:extLst>
              <a:ext uri="{28A0092B-C50C-407E-A947-70E740481C1C}">
                <a14:useLocalDpi xmlns:a14="http://schemas.microsoft.com/office/drawing/2010/main" val="0"/>
              </a:ext>
            </a:extLst>
          </a:blip>
          <a:srcRect t="5588" r="-1" b="4705"/>
          <a:stretch/>
        </p:blipFill>
        <p:spPr>
          <a:xfrm>
            <a:off x="6182944" y="557189"/>
            <a:ext cx="5170852" cy="5571898"/>
          </a:xfrm>
          <a:prstGeom prst="rect">
            <a:avLst/>
          </a:prstGeom>
          <a:effectLst/>
        </p:spPr>
      </p:pic>
      <p:sp>
        <p:nvSpPr>
          <p:cNvPr id="4" name="Slide Number Placeholder 3">
            <a:extLst>
              <a:ext uri="{FF2B5EF4-FFF2-40B4-BE49-F238E27FC236}">
                <a16:creationId xmlns:a16="http://schemas.microsoft.com/office/drawing/2014/main" id="{EB46A2B5-C2C0-1044-93D9-3E41B6ED9239}"/>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DADBB38E-37F0-4099-9E14-30415241E9AC}" type="slidenum">
              <a:rPr lang="en-US" sz="1200" smtClean="0">
                <a:solidFill>
                  <a:prstClr val="black">
                    <a:tint val="75000"/>
                  </a:prstClr>
                </a:solidFill>
                <a:latin typeface="Calibri" panose="020F0502020204030204"/>
              </a:rPr>
              <a:pPr>
                <a:spcAft>
                  <a:spcPts val="600"/>
                </a:spcAft>
                <a:defRPr/>
              </a:pPr>
              <a:t>11</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92975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DD849-0C87-433F-AC30-D641EF5826B6}"/>
              </a:ext>
            </a:extLst>
          </p:cNvPr>
          <p:cNvSpPr>
            <a:spLocks noGrp="1"/>
          </p:cNvSpPr>
          <p:nvPr>
            <p:ph type="body" sz="quarter" idx="10"/>
          </p:nvPr>
        </p:nvSpPr>
        <p:spPr/>
        <p:txBody>
          <a:bodyPr/>
          <a:lstStyle/>
          <a:p>
            <a:r>
              <a:rPr lang="en-US" dirty="0" err="1"/>
              <a:t>Tänan</a:t>
            </a:r>
            <a:r>
              <a:rPr lang="en-US" dirty="0"/>
              <a:t>! </a:t>
            </a:r>
            <a:r>
              <a:rPr lang="en-US" dirty="0" err="1"/>
              <a:t>Küsimusi</a:t>
            </a:r>
            <a:r>
              <a:rPr lang="en-US" dirty="0"/>
              <a:t>?</a:t>
            </a:r>
          </a:p>
        </p:txBody>
      </p:sp>
      <p:sp>
        <p:nvSpPr>
          <p:cNvPr id="2" name="Slide Number Placeholder 1">
            <a:extLst>
              <a:ext uri="{FF2B5EF4-FFF2-40B4-BE49-F238E27FC236}">
                <a16:creationId xmlns:a16="http://schemas.microsoft.com/office/drawing/2014/main" id="{A802E652-9FE7-4EE8-A48C-72AEA7FCD9A2}"/>
              </a:ext>
            </a:extLst>
          </p:cNvPr>
          <p:cNvSpPr>
            <a:spLocks noGrp="1"/>
          </p:cNvSpPr>
          <p:nvPr>
            <p:ph type="sldNum" sz="quarter" idx="4"/>
          </p:nvPr>
        </p:nvSpPr>
        <p:spPr/>
        <p:txBody>
          <a:bodyPr/>
          <a:lstStyle/>
          <a:p>
            <a:pPr>
              <a:defRPr/>
            </a:pPr>
            <a:fld id="{DADBB38E-37F0-4099-9E14-30415241E9AC}" type="slidenum">
              <a:rPr lang="en-US" smtClean="0"/>
              <a:pPr>
                <a:defRPr/>
              </a:pPr>
              <a:t>12</a:t>
            </a:fld>
            <a:endParaRPr lang="en-US" dirty="0"/>
          </a:p>
        </p:txBody>
      </p:sp>
    </p:spTree>
    <p:extLst>
      <p:ext uri="{BB962C8B-B14F-4D97-AF65-F5344CB8AC3E}">
        <p14:creationId xmlns:p14="http://schemas.microsoft.com/office/powerpoint/2010/main" val="218203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457201" y="990600"/>
            <a:ext cx="11125200" cy="838200"/>
          </a:xfrm>
        </p:spPr>
        <p:txBody>
          <a:bodyPr/>
          <a:lstStyle/>
          <a:p>
            <a:r>
              <a:rPr lang="en-US" sz="3600" dirty="0" err="1"/>
              <a:t>Vahistatu</a:t>
            </a:r>
            <a:r>
              <a:rPr lang="en-US" sz="3600" dirty="0"/>
              <a:t> </a:t>
            </a:r>
            <a:r>
              <a:rPr lang="en-US" sz="3600" dirty="0" err="1"/>
              <a:t>kokkusaamised</a:t>
            </a:r>
            <a:endParaRPr lang="en-US" sz="3600" dirty="0"/>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201" y="2057400"/>
            <a:ext cx="11125200" cy="4114800"/>
          </a:xfrm>
        </p:spPr>
        <p:txBody>
          <a:bodyPr/>
          <a:lstStyle/>
          <a:p>
            <a:pPr marL="342900" indent="-342900">
              <a:buFont typeface="Arial" panose="020B0604020202020204" pitchFamily="34" charset="0"/>
              <a:buChar char="•"/>
            </a:pPr>
            <a:r>
              <a:rPr lang="et-EE" sz="2800" dirty="0"/>
              <a:t>Vahistatu kokkusaamiste regulatsioon on sätestatud </a:t>
            </a:r>
            <a:r>
              <a:rPr lang="et-EE" sz="2800" dirty="0" err="1"/>
              <a:t>VangS</a:t>
            </a:r>
            <a:r>
              <a:rPr lang="et-EE" sz="2800" dirty="0"/>
              <a:t> §-des 94 ja 95, millest esimene kannab pealkirja „</a:t>
            </a:r>
            <a:r>
              <a:rPr lang="et-EE" sz="2800" u="sng" dirty="0"/>
              <a:t>Vahistatu kokkusaamised“ </a:t>
            </a:r>
            <a:r>
              <a:rPr lang="et-EE" sz="2800" dirty="0"/>
              <a:t>ja teine „Kokkusaamised kaitsja, advokaadist esindaja, vaimuliku, notari ja oma riigi konsulaartöötajaga“.</a:t>
            </a:r>
          </a:p>
          <a:p>
            <a:pPr marL="342900" indent="-342900">
              <a:buFont typeface="Arial" panose="020B0604020202020204" pitchFamily="34" charset="0"/>
              <a:buChar char="•"/>
            </a:pPr>
            <a:r>
              <a:rPr lang="et-EE" sz="2800" dirty="0"/>
              <a:t>EIÕK art 8 ja PS § 26</a:t>
            </a:r>
          </a:p>
          <a:p>
            <a:endParaRPr lang="en-US" dirty="0"/>
          </a:p>
          <a:p>
            <a:endParaRPr lang="en-US" dirty="0"/>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2</a:t>
            </a:fld>
            <a:endParaRPr lang="en-US" dirty="0"/>
          </a:p>
        </p:txBody>
      </p:sp>
    </p:spTree>
    <p:extLst>
      <p:ext uri="{BB962C8B-B14F-4D97-AF65-F5344CB8AC3E}">
        <p14:creationId xmlns:p14="http://schemas.microsoft.com/office/powerpoint/2010/main" val="78786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457201" y="990600"/>
            <a:ext cx="11125200" cy="838200"/>
          </a:xfrm>
        </p:spPr>
        <p:txBody>
          <a:bodyPr/>
          <a:lstStyle/>
          <a:p>
            <a:r>
              <a:rPr lang="en-US" sz="3600" dirty="0"/>
              <a:t>1. </a:t>
            </a:r>
            <a:r>
              <a:rPr lang="en-US" sz="3600" dirty="0" err="1"/>
              <a:t>detsember</a:t>
            </a:r>
            <a:r>
              <a:rPr lang="en-US" sz="3600" dirty="0"/>
              <a:t>  2000</a:t>
            </a: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201" y="2057400"/>
            <a:ext cx="11125200" cy="4114800"/>
          </a:xfrm>
        </p:spPr>
        <p:txBody>
          <a:bodyPr/>
          <a:lstStyle/>
          <a:p>
            <a:r>
              <a:rPr lang="et-EE" sz="1800" b="1" dirty="0"/>
              <a:t>§ 94.  Vahistatu kokkusaamised</a:t>
            </a:r>
            <a:endParaRPr lang="en-US" sz="1800" b="1" dirty="0"/>
          </a:p>
          <a:p>
            <a:r>
              <a:rPr lang="et-EE" sz="1800" dirty="0"/>
              <a:t>  (1) </a:t>
            </a:r>
            <a:r>
              <a:rPr lang="et-EE" sz="1800" u="sng" dirty="0"/>
              <a:t>Vahistatule lubatakse lühiajalisi kokkusaamisi isiklikes, õiguslikes või ärilistes huvides, mida vahistatu ei saa teostada läbi kolmandate isikute. </a:t>
            </a:r>
            <a:r>
              <a:rPr lang="et-EE" sz="1800" dirty="0"/>
              <a:t>Vahistatu lühiajaliste kokkusaamiste õigust võib vangla direktor piirata uurija, prokuröri või kohtu loal, kui see on vajalik kriminaalmenetluse läbiviimise tagamiseks.</a:t>
            </a:r>
            <a:endParaRPr lang="en-US" sz="1800" dirty="0"/>
          </a:p>
          <a:p>
            <a:r>
              <a:rPr lang="et-EE" sz="1800" dirty="0"/>
              <a:t>  (2) Välisriigi kodanikust vahistatul on piiramatu õigus kokkusaamisele oma riigi konsulaartöötajaga.</a:t>
            </a:r>
            <a:endParaRPr lang="en-US" sz="1800" dirty="0"/>
          </a:p>
          <a:p>
            <a:r>
              <a:rPr lang="et-EE" sz="1800" dirty="0"/>
              <a:t>  (3) Vahistatu kokkusaamine toimub vanglaametniku juuresolekul, kes võib kokkusaamisesse sekkuda või selle kohe katkestada, kui kokkusaamine võib kahjustada kriminaalmenetluse läbiviimist.</a:t>
            </a:r>
            <a:endParaRPr lang="en-US" sz="1800" dirty="0"/>
          </a:p>
          <a:p>
            <a:r>
              <a:rPr lang="et-EE" sz="1800" dirty="0"/>
              <a:t>  (4) Vahistatu lühiajalise kokkusaamise kestvus ja täpsem kord sätestatakse vangla sisekorraeeskirjades.</a:t>
            </a:r>
            <a:endParaRPr lang="en-US" sz="1800" dirty="0"/>
          </a:p>
          <a:p>
            <a:r>
              <a:rPr lang="et-EE" sz="1800" dirty="0"/>
              <a:t> </a:t>
            </a:r>
            <a:endParaRPr lang="en-US" sz="1800" dirty="0"/>
          </a:p>
          <a:p>
            <a:pPr marL="285750" indent="-285750">
              <a:buFont typeface="Arial" panose="020B0604020202020204" pitchFamily="34" charset="0"/>
              <a:buChar char="•"/>
            </a:pPr>
            <a:r>
              <a:rPr lang="et-EE" sz="2800" dirty="0"/>
              <a:t>Ei mingit viidet </a:t>
            </a:r>
            <a:r>
              <a:rPr lang="et-EE" sz="2800" dirty="0" err="1"/>
              <a:t>VangS</a:t>
            </a:r>
            <a:r>
              <a:rPr lang="et-EE" sz="2800" dirty="0"/>
              <a:t> §-le 25 („Kinnipeetava pikaajalised kokkusaamised“)</a:t>
            </a:r>
            <a:endParaRPr lang="en-US" sz="2800" dirty="0"/>
          </a:p>
          <a:p>
            <a:endParaRPr lang="en-US" dirty="0"/>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3</a:t>
            </a:fld>
            <a:endParaRPr lang="en-US" dirty="0"/>
          </a:p>
        </p:txBody>
      </p:sp>
    </p:spTree>
    <p:extLst>
      <p:ext uri="{BB962C8B-B14F-4D97-AF65-F5344CB8AC3E}">
        <p14:creationId xmlns:p14="http://schemas.microsoft.com/office/powerpoint/2010/main" val="340584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457201" y="685800"/>
            <a:ext cx="11125200" cy="762000"/>
          </a:xfrm>
        </p:spPr>
        <p:txBody>
          <a:bodyPr/>
          <a:lstStyle/>
          <a:p>
            <a:r>
              <a:rPr lang="et-EE" sz="3600" dirty="0"/>
              <a:t>19. nov 2009 </a:t>
            </a:r>
            <a:r>
              <a:rPr lang="et-EE" sz="3600" dirty="0" err="1"/>
              <a:t>RKHKo</a:t>
            </a:r>
            <a:r>
              <a:rPr lang="et-EE" sz="3600" dirty="0"/>
              <a:t> 3-3-1-62-09</a:t>
            </a:r>
            <a:endParaRPr lang="en-US" sz="3600" dirty="0"/>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201" y="1447800"/>
            <a:ext cx="11125200" cy="4724400"/>
          </a:xfrm>
        </p:spPr>
        <p:txBody>
          <a:bodyPr/>
          <a:lstStyle/>
          <a:p>
            <a:pPr marL="342900" indent="-342900">
              <a:buFont typeface="Arial" panose="020B0604020202020204" pitchFamily="34" charset="0"/>
              <a:buChar char="•"/>
            </a:pPr>
            <a:r>
              <a:rPr lang="et-EE" sz="2800" dirty="0"/>
              <a:t>Tallinna Ringkonnakohus leidis selles asjas, et pikaajalised kokkusaamised, eriti kui isik viibib vahi all pikka aega, ei ole </a:t>
            </a:r>
            <a:r>
              <a:rPr lang="et-EE" sz="2800" dirty="0" err="1"/>
              <a:t>KrMS</a:t>
            </a:r>
            <a:r>
              <a:rPr lang="et-EE" sz="2800" dirty="0"/>
              <a:t> § 143</a:t>
            </a:r>
            <a:r>
              <a:rPr lang="et-EE" sz="2800" baseline="30000" dirty="0"/>
              <a:t>1</a:t>
            </a:r>
            <a:r>
              <a:rPr lang="et-EE" sz="2800" dirty="0"/>
              <a:t> lg 1 järgi välistatud.</a:t>
            </a:r>
          </a:p>
          <a:p>
            <a:pPr marL="342900" indent="-342900">
              <a:buFont typeface="Arial" panose="020B0604020202020204" pitchFamily="34" charset="0"/>
              <a:buChar char="•"/>
            </a:pPr>
            <a:r>
              <a:rPr lang="et-EE" sz="2800" dirty="0"/>
              <a:t>Riigikohtu halduskolleegium leidis, et </a:t>
            </a:r>
            <a:r>
              <a:rPr lang="et-EE" sz="2800" dirty="0" err="1"/>
              <a:t>KrMS</a:t>
            </a:r>
            <a:r>
              <a:rPr lang="et-EE" sz="2800" dirty="0"/>
              <a:t> § 143</a:t>
            </a:r>
            <a:r>
              <a:rPr lang="et-EE" sz="2800" baseline="30000" dirty="0"/>
              <a:t>1</a:t>
            </a:r>
            <a:r>
              <a:rPr lang="et-EE" sz="2800" dirty="0"/>
              <a:t> lg 1 ei saa siiski isikule anda seda, mida tal vangistusseaduse järgi olemas ei ole ning pöördus vahistatu kokkusaamise kestusele hinnangu andmiseks </a:t>
            </a:r>
            <a:r>
              <a:rPr lang="et-EE" sz="2800" dirty="0" err="1"/>
              <a:t>iVangS</a:t>
            </a:r>
            <a:r>
              <a:rPr lang="et-EE" sz="2800" dirty="0"/>
              <a:t> § 94 poole.</a:t>
            </a:r>
            <a:endParaRPr lang="en-US" sz="2800" dirty="0"/>
          </a:p>
          <a:p>
            <a:r>
              <a:rPr lang="et-EE" sz="2000" dirty="0"/>
              <a:t>P. 18 „</a:t>
            </a:r>
            <a:r>
              <a:rPr lang="et-EE" sz="2000" i="1" dirty="0"/>
              <a:t>Kolleegium ei välista, et teatud asjaolude ilmnemisel võib pikaajaliselt vahistatu staatuses viibivale isikule pikaajaliste kokkusaamiste mittevõimaldamine kujutada endast niivõrd intensiivset riivet PS §-s 26 sätestatud perekonna- ja eraelu puutumatuse õigusele, et seadusega vahistatutele sätestatud piirang võib osutuda põhiseadusega vastuolus olevaks</a:t>
            </a:r>
            <a:r>
              <a:rPr lang="et-EE" sz="2000" dirty="0"/>
              <a:t>.“</a:t>
            </a:r>
            <a:endParaRPr lang="en-US" sz="2000" dirty="0"/>
          </a:p>
          <a:p>
            <a:endParaRPr lang="en-US" dirty="0"/>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4</a:t>
            </a:fld>
            <a:endParaRPr lang="en-US" dirty="0"/>
          </a:p>
        </p:txBody>
      </p:sp>
    </p:spTree>
    <p:extLst>
      <p:ext uri="{BB962C8B-B14F-4D97-AF65-F5344CB8AC3E}">
        <p14:creationId xmlns:p14="http://schemas.microsoft.com/office/powerpoint/2010/main" val="334659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457201" y="990600"/>
            <a:ext cx="11125200" cy="838200"/>
          </a:xfrm>
        </p:spPr>
        <p:txBody>
          <a:bodyPr/>
          <a:lstStyle/>
          <a:p>
            <a:r>
              <a:rPr lang="en-US" sz="3600" dirty="0"/>
              <a:t>4. </a:t>
            </a:r>
            <a:r>
              <a:rPr lang="en-US" sz="3600" dirty="0" err="1"/>
              <a:t>aprill</a:t>
            </a:r>
            <a:r>
              <a:rPr lang="en-US" sz="3600" dirty="0"/>
              <a:t> 2011 </a:t>
            </a:r>
            <a:r>
              <a:rPr lang="en-US" sz="3600" dirty="0" err="1"/>
              <a:t>RKPSJKo</a:t>
            </a:r>
            <a:r>
              <a:rPr lang="en-US" sz="3600" dirty="0"/>
              <a:t> 3-4-1-9-10</a:t>
            </a: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201" y="2057400"/>
            <a:ext cx="11125200" cy="4114800"/>
          </a:xfrm>
        </p:spPr>
        <p:txBody>
          <a:bodyPr/>
          <a:lstStyle/>
          <a:p>
            <a:pPr marL="342900" indent="-342900">
              <a:buFont typeface="Arial" panose="020B0604020202020204" pitchFamily="34" charset="0"/>
              <a:buChar char="•"/>
            </a:pPr>
            <a:r>
              <a:rPr lang="en-US" sz="2800" dirty="0"/>
              <a:t>PS § 26 </a:t>
            </a:r>
            <a:r>
              <a:rPr lang="en-US" sz="2800" dirty="0" err="1"/>
              <a:t>riive</a:t>
            </a:r>
            <a:r>
              <a:rPr lang="en-US" sz="2800" dirty="0"/>
              <a:t> </a:t>
            </a:r>
            <a:r>
              <a:rPr lang="en-US" sz="2800" dirty="0" err="1"/>
              <a:t>toimub</a:t>
            </a:r>
            <a:r>
              <a:rPr lang="en-US" sz="2800" dirty="0"/>
              <a:t> </a:t>
            </a:r>
            <a:r>
              <a:rPr lang="en-US" sz="2800" dirty="0" err="1"/>
              <a:t>lubatud</a:t>
            </a:r>
            <a:r>
              <a:rPr lang="en-US" sz="2800" dirty="0"/>
              <a:t> </a:t>
            </a:r>
            <a:r>
              <a:rPr lang="en-US" sz="2800" dirty="0" err="1"/>
              <a:t>eesmärkidel</a:t>
            </a:r>
            <a:r>
              <a:rPr lang="en-US" sz="2800" dirty="0"/>
              <a:t>: </a:t>
            </a:r>
            <a:r>
              <a:rPr lang="et-EE" sz="2800" dirty="0"/>
              <a:t>kriminaalmenetlusest kõrvalehoidumise ning jätkuva kuritegude toimepanemise, sealhulgas tõendite hävitamise, muutmise ning võltsimise ja tunnistajate mõjutamise vältimise eesmärkidel</a:t>
            </a:r>
            <a:r>
              <a:rPr lang="en-US" sz="2800" dirty="0"/>
              <a:t> </a:t>
            </a:r>
          </a:p>
          <a:p>
            <a:pPr marL="342900" indent="-342900">
              <a:buFont typeface="Arial" panose="020B0604020202020204" pitchFamily="34" charset="0"/>
              <a:buChar char="•"/>
            </a:pPr>
            <a:r>
              <a:rPr lang="en-US" sz="2800" dirty="0" err="1"/>
              <a:t>Abinõu</a:t>
            </a:r>
            <a:r>
              <a:rPr lang="en-US" sz="2800" dirty="0"/>
              <a:t> </a:t>
            </a:r>
            <a:r>
              <a:rPr lang="en-US" sz="2800" dirty="0" err="1"/>
              <a:t>sobiv</a:t>
            </a:r>
            <a:r>
              <a:rPr lang="en-US" sz="2800" dirty="0"/>
              <a:t>, </a:t>
            </a:r>
            <a:r>
              <a:rPr lang="en-US" sz="2800" dirty="0" err="1"/>
              <a:t>vajalik</a:t>
            </a:r>
            <a:r>
              <a:rPr lang="en-US" sz="2800" dirty="0"/>
              <a:t> ja </a:t>
            </a:r>
            <a:r>
              <a:rPr lang="en-US" sz="2800" dirty="0" err="1"/>
              <a:t>mõõdukas</a:t>
            </a:r>
            <a:endParaRPr lang="en-US" sz="2800" dirty="0"/>
          </a:p>
          <a:p>
            <a:pPr marL="342900" indent="-342900">
              <a:buFont typeface="Arial" panose="020B0604020202020204" pitchFamily="34" charset="0"/>
              <a:buChar char="•"/>
            </a:pPr>
            <a:r>
              <a:rPr lang="en-US" sz="2800" dirty="0" err="1"/>
              <a:t>Abinõu</a:t>
            </a:r>
            <a:r>
              <a:rPr lang="en-US" sz="2800" dirty="0"/>
              <a:t> </a:t>
            </a:r>
            <a:r>
              <a:rPr lang="en-US" sz="2800" dirty="0" err="1"/>
              <a:t>mõõdukus</a:t>
            </a:r>
            <a:r>
              <a:rPr lang="en-US" sz="2800" dirty="0"/>
              <a:t>: </a:t>
            </a:r>
            <a:r>
              <a:rPr lang="en-US" sz="2800" dirty="0" err="1"/>
              <a:t>vahistamine</a:t>
            </a:r>
            <a:r>
              <a:rPr lang="en-US" sz="2800" dirty="0"/>
              <a:t> </a:t>
            </a:r>
            <a:r>
              <a:rPr lang="en-US" sz="2800" dirty="0" err="1"/>
              <a:t>kui</a:t>
            </a:r>
            <a:r>
              <a:rPr lang="en-US" sz="2800" dirty="0"/>
              <a:t> </a:t>
            </a:r>
            <a:r>
              <a:rPr lang="en-US" sz="2800" i="1" dirty="0"/>
              <a:t>ultima ratio</a:t>
            </a:r>
            <a:r>
              <a:rPr lang="en-US" sz="2800" dirty="0"/>
              <a:t>, </a:t>
            </a:r>
            <a:r>
              <a:rPr lang="en-US" sz="2800" dirty="0" err="1"/>
              <a:t>vahi</a:t>
            </a:r>
            <a:r>
              <a:rPr lang="en-US" sz="2800" dirty="0"/>
              <a:t> all </a:t>
            </a:r>
            <a:r>
              <a:rPr lang="en-US" sz="2800" dirty="0" err="1"/>
              <a:t>ollakse</a:t>
            </a:r>
            <a:r>
              <a:rPr lang="en-US" sz="2800" dirty="0"/>
              <a:t> </a:t>
            </a:r>
            <a:r>
              <a:rPr lang="en-US" sz="2800" dirty="0" err="1"/>
              <a:t>lühikest</a:t>
            </a:r>
            <a:r>
              <a:rPr lang="en-US" sz="2800" dirty="0"/>
              <a:t> </a:t>
            </a:r>
            <a:r>
              <a:rPr lang="en-US" sz="2800" dirty="0" err="1"/>
              <a:t>aega</a:t>
            </a:r>
            <a:r>
              <a:rPr lang="en-US" sz="2800" dirty="0"/>
              <a:t>, </a:t>
            </a:r>
            <a:r>
              <a:rPr lang="en-US" sz="2800" dirty="0" err="1"/>
              <a:t>suhtlus</a:t>
            </a:r>
            <a:r>
              <a:rPr lang="en-US" sz="2800" dirty="0"/>
              <a:t> </a:t>
            </a:r>
            <a:r>
              <a:rPr lang="en-US" sz="2800" dirty="0" err="1"/>
              <a:t>perega</a:t>
            </a:r>
            <a:r>
              <a:rPr lang="en-US" sz="2800" dirty="0"/>
              <a:t> </a:t>
            </a:r>
            <a:r>
              <a:rPr lang="en-US" sz="2800" dirty="0" err="1"/>
              <a:t>ei</a:t>
            </a:r>
            <a:r>
              <a:rPr lang="en-US" sz="2800" dirty="0"/>
              <a:t> ole </a:t>
            </a:r>
            <a:r>
              <a:rPr lang="en-US" sz="2800" dirty="0" err="1"/>
              <a:t>päris</a:t>
            </a:r>
            <a:r>
              <a:rPr lang="en-US" sz="2800" dirty="0"/>
              <a:t> </a:t>
            </a:r>
            <a:r>
              <a:rPr lang="en-US" sz="2800" dirty="0" err="1"/>
              <a:t>välistatud</a:t>
            </a:r>
            <a:endParaRPr lang="en-US" sz="2800" dirty="0"/>
          </a:p>
          <a:p>
            <a:pPr marL="342900" indent="-342900">
              <a:buFont typeface="Arial" panose="020B0604020202020204" pitchFamily="34" charset="0"/>
              <a:buChar char="•"/>
            </a:pPr>
            <a:r>
              <a:rPr lang="en-US" sz="2800" dirty="0" err="1"/>
              <a:t>Eriarvamus</a:t>
            </a:r>
            <a:r>
              <a:rPr lang="en-US" sz="2800" dirty="0"/>
              <a:t>: </a:t>
            </a:r>
            <a:r>
              <a:rPr lang="en-US" sz="2800" dirty="0" err="1"/>
              <a:t>olemas</a:t>
            </a:r>
            <a:r>
              <a:rPr lang="en-US" sz="2800" dirty="0"/>
              <a:t> on </a:t>
            </a:r>
            <a:r>
              <a:rPr lang="et-EE" sz="2800" dirty="0" err="1"/>
              <a:t>KrMS</a:t>
            </a:r>
            <a:r>
              <a:rPr lang="et-EE" sz="2800" dirty="0"/>
              <a:t> §-s 143</a:t>
            </a:r>
            <a:r>
              <a:rPr lang="et-EE" sz="2800" baseline="30000" dirty="0"/>
              <a:t>1</a:t>
            </a:r>
            <a:r>
              <a:rPr lang="et-EE" sz="2800" dirty="0"/>
              <a:t>  lg 1 p 1!</a:t>
            </a:r>
            <a:endParaRPr lang="en-US" sz="2800" dirty="0"/>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5</a:t>
            </a:fld>
            <a:endParaRPr lang="en-US" dirty="0"/>
          </a:p>
        </p:txBody>
      </p:sp>
    </p:spTree>
    <p:extLst>
      <p:ext uri="{BB962C8B-B14F-4D97-AF65-F5344CB8AC3E}">
        <p14:creationId xmlns:p14="http://schemas.microsoft.com/office/powerpoint/2010/main" val="268566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E1F2-624F-6F47-8516-E20674E2296A}"/>
              </a:ext>
            </a:extLst>
          </p:cNvPr>
          <p:cNvSpPr>
            <a:spLocks noGrp="1"/>
          </p:cNvSpPr>
          <p:nvPr>
            <p:ph type="ctrTitle"/>
          </p:nvPr>
        </p:nvSpPr>
        <p:spPr>
          <a:xfrm>
            <a:off x="609601" y="847725"/>
            <a:ext cx="10972800" cy="904875"/>
          </a:xfrm>
        </p:spPr>
        <p:txBody>
          <a:bodyPr/>
          <a:lstStyle/>
          <a:p>
            <a:r>
              <a:rPr lang="en-US" sz="3600" dirty="0"/>
              <a:t>1. </a:t>
            </a:r>
            <a:r>
              <a:rPr lang="en-US" sz="3600" dirty="0" err="1"/>
              <a:t>jaanuar</a:t>
            </a:r>
            <a:r>
              <a:rPr lang="en-US" sz="3600" dirty="0"/>
              <a:t> 2013</a:t>
            </a:r>
          </a:p>
        </p:txBody>
      </p:sp>
      <p:sp>
        <p:nvSpPr>
          <p:cNvPr id="3" name="Subtitle 2">
            <a:extLst>
              <a:ext uri="{FF2B5EF4-FFF2-40B4-BE49-F238E27FC236}">
                <a16:creationId xmlns:a16="http://schemas.microsoft.com/office/drawing/2014/main" id="{C56F7074-A745-E34A-B621-4DB0455D572F}"/>
              </a:ext>
            </a:extLst>
          </p:cNvPr>
          <p:cNvSpPr>
            <a:spLocks noGrp="1"/>
          </p:cNvSpPr>
          <p:nvPr>
            <p:ph type="subTitle" idx="1"/>
          </p:nvPr>
        </p:nvSpPr>
        <p:spPr>
          <a:xfrm>
            <a:off x="609601" y="2057400"/>
            <a:ext cx="10972800" cy="4114800"/>
          </a:xfrm>
        </p:spPr>
        <p:txBody>
          <a:bodyPr/>
          <a:lstStyle/>
          <a:p>
            <a:r>
              <a:rPr lang="en-US" sz="2800" dirty="0" err="1"/>
              <a:t>VangS</a:t>
            </a:r>
            <a:r>
              <a:rPr lang="en-US" sz="2800" dirty="0"/>
              <a:t> § 95 lg 5:</a:t>
            </a:r>
          </a:p>
          <a:p>
            <a:r>
              <a:rPr lang="en-US" sz="2800" dirty="0"/>
              <a:t>(5) </a:t>
            </a:r>
            <a:r>
              <a:rPr lang="en-US" sz="2800" dirty="0" err="1"/>
              <a:t>Vahistatule</a:t>
            </a:r>
            <a:r>
              <a:rPr lang="en-US" sz="2800" dirty="0"/>
              <a:t> </a:t>
            </a:r>
            <a:r>
              <a:rPr lang="en-US" sz="2800" dirty="0" err="1"/>
              <a:t>ei</a:t>
            </a:r>
            <a:r>
              <a:rPr lang="en-US" sz="2800" dirty="0"/>
              <a:t> </a:t>
            </a:r>
            <a:r>
              <a:rPr lang="en-US" sz="2800" dirty="0" err="1"/>
              <a:t>kohaldata</a:t>
            </a:r>
            <a:r>
              <a:rPr lang="en-US" sz="2800" dirty="0"/>
              <a:t> </a:t>
            </a:r>
            <a:r>
              <a:rPr lang="en-US" sz="2800" dirty="0" err="1"/>
              <a:t>käesoleva</a:t>
            </a:r>
            <a:r>
              <a:rPr lang="en-US" sz="2800" dirty="0"/>
              <a:t> </a:t>
            </a:r>
            <a:r>
              <a:rPr lang="en-US" sz="2800" dirty="0" err="1"/>
              <a:t>seaduse</a:t>
            </a:r>
            <a:r>
              <a:rPr lang="en-US" sz="2800" dirty="0"/>
              <a:t> §-s 25 </a:t>
            </a:r>
            <a:r>
              <a:rPr lang="en-US" sz="2800" dirty="0" err="1"/>
              <a:t>sätestatud</a:t>
            </a:r>
            <a:r>
              <a:rPr lang="en-US" sz="2800" dirty="0"/>
              <a:t> </a:t>
            </a:r>
            <a:r>
              <a:rPr lang="en-US" sz="2800" dirty="0" err="1"/>
              <a:t>pikaajalist</a:t>
            </a:r>
            <a:r>
              <a:rPr lang="en-US" sz="2800" dirty="0"/>
              <a:t> </a:t>
            </a:r>
            <a:r>
              <a:rPr lang="en-US" sz="2800" dirty="0" err="1"/>
              <a:t>kokkusaamist</a:t>
            </a:r>
            <a:r>
              <a:rPr lang="en-US" sz="2800" dirty="0"/>
              <a:t>.</a:t>
            </a:r>
            <a:endParaRPr lang="et-EE" sz="2800" dirty="0"/>
          </a:p>
          <a:p>
            <a:endParaRPr lang="et-EE" sz="2800" dirty="0"/>
          </a:p>
          <a:p>
            <a:r>
              <a:rPr lang="et-EE" dirty="0"/>
              <a:t>Seletuskirjast nähtub, et vahistamine on viimane abinõu, mille kohaldamisel on sekkumine isiku perekonnaellu õigustatud ning vahistatu staatus ei kesta isikul kaua, kuivõrd kriminaalmenetluses on eesmärk jõuda võimalikult kiiresti süüdimõistva otsuseni. Kui isik on aga juba kord süüdi mõistetud, on ta kinnipeetav, kellele on pikaajalised kokkusaamised lubatud.</a:t>
            </a:r>
            <a:endParaRPr lang="en-US" sz="2800" dirty="0"/>
          </a:p>
        </p:txBody>
      </p:sp>
      <p:sp>
        <p:nvSpPr>
          <p:cNvPr id="4" name="Slide Number Placeholder 3">
            <a:extLst>
              <a:ext uri="{FF2B5EF4-FFF2-40B4-BE49-F238E27FC236}">
                <a16:creationId xmlns:a16="http://schemas.microsoft.com/office/drawing/2014/main" id="{D7E79062-1BE2-504C-9004-4BBDCFBDD8D0}"/>
              </a:ext>
            </a:extLst>
          </p:cNvPr>
          <p:cNvSpPr>
            <a:spLocks noGrp="1"/>
          </p:cNvSpPr>
          <p:nvPr>
            <p:ph type="sldNum" sz="quarter" idx="4"/>
          </p:nvPr>
        </p:nvSpPr>
        <p:spPr/>
        <p:txBody>
          <a:bodyPr/>
          <a:lstStyle/>
          <a:p>
            <a:pPr>
              <a:defRPr/>
            </a:pPr>
            <a:fld id="{DADBB38E-37F0-4099-9E14-30415241E9AC}" type="slidenum">
              <a:rPr lang="en-US" smtClean="0"/>
              <a:pPr>
                <a:defRPr/>
              </a:pPr>
              <a:t>6</a:t>
            </a:fld>
            <a:endParaRPr lang="en-US" dirty="0"/>
          </a:p>
        </p:txBody>
      </p:sp>
    </p:spTree>
    <p:extLst>
      <p:ext uri="{BB962C8B-B14F-4D97-AF65-F5344CB8AC3E}">
        <p14:creationId xmlns:p14="http://schemas.microsoft.com/office/powerpoint/2010/main" val="373259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E1F2-624F-6F47-8516-E20674E2296A}"/>
              </a:ext>
            </a:extLst>
          </p:cNvPr>
          <p:cNvSpPr>
            <a:spLocks noGrp="1"/>
          </p:cNvSpPr>
          <p:nvPr>
            <p:ph type="ctrTitle"/>
          </p:nvPr>
        </p:nvSpPr>
        <p:spPr>
          <a:xfrm>
            <a:off x="609601" y="533401"/>
            <a:ext cx="10972800" cy="914399"/>
          </a:xfrm>
        </p:spPr>
        <p:txBody>
          <a:bodyPr/>
          <a:lstStyle/>
          <a:p>
            <a:r>
              <a:rPr lang="et-EE" sz="3600" dirty="0"/>
              <a:t>16. november 2016 </a:t>
            </a:r>
            <a:r>
              <a:rPr lang="et-EE" sz="3600" dirty="0" err="1"/>
              <a:t>RKPSJKo</a:t>
            </a:r>
            <a:r>
              <a:rPr lang="et-EE" sz="3600" dirty="0"/>
              <a:t> 3-4-1-2-16</a:t>
            </a:r>
            <a:endParaRPr lang="en-US" sz="3600" dirty="0"/>
          </a:p>
        </p:txBody>
      </p:sp>
      <p:sp>
        <p:nvSpPr>
          <p:cNvPr id="3" name="Subtitle 2">
            <a:extLst>
              <a:ext uri="{FF2B5EF4-FFF2-40B4-BE49-F238E27FC236}">
                <a16:creationId xmlns:a16="http://schemas.microsoft.com/office/drawing/2014/main" id="{C56F7074-A745-E34A-B621-4DB0455D572F}"/>
              </a:ext>
            </a:extLst>
          </p:cNvPr>
          <p:cNvSpPr>
            <a:spLocks noGrp="1"/>
          </p:cNvSpPr>
          <p:nvPr>
            <p:ph type="subTitle" idx="1"/>
          </p:nvPr>
        </p:nvSpPr>
        <p:spPr>
          <a:xfrm>
            <a:off x="609601" y="1447800"/>
            <a:ext cx="10972800" cy="4724400"/>
          </a:xfrm>
        </p:spPr>
        <p:txBody>
          <a:bodyPr/>
          <a:lstStyle/>
          <a:p>
            <a:pPr marL="457200" indent="-457200">
              <a:buFont typeface="Arial" panose="020B0604020202020204" pitchFamily="34" charset="0"/>
              <a:buChar char="•"/>
            </a:pPr>
            <a:r>
              <a:rPr lang="et-EE" sz="2800" dirty="0"/>
              <a:t>Tallinna Halduskohtul ja Tallinna Ringkonnakohtul tekkisid kahes erinevas asjas kahtlused </a:t>
            </a:r>
            <a:r>
              <a:rPr lang="et-EE" sz="2800" dirty="0" err="1"/>
              <a:t>VangS</a:t>
            </a:r>
            <a:r>
              <a:rPr lang="et-EE" sz="2800" dirty="0"/>
              <a:t> § 94 lg 5 põhiseaduspärasuses</a:t>
            </a:r>
          </a:p>
          <a:p>
            <a:pPr marL="457200" indent="-457200">
              <a:buFont typeface="Arial" panose="020B0604020202020204" pitchFamily="34" charset="0"/>
              <a:buChar char="•"/>
            </a:pPr>
            <a:r>
              <a:rPr lang="en-US" sz="2800" dirty="0" err="1"/>
              <a:t>Kolleegium</a:t>
            </a:r>
            <a:r>
              <a:rPr lang="en-US" sz="2800" dirty="0"/>
              <a:t>: </a:t>
            </a:r>
            <a:r>
              <a:rPr lang="en-US" sz="2800" dirty="0" err="1"/>
              <a:t>sisuliselt</a:t>
            </a:r>
            <a:r>
              <a:rPr lang="en-US" sz="2800" dirty="0"/>
              <a:t> </a:t>
            </a:r>
            <a:r>
              <a:rPr lang="en-US" sz="2800" dirty="0" err="1"/>
              <a:t>kontrollis</a:t>
            </a:r>
            <a:r>
              <a:rPr lang="en-US" sz="2800" dirty="0"/>
              <a:t> </a:t>
            </a:r>
            <a:r>
              <a:rPr lang="en-US" sz="2800" dirty="0" err="1"/>
              <a:t>vahistatuse</a:t>
            </a:r>
            <a:r>
              <a:rPr lang="en-US" sz="2800" dirty="0"/>
              <a:t> </a:t>
            </a:r>
            <a:r>
              <a:rPr lang="en-US" sz="2800" dirty="0" err="1"/>
              <a:t>põhjendatust</a:t>
            </a:r>
            <a:r>
              <a:rPr lang="en-US" sz="2800" dirty="0"/>
              <a:t>…</a:t>
            </a:r>
          </a:p>
          <a:p>
            <a:pPr marL="457200" indent="-457200">
              <a:buFont typeface="Arial" panose="020B0604020202020204" pitchFamily="34" charset="0"/>
              <a:buChar char="•"/>
            </a:pPr>
            <a:r>
              <a:rPr lang="et-EE" sz="2000" dirty="0"/>
              <a:t>P 136. </a:t>
            </a:r>
            <a:r>
              <a:rPr lang="et-EE" sz="2000" i="1" dirty="0"/>
              <a:t>Kolleegium ei välista, et </a:t>
            </a:r>
            <a:r>
              <a:rPr lang="et-EE" sz="2000" i="1" dirty="0" err="1"/>
              <a:t>VangS</a:t>
            </a:r>
            <a:r>
              <a:rPr lang="et-EE" sz="2000" i="1" dirty="0"/>
              <a:t> § 94 lõike 5 kohaldamine võib teistsuguste asjaolude, sh teistsugustes kuritegudes süüdistatavate kaebajate või teiste </a:t>
            </a:r>
            <a:r>
              <a:rPr lang="et-EE" sz="2000" i="1" dirty="0" err="1"/>
              <a:t>VangS</a:t>
            </a:r>
            <a:r>
              <a:rPr lang="et-EE" sz="2000" i="1" dirty="0"/>
              <a:t> § 25 lõikes 1 märgitud isikute gruppide, kelle kokkusaamise vahistatuga </a:t>
            </a:r>
            <a:r>
              <a:rPr lang="et-EE" sz="2000" i="1" dirty="0" err="1"/>
              <a:t>VangS</a:t>
            </a:r>
            <a:r>
              <a:rPr lang="et-EE" sz="2000" i="1" dirty="0"/>
              <a:t> § 94 lõige 5 välistab, puhul viia vahistatu (ja tema perekonnaliikme) perekonnaelupõhiõiguse ebaproportsionaalse riiveni. Kolleegium rõhutab siiski, et Riigikohtu pädevusse konkreetse normikontrolli menetluses ei kuulu vahistamise ja sellega seotud vahistatu pikaajaliste kohtumiste väljakujunenud süsteemi muutmine konkreetsete juhtumite asjaolude pinnalt, mis regulatsiooni põhiseadusvastasust ei kinnita.</a:t>
            </a:r>
          </a:p>
          <a:p>
            <a:pPr marL="457200" indent="-457200">
              <a:buFont typeface="Arial" panose="020B0604020202020204" pitchFamily="34" charset="0"/>
              <a:buChar char="•"/>
            </a:pPr>
            <a:r>
              <a:rPr lang="en-US" sz="2800" dirty="0" err="1"/>
              <a:t>Eriarvamus</a:t>
            </a:r>
            <a:r>
              <a:rPr lang="en-US" sz="2800" dirty="0"/>
              <a:t>: </a:t>
            </a:r>
            <a:r>
              <a:rPr lang="et-EE" sz="2800" dirty="0"/>
              <a:t>vahistatu olukorda peab saama suhtluspiirangu mahavõtmisega leevendada</a:t>
            </a:r>
            <a:endParaRPr lang="en-US" sz="2800" dirty="0"/>
          </a:p>
          <a:p>
            <a:pPr marL="457200" indent="-4572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D7E79062-1BE2-504C-9004-4BBDCFBDD8D0}"/>
              </a:ext>
            </a:extLst>
          </p:cNvPr>
          <p:cNvSpPr>
            <a:spLocks noGrp="1"/>
          </p:cNvSpPr>
          <p:nvPr>
            <p:ph type="sldNum" sz="quarter" idx="4"/>
          </p:nvPr>
        </p:nvSpPr>
        <p:spPr/>
        <p:txBody>
          <a:bodyPr/>
          <a:lstStyle/>
          <a:p>
            <a:pPr>
              <a:defRPr/>
            </a:pPr>
            <a:fld id="{DADBB38E-37F0-4099-9E14-30415241E9AC}" type="slidenum">
              <a:rPr lang="en-US" smtClean="0"/>
              <a:pPr>
                <a:defRPr/>
              </a:pPr>
              <a:t>7</a:t>
            </a:fld>
            <a:endParaRPr lang="en-US" dirty="0"/>
          </a:p>
        </p:txBody>
      </p:sp>
    </p:spTree>
    <p:extLst>
      <p:ext uri="{BB962C8B-B14F-4D97-AF65-F5344CB8AC3E}">
        <p14:creationId xmlns:p14="http://schemas.microsoft.com/office/powerpoint/2010/main" val="123004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E1F2-624F-6F47-8516-E20674E2296A}"/>
              </a:ext>
            </a:extLst>
          </p:cNvPr>
          <p:cNvSpPr>
            <a:spLocks noGrp="1"/>
          </p:cNvSpPr>
          <p:nvPr>
            <p:ph type="ctrTitle"/>
          </p:nvPr>
        </p:nvSpPr>
        <p:spPr>
          <a:xfrm>
            <a:off x="609601" y="847725"/>
            <a:ext cx="10972800" cy="1209675"/>
          </a:xfrm>
        </p:spPr>
        <p:txBody>
          <a:bodyPr/>
          <a:lstStyle/>
          <a:p>
            <a:r>
              <a:rPr lang="et-EE" sz="3600" dirty="0"/>
              <a:t>11. juuni 2019 Riigikohtu üldkogu otsus 5-18-8/19</a:t>
            </a:r>
            <a:endParaRPr lang="en-US" sz="3600" dirty="0"/>
          </a:p>
        </p:txBody>
      </p:sp>
      <p:sp>
        <p:nvSpPr>
          <p:cNvPr id="3" name="Subtitle 2">
            <a:extLst>
              <a:ext uri="{FF2B5EF4-FFF2-40B4-BE49-F238E27FC236}">
                <a16:creationId xmlns:a16="http://schemas.microsoft.com/office/drawing/2014/main" id="{C56F7074-A745-E34A-B621-4DB0455D572F}"/>
              </a:ext>
            </a:extLst>
          </p:cNvPr>
          <p:cNvSpPr>
            <a:spLocks noGrp="1"/>
          </p:cNvSpPr>
          <p:nvPr>
            <p:ph type="subTitle" idx="1"/>
          </p:nvPr>
        </p:nvSpPr>
        <p:spPr>
          <a:xfrm>
            <a:off x="609601" y="2057400"/>
            <a:ext cx="10972800" cy="4114800"/>
          </a:xfrm>
        </p:spPr>
        <p:txBody>
          <a:bodyPr/>
          <a:lstStyle/>
          <a:p>
            <a:pPr marL="457200" indent="-457200">
              <a:buFont typeface="Arial" panose="020B0604020202020204" pitchFamily="34" charset="0"/>
              <a:buChar char="•"/>
            </a:pPr>
            <a:r>
              <a:rPr lang="et-EE" sz="2800" dirty="0"/>
              <a:t>Pöördus Tallinna Halduskohus: mure ikka sama</a:t>
            </a:r>
          </a:p>
          <a:p>
            <a:pPr marL="457200" indent="-457200">
              <a:buFont typeface="Arial" panose="020B0604020202020204" pitchFamily="34" charset="0"/>
              <a:buChar char="•"/>
            </a:pPr>
            <a:r>
              <a:rPr lang="en-US" sz="2800" dirty="0" err="1"/>
              <a:t>Konkreetses</a:t>
            </a:r>
            <a:r>
              <a:rPr lang="en-US" sz="2800" dirty="0"/>
              <a:t> </a:t>
            </a:r>
            <a:r>
              <a:rPr lang="en-US" sz="2800" dirty="0" err="1"/>
              <a:t>asjas</a:t>
            </a:r>
            <a:r>
              <a:rPr lang="en-US" sz="2800" dirty="0"/>
              <a:t> </a:t>
            </a:r>
            <a:r>
              <a:rPr lang="en-US" sz="2800" dirty="0" err="1"/>
              <a:t>osaline</a:t>
            </a:r>
            <a:r>
              <a:rPr lang="en-US" sz="2800" dirty="0"/>
              <a:t> </a:t>
            </a:r>
            <a:r>
              <a:rPr lang="en-US" sz="2800" dirty="0" err="1"/>
              <a:t>põhiseadusevastasus</a:t>
            </a:r>
            <a:endParaRPr lang="en-US" sz="2800" dirty="0"/>
          </a:p>
          <a:p>
            <a:pPr marL="457200" indent="-457200">
              <a:buFont typeface="Arial" panose="020B0604020202020204" pitchFamily="34" charset="0"/>
              <a:buChar char="•"/>
            </a:pPr>
            <a:r>
              <a:rPr lang="et-EE" sz="2800" dirty="0" err="1"/>
              <a:t>VangS</a:t>
            </a:r>
            <a:r>
              <a:rPr lang="et-EE" sz="2800" dirty="0"/>
              <a:t> § 94 lg 5 põhiseaduspärasust tuleb vaagida tervikuna eesmärgiga ennetada uusi samasisulisi vaidlusi, tagada isikute põhiõiguste parem kaitse ning hoida kokku kõigi asjaosaliste ressursse</a:t>
            </a:r>
          </a:p>
          <a:p>
            <a:pPr marL="457200" indent="-457200">
              <a:buFont typeface="Arial" panose="020B0604020202020204" pitchFamily="34" charset="0"/>
              <a:buChar char="•"/>
            </a:pPr>
            <a:r>
              <a:rPr lang="et-EE" sz="2800" dirty="0"/>
              <a:t>Absoluutne pikaajaliste kokkusaamiste keeld ei arvesta olukordadega, kus vahistuse kohaldamine isiku suhtes on õigustatud, aga põhiseaduspärane ei ole sellega seaduse järgi vältimatult seotud pikaajalise kokkusaamise keeld</a:t>
            </a:r>
            <a:r>
              <a:rPr lang="et-EE" dirty="0"/>
              <a:t>.</a:t>
            </a:r>
            <a:endParaRPr lang="en-US" sz="2800" dirty="0"/>
          </a:p>
        </p:txBody>
      </p:sp>
      <p:sp>
        <p:nvSpPr>
          <p:cNvPr id="4" name="Slide Number Placeholder 3">
            <a:extLst>
              <a:ext uri="{FF2B5EF4-FFF2-40B4-BE49-F238E27FC236}">
                <a16:creationId xmlns:a16="http://schemas.microsoft.com/office/drawing/2014/main" id="{D7E79062-1BE2-504C-9004-4BBDCFBDD8D0}"/>
              </a:ext>
            </a:extLst>
          </p:cNvPr>
          <p:cNvSpPr>
            <a:spLocks noGrp="1"/>
          </p:cNvSpPr>
          <p:nvPr>
            <p:ph type="sldNum" sz="quarter" idx="4"/>
          </p:nvPr>
        </p:nvSpPr>
        <p:spPr/>
        <p:txBody>
          <a:bodyPr/>
          <a:lstStyle/>
          <a:p>
            <a:pPr>
              <a:defRPr/>
            </a:pPr>
            <a:fld id="{DADBB38E-37F0-4099-9E14-30415241E9AC}" type="slidenum">
              <a:rPr lang="en-US" smtClean="0"/>
              <a:pPr>
                <a:defRPr/>
              </a:pPr>
              <a:t>8</a:t>
            </a:fld>
            <a:endParaRPr lang="en-US" dirty="0"/>
          </a:p>
        </p:txBody>
      </p:sp>
    </p:spTree>
    <p:extLst>
      <p:ext uri="{BB962C8B-B14F-4D97-AF65-F5344CB8AC3E}">
        <p14:creationId xmlns:p14="http://schemas.microsoft.com/office/powerpoint/2010/main" val="180145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E86F-1B03-8B4F-88F2-8699A62F7776}"/>
              </a:ext>
            </a:extLst>
          </p:cNvPr>
          <p:cNvSpPr>
            <a:spLocks noGrp="1"/>
          </p:cNvSpPr>
          <p:nvPr>
            <p:ph type="ctrTitle"/>
          </p:nvPr>
        </p:nvSpPr>
        <p:spPr>
          <a:xfrm>
            <a:off x="990600" y="685801"/>
            <a:ext cx="10210800" cy="1188176"/>
          </a:xfrm>
        </p:spPr>
        <p:txBody>
          <a:bodyPr/>
          <a:lstStyle/>
          <a:p>
            <a:r>
              <a:rPr lang="et-EE" sz="3600" dirty="0"/>
              <a:t>11. juuni 2019 Riigikohtu üldkogu otsus 5-18-8/19</a:t>
            </a:r>
            <a:endParaRPr lang="en-US" sz="3600" dirty="0"/>
          </a:p>
        </p:txBody>
      </p:sp>
      <p:sp>
        <p:nvSpPr>
          <p:cNvPr id="3" name="Subtitle 2">
            <a:extLst>
              <a:ext uri="{FF2B5EF4-FFF2-40B4-BE49-F238E27FC236}">
                <a16:creationId xmlns:a16="http://schemas.microsoft.com/office/drawing/2014/main" id="{15856A0C-396B-2B44-9A7B-D4DB37B6F4D3}"/>
              </a:ext>
            </a:extLst>
          </p:cNvPr>
          <p:cNvSpPr>
            <a:spLocks noGrp="1"/>
          </p:cNvSpPr>
          <p:nvPr>
            <p:ph type="subTitle" idx="1"/>
          </p:nvPr>
        </p:nvSpPr>
        <p:spPr>
          <a:xfrm>
            <a:off x="990600" y="1981200"/>
            <a:ext cx="10591801" cy="4191000"/>
          </a:xfrm>
        </p:spPr>
        <p:txBody>
          <a:bodyPr/>
          <a:lstStyle/>
          <a:p>
            <a:r>
              <a:rPr lang="en-US" sz="2800" dirty="0" err="1"/>
              <a:t>Tunnistada</a:t>
            </a:r>
            <a:r>
              <a:rPr lang="en-US" sz="2800" dirty="0"/>
              <a:t> </a:t>
            </a:r>
            <a:r>
              <a:rPr lang="en-US" sz="2800" dirty="0" err="1"/>
              <a:t>vangistusseaduse</a:t>
            </a:r>
            <a:r>
              <a:rPr lang="en-US" sz="2800" dirty="0"/>
              <a:t> § 94 </a:t>
            </a:r>
            <a:r>
              <a:rPr lang="en-US" sz="2800" dirty="0" err="1"/>
              <a:t>lõige</a:t>
            </a:r>
            <a:r>
              <a:rPr lang="en-US" sz="2800" dirty="0"/>
              <a:t> 5 </a:t>
            </a:r>
            <a:r>
              <a:rPr lang="en-US" sz="2800" dirty="0" err="1"/>
              <a:t>põhiseadusega</a:t>
            </a:r>
            <a:r>
              <a:rPr lang="en-US" sz="2800" dirty="0"/>
              <a:t> </a:t>
            </a:r>
            <a:r>
              <a:rPr lang="en-US" sz="2800" dirty="0" err="1"/>
              <a:t>vastuolus</a:t>
            </a:r>
            <a:r>
              <a:rPr lang="en-US" sz="2800" dirty="0"/>
              <a:t> </a:t>
            </a:r>
            <a:r>
              <a:rPr lang="en-US" sz="2800" dirty="0" err="1"/>
              <a:t>olevaks</a:t>
            </a:r>
            <a:r>
              <a:rPr lang="en-US" sz="2800" dirty="0"/>
              <a:t> ja </a:t>
            </a:r>
            <a:r>
              <a:rPr lang="en-US" sz="2800" dirty="0" err="1"/>
              <a:t>kehtetuks</a:t>
            </a:r>
            <a:r>
              <a:rPr lang="en-US" sz="2800" dirty="0"/>
              <a:t> </a:t>
            </a:r>
            <a:r>
              <a:rPr lang="en-US" sz="2800" dirty="0" err="1"/>
              <a:t>edasiulatuvalt</a:t>
            </a:r>
            <a:r>
              <a:rPr lang="en-US" sz="2800" dirty="0"/>
              <a:t>, </a:t>
            </a:r>
            <a:r>
              <a:rPr lang="en-US" sz="2800" dirty="0" err="1"/>
              <a:t>omistades</a:t>
            </a:r>
            <a:r>
              <a:rPr lang="en-US" sz="2800" dirty="0"/>
              <a:t> </a:t>
            </a:r>
            <a:r>
              <a:rPr lang="en-US" sz="2800" dirty="0" err="1"/>
              <a:t>otsuse</a:t>
            </a:r>
            <a:r>
              <a:rPr lang="en-US" sz="2800" dirty="0"/>
              <a:t> </a:t>
            </a:r>
            <a:r>
              <a:rPr lang="en-US" sz="2800" dirty="0" err="1"/>
              <a:t>tagasiulatuva</a:t>
            </a:r>
            <a:r>
              <a:rPr lang="en-US" sz="2800" dirty="0"/>
              <a:t> </a:t>
            </a:r>
            <a:r>
              <a:rPr lang="en-US" sz="2800" dirty="0" err="1"/>
              <a:t>mõju</a:t>
            </a:r>
            <a:r>
              <a:rPr lang="en-US" sz="2800" dirty="0"/>
              <a:t> </a:t>
            </a:r>
            <a:r>
              <a:rPr lang="en-US" sz="2800" dirty="0" err="1"/>
              <a:t>kaebajale</a:t>
            </a:r>
            <a:r>
              <a:rPr lang="en-US" sz="2800" dirty="0"/>
              <a:t> </a:t>
            </a:r>
            <a:r>
              <a:rPr lang="en-US" sz="2800" dirty="0" err="1"/>
              <a:t>praeguses</a:t>
            </a:r>
            <a:r>
              <a:rPr lang="en-US" sz="2800" dirty="0"/>
              <a:t> </a:t>
            </a:r>
            <a:r>
              <a:rPr lang="en-US" sz="2800" dirty="0" err="1"/>
              <a:t>asjas</a:t>
            </a:r>
            <a:r>
              <a:rPr lang="en-US" sz="2800" dirty="0"/>
              <a:t>, </a:t>
            </a:r>
            <a:r>
              <a:rPr lang="en-US" sz="2800" dirty="0" err="1"/>
              <a:t>samuti</a:t>
            </a:r>
            <a:r>
              <a:rPr lang="en-US" sz="2800" dirty="0"/>
              <a:t> </a:t>
            </a:r>
            <a:r>
              <a:rPr lang="en-US" sz="2800" dirty="0" err="1"/>
              <a:t>isikutele</a:t>
            </a:r>
            <a:r>
              <a:rPr lang="en-US" sz="2800" dirty="0"/>
              <a:t>, </a:t>
            </a:r>
            <a:r>
              <a:rPr lang="en-US" sz="2800" dirty="0" err="1"/>
              <a:t>kes</a:t>
            </a:r>
            <a:r>
              <a:rPr lang="en-US" sz="2800" dirty="0"/>
              <a:t> </a:t>
            </a:r>
            <a:r>
              <a:rPr lang="en-US" sz="2800" dirty="0" err="1"/>
              <a:t>käesoleva</a:t>
            </a:r>
            <a:r>
              <a:rPr lang="en-US" sz="2800" dirty="0"/>
              <a:t> </a:t>
            </a:r>
            <a:r>
              <a:rPr lang="en-US" sz="2800" dirty="0" err="1"/>
              <a:t>otsuse</a:t>
            </a:r>
            <a:r>
              <a:rPr lang="en-US" sz="2800" dirty="0"/>
              <a:t> </a:t>
            </a:r>
            <a:r>
              <a:rPr lang="en-US" sz="2800" dirty="0" err="1"/>
              <a:t>jõustumise</a:t>
            </a:r>
            <a:r>
              <a:rPr lang="en-US" sz="2800" dirty="0"/>
              <a:t> </a:t>
            </a:r>
            <a:r>
              <a:rPr lang="en-US" sz="2800" dirty="0" err="1"/>
              <a:t>ajaks</a:t>
            </a:r>
            <a:r>
              <a:rPr lang="en-US" sz="2800" dirty="0"/>
              <a:t> on </a:t>
            </a:r>
            <a:r>
              <a:rPr lang="en-US" sz="2800" dirty="0" err="1"/>
              <a:t>seadusega</a:t>
            </a:r>
            <a:r>
              <a:rPr lang="en-US" sz="2800" dirty="0"/>
              <a:t> </a:t>
            </a:r>
            <a:r>
              <a:rPr lang="en-US" sz="2800" dirty="0" err="1"/>
              <a:t>ette</a:t>
            </a:r>
            <a:r>
              <a:rPr lang="en-US" sz="2800" dirty="0"/>
              <a:t> </a:t>
            </a:r>
            <a:r>
              <a:rPr lang="en-US" sz="2800" dirty="0" err="1"/>
              <a:t>nähtud</a:t>
            </a:r>
            <a:r>
              <a:rPr lang="en-US" sz="2800" dirty="0"/>
              <a:t> </a:t>
            </a:r>
            <a:r>
              <a:rPr lang="en-US" sz="2800" dirty="0" err="1"/>
              <a:t>korras</a:t>
            </a:r>
            <a:r>
              <a:rPr lang="en-US" sz="2800" dirty="0"/>
              <a:t> </a:t>
            </a:r>
            <a:r>
              <a:rPr lang="en-US" sz="2800" dirty="0" err="1"/>
              <a:t>vaidlustanud</a:t>
            </a:r>
            <a:r>
              <a:rPr lang="en-US" sz="2800" dirty="0"/>
              <a:t> </a:t>
            </a:r>
            <a:r>
              <a:rPr lang="en-US" sz="2800" dirty="0" err="1"/>
              <a:t>neile</a:t>
            </a:r>
            <a:r>
              <a:rPr lang="en-US" sz="2800" dirty="0"/>
              <a:t> </a:t>
            </a:r>
            <a:r>
              <a:rPr lang="en-US" sz="2800" dirty="0" err="1"/>
              <a:t>pikaajalise</a:t>
            </a:r>
            <a:r>
              <a:rPr lang="en-US" sz="2800" dirty="0"/>
              <a:t> </a:t>
            </a:r>
            <a:r>
              <a:rPr lang="en-US" sz="2800" dirty="0" err="1"/>
              <a:t>kokkusaamise</a:t>
            </a:r>
            <a:r>
              <a:rPr lang="en-US" sz="2800" dirty="0"/>
              <a:t> </a:t>
            </a:r>
            <a:r>
              <a:rPr lang="en-US" sz="2800" dirty="0" err="1"/>
              <a:t>võimaldamata</a:t>
            </a:r>
            <a:r>
              <a:rPr lang="en-US" sz="2800" dirty="0"/>
              <a:t> </a:t>
            </a:r>
            <a:r>
              <a:rPr lang="en-US" sz="2800" dirty="0" err="1"/>
              <a:t>jätmise</a:t>
            </a:r>
            <a:r>
              <a:rPr lang="en-US" sz="2800" dirty="0"/>
              <a:t> </a:t>
            </a:r>
            <a:r>
              <a:rPr lang="en-US" sz="2800" dirty="0" err="1"/>
              <a:t>või</a:t>
            </a:r>
            <a:r>
              <a:rPr lang="en-US" sz="2800" dirty="0"/>
              <a:t> </a:t>
            </a:r>
            <a:r>
              <a:rPr lang="en-US" sz="2800" dirty="0" err="1"/>
              <a:t>seadusega</a:t>
            </a:r>
            <a:r>
              <a:rPr lang="en-US" sz="2800" dirty="0"/>
              <a:t> </a:t>
            </a:r>
            <a:r>
              <a:rPr lang="en-US" sz="2800" dirty="0" err="1"/>
              <a:t>ette</a:t>
            </a:r>
            <a:r>
              <a:rPr lang="en-US" sz="2800" dirty="0"/>
              <a:t> </a:t>
            </a:r>
            <a:r>
              <a:rPr lang="en-US" sz="2800" dirty="0" err="1"/>
              <a:t>nähtud</a:t>
            </a:r>
            <a:r>
              <a:rPr lang="en-US" sz="2800" dirty="0"/>
              <a:t> </a:t>
            </a:r>
            <a:r>
              <a:rPr lang="en-US" sz="2800" dirty="0" err="1"/>
              <a:t>korras</a:t>
            </a:r>
            <a:r>
              <a:rPr lang="en-US" sz="2800" dirty="0"/>
              <a:t> </a:t>
            </a:r>
            <a:r>
              <a:rPr lang="en-US" sz="2800" dirty="0" err="1"/>
              <a:t>taotlenud</a:t>
            </a:r>
            <a:r>
              <a:rPr lang="en-US" sz="2800" dirty="0"/>
              <a:t> </a:t>
            </a:r>
            <a:r>
              <a:rPr lang="en-US" sz="2800" dirty="0" err="1"/>
              <a:t>neile</a:t>
            </a:r>
            <a:r>
              <a:rPr lang="en-US" sz="2800" dirty="0"/>
              <a:t> </a:t>
            </a:r>
            <a:r>
              <a:rPr lang="en-US" sz="2800" dirty="0" err="1"/>
              <a:t>pikaajalise</a:t>
            </a:r>
            <a:r>
              <a:rPr lang="en-US" sz="2800" dirty="0"/>
              <a:t> </a:t>
            </a:r>
            <a:r>
              <a:rPr lang="en-US" sz="2800" dirty="0" err="1"/>
              <a:t>kokkusaamise</a:t>
            </a:r>
            <a:r>
              <a:rPr lang="en-US" sz="2800" dirty="0"/>
              <a:t> </a:t>
            </a:r>
            <a:r>
              <a:rPr lang="en-US" sz="2800" dirty="0" err="1"/>
              <a:t>võimaldamata</a:t>
            </a:r>
            <a:r>
              <a:rPr lang="en-US" sz="2800" dirty="0"/>
              <a:t> </a:t>
            </a:r>
            <a:r>
              <a:rPr lang="en-US" sz="2800" dirty="0" err="1"/>
              <a:t>jätmisega</a:t>
            </a:r>
            <a:r>
              <a:rPr lang="en-US" sz="2800" dirty="0"/>
              <a:t> </a:t>
            </a:r>
            <a:r>
              <a:rPr lang="en-US" sz="2800" dirty="0" err="1"/>
              <a:t>tekitatud</a:t>
            </a:r>
            <a:r>
              <a:rPr lang="en-US" sz="2800" dirty="0"/>
              <a:t> </a:t>
            </a:r>
            <a:r>
              <a:rPr lang="en-US" sz="2800" dirty="0" err="1"/>
              <a:t>kahju</a:t>
            </a:r>
            <a:r>
              <a:rPr lang="en-US" sz="2800" dirty="0"/>
              <a:t> </a:t>
            </a:r>
            <a:r>
              <a:rPr lang="en-US" sz="2800" dirty="0" err="1"/>
              <a:t>hüvitamist</a:t>
            </a:r>
            <a:r>
              <a:rPr lang="en-US" sz="2800" dirty="0"/>
              <a:t>.</a:t>
            </a:r>
          </a:p>
          <a:p>
            <a:endParaRPr lang="en-US" dirty="0"/>
          </a:p>
        </p:txBody>
      </p:sp>
      <p:sp>
        <p:nvSpPr>
          <p:cNvPr id="4" name="Slide Number Placeholder 3">
            <a:extLst>
              <a:ext uri="{FF2B5EF4-FFF2-40B4-BE49-F238E27FC236}">
                <a16:creationId xmlns:a16="http://schemas.microsoft.com/office/drawing/2014/main" id="{EB46A2B5-C2C0-1044-93D9-3E41B6ED9239}"/>
              </a:ext>
            </a:extLst>
          </p:cNvPr>
          <p:cNvSpPr>
            <a:spLocks noGrp="1"/>
          </p:cNvSpPr>
          <p:nvPr>
            <p:ph type="sldNum" sz="quarter" idx="4"/>
          </p:nvPr>
        </p:nvSpPr>
        <p:spPr/>
        <p:txBody>
          <a:bodyPr/>
          <a:lstStyle/>
          <a:p>
            <a:pPr>
              <a:defRPr/>
            </a:pPr>
            <a:fld id="{DADBB38E-37F0-4099-9E14-30415241E9AC}" type="slidenum">
              <a:rPr lang="en-US" smtClean="0"/>
              <a:pPr>
                <a:defRPr/>
              </a:pPr>
              <a:t>9</a:t>
            </a:fld>
            <a:endParaRPr lang="en-US" dirty="0"/>
          </a:p>
        </p:txBody>
      </p:sp>
    </p:spTree>
    <p:extLst>
      <p:ext uri="{BB962C8B-B14F-4D97-AF65-F5344CB8AC3E}">
        <p14:creationId xmlns:p14="http://schemas.microsoft.com/office/powerpoint/2010/main" val="62108461"/>
      </p:ext>
    </p:extLst>
  </p:cSld>
  <p:clrMapOvr>
    <a:masterClrMapping/>
  </p:clrMapOvr>
</p:sld>
</file>

<file path=ppt/theme/theme1.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996</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Rubik</vt:lpstr>
      <vt:lpstr>Rubik Bold</vt:lpstr>
      <vt:lpstr>UT_2019 Theme</vt:lpstr>
      <vt:lpstr>Vahistatu suhtlusõiguse piirid</vt:lpstr>
      <vt:lpstr>Vahistatu kokkusaamised</vt:lpstr>
      <vt:lpstr>1. detsember  2000</vt:lpstr>
      <vt:lpstr>19. nov 2009 RKHKo 3-3-1-62-09</vt:lpstr>
      <vt:lpstr>4. aprill 2011 RKPSJKo 3-4-1-9-10</vt:lpstr>
      <vt:lpstr>1. jaanuar 2013</vt:lpstr>
      <vt:lpstr>16. november 2016 RKPSJKo 3-4-1-2-16</vt:lpstr>
      <vt:lpstr>11. juuni 2019 Riigikohtu üldkogu otsus 5-18-8/19</vt:lpstr>
      <vt:lpstr>11. juuni 2019 Riigikohtu üldkogu otsus 5-18-8/19</vt:lpstr>
      <vt:lpstr>Kas saaga oleks võinud olla olemata?</vt:lpstr>
      <vt:lpstr>Mis edasi saab?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Vahistatu suhtlusõiguse piirid</dc:title>
  <dc:creator>Anneli Soo</dc:creator>
  <cp:lastModifiedBy>Raul Ramson</cp:lastModifiedBy>
  <cp:revision>3</cp:revision>
  <dcterms:created xsi:type="dcterms:W3CDTF">2020-09-28T14:56:19Z</dcterms:created>
  <dcterms:modified xsi:type="dcterms:W3CDTF">2020-09-30T11:21:52Z</dcterms:modified>
</cp:coreProperties>
</file>