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4"/>
    <p:sldMasterId id="2147483782" r:id="rId5"/>
    <p:sldMasterId id="2147483749" r:id="rId6"/>
    <p:sldMasterId id="2147483824" r:id="rId7"/>
    <p:sldMasterId id="2147483737" r:id="rId8"/>
  </p:sldMasterIdLst>
  <p:notesMasterIdLst>
    <p:notesMasterId r:id="rId24"/>
  </p:notesMasterIdLst>
  <p:handoutMasterIdLst>
    <p:handoutMasterId r:id="rId25"/>
  </p:handoutMasterIdLst>
  <p:sldIdLst>
    <p:sldId id="256" r:id="rId9"/>
    <p:sldId id="292" r:id="rId10"/>
    <p:sldId id="297" r:id="rId11"/>
    <p:sldId id="304" r:id="rId12"/>
    <p:sldId id="313" r:id="rId13"/>
    <p:sldId id="298" r:id="rId14"/>
    <p:sldId id="311" r:id="rId15"/>
    <p:sldId id="312" r:id="rId16"/>
    <p:sldId id="296" r:id="rId17"/>
    <p:sldId id="290" r:id="rId18"/>
    <p:sldId id="300" r:id="rId19"/>
    <p:sldId id="301" r:id="rId20"/>
    <p:sldId id="302" r:id="rId21"/>
    <p:sldId id="288" r:id="rId22"/>
    <p:sldId id="314" r:id="rId23"/>
  </p:sldIdLst>
  <p:sldSz cx="12192000" cy="6858000"/>
  <p:notesSz cx="6858000" cy="9144000"/>
  <p:defaultTextStyle>
    <a:defPPr>
      <a:defRPr lang="nb-NO"/>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0359103F-2F2B-4148-B4DF-C768A5D20733}">
          <p14:sldIdLst>
            <p14:sldId id="256"/>
            <p14:sldId id="292"/>
            <p14:sldId id="297"/>
            <p14:sldId id="304"/>
            <p14:sldId id="313"/>
            <p14:sldId id="298"/>
            <p14:sldId id="311"/>
            <p14:sldId id="312"/>
            <p14:sldId id="296"/>
            <p14:sldId id="290"/>
            <p14:sldId id="300"/>
            <p14:sldId id="301"/>
            <p14:sldId id="302"/>
            <p14:sldId id="288"/>
            <p14:sldId id="314"/>
          </p14:sldIdLst>
        </p14:section>
        <p14:section name="Graphics" id="{D166DF52-DE89-436B-84F1-2BF136603F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ri Hansen Pedersen" initials="SH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BCBCB"/>
    <a:srgbClr val="E0E0E0"/>
    <a:srgbClr val="83C4B9"/>
    <a:srgbClr val="088974"/>
    <a:srgbClr val="088A74"/>
    <a:srgbClr val="088A73"/>
    <a:srgbClr val="088A72"/>
    <a:srgbClr val="088A71"/>
    <a:srgbClr val="088C74"/>
    <a:srgbClr val="088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74047" autoAdjust="0"/>
  </p:normalViewPr>
  <p:slideViewPr>
    <p:cSldViewPr snapToGrid="0">
      <p:cViewPr varScale="1">
        <p:scale>
          <a:sx n="83" d="100"/>
          <a:sy n="83" d="100"/>
        </p:scale>
        <p:origin x="1086" y="90"/>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9961A2-2733-3047-8343-1967031366B1}" type="datetimeFigureOut">
              <a:rPr lang="en-US" smtClean="0"/>
              <a:t>10/8/2020</a:t>
            </a:fld>
            <a:endParaRPr lang="en-US"/>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AE51DE-45B6-ED43-9CA5-31CFCFD580BD}" type="slidenum">
              <a:rPr lang="en-US" smtClean="0"/>
              <a:t>‹#›</a:t>
            </a:fld>
            <a:endParaRPr lang="en-US"/>
          </a:p>
        </p:txBody>
      </p:sp>
    </p:spTree>
    <p:extLst>
      <p:ext uri="{BB962C8B-B14F-4D97-AF65-F5344CB8AC3E}">
        <p14:creationId xmlns:p14="http://schemas.microsoft.com/office/powerpoint/2010/main" val="1085991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9796C43B-3532-4FEF-84C4-A43110272E42}" type="datetimeFigureOut">
              <a:rPr lang="nb-NO"/>
              <a:pPr>
                <a:defRPr/>
              </a:pPr>
              <a:t>08.10.2020</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b-NO"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824D7029-41C7-4D4B-B495-C694055C0B75}"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Paper is in review</a:t>
            </a:r>
          </a:p>
          <a:p>
            <a:r>
              <a:rPr lang="en-GB" dirty="0"/>
              <a:t>Looking at the services and support that is provided to mothers and their newborn babies in vulnerable situation (CO proceedings)</a:t>
            </a:r>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a:t>
            </a:fld>
            <a:endParaRPr lang="nb-NO"/>
          </a:p>
        </p:txBody>
      </p:sp>
    </p:spTree>
    <p:extLst>
      <p:ext uri="{BB962C8B-B14F-4D97-AF65-F5344CB8AC3E}">
        <p14:creationId xmlns:p14="http://schemas.microsoft.com/office/powerpoint/2010/main" val="2564642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Clear obligation to provide services that is not always fulfilled. </a:t>
            </a:r>
          </a:p>
          <a:p>
            <a:r>
              <a:rPr lang="en-GB" dirty="0"/>
              <a:t>Cooperation is important also when there are no services provided. System is depended on cooperation and mutual understanding of the situation. Parents’ chaotic lifestyle makes following up services difficult and they can be scared and stigmatised by CPS involvement. Improvements to be made in how the system meets the parents. </a:t>
            </a:r>
          </a:p>
          <a:p>
            <a:r>
              <a:rPr lang="en-GB" dirty="0"/>
              <a:t>Timing difficult – cooperation, pregnancy is fast, change takes time.</a:t>
            </a:r>
          </a:p>
          <a:p>
            <a:r>
              <a:rPr lang="en-GB" b="0" dirty="0"/>
              <a:t>Difficult decision when to end a service and either try a different one or go for a CO.</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dirty="0"/>
              <a:t>Decisions are made by frontline workers. Policy makers should have on the agenda to develop &amp; provide appropriate services, and how to facilitate cooperation. Another issue to consider is how to balance the least intrusive principle and the principle of the child’s best interests. </a:t>
            </a:r>
          </a:p>
          <a:p>
            <a:endParaRPr lang="en-GB" dirty="0"/>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14</a:t>
            </a:fld>
            <a:endParaRPr lang="nb-NO"/>
          </a:p>
        </p:txBody>
      </p:sp>
    </p:spTree>
    <p:extLst>
      <p:ext uri="{BB962C8B-B14F-4D97-AF65-F5344CB8AC3E}">
        <p14:creationId xmlns:p14="http://schemas.microsoft.com/office/powerpoint/2010/main" val="4199885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If and how families in vulnerable situations are supported by the states.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Balance intervention – privacy. Core of CPS.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States have obligations - principle of least interference - Intervention/CO should be the last resort.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Before that: support services, social services, economic support, parenting course etc.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Mothers with newborns on the brink of CO (high-risk situations), should have more service provision here. In these cases concerns are noted during pregnancy, but services are dependent on mother’s cooperation.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8 countries: AUT, ENG, EST, FIN, IRL, GER, NOR, SPA</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Best interests of the child principle + explicit/implicit that removal is the last resort.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This is a topic where little research has been made, exploratory focus. </a:t>
            </a:r>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2</a:t>
            </a:fld>
            <a:endParaRPr lang="nb-NO"/>
          </a:p>
        </p:txBody>
      </p:sp>
    </p:spTree>
    <p:extLst>
      <p:ext uri="{BB962C8B-B14F-4D97-AF65-F5344CB8AC3E}">
        <p14:creationId xmlns:p14="http://schemas.microsoft.com/office/powerpoint/2010/main" val="241617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3</a:t>
            </a:fld>
            <a:endParaRPr lang="nb-NO"/>
          </a:p>
        </p:txBody>
      </p:sp>
    </p:spTree>
    <p:extLst>
      <p:ext uri="{BB962C8B-B14F-4D97-AF65-F5344CB8AC3E}">
        <p14:creationId xmlns:p14="http://schemas.microsoft.com/office/powerpoint/2010/main" val="320390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High income countries, but still large differences in GDP per capita &gt; service provision.</a:t>
            </a:r>
          </a:p>
          <a:p>
            <a:r>
              <a:rPr lang="en-GB" dirty="0"/>
              <a:t>Rel. high in other child welfare measures as well, such as SDG, KRI etc. But with some variations. These indexes show that in general, the countries are quite good at ensuring children’s wellbeing.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Blue = risk oriented CP systems, high threshold for intervention, when a child has been or is likely to be harmed.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Red = service oriented systems, promote wellbeing and approach the family early with assistive services. </a:t>
            </a:r>
          </a:p>
          <a:p>
            <a:r>
              <a:rPr lang="en-GB" b="0" dirty="0">
                <a:highlight>
                  <a:srgbClr val="FFFF00"/>
                </a:highlight>
              </a:rPr>
              <a:t>How the welfare state of a country is organised will influence which services are provided and how.</a:t>
            </a:r>
          </a:p>
          <a:p>
            <a:r>
              <a:rPr lang="en-GB" dirty="0"/>
              <a:t>Liberal: Means-tested benefits, min. welfare is provided, more through insurance/private market. EST, ENG, IRL. (risk oriented CPS)</a:t>
            </a:r>
          </a:p>
          <a:p>
            <a:r>
              <a:rPr lang="en-GB" dirty="0"/>
              <a:t>Conservative: AUT, GER, SPA. State comes in where the family ends, family is more protected. Benefits depend on contribution. (service CPS)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Scandinavian: FIN, NOR. Power to the workers, universal benefits, </a:t>
            </a:r>
            <a:r>
              <a:rPr lang="en-GB" dirty="0" err="1"/>
              <a:t>defamilialisation</a:t>
            </a:r>
            <a:r>
              <a:rPr lang="en-GB" dirty="0"/>
              <a:t>, doesn’t wait until family resources are drained. (service CPS)</a:t>
            </a:r>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4</a:t>
            </a:fld>
            <a:endParaRPr lang="nb-NO"/>
          </a:p>
        </p:txBody>
      </p:sp>
    </p:spTree>
    <p:extLst>
      <p:ext uri="{BB962C8B-B14F-4D97-AF65-F5344CB8AC3E}">
        <p14:creationId xmlns:p14="http://schemas.microsoft.com/office/powerpoint/2010/main" val="505722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t-EE" dirty="0"/>
              <a:t>2. </a:t>
            </a:r>
            <a:r>
              <a:rPr lang="et-EE" dirty="0" err="1"/>
              <a:t>Such</a:t>
            </a:r>
            <a:r>
              <a:rPr lang="et-EE" dirty="0"/>
              <a:t> </a:t>
            </a:r>
            <a:r>
              <a:rPr lang="et-EE" dirty="0" err="1"/>
              <a:t>protective</a:t>
            </a:r>
            <a:r>
              <a:rPr lang="et-EE" dirty="0"/>
              <a:t> </a:t>
            </a:r>
            <a:r>
              <a:rPr lang="en-US" u="sng" dirty="0"/>
              <a:t>measures should</a:t>
            </a:r>
            <a:r>
              <a:rPr lang="et-EE" u="sng" dirty="0"/>
              <a:t> </a:t>
            </a:r>
            <a:r>
              <a:rPr lang="en-US" u="sng" dirty="0"/>
              <a:t>include </a:t>
            </a:r>
            <a:r>
              <a:rPr lang="et-EE" dirty="0"/>
              <a:t>… </a:t>
            </a:r>
            <a:r>
              <a:rPr lang="en-US" dirty="0"/>
              <a:t>establishment of social </a:t>
            </a:r>
            <a:r>
              <a:rPr lang="en-US" dirty="0" err="1"/>
              <a:t>programmes</a:t>
            </a:r>
            <a:r>
              <a:rPr lang="en-US" dirty="0"/>
              <a:t> to provide necessary </a:t>
            </a:r>
            <a:r>
              <a:rPr lang="en-US" u="sng" dirty="0"/>
              <a:t>support for the child </a:t>
            </a:r>
            <a:r>
              <a:rPr lang="en-US" dirty="0"/>
              <a:t>and for </a:t>
            </a:r>
            <a:r>
              <a:rPr lang="en-US" u="sng" dirty="0"/>
              <a:t>those who have the care of the child</a:t>
            </a:r>
            <a:r>
              <a:rPr lang="et-EE" dirty="0"/>
              <a:t>…</a:t>
            </a:r>
          </a:p>
          <a:p>
            <a:endParaRPr lang="en-US" dirty="0"/>
          </a:p>
        </p:txBody>
      </p:sp>
      <p:sp>
        <p:nvSpPr>
          <p:cNvPr id="4" name="Slide Number Placeholder 3"/>
          <p:cNvSpPr>
            <a:spLocks noGrp="1"/>
          </p:cNvSpPr>
          <p:nvPr>
            <p:ph type="sldNum" sz="quarter" idx="10"/>
          </p:nvPr>
        </p:nvSpPr>
        <p:spPr/>
        <p:txBody>
          <a:bodyPr/>
          <a:lstStyle/>
          <a:p>
            <a:pPr>
              <a:defRPr/>
            </a:pPr>
            <a:fld id="{824D7029-41C7-4D4B-B495-C694055C0B75}" type="slidenum">
              <a:rPr lang="nb-NO" smtClean="0"/>
              <a:pPr>
                <a:defRPr/>
              </a:pPr>
              <a:t>6</a:t>
            </a:fld>
            <a:endParaRPr lang="nb-NO"/>
          </a:p>
        </p:txBody>
      </p:sp>
    </p:spTree>
    <p:extLst>
      <p:ext uri="{BB962C8B-B14F-4D97-AF65-F5344CB8AC3E}">
        <p14:creationId xmlns:p14="http://schemas.microsoft.com/office/powerpoint/2010/main" val="2620791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 decisions from first instance court, from one or several years between 2012-2018</a:t>
            </a:r>
          </a:p>
          <a:p>
            <a:r>
              <a:rPr lang="en-GB" dirty="0"/>
              <a:t>Newborns: removed within 30 days of birth/not moved home after birth/only stayed in facility with parents</a:t>
            </a:r>
          </a:p>
          <a:p>
            <a:r>
              <a:rPr lang="en-GB" dirty="0"/>
              <a:t>Services before and after birth + cooperativeness of parents + how the court assessed their effectiveness</a:t>
            </a:r>
          </a:p>
          <a:p>
            <a:endParaRPr lang="en-GB" dirty="0"/>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10</a:t>
            </a:fld>
            <a:endParaRPr lang="nb-NO"/>
          </a:p>
        </p:txBody>
      </p:sp>
    </p:spTree>
    <p:extLst>
      <p:ext uri="{BB962C8B-B14F-4D97-AF65-F5344CB8AC3E}">
        <p14:creationId xmlns:p14="http://schemas.microsoft.com/office/powerpoint/2010/main" val="404940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countries are very high here, but some (Austria, Germany, Spain) are lower. </a:t>
            </a:r>
          </a:p>
          <a:p>
            <a:r>
              <a:rPr lang="en-GB" dirty="0"/>
              <a:t>Some differences in the different services that are provided</a:t>
            </a:r>
            <a:r>
              <a:rPr lang="en-GB" b="1" dirty="0"/>
              <a:t>, </a:t>
            </a:r>
            <a:r>
              <a:rPr lang="en-GB" b="0" dirty="0"/>
              <a:t>general services are most often mentioned. NOR highest on general services. </a:t>
            </a:r>
          </a:p>
          <a:p>
            <a:r>
              <a:rPr lang="en-GB" b="0" dirty="0"/>
              <a:t>Almost half mention services targeting the parent’s risks. </a:t>
            </a:r>
          </a:p>
          <a:p>
            <a:r>
              <a:rPr lang="en-GB" b="0" dirty="0"/>
              <a:t>1/3 on newborn child services.</a:t>
            </a:r>
          </a:p>
          <a:p>
            <a:r>
              <a:rPr lang="en-GB" b="0" dirty="0"/>
              <a:t>Over 1/3 on parent-child services</a:t>
            </a:r>
          </a:p>
          <a:p>
            <a:r>
              <a:rPr lang="en-GB" b="0" dirty="0"/>
              <a:t>Differences across and within countries: ENG + IRL: more before or shortly after birth. </a:t>
            </a:r>
          </a:p>
          <a:p>
            <a:r>
              <a:rPr lang="en-GB" b="0" dirty="0"/>
              <a:t>FIN: below average on general and above for the 3 other service aims.</a:t>
            </a:r>
            <a:endParaRPr lang="en-GB" b="1" dirty="0"/>
          </a:p>
          <a:p>
            <a:endParaRPr lang="en-GB" dirty="0"/>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11</a:t>
            </a:fld>
            <a:endParaRPr lang="nb-NO"/>
          </a:p>
        </p:txBody>
      </p:sp>
    </p:spTree>
    <p:extLst>
      <p:ext uri="{BB962C8B-B14F-4D97-AF65-F5344CB8AC3E}">
        <p14:creationId xmlns:p14="http://schemas.microsoft.com/office/powerpoint/2010/main" val="1197756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35% no (further) services. Never mentioned in Spain, normal in NOR, FIN &amp; ENG.</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31% parent’s request. Over half of these also mentioned that there are no services available. 79% of cases where parent’s requested services the court assessed that services were not sufficient. Which means that social workers and the court find the requests unrealistic. </a:t>
            </a:r>
          </a:p>
          <a:p>
            <a:r>
              <a:rPr lang="en-GB" dirty="0"/>
              <a:t>Country diff. are similar to the previous code. </a:t>
            </a:r>
          </a:p>
          <a:p>
            <a:r>
              <a:rPr lang="en-GB" dirty="0"/>
              <a:t>Cooperation is important, very in NOR, FIN, ENG, IRL &amp; SPA, more than half in AUT, GER, EST. Most parent’s do not cooperate. </a:t>
            </a:r>
          </a:p>
          <a:p>
            <a:endParaRPr lang="en-GB" dirty="0"/>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12</a:t>
            </a:fld>
            <a:endParaRPr lang="nb-NO"/>
          </a:p>
        </p:txBody>
      </p:sp>
    </p:spTree>
    <p:extLst>
      <p:ext uri="{BB962C8B-B14F-4D97-AF65-F5344CB8AC3E}">
        <p14:creationId xmlns:p14="http://schemas.microsoft.com/office/powerpoint/2010/main" val="1055249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of the 3 alternatives is within the 69% that did assess the effectiveness of services. Very high: GER, NOR, FIN, EST, low for AUT, SPA, with ENG, IRL in the middle.</a:t>
            </a:r>
          </a:p>
          <a:p>
            <a:r>
              <a:rPr lang="en-GB" dirty="0"/>
              <a:t>In almost all cases the court found that the services did not secure the situation enough for the newborn. These are the hardest cases and most end in a CO. Meaning that most cases where services were effective are not in the data material. </a:t>
            </a:r>
          </a:p>
          <a:p>
            <a:r>
              <a:rPr lang="en-GB" dirty="0"/>
              <a:t>In a small portion the services helped enough or court said that more services were available that should be given/tried. </a:t>
            </a:r>
          </a:p>
        </p:txBody>
      </p:sp>
      <p:sp>
        <p:nvSpPr>
          <p:cNvPr id="4" name="Slide Number Placeholder 3"/>
          <p:cNvSpPr>
            <a:spLocks noGrp="1"/>
          </p:cNvSpPr>
          <p:nvPr>
            <p:ph type="sldNum" sz="quarter" idx="5"/>
          </p:nvPr>
        </p:nvSpPr>
        <p:spPr/>
        <p:txBody>
          <a:bodyPr/>
          <a:lstStyle/>
          <a:p>
            <a:pPr>
              <a:defRPr/>
            </a:pPr>
            <a:fld id="{824D7029-41C7-4D4B-B495-C694055C0B75}" type="slidenum">
              <a:rPr lang="nb-NO" smtClean="0"/>
              <a:pPr>
                <a:defRPr/>
              </a:pPr>
              <a:t>13</a:t>
            </a:fld>
            <a:endParaRPr lang="nb-NO"/>
          </a:p>
        </p:txBody>
      </p:sp>
    </p:spTree>
    <p:extLst>
      <p:ext uri="{BB962C8B-B14F-4D97-AF65-F5344CB8AC3E}">
        <p14:creationId xmlns:p14="http://schemas.microsoft.com/office/powerpoint/2010/main" val="12793191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5.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5.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5.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6.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page">
    <p:spTree>
      <p:nvGrpSpPr>
        <p:cNvPr id="1" name=""/>
        <p:cNvGrpSpPr/>
        <p:nvPr/>
      </p:nvGrpSpPr>
      <p:grpSpPr>
        <a:xfrm>
          <a:off x="0" y="0"/>
          <a:ext cx="0" cy="0"/>
          <a:chOff x="0" y="0"/>
          <a:chExt cx="0" cy="0"/>
        </a:xfrm>
      </p:grpSpPr>
      <p:sp>
        <p:nvSpPr>
          <p:cNvPr id="11" name="Likebent trekant 10"/>
          <p:cNvSpPr/>
          <p:nvPr userDrawn="1"/>
        </p:nvSpPr>
        <p:spPr>
          <a:xfrm rot="16200000">
            <a:off x="5668297" y="334296"/>
            <a:ext cx="855406" cy="1219200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484000" y="1116026"/>
            <a:ext cx="7956000" cy="1446582"/>
          </a:xfrm>
          <a:prstGeom prst="rect">
            <a:avLst/>
          </a:prstGeom>
        </p:spPr>
        <p:txBody>
          <a:bodyPr anchor="ctr"/>
          <a:lstStyle>
            <a:lvl1pPr>
              <a:defRPr sz="5400" b="1">
                <a:solidFill>
                  <a:schemeClr val="tx2"/>
                </a:solidFill>
                <a:latin typeface="+mj-lt"/>
              </a:defRPr>
            </a:lvl1pPr>
          </a:lstStyle>
          <a:p>
            <a:r>
              <a:rPr lang="en-US" dirty="0"/>
              <a:t>Title</a:t>
            </a:r>
            <a:endParaRPr lang="nb-NO" dirty="0"/>
          </a:p>
        </p:txBody>
      </p:sp>
      <p:sp>
        <p:nvSpPr>
          <p:cNvPr id="3" name="Content Placeholder 2"/>
          <p:cNvSpPr>
            <a:spLocks noGrp="1"/>
          </p:cNvSpPr>
          <p:nvPr>
            <p:ph sz="half" idx="1" hasCustomPrompt="1"/>
          </p:nvPr>
        </p:nvSpPr>
        <p:spPr>
          <a:xfrm>
            <a:off x="2484000" y="2808325"/>
            <a:ext cx="7956000" cy="717846"/>
          </a:xfrm>
          <a:prstGeom prst="rect">
            <a:avLst/>
          </a:prstGeom>
        </p:spPr>
        <p:txBody>
          <a:bodyPr anchor="ctr"/>
          <a:lstStyle>
            <a:lvl1pPr marL="0" indent="0" algn="ctr">
              <a:buNone/>
              <a:defRPr sz="2800" b="1">
                <a:latin typeface="+mj-lt"/>
              </a:defRPr>
            </a:lvl1pPr>
          </a:lstStyle>
          <a:p>
            <a:pPr lvl="0"/>
            <a:r>
              <a:rPr lang="en-US" dirty="0"/>
              <a:t>Subtitle</a:t>
            </a:r>
          </a:p>
        </p:txBody>
      </p:sp>
      <p:sp>
        <p:nvSpPr>
          <p:cNvPr id="15" name="Content Placeholder 2"/>
          <p:cNvSpPr>
            <a:spLocks noGrp="1"/>
          </p:cNvSpPr>
          <p:nvPr>
            <p:ph sz="half" idx="10" hasCustomPrompt="1"/>
          </p:nvPr>
        </p:nvSpPr>
        <p:spPr>
          <a:xfrm>
            <a:off x="2484000" y="3771888"/>
            <a:ext cx="7956000" cy="717846"/>
          </a:xfrm>
          <a:prstGeom prst="rect">
            <a:avLst/>
          </a:prstGeom>
        </p:spPr>
        <p:txBody>
          <a:bodyPr anchor="ctr"/>
          <a:lstStyle>
            <a:lvl1pPr marL="0" indent="0" algn="ctr">
              <a:buNone/>
              <a:defRPr sz="2400" b="0" baseline="0">
                <a:latin typeface="+mj-lt"/>
              </a:defRPr>
            </a:lvl1pPr>
          </a:lstStyle>
          <a:p>
            <a:pPr lvl="0"/>
            <a:r>
              <a:rPr lang="en-US" dirty="0"/>
              <a:t>Name of presenter</a:t>
            </a:r>
          </a:p>
        </p:txBody>
      </p:sp>
      <p:sp>
        <p:nvSpPr>
          <p:cNvPr id="26" name="Likebent trekant 25"/>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ktangel 7"/>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153179" y="5130329"/>
            <a:ext cx="3419317" cy="986532"/>
          </a:xfrm>
          <a:prstGeom prst="rect">
            <a:avLst/>
          </a:prstGeom>
        </p:spPr>
      </p:pic>
      <p:cxnSp>
        <p:nvCxnSpPr>
          <p:cNvPr id="36" name="Straight Connector 21"/>
          <p:cNvCxnSpPr/>
          <p:nvPr userDrawn="1"/>
        </p:nvCxnSpPr>
        <p:spPr>
          <a:xfrm flipV="1">
            <a:off x="2484000" y="5118334"/>
            <a:ext cx="7956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37" name="Text Box 60"/>
          <p:cNvSpPr txBox="1"/>
          <p:nvPr userDrawn="1"/>
        </p:nvSpPr>
        <p:spPr>
          <a:xfrm>
            <a:off x="6095999" y="5053019"/>
            <a:ext cx="731612" cy="130630"/>
          </a:xfrm>
          <a:prstGeom prst="rect">
            <a:avLst/>
          </a:prstGeom>
          <a:solidFill>
            <a:schemeClr val="accent2"/>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2" name="Bilde 1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700000" y="5364000"/>
            <a:ext cx="2950669" cy="560134"/>
          </a:xfrm>
          <a:prstGeom prst="rect">
            <a:avLst/>
          </a:prstGeom>
        </p:spPr>
      </p:pic>
    </p:spTree>
    <p:extLst>
      <p:ext uri="{BB962C8B-B14F-4D97-AF65-F5344CB8AC3E}">
        <p14:creationId xmlns:p14="http://schemas.microsoft.com/office/powerpoint/2010/main" val="25357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inary">
    <p:spTree>
      <p:nvGrpSpPr>
        <p:cNvPr id="1" name=""/>
        <p:cNvGrpSpPr/>
        <p:nvPr/>
      </p:nvGrpSpPr>
      <p:grpSpPr>
        <a:xfrm>
          <a:off x="0" y="0"/>
          <a:ext cx="0" cy="0"/>
          <a:chOff x="0" y="0"/>
          <a:chExt cx="0" cy="0"/>
        </a:xfrm>
      </p:grpSpPr>
      <p:sp>
        <p:nvSpPr>
          <p:cNvPr id="10"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11"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8" name="Content Placeholder 2"/>
          <p:cNvSpPr>
            <a:spLocks noGrp="1"/>
          </p:cNvSpPr>
          <p:nvPr>
            <p:ph sz="half" idx="1" hasCustomPrompt="1"/>
          </p:nvPr>
        </p:nvSpPr>
        <p:spPr>
          <a:xfrm>
            <a:off x="1296000" y="1538515"/>
            <a:ext cx="9837667" cy="4777618"/>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7"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197309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ative">
    <p:spTree>
      <p:nvGrpSpPr>
        <p:cNvPr id="1" name=""/>
        <p:cNvGrpSpPr/>
        <p:nvPr/>
      </p:nvGrpSpPr>
      <p:grpSpPr>
        <a:xfrm>
          <a:off x="0" y="0"/>
          <a:ext cx="0" cy="0"/>
          <a:chOff x="0" y="0"/>
          <a:chExt cx="0" cy="0"/>
        </a:xfrm>
      </p:grpSpPr>
      <p:sp>
        <p:nvSpPr>
          <p:cNvPr id="13" name="Slide Number Placeholder 4"/>
          <p:cNvSpPr>
            <a:spLocks noGrp="1"/>
          </p:cNvSpPr>
          <p:nvPr>
            <p:ph type="sldNum" sz="quarter" idx="4"/>
          </p:nvPr>
        </p:nvSpPr>
        <p:spPr>
          <a:xfrm>
            <a:off x="11628000" y="6430953"/>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dirty="0"/>
          </a:p>
        </p:txBody>
      </p:sp>
      <p:sp>
        <p:nvSpPr>
          <p:cNvPr id="19"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11" name="Content Placeholder 2"/>
          <p:cNvSpPr>
            <a:spLocks noGrp="1"/>
          </p:cNvSpPr>
          <p:nvPr>
            <p:ph sz="half" idx="1" hasCustomPrompt="1"/>
          </p:nvPr>
        </p:nvSpPr>
        <p:spPr>
          <a:xfrm>
            <a:off x="1297517" y="1538515"/>
            <a:ext cx="4320000" cy="4769152"/>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12" name="Content Placeholder 2"/>
          <p:cNvSpPr>
            <a:spLocks noGrp="1"/>
          </p:cNvSpPr>
          <p:nvPr>
            <p:ph sz="half" idx="10" hasCustomPrompt="1"/>
          </p:nvPr>
        </p:nvSpPr>
        <p:spPr>
          <a:xfrm>
            <a:off x="6816725" y="1538516"/>
            <a:ext cx="4320000" cy="4769151"/>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8"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644559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9" name="Content Placeholder 2"/>
          <p:cNvSpPr>
            <a:spLocks noGrp="1"/>
          </p:cNvSpPr>
          <p:nvPr>
            <p:ph sz="half" idx="10"/>
          </p:nvPr>
        </p:nvSpPr>
        <p:spPr>
          <a:xfrm>
            <a:off x="8932186" y="2698066"/>
            <a:ext cx="2188029" cy="2166257"/>
          </a:xfrm>
          <a:prstGeom prst="rect">
            <a:avLst/>
          </a:prstGeom>
        </p:spPr>
        <p:txBody>
          <a:bodyPr/>
          <a:lstStyle>
            <a:lvl1pPr>
              <a:defRPr sz="2000">
                <a:latin typeface="+mj-lt"/>
              </a:defRPr>
            </a:lvl1pPr>
          </a:lstStyle>
          <a:p>
            <a:endParaRPr lang="nb-NO" dirty="0"/>
          </a:p>
        </p:txBody>
      </p:sp>
      <p:sp>
        <p:nvSpPr>
          <p:cNvPr id="18"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dirty="0"/>
          </a:p>
        </p:txBody>
      </p:sp>
      <p:sp>
        <p:nvSpPr>
          <p:cNvPr id="19"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11" name="Content Placeholder 2"/>
          <p:cNvSpPr>
            <a:spLocks noGrp="1"/>
          </p:cNvSpPr>
          <p:nvPr>
            <p:ph sz="half" idx="1" hasCustomPrompt="1"/>
          </p:nvPr>
        </p:nvSpPr>
        <p:spPr>
          <a:xfrm>
            <a:off x="1296000" y="1531256"/>
            <a:ext cx="6509522" cy="4767943"/>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8"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40823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Object - No header">
    <p:spTree>
      <p:nvGrpSpPr>
        <p:cNvPr id="1" name=""/>
        <p:cNvGrpSpPr/>
        <p:nvPr/>
      </p:nvGrpSpPr>
      <p:grpSpPr>
        <a:xfrm>
          <a:off x="0" y="0"/>
          <a:ext cx="0" cy="0"/>
          <a:chOff x="0" y="0"/>
          <a:chExt cx="0" cy="0"/>
        </a:xfrm>
      </p:grpSpPr>
      <p:sp>
        <p:nvSpPr>
          <p:cNvPr id="7" name="Content Placeholder 2"/>
          <p:cNvSpPr>
            <a:spLocks noGrp="1"/>
          </p:cNvSpPr>
          <p:nvPr>
            <p:ph sz="half" idx="10"/>
          </p:nvPr>
        </p:nvSpPr>
        <p:spPr>
          <a:xfrm>
            <a:off x="8945638" y="2715000"/>
            <a:ext cx="2188029" cy="2166257"/>
          </a:xfrm>
          <a:prstGeom prst="rect">
            <a:avLst/>
          </a:prstGeom>
        </p:spPr>
        <p:txBody>
          <a:bodyPr/>
          <a:lstStyle>
            <a:lvl1pPr>
              <a:defRPr sz="2000">
                <a:latin typeface="+mj-lt"/>
              </a:defRPr>
            </a:lvl1pPr>
          </a:lstStyle>
          <a:p>
            <a:endParaRPr lang="nb-NO" dirty="0"/>
          </a:p>
        </p:txBody>
      </p:sp>
      <p:sp>
        <p:nvSpPr>
          <p:cNvPr id="8" name="Content Placeholder 2"/>
          <p:cNvSpPr>
            <a:spLocks noGrp="1"/>
          </p:cNvSpPr>
          <p:nvPr>
            <p:ph sz="half" idx="1" hasCustomPrompt="1"/>
          </p:nvPr>
        </p:nvSpPr>
        <p:spPr>
          <a:xfrm>
            <a:off x="1296000" y="567267"/>
            <a:ext cx="6509522" cy="5740400"/>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11"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dirty="0"/>
          </a:p>
        </p:txBody>
      </p:sp>
      <p:sp>
        <p:nvSpPr>
          <p:cNvPr id="12"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Tree>
    <p:extLst>
      <p:ext uri="{BB962C8B-B14F-4D97-AF65-F5344CB8AC3E}">
        <p14:creationId xmlns:p14="http://schemas.microsoft.com/office/powerpoint/2010/main" val="4079236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3"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Tree>
    <p:extLst>
      <p:ext uri="{BB962C8B-B14F-4D97-AF65-F5344CB8AC3E}">
        <p14:creationId xmlns:p14="http://schemas.microsoft.com/office/powerpoint/2010/main" val="461383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3"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4"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5"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2418799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9391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st page - Centre">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2501718" y="552931"/>
            <a:ext cx="792074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nb-NO" sz="5800" b="1" dirty="0">
                <a:latin typeface="Calibri Light" panose="020F0302020204030204" pitchFamily="34" charset="0"/>
              </a:rPr>
              <a:t> </a:t>
            </a:r>
            <a:r>
              <a:rPr lang="en-US" altLang="nb-NO" sz="6000" b="1" dirty="0">
                <a:latin typeface="Calibri Light" panose="020F0302020204030204" pitchFamily="34" charset="0"/>
              </a:rPr>
              <a:t>Thank you for your attention!</a:t>
            </a:r>
            <a:endParaRPr lang="en-US" altLang="nb-NO" sz="2000" dirty="0">
              <a:latin typeface="Calibri Light" panose="020F0302020204030204" pitchFamily="34" charset="0"/>
            </a:endParaRPr>
          </a:p>
        </p:txBody>
      </p:sp>
      <p:pic>
        <p:nvPicPr>
          <p:cNvPr id="20" name="Picture 8"/>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184887" y="4942093"/>
            <a:ext cx="1963803" cy="34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0"/>
          <p:cNvPicPr>
            <a:picLocks noChangeAspect="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7781429" y="4730701"/>
            <a:ext cx="790051" cy="73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424254" y="4797440"/>
            <a:ext cx="880366" cy="587159"/>
          </a:xfrm>
          <a:prstGeom prst="rect">
            <a:avLst/>
          </a:prstGeom>
        </p:spPr>
      </p:pic>
      <p:pic>
        <p:nvPicPr>
          <p:cNvPr id="34" name="Bilde 33"/>
          <p:cNvPicPr>
            <a:picLocks noChangeAspect="1"/>
          </p:cNvPicPr>
          <p:nvPr userDrawn="1"/>
        </p:nvPicPr>
        <p:blipFill rotWithShape="1">
          <a:blip r:embed="rId5" cstate="print">
            <a:extLst>
              <a:ext uri="{28A0092B-C50C-407E-A947-70E740481C1C}">
                <a14:useLocalDpi xmlns:a14="http://schemas.microsoft.com/office/drawing/2010/main" val="0"/>
              </a:ext>
            </a:extLst>
          </a:blip>
          <a:srcRect r="84603"/>
          <a:stretch/>
        </p:blipFill>
        <p:spPr>
          <a:xfrm>
            <a:off x="2552148" y="4813354"/>
            <a:ext cx="851913" cy="571245"/>
          </a:xfrm>
          <a:prstGeom prst="rect">
            <a:avLst/>
          </a:prstGeom>
        </p:spPr>
      </p:pic>
      <p:pic>
        <p:nvPicPr>
          <p:cNvPr id="35" name="Picture 7"/>
          <p:cNvPicPr>
            <a:picLocks noChangeAspect="1"/>
          </p:cNvPicPr>
          <p:nvPr userDrawn="1"/>
        </p:nvPicPr>
        <p:blipFill>
          <a:blip r:embed="rId6">
            <a:extLst>
              <a:ext uri="{28A0092B-C50C-407E-A947-70E740481C1C}">
                <a14:useLocalDpi xmlns:a14="http://schemas.microsoft.com/office/drawing/2010/main"/>
              </a:ext>
            </a:extLst>
          </a:blip>
          <a:srcRect/>
          <a:stretch>
            <a:fillRect/>
          </a:stretch>
        </p:blipFill>
        <p:spPr bwMode="auto">
          <a:xfrm>
            <a:off x="2176600" y="3131527"/>
            <a:ext cx="3868430" cy="111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kebent trekant 36"/>
          <p:cNvSpPr/>
          <p:nvPr userDrawn="1"/>
        </p:nvSpPr>
        <p:spPr>
          <a:xfrm rot="16200000">
            <a:off x="5668297" y="334296"/>
            <a:ext cx="855406" cy="12192002"/>
          </a:xfrm>
          <a:prstGeom prst="triangle">
            <a:avLst>
              <a:gd name="adj" fmla="val 0"/>
            </a:avLst>
          </a:prstGeom>
          <a:solidFill>
            <a:srgbClr val="098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kebent trekant 37"/>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ktangel 38"/>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21"/>
          <p:cNvCxnSpPr/>
          <p:nvPr userDrawn="1"/>
        </p:nvCxnSpPr>
        <p:spPr>
          <a:xfrm flipV="1">
            <a:off x="2501718" y="4482524"/>
            <a:ext cx="7884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41" name="Text Box 60"/>
          <p:cNvSpPr txBox="1"/>
          <p:nvPr userDrawn="1"/>
        </p:nvSpPr>
        <p:spPr>
          <a:xfrm>
            <a:off x="6086902" y="4417209"/>
            <a:ext cx="731612" cy="130630"/>
          </a:xfrm>
          <a:prstGeom prst="rect">
            <a:avLst/>
          </a:prstGeom>
          <a:solidFill>
            <a:srgbClr val="0A968A"/>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4" name="Bilde 13"/>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019605" y="3364325"/>
            <a:ext cx="3366113" cy="638999"/>
          </a:xfrm>
          <a:prstGeom prst="rect">
            <a:avLst/>
          </a:prstGeom>
        </p:spPr>
      </p:pic>
    </p:spTree>
    <p:extLst>
      <p:ext uri="{BB962C8B-B14F-4D97-AF65-F5344CB8AC3E}">
        <p14:creationId xmlns:p14="http://schemas.microsoft.com/office/powerpoint/2010/main" val="1871727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RETION">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2501718" y="552931"/>
            <a:ext cx="792074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nb-NO" sz="5800" b="1" dirty="0">
                <a:latin typeface="Calibri Light" panose="020F0302020204030204" pitchFamily="34" charset="0"/>
              </a:rPr>
              <a:t> </a:t>
            </a:r>
            <a:r>
              <a:rPr lang="en-US" altLang="nb-NO" sz="6000" b="1" dirty="0">
                <a:latin typeface="Calibri Light" panose="020F0302020204030204" pitchFamily="34" charset="0"/>
              </a:rPr>
              <a:t>Thank you for your attention!</a:t>
            </a:r>
            <a:endParaRPr lang="en-US" altLang="nb-NO" sz="2000" dirty="0">
              <a:latin typeface="Calibri Light" panose="020F0302020204030204" pitchFamily="34" charset="0"/>
            </a:endParaRPr>
          </a:p>
        </p:txBody>
      </p:sp>
      <p:sp>
        <p:nvSpPr>
          <p:cNvPr id="27" name="TextBox 2"/>
          <p:cNvSpPr txBox="1"/>
          <p:nvPr userDrawn="1"/>
        </p:nvSpPr>
        <p:spPr>
          <a:xfrm>
            <a:off x="2501718" y="4736569"/>
            <a:ext cx="3515033" cy="530915"/>
          </a:xfrm>
          <a:prstGeom prst="rect">
            <a:avLst/>
          </a:prstGeom>
          <a:noFill/>
        </p:spPr>
        <p:txBody>
          <a:bodyPr wrap="square" rtlCol="0">
            <a:spAutoFit/>
          </a:bodyPr>
          <a:lstStyle/>
          <a:p>
            <a:pPr algn="just"/>
            <a:r>
              <a:rPr lang="en-US" sz="950" b="1" i="1" kern="1200" dirty="0">
                <a:solidFill>
                  <a:schemeClr val="tx1"/>
                </a:solidFill>
                <a:effectLst/>
                <a:latin typeface="Calibri" panose="020F0502020204030204" pitchFamily="34" charset="0"/>
                <a:ea typeface="+mn-ea"/>
                <a:cs typeface="+mn-cs"/>
              </a:rPr>
              <a:t>The DISCRETION project has received funding from the European Research  Council  (ERC) under the European Union’s Horizon 2020 research and innovation program (grant agreement no. 724460).</a:t>
            </a:r>
          </a:p>
        </p:txBody>
      </p:sp>
      <p:pic>
        <p:nvPicPr>
          <p:cNvPr id="32" name="Picture 10"/>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724193" y="4658675"/>
            <a:ext cx="790051" cy="73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870860" y="4708448"/>
            <a:ext cx="880366" cy="587159"/>
          </a:xfrm>
          <a:prstGeom prst="rect">
            <a:avLst/>
          </a:prstGeom>
        </p:spPr>
      </p:pic>
      <p:pic>
        <p:nvPicPr>
          <p:cNvPr id="35" name="Picture 7"/>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2238305" y="3131526"/>
            <a:ext cx="3868430" cy="111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kebent trekant 36"/>
          <p:cNvSpPr/>
          <p:nvPr userDrawn="1"/>
        </p:nvSpPr>
        <p:spPr>
          <a:xfrm rot="16200000">
            <a:off x="5668297" y="334296"/>
            <a:ext cx="855406" cy="12192002"/>
          </a:xfrm>
          <a:prstGeom prst="triangle">
            <a:avLst>
              <a:gd name="adj" fmla="val 0"/>
            </a:avLst>
          </a:prstGeom>
          <a:solidFill>
            <a:srgbClr val="098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kebent trekant 37"/>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ktangel 38"/>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21"/>
          <p:cNvCxnSpPr/>
          <p:nvPr userDrawn="1"/>
        </p:nvCxnSpPr>
        <p:spPr>
          <a:xfrm flipV="1">
            <a:off x="2501718" y="4418533"/>
            <a:ext cx="7884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41" name="Text Box 60"/>
          <p:cNvSpPr txBox="1"/>
          <p:nvPr userDrawn="1"/>
        </p:nvSpPr>
        <p:spPr>
          <a:xfrm>
            <a:off x="6086902" y="4353218"/>
            <a:ext cx="731612" cy="130630"/>
          </a:xfrm>
          <a:prstGeom prst="rect">
            <a:avLst/>
          </a:prstGeom>
          <a:solidFill>
            <a:srgbClr val="0A968A"/>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5" name="Bilde 14"/>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952041" y="3362463"/>
            <a:ext cx="3366113" cy="638999"/>
          </a:xfrm>
          <a:prstGeom prst="rect">
            <a:avLst/>
          </a:prstGeom>
        </p:spPr>
      </p:pic>
    </p:spTree>
    <p:extLst>
      <p:ext uri="{BB962C8B-B14F-4D97-AF65-F5344CB8AC3E}">
        <p14:creationId xmlns:p14="http://schemas.microsoft.com/office/powerpoint/2010/main" val="37155655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CCEPTABILITY">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2501718" y="552931"/>
            <a:ext cx="792074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nb-NO" sz="5800" b="1" dirty="0">
                <a:latin typeface="Calibri Light" panose="020F0302020204030204" pitchFamily="34" charset="0"/>
              </a:rPr>
              <a:t> </a:t>
            </a:r>
            <a:r>
              <a:rPr lang="en-US" altLang="nb-NO" sz="6000" b="1" dirty="0">
                <a:latin typeface="Calibri Light" panose="020F0302020204030204" pitchFamily="34" charset="0"/>
              </a:rPr>
              <a:t>Thank you for your attention!</a:t>
            </a:r>
            <a:endParaRPr lang="en-US" altLang="nb-NO" sz="2000" dirty="0">
              <a:latin typeface="Calibri Light" panose="020F0302020204030204" pitchFamily="34" charset="0"/>
            </a:endParaRPr>
          </a:p>
        </p:txBody>
      </p:sp>
      <p:sp>
        <p:nvSpPr>
          <p:cNvPr id="27" name="TextBox 2"/>
          <p:cNvSpPr txBox="1"/>
          <p:nvPr userDrawn="1"/>
        </p:nvSpPr>
        <p:spPr>
          <a:xfrm>
            <a:off x="2501718" y="4791191"/>
            <a:ext cx="3594281" cy="3847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950" b="1" i="1" kern="1200" dirty="0">
                <a:solidFill>
                  <a:schemeClr val="tx1"/>
                </a:solidFill>
                <a:effectLst/>
                <a:latin typeface="Calibri" panose="020F0502020204030204" pitchFamily="34" charset="0"/>
                <a:ea typeface="+mn-ea"/>
                <a:cs typeface="+mn-cs"/>
              </a:rPr>
              <a:t>The ACCEPTABILITY project has received funding from the Research Council of Norway </a:t>
            </a:r>
            <a:r>
              <a:rPr lang="en-US" sz="950" b="1" i="1" kern="1200" baseline="0" dirty="0">
                <a:solidFill>
                  <a:schemeClr val="tx1"/>
                </a:solidFill>
                <a:effectLst/>
                <a:latin typeface="Calibri" panose="020F0502020204030204" pitchFamily="34" charset="0"/>
                <a:ea typeface="+mn-ea"/>
                <a:cs typeface="+mn-cs"/>
              </a:rPr>
              <a:t>(project number 262773).</a:t>
            </a:r>
            <a:endParaRPr lang="nb-NO" sz="950" b="1" i="1" dirty="0"/>
          </a:p>
        </p:txBody>
      </p:sp>
      <p:pic>
        <p:nvPicPr>
          <p:cNvPr id="20" name="Picture 8"/>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720759" y="4791191"/>
            <a:ext cx="1963803" cy="34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7"/>
          <p:cNvPicPr>
            <a:picLocks noChangeAspect="1"/>
          </p:cNvPicPr>
          <p:nvPr userDrawn="1"/>
        </p:nvPicPr>
        <p:blipFill>
          <a:blip r:embed="rId3">
            <a:extLst>
              <a:ext uri="{28A0092B-C50C-407E-A947-70E740481C1C}">
                <a14:useLocalDpi xmlns:a14="http://schemas.microsoft.com/office/drawing/2010/main"/>
              </a:ext>
            </a:extLst>
          </a:blip>
          <a:srcRect/>
          <a:stretch>
            <a:fillRect/>
          </a:stretch>
        </p:blipFill>
        <p:spPr bwMode="auto">
          <a:xfrm>
            <a:off x="2176600" y="3131527"/>
            <a:ext cx="3868430" cy="111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kebent trekant 36"/>
          <p:cNvSpPr/>
          <p:nvPr userDrawn="1"/>
        </p:nvSpPr>
        <p:spPr>
          <a:xfrm rot="16200000">
            <a:off x="5668297" y="334296"/>
            <a:ext cx="855406" cy="12192002"/>
          </a:xfrm>
          <a:prstGeom prst="triangle">
            <a:avLst>
              <a:gd name="adj" fmla="val 0"/>
            </a:avLst>
          </a:prstGeom>
          <a:solidFill>
            <a:srgbClr val="098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kebent trekant 37"/>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ktangel 38"/>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21"/>
          <p:cNvCxnSpPr/>
          <p:nvPr userDrawn="1"/>
        </p:nvCxnSpPr>
        <p:spPr>
          <a:xfrm flipV="1">
            <a:off x="2501718" y="4482524"/>
            <a:ext cx="7884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41" name="Text Box 60"/>
          <p:cNvSpPr txBox="1"/>
          <p:nvPr userDrawn="1"/>
        </p:nvSpPr>
        <p:spPr>
          <a:xfrm>
            <a:off x="6086902" y="4417209"/>
            <a:ext cx="731612" cy="130630"/>
          </a:xfrm>
          <a:prstGeom prst="rect">
            <a:avLst/>
          </a:prstGeom>
          <a:solidFill>
            <a:srgbClr val="0A968A"/>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5" name="Bilde 14"/>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019605" y="3364325"/>
            <a:ext cx="3366113" cy="638999"/>
          </a:xfrm>
          <a:prstGeom prst="rect">
            <a:avLst/>
          </a:prstGeom>
        </p:spPr>
      </p:pic>
    </p:spTree>
    <p:extLst>
      <p:ext uri="{BB962C8B-B14F-4D97-AF65-F5344CB8AC3E}">
        <p14:creationId xmlns:p14="http://schemas.microsoft.com/office/powerpoint/2010/main" val="214453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sp>
        <p:nvSpPr>
          <p:cNvPr id="6" name="Likebent trekant 5"/>
          <p:cNvSpPr/>
          <p:nvPr userDrawn="1"/>
        </p:nvSpPr>
        <p:spPr>
          <a:xfrm rot="16200000">
            <a:off x="5668296" y="334296"/>
            <a:ext cx="855406" cy="1219200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kebent trekant 6"/>
          <p:cNvSpPr/>
          <p:nvPr userDrawn="1"/>
        </p:nvSpPr>
        <p:spPr>
          <a:xfrm>
            <a:off x="347133" y="1"/>
            <a:ext cx="711201"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ktangel 7"/>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2140857" y="2700797"/>
            <a:ext cx="8264676" cy="1446582"/>
          </a:xfrm>
          <a:prstGeom prst="rect">
            <a:avLst/>
          </a:prstGeom>
        </p:spPr>
        <p:txBody>
          <a:bodyPr anchor="ctr"/>
          <a:lstStyle>
            <a:lvl1pPr>
              <a:defRPr sz="4800" b="1">
                <a:solidFill>
                  <a:schemeClr val="tx2"/>
                </a:solidFill>
                <a:latin typeface="+mj-lt"/>
              </a:defRPr>
            </a:lvl1pPr>
          </a:lstStyle>
          <a:p>
            <a:r>
              <a:rPr lang="en-US" dirty="0"/>
              <a:t>Section title</a:t>
            </a:r>
            <a:endParaRPr lang="nb-NO" dirty="0"/>
          </a:p>
        </p:txBody>
      </p:sp>
      <p:sp>
        <p:nvSpPr>
          <p:cNvPr id="9" name="Content Placeholder 2"/>
          <p:cNvSpPr>
            <a:spLocks noGrp="1"/>
          </p:cNvSpPr>
          <p:nvPr>
            <p:ph sz="half" idx="1" hasCustomPrompt="1"/>
          </p:nvPr>
        </p:nvSpPr>
        <p:spPr>
          <a:xfrm>
            <a:off x="2140857" y="4147379"/>
            <a:ext cx="8264676" cy="717846"/>
          </a:xfrm>
          <a:prstGeom prst="rect">
            <a:avLst/>
          </a:prstGeom>
        </p:spPr>
        <p:txBody>
          <a:bodyPr anchor="ctr"/>
          <a:lstStyle>
            <a:lvl1pPr marL="0" indent="0" algn="ctr">
              <a:buNone/>
              <a:defRPr sz="2400" b="1">
                <a:latin typeface="+mj-lt"/>
              </a:defRPr>
            </a:lvl1pPr>
          </a:lstStyle>
          <a:p>
            <a:pPr lvl="0"/>
            <a:r>
              <a:rPr lang="en-US" dirty="0"/>
              <a:t>Subtitle</a:t>
            </a:r>
          </a:p>
        </p:txBody>
      </p:sp>
      <p:pic>
        <p:nvPicPr>
          <p:cNvPr id="10"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1081460" y="149256"/>
            <a:ext cx="856540" cy="794174"/>
          </a:xfrm>
          <a:prstGeom prst="rect">
            <a:avLst/>
          </a:prstGeom>
        </p:spPr>
      </p:pic>
    </p:spTree>
    <p:extLst>
      <p:ext uri="{BB962C8B-B14F-4D97-AF65-F5344CB8AC3E}">
        <p14:creationId xmlns:p14="http://schemas.microsoft.com/office/powerpoint/2010/main" val="2389174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CC &amp; DISC">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2501718" y="552931"/>
            <a:ext cx="792074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nb-NO" sz="5800" b="1" dirty="0">
                <a:latin typeface="Calibri Light" panose="020F0302020204030204" pitchFamily="34" charset="0"/>
              </a:rPr>
              <a:t> </a:t>
            </a:r>
            <a:r>
              <a:rPr lang="en-US" altLang="nb-NO" sz="6000" b="1" dirty="0">
                <a:latin typeface="Calibri Light" panose="020F0302020204030204" pitchFamily="34" charset="0"/>
              </a:rPr>
              <a:t>Thank you for your attention!</a:t>
            </a:r>
            <a:endParaRPr lang="en-US" altLang="nb-NO" sz="2000" dirty="0">
              <a:latin typeface="Calibri Light" panose="020F0302020204030204" pitchFamily="34" charset="0"/>
            </a:endParaRPr>
          </a:p>
        </p:txBody>
      </p:sp>
      <p:sp>
        <p:nvSpPr>
          <p:cNvPr id="27" name="TextBox 2"/>
          <p:cNvSpPr txBox="1"/>
          <p:nvPr userDrawn="1"/>
        </p:nvSpPr>
        <p:spPr>
          <a:xfrm>
            <a:off x="3044952" y="5486038"/>
            <a:ext cx="6958583" cy="530915"/>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en-US" sz="950" b="1" i="1" kern="1200" dirty="0">
                <a:solidFill>
                  <a:schemeClr val="tx1"/>
                </a:solidFill>
                <a:effectLst/>
                <a:latin typeface="Calibri" panose="020F0502020204030204" pitchFamily="34" charset="0"/>
                <a:ea typeface="+mn-ea"/>
                <a:cs typeface="+mn-cs"/>
              </a:rPr>
              <a:t>The DISCRETION project has received funding from the European Research  Council  (ERC) under the European Union’s Horizon 2020 research and innovation program (grant agreement no. 724460).</a:t>
            </a:r>
            <a:r>
              <a:rPr lang="en-US" sz="950" b="1" i="1" kern="1200" baseline="0" dirty="0">
                <a:solidFill>
                  <a:schemeClr val="tx1"/>
                </a:solidFill>
                <a:effectLst/>
                <a:latin typeface="Calibri" panose="020F0502020204030204" pitchFamily="34" charset="0"/>
                <a:ea typeface="+mn-ea"/>
                <a:cs typeface="+mn-cs"/>
              </a:rPr>
              <a:t> </a:t>
            </a:r>
            <a:r>
              <a:rPr lang="en-US" sz="950" b="1" i="1" kern="1200" dirty="0">
                <a:solidFill>
                  <a:schemeClr val="tx1"/>
                </a:solidFill>
                <a:effectLst/>
                <a:latin typeface="Calibri" panose="020F0502020204030204" pitchFamily="34" charset="0"/>
                <a:ea typeface="+mn-ea"/>
                <a:cs typeface="+mn-cs"/>
              </a:rPr>
              <a:t>The ACCEPTABILITY project has received funding from the Research Council of Norway </a:t>
            </a:r>
            <a:r>
              <a:rPr lang="en-US" sz="950" b="1" i="1" kern="1200" baseline="0" dirty="0">
                <a:solidFill>
                  <a:schemeClr val="tx1"/>
                </a:solidFill>
                <a:effectLst/>
                <a:latin typeface="Calibri" panose="020F0502020204030204" pitchFamily="34" charset="0"/>
                <a:ea typeface="+mn-ea"/>
                <a:cs typeface="+mn-cs"/>
              </a:rPr>
              <a:t>(project number 262773).</a:t>
            </a:r>
            <a:endParaRPr lang="nb-NO" sz="950" b="1" i="1" dirty="0"/>
          </a:p>
        </p:txBody>
      </p:sp>
      <p:pic>
        <p:nvPicPr>
          <p:cNvPr id="20" name="Picture 8"/>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3128913" y="4954391"/>
            <a:ext cx="1963803" cy="34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0"/>
          <p:cNvPicPr>
            <a:picLocks noChangeAspect="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8107642" y="4703495"/>
            <a:ext cx="701582" cy="65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9003630" y="4705594"/>
            <a:ext cx="890178" cy="593703"/>
          </a:xfrm>
          <a:prstGeom prst="rect">
            <a:avLst/>
          </a:prstGeom>
        </p:spPr>
      </p:pic>
      <p:pic>
        <p:nvPicPr>
          <p:cNvPr id="35" name="Picture 7"/>
          <p:cNvPicPr>
            <a:picLocks noChangeAspect="1"/>
          </p:cNvPicPr>
          <p:nvPr userDrawn="1"/>
        </p:nvPicPr>
        <p:blipFill>
          <a:blip r:embed="rId5">
            <a:extLst>
              <a:ext uri="{28A0092B-C50C-407E-A947-70E740481C1C}">
                <a14:useLocalDpi xmlns:a14="http://schemas.microsoft.com/office/drawing/2010/main"/>
              </a:ext>
            </a:extLst>
          </a:blip>
          <a:srcRect/>
          <a:stretch>
            <a:fillRect/>
          </a:stretch>
        </p:blipFill>
        <p:spPr bwMode="auto">
          <a:xfrm>
            <a:off x="2176600" y="3131527"/>
            <a:ext cx="3868430" cy="111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kebent trekant 36"/>
          <p:cNvSpPr/>
          <p:nvPr userDrawn="1"/>
        </p:nvSpPr>
        <p:spPr>
          <a:xfrm rot="16200000">
            <a:off x="5668297" y="334296"/>
            <a:ext cx="855406" cy="12192002"/>
          </a:xfrm>
          <a:prstGeom prst="triangle">
            <a:avLst>
              <a:gd name="adj" fmla="val 0"/>
            </a:avLst>
          </a:prstGeom>
          <a:solidFill>
            <a:srgbClr val="098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kebent trekant 37"/>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ktangel 38"/>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21"/>
          <p:cNvCxnSpPr/>
          <p:nvPr userDrawn="1"/>
        </p:nvCxnSpPr>
        <p:spPr>
          <a:xfrm flipV="1">
            <a:off x="2501718" y="4482524"/>
            <a:ext cx="7884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41" name="Text Box 60"/>
          <p:cNvSpPr txBox="1"/>
          <p:nvPr userDrawn="1"/>
        </p:nvSpPr>
        <p:spPr>
          <a:xfrm>
            <a:off x="6086902" y="4417209"/>
            <a:ext cx="731612" cy="130630"/>
          </a:xfrm>
          <a:prstGeom prst="rect">
            <a:avLst/>
          </a:prstGeom>
          <a:solidFill>
            <a:srgbClr val="0A968A"/>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5" name="Bilde 14"/>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7019605" y="3364325"/>
            <a:ext cx="3366113" cy="638999"/>
          </a:xfrm>
          <a:prstGeom prst="rect">
            <a:avLst/>
          </a:prstGeom>
        </p:spPr>
      </p:pic>
    </p:spTree>
    <p:extLst>
      <p:ext uri="{BB962C8B-B14F-4D97-AF65-F5344CB8AC3E}">
        <p14:creationId xmlns:p14="http://schemas.microsoft.com/office/powerpoint/2010/main" val="26743655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entre &amp; UiB">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2501718" y="954380"/>
            <a:ext cx="792074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nb-NO" sz="5800" b="1" dirty="0">
                <a:latin typeface="Calibri Light" panose="020F0302020204030204" pitchFamily="34" charset="0"/>
              </a:rPr>
              <a:t> </a:t>
            </a:r>
            <a:r>
              <a:rPr lang="en-US" altLang="nb-NO" sz="6000" b="1" dirty="0">
                <a:latin typeface="Calibri Light" panose="020F0302020204030204" pitchFamily="34" charset="0"/>
              </a:rPr>
              <a:t>Thank you for your attention!</a:t>
            </a:r>
            <a:endParaRPr lang="en-US" altLang="nb-NO" sz="2000" dirty="0">
              <a:latin typeface="Calibri Light" panose="020F0302020204030204" pitchFamily="34" charset="0"/>
            </a:endParaRPr>
          </a:p>
          <a:p>
            <a:pPr algn="ctr" eaLnBrk="1" hangingPunct="1">
              <a:defRPr/>
            </a:pPr>
            <a:endParaRPr lang="en-US" altLang="nb-NO" sz="2800" b="0" u="sng" dirty="0">
              <a:latin typeface="Calibri Light" panose="020F0302020204030204" pitchFamily="34" charset="0"/>
            </a:endParaRPr>
          </a:p>
          <a:p>
            <a:pPr algn="ctr" eaLnBrk="1" hangingPunct="1">
              <a:defRPr/>
            </a:pPr>
            <a:r>
              <a:rPr lang="en-US" altLang="nb-NO" sz="2800" b="0" u="sng" dirty="0">
                <a:latin typeface="Calibri Light" panose="020F0302020204030204" pitchFamily="34" charset="0"/>
              </a:rPr>
              <a:t>www.discretion.uib.no</a:t>
            </a:r>
            <a:endParaRPr lang="en-US" altLang="nb-NO" sz="1000" b="0" u="sng" dirty="0">
              <a:latin typeface="Calibri Light" panose="020F0302020204030204" pitchFamily="34" charset="0"/>
            </a:endParaRPr>
          </a:p>
        </p:txBody>
      </p:sp>
      <p:pic>
        <p:nvPicPr>
          <p:cNvPr id="35" name="Picture 7"/>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2305415" y="4613154"/>
            <a:ext cx="3702866" cy="106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kebent trekant 36"/>
          <p:cNvSpPr/>
          <p:nvPr userDrawn="1"/>
        </p:nvSpPr>
        <p:spPr>
          <a:xfrm rot="16200000">
            <a:off x="5668297" y="334296"/>
            <a:ext cx="855406" cy="12192002"/>
          </a:xfrm>
          <a:prstGeom prst="triangle">
            <a:avLst>
              <a:gd name="adj" fmla="val 0"/>
            </a:avLst>
          </a:prstGeom>
          <a:solidFill>
            <a:srgbClr val="098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Likebent trekant 37"/>
          <p:cNvSpPr/>
          <p:nvPr userDrawn="1"/>
        </p:nvSpPr>
        <p:spPr>
          <a:xfrm>
            <a:off x="347132" y="0"/>
            <a:ext cx="719668"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ktangel 38"/>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21"/>
          <p:cNvCxnSpPr/>
          <p:nvPr userDrawn="1"/>
        </p:nvCxnSpPr>
        <p:spPr>
          <a:xfrm flipV="1">
            <a:off x="2501718" y="4482524"/>
            <a:ext cx="7884000" cy="1"/>
          </a:xfrm>
          <a:prstGeom prst="line">
            <a:avLst/>
          </a:prstGeom>
          <a:ln w="12700">
            <a:solidFill>
              <a:srgbClr val="3C4B5F"/>
            </a:solidFill>
          </a:ln>
        </p:spPr>
        <p:style>
          <a:lnRef idx="1">
            <a:schemeClr val="accent1"/>
          </a:lnRef>
          <a:fillRef idx="0">
            <a:schemeClr val="accent1"/>
          </a:fillRef>
          <a:effectRef idx="0">
            <a:schemeClr val="accent1"/>
          </a:effectRef>
          <a:fontRef idx="minor">
            <a:schemeClr val="tx1"/>
          </a:fontRef>
        </p:style>
      </p:cxnSp>
      <p:sp>
        <p:nvSpPr>
          <p:cNvPr id="41" name="Text Box 60"/>
          <p:cNvSpPr txBox="1"/>
          <p:nvPr userDrawn="1"/>
        </p:nvSpPr>
        <p:spPr>
          <a:xfrm>
            <a:off x="6086902" y="4417209"/>
            <a:ext cx="731612" cy="130630"/>
          </a:xfrm>
          <a:prstGeom prst="rect">
            <a:avLst/>
          </a:prstGeom>
          <a:solidFill>
            <a:srgbClr val="0A968A"/>
          </a:solidFill>
          <a:ln w="6350">
            <a:noFill/>
          </a:ln>
        </p:spPr>
        <p:txBody>
          <a:bodyPr rot="0" spcFirstLastPara="0" vert="horz" wrap="square" lIns="37391" tIns="18693" rIns="37391" bIns="18693" numCol="1" spcCol="0" rtlCol="0" fromWordArt="0" anchor="ctr" anchorCtr="0" forceAA="0" compatLnSpc="1">
            <a:prstTxWarp prst="textNoShape">
              <a:avLst/>
            </a:prstTxWarp>
            <a:noAutofit/>
          </a:bodyPr>
          <a:lstStyle/>
          <a:p>
            <a:pPr algn="ctr">
              <a:spcBef>
                <a:spcPts val="244"/>
              </a:spcBef>
              <a:spcAft>
                <a:spcPts val="983"/>
              </a:spcAft>
            </a:pPr>
            <a:endParaRPr lang="en-GB" sz="4050" b="1" dirty="0">
              <a:solidFill>
                <a:srgbClr val="FFFFFF"/>
              </a:solidFill>
              <a:effectLst>
                <a:outerShdw blurRad="50800" dist="38100" dir="2700000" algn="tl">
                  <a:srgbClr val="000000">
                    <a:alpha val="40000"/>
                  </a:srgbClr>
                </a:outerShdw>
              </a:effectLst>
              <a:latin typeface="Franklin Gothic Book" panose="020B0503020102020204" pitchFamily="34" charset="0"/>
              <a:ea typeface="Calibri" panose="020F0502020204030204" pitchFamily="34" charset="0"/>
              <a:cs typeface="Times New Roman" panose="02020603050405020304" pitchFamily="18" charset="0"/>
            </a:endParaRPr>
          </a:p>
        </p:txBody>
      </p:sp>
      <p:pic>
        <p:nvPicPr>
          <p:cNvPr id="10" name="Bild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246896" y="4827643"/>
            <a:ext cx="3074814" cy="583701"/>
          </a:xfrm>
          <a:prstGeom prst="rect">
            <a:avLst/>
          </a:prstGeom>
        </p:spPr>
      </p:pic>
    </p:spTree>
    <p:extLst>
      <p:ext uri="{BB962C8B-B14F-4D97-AF65-F5344CB8AC3E}">
        <p14:creationId xmlns:p14="http://schemas.microsoft.com/office/powerpoint/2010/main" val="582675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rdinary">
    <p:spTree>
      <p:nvGrpSpPr>
        <p:cNvPr id="1" name=""/>
        <p:cNvGrpSpPr/>
        <p:nvPr/>
      </p:nvGrpSpPr>
      <p:grpSpPr>
        <a:xfrm>
          <a:off x="0" y="0"/>
          <a:ext cx="0" cy="0"/>
          <a:chOff x="0" y="0"/>
          <a:chExt cx="0" cy="0"/>
        </a:xfrm>
      </p:grpSpPr>
      <p:sp>
        <p:nvSpPr>
          <p:cNvPr id="26" name="Content Placeholder 2"/>
          <p:cNvSpPr>
            <a:spLocks noGrp="1"/>
          </p:cNvSpPr>
          <p:nvPr>
            <p:ph sz="half" idx="1" hasCustomPrompt="1"/>
          </p:nvPr>
        </p:nvSpPr>
        <p:spPr>
          <a:xfrm>
            <a:off x="1296000" y="1538515"/>
            <a:ext cx="9837667" cy="4777618"/>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7"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defRPr>
            </a:lvl1pPr>
          </a:lstStyle>
          <a:p>
            <a:fld id="{3E905E87-D27A-4885-B6D7-4167BBF58871}" type="slidenum">
              <a:rPr lang="nb-NO" smtClean="0"/>
              <a:pPr/>
              <a:t>‹#›</a:t>
            </a:fld>
            <a:endParaRPr lang="nb-NO" dirty="0"/>
          </a:p>
        </p:txBody>
      </p:sp>
      <p:sp>
        <p:nvSpPr>
          <p:cNvPr id="11"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dirty="0"/>
              <a:t>@</a:t>
            </a:r>
            <a:r>
              <a:rPr lang="nb-NO" dirty="0" err="1"/>
              <a:t>DiscretionUiB</a:t>
            </a:r>
            <a:r>
              <a:rPr lang="nb-NO" dirty="0"/>
              <a:t>  |  www.discretion.uib.no</a:t>
            </a:r>
          </a:p>
        </p:txBody>
      </p:sp>
      <p:sp>
        <p:nvSpPr>
          <p:cNvPr id="8" name="Title 1"/>
          <p:cNvSpPr>
            <a:spLocks noGrp="1"/>
          </p:cNvSpPr>
          <p:nvPr>
            <p:ph type="title" hasCustomPrompt="1"/>
          </p:nvPr>
        </p:nvSpPr>
        <p:spPr>
          <a:xfrm>
            <a:off x="1188000" y="504000"/>
            <a:ext cx="9575800" cy="504000"/>
          </a:xfrm>
          <a:prstGeom prst="rect">
            <a:avLst/>
          </a:prstGeom>
        </p:spPr>
        <p:txBody>
          <a:bodyPr anchor="t">
            <a:noAutofit/>
          </a:bodyPr>
          <a:lstStyle>
            <a:lvl1pPr algn="l">
              <a:defRPr sz="3600" b="1">
                <a:solidFill>
                  <a:schemeClr val="tx2"/>
                </a:solidFill>
                <a:latin typeface="+mj-lt"/>
              </a:defRPr>
            </a:lvl1pPr>
          </a:lstStyle>
          <a:p>
            <a:r>
              <a:rPr lang="en-US" dirty="0"/>
              <a:t>Header</a:t>
            </a:r>
            <a:endParaRPr lang="nb-NO" dirty="0"/>
          </a:p>
        </p:txBody>
      </p:sp>
    </p:spTree>
    <p:extLst>
      <p:ext uri="{BB962C8B-B14F-4D97-AF65-F5344CB8AC3E}">
        <p14:creationId xmlns:p14="http://schemas.microsoft.com/office/powerpoint/2010/main" val="97544278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dinary">
    <p:spTree>
      <p:nvGrpSpPr>
        <p:cNvPr id="1" name=""/>
        <p:cNvGrpSpPr/>
        <p:nvPr/>
      </p:nvGrpSpPr>
      <p:grpSpPr>
        <a:xfrm>
          <a:off x="0" y="0"/>
          <a:ext cx="0" cy="0"/>
          <a:chOff x="0" y="0"/>
          <a:chExt cx="0" cy="0"/>
        </a:xfrm>
      </p:grpSpPr>
      <p:sp>
        <p:nvSpPr>
          <p:cNvPr id="26" name="Content Placeholder 2"/>
          <p:cNvSpPr>
            <a:spLocks noGrp="1"/>
          </p:cNvSpPr>
          <p:nvPr>
            <p:ph sz="half" idx="1" hasCustomPrompt="1"/>
          </p:nvPr>
        </p:nvSpPr>
        <p:spPr>
          <a:xfrm>
            <a:off x="1296000" y="1538515"/>
            <a:ext cx="9837667" cy="4777618"/>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7"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defRPr>
            </a:lvl1pPr>
          </a:lstStyle>
          <a:p>
            <a:fld id="{3E905E87-D27A-4885-B6D7-4167BBF58871}" type="slidenum">
              <a:rPr lang="nb-NO" smtClean="0"/>
              <a:pPr/>
              <a:t>‹#›</a:t>
            </a:fld>
            <a:endParaRPr lang="nb-NO" dirty="0"/>
          </a:p>
        </p:txBody>
      </p:sp>
      <p:sp>
        <p:nvSpPr>
          <p:cNvPr id="11"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dirty="0"/>
              <a:t>@</a:t>
            </a:r>
            <a:r>
              <a:rPr lang="nb-NO" dirty="0" err="1"/>
              <a:t>DiscretionUiB</a:t>
            </a:r>
            <a:r>
              <a:rPr lang="nb-NO" dirty="0"/>
              <a:t>  |  www.discretion.uib.no</a:t>
            </a:r>
          </a:p>
        </p:txBody>
      </p:sp>
      <p:sp>
        <p:nvSpPr>
          <p:cNvPr id="8" name="Title 1"/>
          <p:cNvSpPr>
            <a:spLocks noGrp="1"/>
          </p:cNvSpPr>
          <p:nvPr>
            <p:ph type="title" hasCustomPrompt="1"/>
          </p:nvPr>
        </p:nvSpPr>
        <p:spPr>
          <a:xfrm>
            <a:off x="1188000" y="504000"/>
            <a:ext cx="9575800" cy="504000"/>
          </a:xfrm>
          <a:prstGeom prst="rect">
            <a:avLst/>
          </a:prstGeom>
        </p:spPr>
        <p:txBody>
          <a:bodyPr anchor="t">
            <a:noAutofit/>
          </a:bodyPr>
          <a:lstStyle>
            <a:lvl1pPr algn="l">
              <a:defRPr sz="3600" b="1">
                <a:solidFill>
                  <a:schemeClr val="tx2"/>
                </a:solidFill>
                <a:latin typeface="+mj-lt"/>
              </a:defRPr>
            </a:lvl1pPr>
          </a:lstStyle>
          <a:p>
            <a:r>
              <a:rPr lang="en-US" dirty="0"/>
              <a:t>Header</a:t>
            </a:r>
            <a:endParaRPr lang="nb-NO" dirty="0"/>
          </a:p>
        </p:txBody>
      </p:sp>
    </p:spTree>
    <p:extLst>
      <p:ext uri="{BB962C8B-B14F-4D97-AF65-F5344CB8AC3E}">
        <p14:creationId xmlns:p14="http://schemas.microsoft.com/office/powerpoint/2010/main" val="9193392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tiv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297517" y="1538515"/>
            <a:ext cx="4320000" cy="4777618"/>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10" name="Content Placeholder 2"/>
          <p:cNvSpPr>
            <a:spLocks noGrp="1"/>
          </p:cNvSpPr>
          <p:nvPr>
            <p:ph sz="half" idx="10" hasCustomPrompt="1"/>
          </p:nvPr>
        </p:nvSpPr>
        <p:spPr>
          <a:xfrm>
            <a:off x="6816725" y="1538516"/>
            <a:ext cx="4320000" cy="4777617"/>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9"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dirty="0"/>
          </a:p>
        </p:txBody>
      </p:sp>
      <p:sp>
        <p:nvSpPr>
          <p:cNvPr id="15"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dirty="0"/>
              <a:t>@</a:t>
            </a:r>
            <a:r>
              <a:rPr lang="nb-NO" dirty="0" err="1"/>
              <a:t>DiscretionUiB</a:t>
            </a:r>
            <a:r>
              <a:rPr lang="nb-NO" dirty="0"/>
              <a:t>  |  www.discretion.uib.no</a:t>
            </a:r>
          </a:p>
        </p:txBody>
      </p:sp>
      <p:sp>
        <p:nvSpPr>
          <p:cNvPr id="8"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182720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3" name="Content Placeholder 2"/>
          <p:cNvSpPr>
            <a:spLocks noGrp="1"/>
          </p:cNvSpPr>
          <p:nvPr>
            <p:ph sz="half" idx="10"/>
          </p:nvPr>
        </p:nvSpPr>
        <p:spPr>
          <a:xfrm>
            <a:off x="8940653" y="2698066"/>
            <a:ext cx="2188029" cy="2166257"/>
          </a:xfrm>
          <a:prstGeom prst="rect">
            <a:avLst/>
          </a:prstGeom>
        </p:spPr>
        <p:txBody>
          <a:bodyPr/>
          <a:lstStyle>
            <a:lvl1pPr>
              <a:defRPr sz="2000">
                <a:latin typeface="+mj-lt"/>
              </a:defRPr>
            </a:lvl1pPr>
          </a:lstStyle>
          <a:p>
            <a:endParaRPr lang="nb-NO" dirty="0"/>
          </a:p>
        </p:txBody>
      </p:sp>
      <p:sp>
        <p:nvSpPr>
          <p:cNvPr id="4" name="Content Placeholder 2"/>
          <p:cNvSpPr>
            <a:spLocks noGrp="1"/>
          </p:cNvSpPr>
          <p:nvPr>
            <p:ph sz="half" idx="1" hasCustomPrompt="1"/>
          </p:nvPr>
        </p:nvSpPr>
        <p:spPr>
          <a:xfrm>
            <a:off x="1296000" y="1531257"/>
            <a:ext cx="6509522" cy="4776410"/>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9"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10"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7"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428180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Object - No header">
    <p:spTree>
      <p:nvGrpSpPr>
        <p:cNvPr id="1" name=""/>
        <p:cNvGrpSpPr/>
        <p:nvPr/>
      </p:nvGrpSpPr>
      <p:grpSpPr>
        <a:xfrm>
          <a:off x="0" y="0"/>
          <a:ext cx="0" cy="0"/>
          <a:chOff x="0" y="0"/>
          <a:chExt cx="0" cy="0"/>
        </a:xfrm>
      </p:grpSpPr>
      <p:sp>
        <p:nvSpPr>
          <p:cNvPr id="10" name="Content Placeholder 2"/>
          <p:cNvSpPr>
            <a:spLocks noGrp="1"/>
          </p:cNvSpPr>
          <p:nvPr>
            <p:ph sz="half" idx="10"/>
          </p:nvPr>
        </p:nvSpPr>
        <p:spPr>
          <a:xfrm>
            <a:off x="8500386" y="2681133"/>
            <a:ext cx="2188029" cy="2166257"/>
          </a:xfrm>
          <a:prstGeom prst="rect">
            <a:avLst/>
          </a:prstGeom>
        </p:spPr>
        <p:txBody>
          <a:bodyPr/>
          <a:lstStyle>
            <a:lvl1pPr>
              <a:defRPr sz="2000">
                <a:latin typeface="+mj-lt"/>
              </a:defRPr>
            </a:lvl1pPr>
          </a:lstStyle>
          <a:p>
            <a:endParaRPr lang="nb-NO" dirty="0"/>
          </a:p>
        </p:txBody>
      </p:sp>
      <p:sp>
        <p:nvSpPr>
          <p:cNvPr id="11" name="Content Placeholder 2"/>
          <p:cNvSpPr>
            <a:spLocks noGrp="1"/>
          </p:cNvSpPr>
          <p:nvPr>
            <p:ph sz="half" idx="1" hasCustomPrompt="1"/>
          </p:nvPr>
        </p:nvSpPr>
        <p:spPr>
          <a:xfrm>
            <a:off x="1296000" y="567267"/>
            <a:ext cx="6509522" cy="5659362"/>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12" name="Slide Number Placeholder 4"/>
          <p:cNvSpPr>
            <a:spLocks noGrp="1"/>
          </p:cNvSpPr>
          <p:nvPr>
            <p:ph type="sldNum" sz="quarter" idx="4"/>
          </p:nvPr>
        </p:nvSpPr>
        <p:spPr>
          <a:xfrm>
            <a:off x="11628000" y="6430952"/>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13"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Tree>
    <p:extLst>
      <p:ext uri="{BB962C8B-B14F-4D97-AF65-F5344CB8AC3E}">
        <p14:creationId xmlns:p14="http://schemas.microsoft.com/office/powerpoint/2010/main" val="139709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11628000" y="6432077"/>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a:p>
        </p:txBody>
      </p:sp>
      <p:sp>
        <p:nvSpPr>
          <p:cNvPr id="9"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Tree>
    <p:extLst>
      <p:ext uri="{BB962C8B-B14F-4D97-AF65-F5344CB8AC3E}">
        <p14:creationId xmlns:p14="http://schemas.microsoft.com/office/powerpoint/2010/main" val="328011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ecial">
    <p:spTree>
      <p:nvGrpSpPr>
        <p:cNvPr id="1" name=""/>
        <p:cNvGrpSpPr/>
        <p:nvPr/>
      </p:nvGrpSpPr>
      <p:grpSpPr>
        <a:xfrm>
          <a:off x="0" y="0"/>
          <a:ext cx="0" cy="0"/>
          <a:chOff x="0" y="0"/>
          <a:chExt cx="0" cy="0"/>
        </a:xfrm>
      </p:grpSpPr>
      <p:sp>
        <p:nvSpPr>
          <p:cNvPr id="9" name="Picture Placeholder 2"/>
          <p:cNvSpPr>
            <a:spLocks noGrp="1"/>
          </p:cNvSpPr>
          <p:nvPr>
            <p:ph type="pic" idx="1" hasCustomPrompt="1"/>
          </p:nvPr>
        </p:nvSpPr>
        <p:spPr>
          <a:xfrm>
            <a:off x="6287770" y="1840385"/>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1" name="Picture Placeholder 2"/>
          <p:cNvSpPr>
            <a:spLocks noGrp="1"/>
          </p:cNvSpPr>
          <p:nvPr>
            <p:ph type="pic" idx="12" hasCustomPrompt="1"/>
          </p:nvPr>
        </p:nvSpPr>
        <p:spPr>
          <a:xfrm>
            <a:off x="7722848" y="1840385"/>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3" hasCustomPrompt="1"/>
          </p:nvPr>
        </p:nvSpPr>
        <p:spPr>
          <a:xfrm>
            <a:off x="9146963" y="1840385"/>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4" name="Picture Placeholder 2"/>
          <p:cNvSpPr>
            <a:spLocks noGrp="1"/>
          </p:cNvSpPr>
          <p:nvPr>
            <p:ph type="pic" idx="14" hasCustomPrompt="1"/>
          </p:nvPr>
        </p:nvSpPr>
        <p:spPr>
          <a:xfrm>
            <a:off x="10574313" y="1840385"/>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Picture Placeholder 2"/>
          <p:cNvSpPr>
            <a:spLocks noGrp="1"/>
          </p:cNvSpPr>
          <p:nvPr>
            <p:ph type="pic" idx="15" hasCustomPrompt="1"/>
          </p:nvPr>
        </p:nvSpPr>
        <p:spPr>
          <a:xfrm>
            <a:off x="6287770" y="3266249"/>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7" name="Picture Placeholder 2"/>
          <p:cNvSpPr>
            <a:spLocks noGrp="1"/>
          </p:cNvSpPr>
          <p:nvPr>
            <p:ph type="pic" idx="16" hasCustomPrompt="1"/>
          </p:nvPr>
        </p:nvSpPr>
        <p:spPr>
          <a:xfrm>
            <a:off x="7722848" y="3266249"/>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8" name="Picture Placeholder 2"/>
          <p:cNvSpPr>
            <a:spLocks noGrp="1"/>
          </p:cNvSpPr>
          <p:nvPr>
            <p:ph type="pic" idx="17" hasCustomPrompt="1"/>
          </p:nvPr>
        </p:nvSpPr>
        <p:spPr>
          <a:xfrm>
            <a:off x="9146963" y="3266249"/>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9" name="Picture Placeholder 2"/>
          <p:cNvSpPr>
            <a:spLocks noGrp="1"/>
          </p:cNvSpPr>
          <p:nvPr>
            <p:ph type="pic" idx="18" hasCustomPrompt="1"/>
          </p:nvPr>
        </p:nvSpPr>
        <p:spPr>
          <a:xfrm>
            <a:off x="10574313" y="3266249"/>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0" name="Picture Placeholder 2"/>
          <p:cNvSpPr>
            <a:spLocks noGrp="1"/>
          </p:cNvSpPr>
          <p:nvPr>
            <p:ph type="pic" idx="19" hasCustomPrompt="1"/>
          </p:nvPr>
        </p:nvSpPr>
        <p:spPr>
          <a:xfrm>
            <a:off x="6287770" y="4692113"/>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1" name="Picture Placeholder 2"/>
          <p:cNvSpPr>
            <a:spLocks noGrp="1"/>
          </p:cNvSpPr>
          <p:nvPr>
            <p:ph type="pic" idx="20" hasCustomPrompt="1"/>
          </p:nvPr>
        </p:nvSpPr>
        <p:spPr>
          <a:xfrm>
            <a:off x="7722848" y="4692113"/>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2" name="Picture Placeholder 2"/>
          <p:cNvSpPr>
            <a:spLocks noGrp="1"/>
          </p:cNvSpPr>
          <p:nvPr>
            <p:ph type="pic" idx="21" hasCustomPrompt="1"/>
          </p:nvPr>
        </p:nvSpPr>
        <p:spPr>
          <a:xfrm>
            <a:off x="9146963" y="4692113"/>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3" name="Picture Placeholder 2"/>
          <p:cNvSpPr>
            <a:spLocks noGrp="1"/>
          </p:cNvSpPr>
          <p:nvPr>
            <p:ph type="pic" idx="22" hasCustomPrompt="1"/>
          </p:nvPr>
        </p:nvSpPr>
        <p:spPr>
          <a:xfrm>
            <a:off x="10574313" y="4692113"/>
            <a:ext cx="1244978" cy="1244978"/>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8" name="Slide Number Placeholder 4"/>
          <p:cNvSpPr>
            <a:spLocks noGrp="1"/>
          </p:cNvSpPr>
          <p:nvPr>
            <p:ph type="sldNum" sz="quarter" idx="4"/>
          </p:nvPr>
        </p:nvSpPr>
        <p:spPr>
          <a:xfrm>
            <a:off x="11628000" y="6430953"/>
            <a:ext cx="440265"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fld id="{3E905E87-D27A-4885-B6D7-4167BBF58871}" type="slidenum">
              <a:rPr lang="nb-NO" smtClean="0"/>
              <a:pPr/>
              <a:t>‹#›</a:t>
            </a:fld>
            <a:endParaRPr lang="nb-NO" dirty="0"/>
          </a:p>
        </p:txBody>
      </p:sp>
      <p:sp>
        <p:nvSpPr>
          <p:cNvPr id="32" name="Footer Placeholder 5"/>
          <p:cNvSpPr>
            <a:spLocks noGrp="1"/>
          </p:cNvSpPr>
          <p:nvPr>
            <p:ph type="ftr" sz="quarter" idx="3"/>
          </p:nvPr>
        </p:nvSpPr>
        <p:spPr>
          <a:xfrm>
            <a:off x="1296000" y="6430953"/>
            <a:ext cx="9837667" cy="365125"/>
          </a:xfrm>
          <a:prstGeom prst="rect">
            <a:avLst/>
          </a:prstGeom>
        </p:spPr>
        <p:txBody>
          <a:bodyPr vert="horz" lIns="91440" tIns="45720" rIns="91440" bIns="45720" rtlCol="0" anchor="ctr"/>
          <a:lstStyle>
            <a:lvl1pPr algn="ctr">
              <a:defRPr sz="1200" b="1">
                <a:solidFill>
                  <a:schemeClr val="tx1">
                    <a:lumMod val="65000"/>
                    <a:lumOff val="35000"/>
                  </a:schemeClr>
                </a:solidFill>
                <a:latin typeface="+mj-lt"/>
              </a:defRPr>
            </a:lvl1pPr>
          </a:lstStyle>
          <a:p>
            <a:r>
              <a:rPr lang="nb-NO"/>
              <a:t>@DiscretionUiB  |  www.discretion.uib.no</a:t>
            </a:r>
            <a:endParaRPr lang="nb-NO" dirty="0"/>
          </a:p>
        </p:txBody>
      </p:sp>
      <p:sp>
        <p:nvSpPr>
          <p:cNvPr id="26" name="Content Placeholder 2"/>
          <p:cNvSpPr>
            <a:spLocks noGrp="1"/>
          </p:cNvSpPr>
          <p:nvPr>
            <p:ph sz="half" idx="23" hasCustomPrompt="1"/>
          </p:nvPr>
        </p:nvSpPr>
        <p:spPr>
          <a:xfrm>
            <a:off x="1296000" y="1531257"/>
            <a:ext cx="4801670" cy="4776410"/>
          </a:xfrm>
          <a:prstGeom prst="rect">
            <a:avLst/>
          </a:prstGeom>
        </p:spPr>
        <p:txBody>
          <a:bodyPr anchor="ctr"/>
          <a:lstStyle>
            <a:lvl1pPr marL="0" indent="0">
              <a:buNone/>
              <a:defRPr sz="2800">
                <a:latin typeface="+mj-lt"/>
              </a:defRPr>
            </a:lvl1pPr>
            <a:lvl2pPr marL="457200" indent="0">
              <a:buNone/>
              <a:defRPr sz="2400">
                <a:latin typeface="+mj-lt"/>
              </a:defRPr>
            </a:lvl2pPr>
            <a:lvl3pPr marL="914400" indent="0">
              <a:buNone/>
              <a:defRPr sz="2000">
                <a:latin typeface="+mj-lt"/>
              </a:defRPr>
            </a:lvl3pPr>
            <a:lvl4pPr marL="1371600" indent="0">
              <a:buNone/>
              <a:defRPr sz="1800">
                <a:latin typeface="+mj-lt"/>
              </a:defRPr>
            </a:lvl4pPr>
            <a:lvl5pPr marL="1828800" indent="0">
              <a:buNone/>
              <a:defRPr sz="1800">
                <a:latin typeface="+mj-lt"/>
              </a:defRPr>
            </a:lvl5pPr>
          </a:lstStyle>
          <a:p>
            <a:pPr lvl="0"/>
            <a:r>
              <a:rPr lang="en-US" dirty="0"/>
              <a:t>1. level</a:t>
            </a:r>
          </a:p>
          <a:p>
            <a:pPr lvl="1"/>
            <a:r>
              <a:rPr lang="en-US" dirty="0"/>
              <a:t>2. level</a:t>
            </a:r>
          </a:p>
          <a:p>
            <a:pPr lvl="2"/>
            <a:r>
              <a:rPr lang="en-US" dirty="0"/>
              <a:t>3. level</a:t>
            </a:r>
          </a:p>
          <a:p>
            <a:pPr lvl="3"/>
            <a:r>
              <a:rPr lang="en-US" dirty="0"/>
              <a:t>4. level</a:t>
            </a:r>
          </a:p>
          <a:p>
            <a:pPr lvl="4"/>
            <a:r>
              <a:rPr lang="en-US" dirty="0"/>
              <a:t>5. level</a:t>
            </a:r>
            <a:endParaRPr lang="nb-NO" dirty="0"/>
          </a:p>
        </p:txBody>
      </p:sp>
      <p:sp>
        <p:nvSpPr>
          <p:cNvPr id="25" name="Title 1"/>
          <p:cNvSpPr>
            <a:spLocks noGrp="1"/>
          </p:cNvSpPr>
          <p:nvPr>
            <p:ph type="title" hasCustomPrompt="1"/>
          </p:nvPr>
        </p:nvSpPr>
        <p:spPr>
          <a:xfrm>
            <a:off x="1188000" y="504000"/>
            <a:ext cx="9575800" cy="504000"/>
          </a:xfrm>
          <a:prstGeom prst="rect">
            <a:avLst/>
          </a:prstGeom>
        </p:spPr>
        <p:txBody>
          <a:bodyPr anchor="t">
            <a:normAutofit/>
          </a:bodyPr>
          <a:lstStyle>
            <a:lvl1pPr algn="l">
              <a:defRPr sz="3600" b="1">
                <a:solidFill>
                  <a:schemeClr val="tx2"/>
                </a:solidFill>
              </a:defRPr>
            </a:lvl1pPr>
          </a:lstStyle>
          <a:p>
            <a:r>
              <a:rPr lang="en-US" dirty="0"/>
              <a:t>Header</a:t>
            </a:r>
            <a:endParaRPr lang="nb-NO" dirty="0"/>
          </a:p>
        </p:txBody>
      </p:sp>
    </p:spTree>
    <p:extLst>
      <p:ext uri="{BB962C8B-B14F-4D97-AF65-F5344CB8AC3E}">
        <p14:creationId xmlns:p14="http://schemas.microsoft.com/office/powerpoint/2010/main" val="35471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Mellomtittel">
    <p:spTree>
      <p:nvGrpSpPr>
        <p:cNvPr id="1" name=""/>
        <p:cNvGrpSpPr/>
        <p:nvPr/>
      </p:nvGrpSpPr>
      <p:grpSpPr>
        <a:xfrm>
          <a:off x="0" y="0"/>
          <a:ext cx="0" cy="0"/>
          <a:chOff x="0" y="0"/>
          <a:chExt cx="0" cy="0"/>
        </a:xfrm>
      </p:grpSpPr>
      <p:sp>
        <p:nvSpPr>
          <p:cNvPr id="6" name="Likebent trekant 5"/>
          <p:cNvSpPr/>
          <p:nvPr userDrawn="1"/>
        </p:nvSpPr>
        <p:spPr>
          <a:xfrm rot="16200000">
            <a:off x="5668296" y="334296"/>
            <a:ext cx="855406" cy="1219200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kebent trekant 6"/>
          <p:cNvSpPr/>
          <p:nvPr userDrawn="1"/>
        </p:nvSpPr>
        <p:spPr>
          <a:xfrm>
            <a:off x="347133" y="1"/>
            <a:ext cx="711201"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ktangel 7"/>
          <p:cNvSpPr/>
          <p:nvPr userDrawn="1"/>
        </p:nvSpPr>
        <p:spPr>
          <a:xfrm>
            <a:off x="0" y="0"/>
            <a:ext cx="3471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2140857" y="2700797"/>
            <a:ext cx="8264676" cy="1446582"/>
          </a:xfrm>
          <a:prstGeom prst="rect">
            <a:avLst/>
          </a:prstGeom>
        </p:spPr>
        <p:txBody>
          <a:bodyPr anchor="ctr"/>
          <a:lstStyle>
            <a:lvl1pPr>
              <a:defRPr sz="4800" b="1">
                <a:solidFill>
                  <a:schemeClr val="tx2"/>
                </a:solidFill>
                <a:latin typeface="+mj-lt"/>
              </a:defRPr>
            </a:lvl1pPr>
          </a:lstStyle>
          <a:p>
            <a:r>
              <a:rPr lang="en-US" dirty="0" err="1"/>
              <a:t>Mellomtittel</a:t>
            </a:r>
            <a:endParaRPr lang="nb-NO" dirty="0"/>
          </a:p>
        </p:txBody>
      </p:sp>
      <p:sp>
        <p:nvSpPr>
          <p:cNvPr id="9" name="Content Placeholder 2"/>
          <p:cNvSpPr>
            <a:spLocks noGrp="1"/>
          </p:cNvSpPr>
          <p:nvPr>
            <p:ph sz="half" idx="1" hasCustomPrompt="1"/>
          </p:nvPr>
        </p:nvSpPr>
        <p:spPr>
          <a:xfrm>
            <a:off x="2140857" y="4147379"/>
            <a:ext cx="8264676" cy="717846"/>
          </a:xfrm>
          <a:prstGeom prst="rect">
            <a:avLst/>
          </a:prstGeom>
        </p:spPr>
        <p:txBody>
          <a:bodyPr anchor="ctr"/>
          <a:lstStyle>
            <a:lvl1pPr marL="0" indent="0" algn="ctr">
              <a:buNone/>
              <a:defRPr sz="2400" b="1">
                <a:latin typeface="+mj-lt"/>
              </a:defRPr>
            </a:lvl1pPr>
          </a:lstStyle>
          <a:p>
            <a:pPr lvl="0"/>
            <a:r>
              <a:rPr lang="en-US" dirty="0" err="1"/>
              <a:t>Undertittel</a:t>
            </a:r>
            <a:endParaRPr lang="en-US" dirty="0"/>
          </a:p>
        </p:txBody>
      </p:sp>
      <p:pic>
        <p:nvPicPr>
          <p:cNvPr id="10"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1081460" y="149256"/>
            <a:ext cx="856540" cy="794174"/>
          </a:xfrm>
          <a:prstGeom prst="rect">
            <a:avLst/>
          </a:prstGeom>
        </p:spPr>
      </p:pic>
    </p:spTree>
    <p:extLst>
      <p:ext uri="{BB962C8B-B14F-4D97-AF65-F5344CB8AC3E}">
        <p14:creationId xmlns:p14="http://schemas.microsoft.com/office/powerpoint/2010/main" val="941247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6450">
              <a:srgbClr val="F8F8F8">
                <a:lumMod val="35000"/>
                <a:lumOff val="65000"/>
              </a:srgbClr>
            </a:gs>
            <a:gs pos="75000">
              <a:schemeClr val="bg1"/>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269633"/>
      </p:ext>
    </p:extLst>
  </p:cSld>
  <p:clrMap bg1="lt1" tx1="dk1" bg2="lt2" tx2="dk2" accent1="accent1" accent2="accent2" accent3="accent3" accent4="accent4" accent5="accent5" accent6="accent6" hlink="hlink" folHlink="folHlink"/>
  <p:sldLayoutIdLst>
    <p:sldLayoutId id="2147483751" r:id="rId1"/>
    <p:sldLayoutId id="2147483818" r:id="rId2"/>
  </p:sldLayoutIdLst>
  <p:hf hdr="0" dt="0"/>
  <p:txStyles>
    <p:titleStyle>
      <a:lvl1pPr algn="ctr" rtl="0" eaLnBrk="0" fontAlgn="base" hangingPunct="0">
        <a:lnSpc>
          <a:spcPct val="90000"/>
        </a:lnSpc>
        <a:spcBef>
          <a:spcPct val="0"/>
        </a:spcBef>
        <a:spcAft>
          <a:spcPct val="0"/>
        </a:spcAft>
        <a:defRPr sz="4400" kern="1200">
          <a:solidFill>
            <a:schemeClr val="tx1"/>
          </a:solidFill>
          <a:latin typeface="+mj-lt"/>
          <a:ea typeface="+mj-ea"/>
          <a:cs typeface="+mj-cs"/>
        </a:defRPr>
      </a:lvl1pPr>
      <a:lvl2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ctr"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ctr"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ctr"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ctr"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6450">
              <a:srgbClr val="F8F8F8">
                <a:lumMod val="35000"/>
                <a:lumOff val="65000"/>
              </a:srgbClr>
            </a:gs>
            <a:gs pos="75000">
              <a:schemeClr val="bg1"/>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Slide Number Placeholder 4"/>
          <p:cNvSpPr>
            <a:spLocks noGrp="1"/>
          </p:cNvSpPr>
          <p:nvPr>
            <p:ph type="sldNum" sz="quarter" idx="4"/>
          </p:nvPr>
        </p:nvSpPr>
        <p:spPr>
          <a:xfrm>
            <a:off x="182956" y="6415083"/>
            <a:ext cx="422903" cy="365125"/>
          </a:xfrm>
          <a:prstGeom prst="rect">
            <a:avLst/>
          </a:prstGeom>
        </p:spPr>
        <p:txBody>
          <a:bodyPr vert="horz" lIns="91440" tIns="45720" rIns="91440" bIns="45720" rtlCol="0" anchor="b"/>
          <a:lstStyle>
            <a:lvl1pPr algn="l">
              <a:defRPr sz="1400" b="1">
                <a:solidFill>
                  <a:schemeClr val="bg1"/>
                </a:solidFill>
              </a:defRPr>
            </a:lvl1pPr>
          </a:lstStyle>
          <a:p>
            <a:fld id="{3E905E87-D27A-4885-B6D7-4167BBF58871}" type="slidenum">
              <a:rPr lang="nb-NO" smtClean="0"/>
              <a:pPr/>
              <a:t>‹#›</a:t>
            </a:fld>
            <a:endParaRPr lang="nb-NO"/>
          </a:p>
        </p:txBody>
      </p:sp>
      <p:pic>
        <p:nvPicPr>
          <p:cNvPr id="13" name="Picture 3"/>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11129966" y="252000"/>
            <a:ext cx="803576" cy="745067"/>
          </a:xfrm>
          <a:prstGeom prst="rect">
            <a:avLst/>
          </a:prstGeom>
        </p:spPr>
      </p:pic>
      <p:sp>
        <p:nvSpPr>
          <p:cNvPr id="21" name="Likebent trekant 20"/>
          <p:cNvSpPr/>
          <p:nvPr userDrawn="1"/>
        </p:nvSpPr>
        <p:spPr>
          <a:xfrm>
            <a:off x="182956" y="0"/>
            <a:ext cx="489607" cy="6857999"/>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ktangel 21"/>
          <p:cNvSpPr/>
          <p:nvPr userDrawn="1"/>
        </p:nvSpPr>
        <p:spPr>
          <a:xfrm>
            <a:off x="0" y="0"/>
            <a:ext cx="18295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417799"/>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9" r:id="rId3"/>
    <p:sldLayoutId id="2147483788" r:id="rId4"/>
    <p:sldLayoutId id="2147483801" r:id="rId5"/>
    <p:sldLayoutId id="2147483798" r:id="rId6"/>
    <p:sldLayoutId id="2147483827" r:id="rId7"/>
  </p:sldLayoutIdLst>
  <p:hf hdr="0" dt="0"/>
  <p:txStyles>
    <p:titleStyle>
      <a:lvl1pPr algn="ctr" rtl="0" eaLnBrk="0" fontAlgn="base" hangingPunct="0">
        <a:lnSpc>
          <a:spcPct val="90000"/>
        </a:lnSpc>
        <a:spcBef>
          <a:spcPct val="0"/>
        </a:spcBef>
        <a:spcAft>
          <a:spcPct val="0"/>
        </a:spcAft>
        <a:defRPr sz="4400" kern="1200">
          <a:solidFill>
            <a:schemeClr val="tx1"/>
          </a:solidFill>
          <a:latin typeface="+mj-lt"/>
          <a:ea typeface="+mj-ea"/>
          <a:cs typeface="+mj-cs"/>
        </a:defRPr>
      </a:lvl1pPr>
      <a:lvl2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ctr"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ctr"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ctr"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ctr"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6450">
              <a:srgbClr val="F8F8F8">
                <a:lumMod val="35000"/>
                <a:lumOff val="65000"/>
              </a:srgbClr>
            </a:gs>
            <a:gs pos="75000">
              <a:schemeClr val="bg1"/>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406367"/>
      </p:ext>
    </p:extLst>
  </p:cSld>
  <p:clrMap bg1="lt1" tx1="dk1" bg2="lt2" tx2="dk2" accent1="accent1" accent2="accent2" accent3="accent3" accent4="accent4" accent5="accent5" accent6="accent6" hlink="hlink" folHlink="folHlink"/>
  <p:sldLayoutIdLst>
    <p:sldLayoutId id="2147483750" r:id="rId1"/>
    <p:sldLayoutId id="2147483753" r:id="rId2"/>
    <p:sldLayoutId id="2147483771" r:id="rId3"/>
    <p:sldLayoutId id="2147483792" r:id="rId4"/>
    <p:sldLayoutId id="2147483804" r:id="rId5"/>
    <p:sldLayoutId id="2147483819" r:id="rId6"/>
  </p:sldLayoutIdLst>
  <p:hf hdr="0" dt="0"/>
  <p:txStyles>
    <p:titleStyle>
      <a:lvl1pPr algn="ctr" rtl="0" eaLnBrk="0" fontAlgn="base" hangingPunct="0">
        <a:lnSpc>
          <a:spcPct val="90000"/>
        </a:lnSpc>
        <a:spcBef>
          <a:spcPct val="0"/>
        </a:spcBef>
        <a:spcAft>
          <a:spcPct val="0"/>
        </a:spcAft>
        <a:defRPr sz="4400" kern="1200">
          <a:solidFill>
            <a:schemeClr val="tx1"/>
          </a:solidFill>
          <a:latin typeface="+mj-lt"/>
          <a:ea typeface="+mj-ea"/>
          <a:cs typeface="+mj-cs"/>
        </a:defRPr>
      </a:lvl1pPr>
      <a:lvl2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ctr"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ctr"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ctr"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ctr"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916030"/>
      </p:ext>
    </p:extLst>
  </p:cSld>
  <p:clrMap bg1="lt1" tx1="dk1" bg2="lt2" tx2="dk2" accent1="accent1" accent2="accent2" accent3="accent3" accent4="accent4" accent5="accent5" accent6="accent6" hlink="hlink" folHlink="folHlink"/>
  <p:sldLayoutIdLst>
    <p:sldLayoutId id="2147483825"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86450">
              <a:srgbClr val="F8F8F8">
                <a:lumMod val="35000"/>
                <a:lumOff val="65000"/>
              </a:srgbClr>
            </a:gs>
            <a:gs pos="75000">
              <a:schemeClr val="bg1"/>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527442"/>
      </p:ext>
    </p:extLst>
  </p:cSld>
  <p:clrMap bg1="lt1" tx1="dk1" bg2="lt2" tx2="dk2" accent1="accent1" accent2="accent2" accent3="accent3" accent4="accent4" accent5="accent5" accent6="accent6" hlink="hlink" folHlink="folHlink"/>
  <p:sldLayoutIdLst>
    <p:sldLayoutId id="2147483821" r:id="rId1"/>
    <p:sldLayoutId id="2147483761" r:id="rId2"/>
    <p:sldLayoutId id="2147483823" r:id="rId3"/>
    <p:sldLayoutId id="2147483820" r:id="rId4"/>
    <p:sldLayoutId id="2147483822" r:id="rId5"/>
    <p:sldLayoutId id="2147483826" r:id="rId6"/>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Katre.luhamaa@ut.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32" y="1116026"/>
            <a:ext cx="11640312" cy="1446582"/>
          </a:xfrm>
        </p:spPr>
        <p:txBody>
          <a:bodyPr/>
          <a:lstStyle/>
          <a:p>
            <a:r>
              <a:rPr lang="et-EE" noProof="0" dirty="0" smtClean="0"/>
              <a:t>Riigi tugi perele enne lapse perest eraldamist. Euroopa riikide praktika</a:t>
            </a:r>
            <a:endParaRPr lang="nb-NO" noProof="0" dirty="0"/>
          </a:p>
        </p:txBody>
      </p:sp>
      <p:sp>
        <p:nvSpPr>
          <p:cNvPr id="3" name="Content Placeholder 2"/>
          <p:cNvSpPr>
            <a:spLocks noGrp="1"/>
          </p:cNvSpPr>
          <p:nvPr>
            <p:ph sz="half" idx="1"/>
          </p:nvPr>
        </p:nvSpPr>
        <p:spPr>
          <a:xfrm>
            <a:off x="1249920" y="3086112"/>
            <a:ext cx="10424160" cy="717846"/>
          </a:xfrm>
          <a:prstGeom prst="rect">
            <a:avLst/>
          </a:prstGeom>
        </p:spPr>
        <p:txBody>
          <a:bodyPr/>
          <a:lstStyle/>
          <a:p>
            <a:r>
              <a:rPr lang="nb-NO" dirty="0" smtClean="0"/>
              <a:t>Katre Luhamaa</a:t>
            </a:r>
            <a:endParaRPr lang="et-EE" dirty="0" smtClean="0"/>
          </a:p>
          <a:p>
            <a:r>
              <a:rPr lang="et-EE" dirty="0" smtClean="0"/>
              <a:t>Kaasautorid:</a:t>
            </a:r>
            <a:r>
              <a:rPr lang="nb-NO" dirty="0" smtClean="0"/>
              <a:t> </a:t>
            </a:r>
            <a:r>
              <a:rPr lang="nb-NO" dirty="0"/>
              <a:t>Amy McEwan-Strand; Barbara Ruiken; Marit Skivenes; Florian Wingens</a:t>
            </a:r>
          </a:p>
        </p:txBody>
      </p:sp>
      <p:sp>
        <p:nvSpPr>
          <p:cNvPr id="4" name="Content Placeholder 3"/>
          <p:cNvSpPr>
            <a:spLocks noGrp="1"/>
          </p:cNvSpPr>
          <p:nvPr>
            <p:ph sz="half" idx="10"/>
          </p:nvPr>
        </p:nvSpPr>
        <p:spPr>
          <a:xfrm>
            <a:off x="2484000" y="4327462"/>
            <a:ext cx="7956000" cy="500570"/>
          </a:xfrm>
          <a:prstGeom prst="rect">
            <a:avLst/>
          </a:prstGeom>
        </p:spPr>
        <p:txBody>
          <a:bodyPr/>
          <a:lstStyle/>
          <a:p>
            <a:r>
              <a:rPr lang="et-EE" dirty="0" smtClean="0"/>
              <a:t>Õigusteadlaste päevad 9. oktoobril 2020</a:t>
            </a:r>
            <a:endParaRPr lang="nb-NO" dirty="0"/>
          </a:p>
        </p:txBody>
      </p:sp>
    </p:spTree>
    <p:extLst>
      <p:ext uri="{BB962C8B-B14F-4D97-AF65-F5344CB8AC3E}">
        <p14:creationId xmlns:p14="http://schemas.microsoft.com/office/powerpoint/2010/main" val="2316780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05C326-1265-4D42-BEC4-EA87DE03EF2D}"/>
              </a:ext>
            </a:extLst>
          </p:cNvPr>
          <p:cNvSpPr>
            <a:spLocks noGrp="1"/>
          </p:cNvSpPr>
          <p:nvPr>
            <p:ph sz="half" idx="1"/>
          </p:nvPr>
        </p:nvSpPr>
        <p:spPr>
          <a:xfrm>
            <a:off x="827904" y="1538515"/>
            <a:ext cx="10305764" cy="4777618"/>
          </a:xfrm>
        </p:spPr>
        <p:txBody>
          <a:bodyPr anchor="t"/>
          <a:lstStyle/>
          <a:p>
            <a:r>
              <a:rPr lang="en-GB" dirty="0"/>
              <a:t>N=216 </a:t>
            </a:r>
            <a:r>
              <a:rPr lang="et-EE" dirty="0" smtClean="0"/>
              <a:t>esimese kohtuastme kohtuotsust või -määrust</a:t>
            </a:r>
            <a:endParaRPr lang="en-GB" dirty="0"/>
          </a:p>
          <a:p>
            <a:r>
              <a:rPr lang="et-EE" dirty="0" smtClean="0"/>
              <a:t>Vastsündinud (kuni 30 päeva pere juures)</a:t>
            </a:r>
            <a:endParaRPr lang="en-GB" dirty="0"/>
          </a:p>
          <a:p>
            <a:r>
              <a:rPr lang="et-EE" dirty="0" smtClean="0"/>
              <a:t>Ajaperiood </a:t>
            </a:r>
            <a:r>
              <a:rPr lang="en-GB" dirty="0" smtClean="0"/>
              <a:t>2012-2018</a:t>
            </a:r>
            <a:endParaRPr lang="en-GB" dirty="0"/>
          </a:p>
          <a:p>
            <a:r>
              <a:rPr lang="et-EE" dirty="0" smtClean="0"/>
              <a:t>Analüüsisime</a:t>
            </a:r>
            <a:r>
              <a:rPr lang="en-GB" dirty="0" smtClean="0"/>
              <a:t>: </a:t>
            </a:r>
            <a:endParaRPr lang="en-GB" dirty="0"/>
          </a:p>
          <a:p>
            <a:pPr marL="457200" indent="-457200">
              <a:buFont typeface="Arial" panose="020B0604020202020204" pitchFamily="34" charset="0"/>
              <a:buChar char="•"/>
            </a:pPr>
            <a:r>
              <a:rPr lang="et-EE" dirty="0" smtClean="0"/>
              <a:t>Erinevatel ajahetkedel perele, vanematele ja lapsele pakutud teenuseid</a:t>
            </a:r>
          </a:p>
          <a:p>
            <a:pPr marL="457200" indent="-457200">
              <a:buFont typeface="Arial" panose="020B0604020202020204" pitchFamily="34" charset="0"/>
              <a:buChar char="•"/>
            </a:pPr>
            <a:r>
              <a:rPr lang="et-EE" dirty="0" smtClean="0"/>
              <a:t>Kriteeriume, mis olid teenuste pakkumisel või mittepakkumisel olulised: vanemate koostöö sotsiaaltöötajatega, vanemate soov saada täiendavaid teenuseid, sobivate teenuste puudumine</a:t>
            </a:r>
          </a:p>
          <a:p>
            <a:pPr marL="457200" indent="-457200">
              <a:buFont typeface="Arial" panose="020B0604020202020204" pitchFamily="34" charset="0"/>
              <a:buChar char="•"/>
            </a:pPr>
            <a:r>
              <a:rPr lang="et-EE" dirty="0" smtClean="0"/>
              <a:t>Teenuste temaatika olulisust kohtu analüüsis</a:t>
            </a:r>
            <a:endParaRPr lang="en-GB" dirty="0"/>
          </a:p>
        </p:txBody>
      </p:sp>
      <p:sp>
        <p:nvSpPr>
          <p:cNvPr id="3" name="Slide Number Placeholder 2">
            <a:extLst>
              <a:ext uri="{FF2B5EF4-FFF2-40B4-BE49-F238E27FC236}">
                <a16:creationId xmlns:a16="http://schemas.microsoft.com/office/drawing/2014/main" id="{D0F17BA4-91B2-44D8-B8DF-9014B55F876D}"/>
              </a:ext>
            </a:extLst>
          </p:cNvPr>
          <p:cNvSpPr>
            <a:spLocks noGrp="1"/>
          </p:cNvSpPr>
          <p:nvPr>
            <p:ph type="sldNum" sz="quarter" idx="4"/>
          </p:nvPr>
        </p:nvSpPr>
        <p:spPr/>
        <p:txBody>
          <a:bodyPr/>
          <a:lstStyle/>
          <a:p>
            <a:fld id="{3E905E87-D27A-4885-B6D7-4167BBF58871}" type="slidenum">
              <a:rPr lang="nb-NO" smtClean="0"/>
              <a:pPr/>
              <a:t>10</a:t>
            </a:fld>
            <a:endParaRPr lang="nb-NO" dirty="0"/>
          </a:p>
        </p:txBody>
      </p:sp>
      <p:sp>
        <p:nvSpPr>
          <p:cNvPr id="4" name="Footer Placeholder 3">
            <a:extLst>
              <a:ext uri="{FF2B5EF4-FFF2-40B4-BE49-F238E27FC236}">
                <a16:creationId xmlns:a16="http://schemas.microsoft.com/office/drawing/2014/main" id="{4AC72EF6-17D6-4F16-80EC-384FCEB7DCDF}"/>
              </a:ext>
            </a:extLst>
          </p:cNvPr>
          <p:cNvSpPr>
            <a:spLocks noGrp="1"/>
          </p:cNvSpPr>
          <p:nvPr>
            <p:ph type="ftr" sz="quarter" idx="3"/>
          </p:nvPr>
        </p:nvSpPr>
        <p:spPr/>
        <p:txBody>
          <a:bodyPr/>
          <a:lstStyle/>
          <a:p>
            <a:r>
              <a:rPr lang="nb-NO" dirty="0"/>
              <a:t>@DiscretionUiB  |  www.discretion.uib.no</a:t>
            </a:r>
          </a:p>
        </p:txBody>
      </p:sp>
      <p:sp>
        <p:nvSpPr>
          <p:cNvPr id="5" name="Title 4">
            <a:extLst>
              <a:ext uri="{FF2B5EF4-FFF2-40B4-BE49-F238E27FC236}">
                <a16:creationId xmlns:a16="http://schemas.microsoft.com/office/drawing/2014/main" id="{2C1EF8D8-06F2-40E9-B9A3-4DAB3355E1C6}"/>
              </a:ext>
            </a:extLst>
          </p:cNvPr>
          <p:cNvSpPr>
            <a:spLocks noGrp="1"/>
          </p:cNvSpPr>
          <p:nvPr>
            <p:ph type="title"/>
          </p:nvPr>
        </p:nvSpPr>
        <p:spPr/>
        <p:txBody>
          <a:bodyPr/>
          <a:lstStyle/>
          <a:p>
            <a:r>
              <a:rPr lang="et-EE" dirty="0" smtClean="0"/>
              <a:t>Andmestik ja meetod</a:t>
            </a:r>
            <a:endParaRPr lang="en-GB" dirty="0"/>
          </a:p>
        </p:txBody>
      </p:sp>
    </p:spTree>
    <p:extLst>
      <p:ext uri="{BB962C8B-B14F-4D97-AF65-F5344CB8AC3E}">
        <p14:creationId xmlns:p14="http://schemas.microsoft.com/office/powerpoint/2010/main" val="1283602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6AFB2F-C47F-4F9E-AE4D-183371191D12}"/>
              </a:ext>
            </a:extLst>
          </p:cNvPr>
          <p:cNvSpPr>
            <a:spLocks noGrp="1"/>
          </p:cNvSpPr>
          <p:nvPr>
            <p:ph type="sldNum" sz="quarter" idx="4"/>
          </p:nvPr>
        </p:nvSpPr>
        <p:spPr/>
        <p:txBody>
          <a:bodyPr/>
          <a:lstStyle/>
          <a:p>
            <a:fld id="{3E905E87-D27A-4885-B6D7-4167BBF58871}" type="slidenum">
              <a:rPr lang="nb-NO" smtClean="0"/>
              <a:pPr/>
              <a:t>11</a:t>
            </a:fld>
            <a:endParaRPr lang="nb-NO" dirty="0"/>
          </a:p>
        </p:txBody>
      </p:sp>
      <p:sp>
        <p:nvSpPr>
          <p:cNvPr id="5" name="Footer Placeholder 4">
            <a:extLst>
              <a:ext uri="{FF2B5EF4-FFF2-40B4-BE49-F238E27FC236}">
                <a16:creationId xmlns:a16="http://schemas.microsoft.com/office/drawing/2014/main" id="{C562879C-1B0A-4902-A33D-A989CA305C09}"/>
              </a:ext>
            </a:extLst>
          </p:cNvPr>
          <p:cNvSpPr>
            <a:spLocks noGrp="1"/>
          </p:cNvSpPr>
          <p:nvPr>
            <p:ph type="ftr" sz="quarter" idx="3"/>
          </p:nvPr>
        </p:nvSpPr>
        <p:spPr/>
        <p:txBody>
          <a:bodyPr/>
          <a:lstStyle/>
          <a:p>
            <a:r>
              <a:rPr lang="nb-NO"/>
              <a:t>@DiscretionUiB  |  www.discretion.uib.no</a:t>
            </a:r>
            <a:endParaRPr lang="nb-NO" dirty="0"/>
          </a:p>
        </p:txBody>
      </p:sp>
      <p:sp>
        <p:nvSpPr>
          <p:cNvPr id="6" name="Title 5">
            <a:extLst>
              <a:ext uri="{FF2B5EF4-FFF2-40B4-BE49-F238E27FC236}">
                <a16:creationId xmlns:a16="http://schemas.microsoft.com/office/drawing/2014/main" id="{306BFCEC-BF16-4668-949F-1593145E8E65}"/>
              </a:ext>
            </a:extLst>
          </p:cNvPr>
          <p:cNvSpPr>
            <a:spLocks noGrp="1"/>
          </p:cNvSpPr>
          <p:nvPr>
            <p:ph type="title"/>
          </p:nvPr>
        </p:nvSpPr>
        <p:spPr/>
        <p:txBody>
          <a:bodyPr/>
          <a:lstStyle/>
          <a:p>
            <a:r>
              <a:rPr lang="et-EE" dirty="0" smtClean="0"/>
              <a:t>Pakutud teenused</a:t>
            </a:r>
            <a:endParaRPr lang="en-GB" dirty="0"/>
          </a:p>
        </p:txBody>
      </p:sp>
      <p:graphicFrame>
        <p:nvGraphicFramePr>
          <p:cNvPr id="8" name="Table 6">
            <a:extLst>
              <a:ext uri="{FF2B5EF4-FFF2-40B4-BE49-F238E27FC236}">
                <a16:creationId xmlns:a16="http://schemas.microsoft.com/office/drawing/2014/main" id="{2BDDEC79-4C48-4651-B136-7D015B3F3915}"/>
              </a:ext>
            </a:extLst>
          </p:cNvPr>
          <p:cNvGraphicFramePr>
            <a:graphicFrameLocks noGrp="1"/>
          </p:cNvGraphicFramePr>
          <p:nvPr>
            <p:extLst>
              <p:ext uri="{D42A27DB-BD31-4B8C-83A1-F6EECF244321}">
                <p14:modId xmlns:p14="http://schemas.microsoft.com/office/powerpoint/2010/main" val="1410101367"/>
              </p:ext>
            </p:extLst>
          </p:nvPr>
        </p:nvGraphicFramePr>
        <p:xfrm>
          <a:off x="1" y="1557900"/>
          <a:ext cx="12191999" cy="3981499"/>
        </p:xfrm>
        <a:graphic>
          <a:graphicData uri="http://schemas.openxmlformats.org/drawingml/2006/table">
            <a:tbl>
              <a:tblPr>
                <a:tableStyleId>{5C22544A-7EE6-4342-B048-85BDC9FD1C3A}</a:tableStyleId>
              </a:tblPr>
              <a:tblGrid>
                <a:gridCol w="2119210">
                  <a:extLst>
                    <a:ext uri="{9D8B030D-6E8A-4147-A177-3AD203B41FA5}">
                      <a16:colId xmlns:a16="http://schemas.microsoft.com/office/drawing/2014/main" val="804288860"/>
                    </a:ext>
                  </a:extLst>
                </a:gridCol>
                <a:gridCol w="1167263">
                  <a:extLst>
                    <a:ext uri="{9D8B030D-6E8A-4147-A177-3AD203B41FA5}">
                      <a16:colId xmlns:a16="http://schemas.microsoft.com/office/drawing/2014/main" val="3702767445"/>
                    </a:ext>
                  </a:extLst>
                </a:gridCol>
                <a:gridCol w="965810">
                  <a:extLst>
                    <a:ext uri="{9D8B030D-6E8A-4147-A177-3AD203B41FA5}">
                      <a16:colId xmlns:a16="http://schemas.microsoft.com/office/drawing/2014/main" val="3280301875"/>
                    </a:ext>
                  </a:extLst>
                </a:gridCol>
                <a:gridCol w="1134246">
                  <a:extLst>
                    <a:ext uri="{9D8B030D-6E8A-4147-A177-3AD203B41FA5}">
                      <a16:colId xmlns:a16="http://schemas.microsoft.com/office/drawing/2014/main" val="3481696432"/>
                    </a:ext>
                  </a:extLst>
                </a:gridCol>
                <a:gridCol w="1134246">
                  <a:extLst>
                    <a:ext uri="{9D8B030D-6E8A-4147-A177-3AD203B41FA5}">
                      <a16:colId xmlns:a16="http://schemas.microsoft.com/office/drawing/2014/main" val="137598508"/>
                    </a:ext>
                  </a:extLst>
                </a:gridCol>
                <a:gridCol w="1134246">
                  <a:extLst>
                    <a:ext uri="{9D8B030D-6E8A-4147-A177-3AD203B41FA5}">
                      <a16:colId xmlns:a16="http://schemas.microsoft.com/office/drawing/2014/main" val="3177468639"/>
                    </a:ext>
                  </a:extLst>
                </a:gridCol>
                <a:gridCol w="1207123">
                  <a:extLst>
                    <a:ext uri="{9D8B030D-6E8A-4147-A177-3AD203B41FA5}">
                      <a16:colId xmlns:a16="http://schemas.microsoft.com/office/drawing/2014/main" val="1080184876"/>
                    </a:ext>
                  </a:extLst>
                </a:gridCol>
                <a:gridCol w="1061363">
                  <a:extLst>
                    <a:ext uri="{9D8B030D-6E8A-4147-A177-3AD203B41FA5}">
                      <a16:colId xmlns:a16="http://schemas.microsoft.com/office/drawing/2014/main" val="1761976767"/>
                    </a:ext>
                  </a:extLst>
                </a:gridCol>
                <a:gridCol w="1134246">
                  <a:extLst>
                    <a:ext uri="{9D8B030D-6E8A-4147-A177-3AD203B41FA5}">
                      <a16:colId xmlns:a16="http://schemas.microsoft.com/office/drawing/2014/main" val="1222365893"/>
                    </a:ext>
                  </a:extLst>
                </a:gridCol>
                <a:gridCol w="1134246">
                  <a:extLst>
                    <a:ext uri="{9D8B030D-6E8A-4147-A177-3AD203B41FA5}">
                      <a16:colId xmlns:a16="http://schemas.microsoft.com/office/drawing/2014/main" val="2240582913"/>
                    </a:ext>
                  </a:extLst>
                </a:gridCol>
              </a:tblGrid>
              <a:tr h="757037">
                <a:tc>
                  <a:txBody>
                    <a:bodyPr/>
                    <a:lstStyle/>
                    <a:p>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83C4B9"/>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Kokku</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n-GB" sz="2000" b="1" dirty="0">
                          <a:effectLst/>
                          <a:latin typeface="+mj-lt"/>
                          <a:ea typeface="Times New Roman" panose="02020603050405020304" pitchFamily="18" charset="0"/>
                          <a:cs typeface="Times New Roman" panose="02020603050405020304" pitchFamily="18" charset="0"/>
                        </a:rPr>
                        <a:t>Austria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Ingl.</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Eesti</a:t>
                      </a:r>
                      <a:endParaRPr lang="en-GB" sz="2000" b="1"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Soome</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(25)</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Saksamaa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Iiri</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Norra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(76)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Hisp.</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extLst>
                  <a:ext uri="{0D108BD9-81ED-4DB2-BD59-A6C34878D82A}">
                    <a16:rowId xmlns:a16="http://schemas.microsoft.com/office/drawing/2014/main" val="1775924080"/>
                  </a:ext>
                </a:extLst>
              </a:tr>
              <a:tr h="574618">
                <a:tc>
                  <a:txBody>
                    <a:bodyPr/>
                    <a:lstStyle/>
                    <a:p>
                      <a:r>
                        <a:rPr lang="et-EE" sz="2000" b="1" dirty="0" smtClean="0">
                          <a:effectLst/>
                          <a:latin typeface="+mj-lt"/>
                          <a:ea typeface="Times New Roman" panose="02020603050405020304" pitchFamily="18" charset="0"/>
                          <a:cs typeface="Times New Roman" panose="02020603050405020304" pitchFamily="18" charset="0"/>
                        </a:rPr>
                        <a:t>Teenused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191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88 %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79 %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76 %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63 %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99 %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69 %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849504418"/>
                  </a:ext>
                </a:extLst>
              </a:tr>
              <a:tr h="574618">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Üldised teenused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CBCBCB"/>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124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21 %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35 %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36 %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22 %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47 %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71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93 %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31 %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318009207"/>
                  </a:ext>
                </a:extLst>
              </a:tr>
              <a:tr h="574618">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Vanemate riskidele suunatud teenused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113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52 %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35 %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64 %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41 %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94 %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45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1189240197"/>
                  </a:ext>
                </a:extLst>
              </a:tr>
              <a:tr h="574618">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Vastsündinule suunatud teenused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35 %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0E0E0"/>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36 %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47 %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56 %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34 %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542372507"/>
                  </a:ext>
                </a:extLst>
              </a:tr>
              <a:tr h="856026">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Vanema-lapse teenused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87</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40 %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rPr>
                        <a:t>24 %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60 %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11 %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29 %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43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57 %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19 %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2329144316"/>
                  </a:ext>
                </a:extLst>
              </a:tr>
            </a:tbl>
          </a:graphicData>
        </a:graphic>
      </p:graphicFrame>
    </p:spTree>
    <p:extLst>
      <p:ext uri="{BB962C8B-B14F-4D97-AF65-F5344CB8AC3E}">
        <p14:creationId xmlns:p14="http://schemas.microsoft.com/office/powerpoint/2010/main" val="662936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378B42A-184E-49AE-A47B-821F1B38D16C}"/>
              </a:ext>
            </a:extLst>
          </p:cNvPr>
          <p:cNvSpPr>
            <a:spLocks noGrp="1"/>
          </p:cNvSpPr>
          <p:nvPr>
            <p:ph type="sldNum" sz="quarter" idx="4"/>
          </p:nvPr>
        </p:nvSpPr>
        <p:spPr/>
        <p:txBody>
          <a:bodyPr/>
          <a:lstStyle/>
          <a:p>
            <a:fld id="{3E905E87-D27A-4885-B6D7-4167BBF58871}" type="slidenum">
              <a:rPr lang="nb-NO" smtClean="0"/>
              <a:pPr/>
              <a:t>12</a:t>
            </a:fld>
            <a:endParaRPr lang="nb-NO" dirty="0"/>
          </a:p>
        </p:txBody>
      </p:sp>
      <p:sp>
        <p:nvSpPr>
          <p:cNvPr id="4" name="Footer Placeholder 3">
            <a:extLst>
              <a:ext uri="{FF2B5EF4-FFF2-40B4-BE49-F238E27FC236}">
                <a16:creationId xmlns:a16="http://schemas.microsoft.com/office/drawing/2014/main" id="{8130C634-E4D3-4FCC-BAAC-358FD3815F02}"/>
              </a:ext>
            </a:extLst>
          </p:cNvPr>
          <p:cNvSpPr>
            <a:spLocks noGrp="1"/>
          </p:cNvSpPr>
          <p:nvPr>
            <p:ph type="ftr" sz="quarter" idx="3"/>
          </p:nvPr>
        </p:nvSpPr>
        <p:spPr/>
        <p:txBody>
          <a:bodyPr/>
          <a:lstStyle/>
          <a:p>
            <a:r>
              <a:rPr lang="nb-NO"/>
              <a:t>@DiscretionUiB  |  www.discretion.uib.no</a:t>
            </a:r>
            <a:endParaRPr lang="nb-NO" dirty="0"/>
          </a:p>
        </p:txBody>
      </p:sp>
      <p:sp>
        <p:nvSpPr>
          <p:cNvPr id="5" name="Title 4">
            <a:extLst>
              <a:ext uri="{FF2B5EF4-FFF2-40B4-BE49-F238E27FC236}">
                <a16:creationId xmlns:a16="http://schemas.microsoft.com/office/drawing/2014/main" id="{32DD554D-1C31-4CA2-82AE-0CF9EF8B5ADB}"/>
              </a:ext>
            </a:extLst>
          </p:cNvPr>
          <p:cNvSpPr>
            <a:spLocks noGrp="1"/>
          </p:cNvSpPr>
          <p:nvPr>
            <p:ph type="title"/>
          </p:nvPr>
        </p:nvSpPr>
        <p:spPr/>
        <p:txBody>
          <a:bodyPr/>
          <a:lstStyle/>
          <a:p>
            <a:r>
              <a:rPr lang="et-EE" dirty="0" smtClean="0"/>
              <a:t>Teenuste pakkumisel olulised kriteeriumid </a:t>
            </a:r>
            <a:endParaRPr lang="en-GB" dirty="0"/>
          </a:p>
        </p:txBody>
      </p:sp>
      <p:graphicFrame>
        <p:nvGraphicFramePr>
          <p:cNvPr id="6" name="Table 5">
            <a:extLst>
              <a:ext uri="{FF2B5EF4-FFF2-40B4-BE49-F238E27FC236}">
                <a16:creationId xmlns:a16="http://schemas.microsoft.com/office/drawing/2014/main" id="{3290F94D-416C-4496-A367-DA13BF75CB4C}"/>
              </a:ext>
            </a:extLst>
          </p:cNvPr>
          <p:cNvGraphicFramePr>
            <a:graphicFrameLocks noGrp="1"/>
          </p:cNvGraphicFramePr>
          <p:nvPr>
            <p:extLst>
              <p:ext uri="{D42A27DB-BD31-4B8C-83A1-F6EECF244321}">
                <p14:modId xmlns:p14="http://schemas.microsoft.com/office/powerpoint/2010/main" val="1285871296"/>
              </p:ext>
            </p:extLst>
          </p:nvPr>
        </p:nvGraphicFramePr>
        <p:xfrm>
          <a:off x="2" y="1585876"/>
          <a:ext cx="12191998" cy="4267200"/>
        </p:xfrm>
        <a:graphic>
          <a:graphicData uri="http://schemas.openxmlformats.org/drawingml/2006/table">
            <a:tbl>
              <a:tblPr>
                <a:tableStyleId>{5C22544A-7EE6-4342-B048-85BDC9FD1C3A}</a:tableStyleId>
              </a:tblPr>
              <a:tblGrid>
                <a:gridCol w="2119211">
                  <a:extLst>
                    <a:ext uri="{9D8B030D-6E8A-4147-A177-3AD203B41FA5}">
                      <a16:colId xmlns:a16="http://schemas.microsoft.com/office/drawing/2014/main" val="4213442726"/>
                    </a:ext>
                  </a:extLst>
                </a:gridCol>
                <a:gridCol w="1167262">
                  <a:extLst>
                    <a:ext uri="{9D8B030D-6E8A-4147-A177-3AD203B41FA5}">
                      <a16:colId xmlns:a16="http://schemas.microsoft.com/office/drawing/2014/main" val="2214444464"/>
                    </a:ext>
                  </a:extLst>
                </a:gridCol>
                <a:gridCol w="965809">
                  <a:extLst>
                    <a:ext uri="{9D8B030D-6E8A-4147-A177-3AD203B41FA5}">
                      <a16:colId xmlns:a16="http://schemas.microsoft.com/office/drawing/2014/main" val="3601748430"/>
                    </a:ext>
                  </a:extLst>
                </a:gridCol>
                <a:gridCol w="1134246">
                  <a:extLst>
                    <a:ext uri="{9D8B030D-6E8A-4147-A177-3AD203B41FA5}">
                      <a16:colId xmlns:a16="http://schemas.microsoft.com/office/drawing/2014/main" val="1257067858"/>
                    </a:ext>
                  </a:extLst>
                </a:gridCol>
                <a:gridCol w="1134246">
                  <a:extLst>
                    <a:ext uri="{9D8B030D-6E8A-4147-A177-3AD203B41FA5}">
                      <a16:colId xmlns:a16="http://schemas.microsoft.com/office/drawing/2014/main" val="2565540883"/>
                    </a:ext>
                  </a:extLst>
                </a:gridCol>
                <a:gridCol w="1134246">
                  <a:extLst>
                    <a:ext uri="{9D8B030D-6E8A-4147-A177-3AD203B41FA5}">
                      <a16:colId xmlns:a16="http://schemas.microsoft.com/office/drawing/2014/main" val="4122767526"/>
                    </a:ext>
                  </a:extLst>
                </a:gridCol>
                <a:gridCol w="1207123">
                  <a:extLst>
                    <a:ext uri="{9D8B030D-6E8A-4147-A177-3AD203B41FA5}">
                      <a16:colId xmlns:a16="http://schemas.microsoft.com/office/drawing/2014/main" val="3305191449"/>
                    </a:ext>
                  </a:extLst>
                </a:gridCol>
                <a:gridCol w="1061363">
                  <a:extLst>
                    <a:ext uri="{9D8B030D-6E8A-4147-A177-3AD203B41FA5}">
                      <a16:colId xmlns:a16="http://schemas.microsoft.com/office/drawing/2014/main" val="2180741394"/>
                    </a:ext>
                  </a:extLst>
                </a:gridCol>
                <a:gridCol w="1134246">
                  <a:extLst>
                    <a:ext uri="{9D8B030D-6E8A-4147-A177-3AD203B41FA5}">
                      <a16:colId xmlns:a16="http://schemas.microsoft.com/office/drawing/2014/main" val="3301366378"/>
                    </a:ext>
                  </a:extLst>
                </a:gridCol>
                <a:gridCol w="1134246">
                  <a:extLst>
                    <a:ext uri="{9D8B030D-6E8A-4147-A177-3AD203B41FA5}">
                      <a16:colId xmlns:a16="http://schemas.microsoft.com/office/drawing/2014/main" val="545742733"/>
                    </a:ext>
                  </a:extLst>
                </a:gridCol>
              </a:tblGrid>
              <a:tr h="254402">
                <a:tc>
                  <a:txBody>
                    <a:bodyPr/>
                    <a:lstStyle/>
                    <a:p>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rgbClr val="83C4B9">
                        <a:alpha val="98000"/>
                      </a:srgb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Kokku</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n-GB" sz="2000" b="1" dirty="0">
                          <a:effectLst/>
                          <a:latin typeface="+mj-lt"/>
                          <a:ea typeface="Times New Roman" panose="02020603050405020304" pitchFamily="18" charset="0"/>
                          <a:cs typeface="Times New Roman" panose="02020603050405020304" pitchFamily="18" charset="0"/>
                        </a:rPr>
                        <a:t>Austria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Ingl.</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Eesti</a:t>
                      </a:r>
                      <a:endParaRPr lang="en-GB" sz="2000" b="1"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Soome</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(25)</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Saksamaa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Iiri</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Norra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(76)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Hisp.</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extLst>
                  <a:ext uri="{0D108BD9-81ED-4DB2-BD59-A6C34878D82A}">
                    <a16:rowId xmlns:a16="http://schemas.microsoft.com/office/drawing/2014/main" val="837436490"/>
                  </a:ext>
                </a:extLst>
              </a:tr>
              <a:tr h="284144">
                <a:tc>
                  <a:txBody>
                    <a:bodyPr/>
                    <a:lstStyle/>
                    <a:p>
                      <a:r>
                        <a:rPr lang="et-EE" sz="2000" b="1" dirty="0" smtClean="0">
                          <a:effectLst/>
                          <a:latin typeface="+mj-lt"/>
                          <a:ea typeface="Times New Roman" panose="02020603050405020304" pitchFamily="18" charset="0"/>
                          <a:cs typeface="Times New Roman" panose="02020603050405020304" pitchFamily="18" charset="0"/>
                        </a:rPr>
                        <a:t>Olulised kriteeriumid</a:t>
                      </a:r>
                      <a:endParaRPr lang="en-GB" sz="2000" b="1"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alpha val="98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198</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88 %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21</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88 %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93 %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59 %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96 %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56 %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88 %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76</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100 %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a:effectLst/>
                          <a:latin typeface="Times New Roman" panose="02020603050405020304" pitchFamily="18" charset="0"/>
                          <a:ea typeface="Times New Roman" panose="02020603050405020304" pitchFamily="18" charset="0"/>
                          <a:cs typeface="Times New Roman" panose="02020603050405020304" pitchFamily="18" charset="0"/>
                        </a:rPr>
                        <a:t>94 %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571235040"/>
                  </a:ext>
                </a:extLst>
              </a:tr>
              <a:tr h="284144">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Sobivaid teenuseid ei ole</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rgbClr val="CBCBCB">
                        <a:alpha val="98000"/>
                      </a:srgb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81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38 %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21 %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36 %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40 %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2486388435"/>
                  </a:ext>
                </a:extLst>
              </a:tr>
              <a:tr h="284144">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Vanemad soovivad lisateenuseid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alpha val="98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65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30 %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50 %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28 %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1958286263"/>
                  </a:ext>
                </a:extLst>
              </a:tr>
              <a:tr h="284144">
                <a:tc>
                  <a:txBody>
                    <a:bodyPr/>
                    <a:lstStyle/>
                    <a:p>
                      <a:r>
                        <a:rPr lang="et-EE" sz="2000" dirty="0" smtClean="0">
                          <a:solidFill>
                            <a:srgbClr val="000000"/>
                          </a:solidFill>
                          <a:effectLst/>
                          <a:latin typeface="+mj-lt"/>
                          <a:ea typeface="Times New Roman" panose="02020603050405020304" pitchFamily="18" charset="0"/>
                          <a:cs typeface="Times New Roman" panose="02020603050405020304" pitchFamily="18" charset="0"/>
                        </a:rPr>
                        <a:t>Vanemate koostöö</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alpha val="98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180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83 %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0E0E0"/>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19</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79 %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93 %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rPr>
                        <a:t>47 %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92 %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52 %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88 %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73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96 %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a:effectLst/>
                          <a:latin typeface="Times New Roman" panose="02020603050405020304" pitchFamily="18" charset="0"/>
                          <a:ea typeface="Times New Roman" panose="02020603050405020304" pitchFamily="18" charset="0"/>
                          <a:cs typeface="Times New Roman" panose="02020603050405020304" pitchFamily="18" charset="0"/>
                        </a:rPr>
                        <a:t>94 %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91558607"/>
                  </a:ext>
                </a:extLst>
              </a:tr>
              <a:tr h="284144">
                <a:tc>
                  <a:txBody>
                    <a:bodyPr/>
                    <a:lstStyle/>
                    <a:p>
                      <a:pPr algn="r"/>
                      <a:r>
                        <a:rPr lang="en-GB" sz="2000" i="1" dirty="0">
                          <a:solidFill>
                            <a:srgbClr val="000000"/>
                          </a:solidFill>
                          <a:effectLst/>
                          <a:latin typeface="+mj-lt"/>
                          <a:ea typeface="Times New Roman" panose="02020603050405020304" pitchFamily="18" charset="0"/>
                          <a:cs typeface="Times New Roman" panose="02020603050405020304" pitchFamily="18" charset="0"/>
                        </a:rPr>
                        <a:t>- </a:t>
                      </a:r>
                      <a:r>
                        <a:rPr lang="et-EE" sz="2000" i="1" dirty="0" smtClean="0">
                          <a:solidFill>
                            <a:srgbClr val="000000"/>
                          </a:solidFill>
                          <a:effectLst/>
                          <a:latin typeface="+mj-lt"/>
                          <a:ea typeface="Times New Roman" panose="02020603050405020304" pitchFamily="18" charset="0"/>
                          <a:cs typeface="Times New Roman" panose="02020603050405020304" pitchFamily="18" charset="0"/>
                        </a:rPr>
                        <a:t>Vanemad ei tee koostööd</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alpha val="98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121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56 %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41 %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72 %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37 %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46 %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75 %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422510839"/>
                  </a:ext>
                </a:extLst>
              </a:tr>
              <a:tr h="284144">
                <a:tc>
                  <a:txBody>
                    <a:bodyPr/>
                    <a:lstStyle/>
                    <a:p>
                      <a:pPr algn="r"/>
                      <a:r>
                        <a:rPr lang="en-GB" sz="2000" i="1" dirty="0">
                          <a:solidFill>
                            <a:srgbClr val="000000"/>
                          </a:solidFill>
                          <a:effectLst/>
                          <a:latin typeface="+mj-lt"/>
                          <a:ea typeface="Times New Roman" panose="02020603050405020304" pitchFamily="18" charset="0"/>
                          <a:cs typeface="Times New Roman" panose="02020603050405020304" pitchFamily="18" charset="0"/>
                        </a:rPr>
                        <a:t>- </a:t>
                      </a:r>
                      <a:r>
                        <a:rPr lang="et-EE" sz="2000" i="1" dirty="0" smtClean="0">
                          <a:solidFill>
                            <a:srgbClr val="000000"/>
                          </a:solidFill>
                          <a:effectLst/>
                          <a:latin typeface="+mj-lt"/>
                          <a:ea typeface="Times New Roman" panose="02020603050405020304" pitchFamily="18" charset="0"/>
                          <a:cs typeface="Times New Roman" panose="02020603050405020304" pitchFamily="18" charset="0"/>
                        </a:rPr>
                        <a:t>Vanemad teevad koostööd</a:t>
                      </a:r>
                      <a:r>
                        <a:rPr lang="en-GB" sz="2000" i="1" dirty="0" smtClean="0">
                          <a:solidFill>
                            <a:srgbClr val="000000"/>
                          </a:solidFill>
                          <a:effectLst/>
                          <a:latin typeface="+mj-lt"/>
                          <a:ea typeface="Times New Roman" panose="02020603050405020304" pitchFamily="18" charset="0"/>
                          <a:cs typeface="Times New Roman" panose="02020603050405020304" pitchFamily="18" charset="0"/>
                        </a:rPr>
                        <a:t> </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solidFill>
                      <a:schemeClr val="accent6">
                        <a:alpha val="98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59</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27 %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0E0E0"/>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21 %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18 %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a:effectLst/>
                          <a:latin typeface="Times New Roman" panose="02020603050405020304" pitchFamily="18" charset="0"/>
                          <a:ea typeface="Times New Roman" panose="02020603050405020304" pitchFamily="18" charset="0"/>
                          <a:cs typeface="Times New Roman" panose="02020603050405020304" pitchFamily="18" charset="0"/>
                        </a:rPr>
                        <a:t>50 %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2000" i="1" dirty="0">
                          <a:effectLst/>
                          <a:latin typeface="Times New Roman" panose="02020603050405020304" pitchFamily="18" charset="0"/>
                          <a:ea typeface="Times New Roman" panose="02020603050405020304" pitchFamily="18" charset="0"/>
                          <a:cs typeface="Times New Roman" panose="02020603050405020304" pitchFamily="18" charset="0"/>
                        </a:rPr>
                        <a:t>19 %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4065021084"/>
                  </a:ext>
                </a:extLst>
              </a:tr>
            </a:tbl>
          </a:graphicData>
        </a:graphic>
      </p:graphicFrame>
    </p:spTree>
    <p:extLst>
      <p:ext uri="{BB962C8B-B14F-4D97-AF65-F5344CB8AC3E}">
        <p14:creationId xmlns:p14="http://schemas.microsoft.com/office/powerpoint/2010/main" val="1903702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4F46C4-E316-4B0A-9EDE-536DAF813AEA}"/>
              </a:ext>
            </a:extLst>
          </p:cNvPr>
          <p:cNvSpPr>
            <a:spLocks noGrp="1"/>
          </p:cNvSpPr>
          <p:nvPr>
            <p:ph type="sldNum" sz="quarter" idx="4"/>
          </p:nvPr>
        </p:nvSpPr>
        <p:spPr/>
        <p:txBody>
          <a:bodyPr/>
          <a:lstStyle/>
          <a:p>
            <a:fld id="{3E905E87-D27A-4885-B6D7-4167BBF58871}" type="slidenum">
              <a:rPr lang="nb-NO" smtClean="0"/>
              <a:pPr/>
              <a:t>13</a:t>
            </a:fld>
            <a:endParaRPr lang="nb-NO" dirty="0"/>
          </a:p>
        </p:txBody>
      </p:sp>
      <p:sp>
        <p:nvSpPr>
          <p:cNvPr id="5" name="Title 4">
            <a:extLst>
              <a:ext uri="{FF2B5EF4-FFF2-40B4-BE49-F238E27FC236}">
                <a16:creationId xmlns:a16="http://schemas.microsoft.com/office/drawing/2014/main" id="{6D8F1F96-CC22-4E60-95C0-D3BCFF199363}"/>
              </a:ext>
            </a:extLst>
          </p:cNvPr>
          <p:cNvSpPr>
            <a:spLocks noGrp="1"/>
          </p:cNvSpPr>
          <p:nvPr>
            <p:ph type="title"/>
          </p:nvPr>
        </p:nvSpPr>
        <p:spPr/>
        <p:txBody>
          <a:bodyPr/>
          <a:lstStyle/>
          <a:p>
            <a:r>
              <a:rPr lang="en-GB" dirty="0"/>
              <a:t>III: </a:t>
            </a:r>
            <a:r>
              <a:rPr lang="et-EE" dirty="0" smtClean="0"/>
              <a:t>Kohtu seisukoht</a:t>
            </a:r>
            <a:endParaRPr lang="en-GB" dirty="0"/>
          </a:p>
        </p:txBody>
      </p:sp>
      <p:graphicFrame>
        <p:nvGraphicFramePr>
          <p:cNvPr id="6" name="Table 5">
            <a:extLst>
              <a:ext uri="{FF2B5EF4-FFF2-40B4-BE49-F238E27FC236}">
                <a16:creationId xmlns:a16="http://schemas.microsoft.com/office/drawing/2014/main" id="{45BA21BA-D02A-4206-AE26-942503CCA65C}"/>
              </a:ext>
            </a:extLst>
          </p:cNvPr>
          <p:cNvGraphicFramePr>
            <a:graphicFrameLocks noGrp="1"/>
          </p:cNvGraphicFramePr>
          <p:nvPr>
            <p:extLst>
              <p:ext uri="{D42A27DB-BD31-4B8C-83A1-F6EECF244321}">
                <p14:modId xmlns:p14="http://schemas.microsoft.com/office/powerpoint/2010/main" val="1490691141"/>
              </p:ext>
            </p:extLst>
          </p:nvPr>
        </p:nvGraphicFramePr>
        <p:xfrm>
          <a:off x="0" y="1291823"/>
          <a:ext cx="12191998" cy="5139129"/>
        </p:xfrm>
        <a:graphic>
          <a:graphicData uri="http://schemas.openxmlformats.org/drawingml/2006/table">
            <a:tbl>
              <a:tblPr>
                <a:tableStyleId>{5C22544A-7EE6-4342-B048-85BDC9FD1C3A}</a:tableStyleId>
              </a:tblPr>
              <a:tblGrid>
                <a:gridCol w="2119211">
                  <a:extLst>
                    <a:ext uri="{9D8B030D-6E8A-4147-A177-3AD203B41FA5}">
                      <a16:colId xmlns:a16="http://schemas.microsoft.com/office/drawing/2014/main" val="4213442726"/>
                    </a:ext>
                  </a:extLst>
                </a:gridCol>
                <a:gridCol w="1167262">
                  <a:extLst>
                    <a:ext uri="{9D8B030D-6E8A-4147-A177-3AD203B41FA5}">
                      <a16:colId xmlns:a16="http://schemas.microsoft.com/office/drawing/2014/main" val="2214444464"/>
                    </a:ext>
                  </a:extLst>
                </a:gridCol>
                <a:gridCol w="965809">
                  <a:extLst>
                    <a:ext uri="{9D8B030D-6E8A-4147-A177-3AD203B41FA5}">
                      <a16:colId xmlns:a16="http://schemas.microsoft.com/office/drawing/2014/main" val="3601748430"/>
                    </a:ext>
                  </a:extLst>
                </a:gridCol>
                <a:gridCol w="1134246">
                  <a:extLst>
                    <a:ext uri="{9D8B030D-6E8A-4147-A177-3AD203B41FA5}">
                      <a16:colId xmlns:a16="http://schemas.microsoft.com/office/drawing/2014/main" val="1257067858"/>
                    </a:ext>
                  </a:extLst>
                </a:gridCol>
                <a:gridCol w="1134246">
                  <a:extLst>
                    <a:ext uri="{9D8B030D-6E8A-4147-A177-3AD203B41FA5}">
                      <a16:colId xmlns:a16="http://schemas.microsoft.com/office/drawing/2014/main" val="2565540883"/>
                    </a:ext>
                  </a:extLst>
                </a:gridCol>
                <a:gridCol w="1134246">
                  <a:extLst>
                    <a:ext uri="{9D8B030D-6E8A-4147-A177-3AD203B41FA5}">
                      <a16:colId xmlns:a16="http://schemas.microsoft.com/office/drawing/2014/main" val="4122767526"/>
                    </a:ext>
                  </a:extLst>
                </a:gridCol>
                <a:gridCol w="1207123">
                  <a:extLst>
                    <a:ext uri="{9D8B030D-6E8A-4147-A177-3AD203B41FA5}">
                      <a16:colId xmlns:a16="http://schemas.microsoft.com/office/drawing/2014/main" val="3305191449"/>
                    </a:ext>
                  </a:extLst>
                </a:gridCol>
                <a:gridCol w="1061363">
                  <a:extLst>
                    <a:ext uri="{9D8B030D-6E8A-4147-A177-3AD203B41FA5}">
                      <a16:colId xmlns:a16="http://schemas.microsoft.com/office/drawing/2014/main" val="2180741394"/>
                    </a:ext>
                  </a:extLst>
                </a:gridCol>
                <a:gridCol w="1134246">
                  <a:extLst>
                    <a:ext uri="{9D8B030D-6E8A-4147-A177-3AD203B41FA5}">
                      <a16:colId xmlns:a16="http://schemas.microsoft.com/office/drawing/2014/main" val="3301366378"/>
                    </a:ext>
                  </a:extLst>
                </a:gridCol>
                <a:gridCol w="1134246">
                  <a:extLst>
                    <a:ext uri="{9D8B030D-6E8A-4147-A177-3AD203B41FA5}">
                      <a16:colId xmlns:a16="http://schemas.microsoft.com/office/drawing/2014/main" val="545742733"/>
                    </a:ext>
                  </a:extLst>
                </a:gridCol>
              </a:tblGrid>
              <a:tr h="621388">
                <a:tc>
                  <a:txBody>
                    <a:bodyPr/>
                    <a:lstStyle/>
                    <a:p>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83C4B9"/>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Kokku</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n-GB" sz="2000" b="1" dirty="0">
                          <a:effectLst/>
                          <a:latin typeface="+mj-lt"/>
                          <a:ea typeface="Times New Roman" panose="02020603050405020304" pitchFamily="18" charset="0"/>
                          <a:cs typeface="Times New Roman" panose="02020603050405020304" pitchFamily="18" charset="0"/>
                        </a:rPr>
                        <a:t>Austria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Ingl.</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(14)</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Eesti</a:t>
                      </a:r>
                      <a:endParaRPr lang="en-GB" sz="2000" b="1"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Soome</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(25)</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Saksamaa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(27)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Iiri</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(17)</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Norra</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(76)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tc>
                  <a:txBody>
                    <a:bodyPr/>
                    <a:lstStyle/>
                    <a:p>
                      <a:pPr algn="ctr"/>
                      <a:r>
                        <a:rPr lang="et-EE" sz="2000" b="1" dirty="0" smtClean="0">
                          <a:effectLst/>
                          <a:latin typeface="+mj-lt"/>
                          <a:ea typeface="Times New Roman" panose="02020603050405020304" pitchFamily="18" charset="0"/>
                          <a:cs typeface="Times New Roman" panose="02020603050405020304" pitchFamily="18" charset="0"/>
                        </a:rPr>
                        <a:t>Hisp.</a:t>
                      </a:r>
                      <a:endParaRPr lang="en-GB" sz="2000" dirty="0">
                        <a:effectLst/>
                        <a:latin typeface="+mj-lt"/>
                        <a:ea typeface="Times New Roman" panose="02020603050405020304" pitchFamily="18" charset="0"/>
                        <a:cs typeface="Times New Roman" panose="02020603050405020304" pitchFamily="18" charset="0"/>
                      </a:endParaRPr>
                    </a:p>
                    <a:p>
                      <a:pPr algn="ctr"/>
                      <a:r>
                        <a:rPr lang="en-GB" sz="2000" b="1" dirty="0">
                          <a:effectLst/>
                          <a:latin typeface="+mj-lt"/>
                          <a:ea typeface="Times New Roman" panose="02020603050405020304" pitchFamily="18" charset="0"/>
                          <a:cs typeface="Times New Roman" panose="02020603050405020304" pitchFamily="18" charset="0"/>
                        </a:rPr>
                        <a:t>(16)</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tx2">
                        <a:alpha val="50000"/>
                      </a:schemeClr>
                    </a:solidFill>
                  </a:tcPr>
                </a:tc>
                <a:extLst>
                  <a:ext uri="{0D108BD9-81ED-4DB2-BD59-A6C34878D82A}">
                    <a16:rowId xmlns:a16="http://schemas.microsoft.com/office/drawing/2014/main" val="837436490"/>
                  </a:ext>
                </a:extLst>
              </a:tr>
              <a:tr h="732610">
                <a:tc>
                  <a:txBody>
                    <a:bodyPr/>
                    <a:lstStyle/>
                    <a:p>
                      <a:r>
                        <a:rPr lang="et-EE" sz="2000" b="1" dirty="0" smtClean="0">
                          <a:effectLst/>
                          <a:latin typeface="+mj-lt"/>
                          <a:ea typeface="Times New Roman" panose="02020603050405020304" pitchFamily="18" charset="0"/>
                          <a:cs typeface="Times New Roman" panose="02020603050405020304" pitchFamily="18" charset="0"/>
                        </a:rPr>
                        <a:t>Teenuste mõju</a:t>
                      </a:r>
                      <a:r>
                        <a:rPr lang="et-EE" sz="2000" b="1" baseline="0" dirty="0" smtClean="0">
                          <a:effectLst/>
                          <a:latin typeface="+mj-lt"/>
                          <a:ea typeface="Times New Roman" panose="02020603050405020304" pitchFamily="18" charset="0"/>
                          <a:cs typeface="Times New Roman" panose="02020603050405020304" pitchFamily="18" charset="0"/>
                        </a:rPr>
                        <a:t> analüüs</a:t>
                      </a:r>
                      <a:endParaRPr lang="en-GB" sz="2000" b="1"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CBCBCB"/>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157</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73 %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50 %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76 %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96 %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96 %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59 %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70</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92 %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571235040"/>
                  </a:ext>
                </a:extLst>
              </a:tr>
              <a:tr h="1098912">
                <a:tc>
                  <a:txBody>
                    <a:bodyPr/>
                    <a:lstStyle/>
                    <a:p>
                      <a:pPr algn="r"/>
                      <a:r>
                        <a:rPr lang="en-GB" sz="2000" i="1" dirty="0">
                          <a:effectLst/>
                          <a:latin typeface="+mj-lt"/>
                          <a:ea typeface="Times New Roman" panose="02020603050405020304" pitchFamily="18" charset="0"/>
                          <a:cs typeface="Times New Roman" panose="02020603050405020304" pitchFamily="18" charset="0"/>
                        </a:rPr>
                        <a:t>- </a:t>
                      </a:r>
                      <a:r>
                        <a:rPr lang="et-EE" sz="2000" i="1" dirty="0" smtClean="0">
                          <a:effectLst/>
                          <a:latin typeface="+mj-lt"/>
                          <a:ea typeface="Times New Roman" panose="02020603050405020304" pitchFamily="18" charset="0"/>
                          <a:cs typeface="Times New Roman" panose="02020603050405020304" pitchFamily="18" charset="0"/>
                        </a:rPr>
                        <a:t>Teenused ei parandanud olukorda</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rgbClr val="CBCBCB"/>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143</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91 %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65 %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23</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92 %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90 %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87 %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2486388435"/>
                  </a:ext>
                </a:extLst>
              </a:tr>
              <a:tr h="732610">
                <a:tc>
                  <a:txBody>
                    <a:bodyPr/>
                    <a:lstStyle/>
                    <a:p>
                      <a:pPr algn="r"/>
                      <a:r>
                        <a:rPr lang="en-GB" sz="2000" i="1" dirty="0">
                          <a:effectLst/>
                          <a:latin typeface="+mj-lt"/>
                          <a:ea typeface="Times New Roman" panose="02020603050405020304" pitchFamily="18" charset="0"/>
                          <a:cs typeface="Times New Roman" panose="02020603050405020304" pitchFamily="18" charset="0"/>
                        </a:rPr>
                        <a:t>- </a:t>
                      </a:r>
                      <a:r>
                        <a:rPr lang="et-EE" sz="2000" i="1" dirty="0" smtClean="0">
                          <a:effectLst/>
                          <a:latin typeface="+mj-lt"/>
                          <a:ea typeface="Times New Roman" panose="02020603050405020304" pitchFamily="18" charset="0"/>
                          <a:cs typeface="Times New Roman" panose="02020603050405020304" pitchFamily="18" charset="0"/>
                        </a:rPr>
                        <a:t>On teenuseid,</a:t>
                      </a:r>
                      <a:r>
                        <a:rPr lang="et-EE" sz="2000" i="1" baseline="0" dirty="0" smtClean="0">
                          <a:effectLst/>
                          <a:latin typeface="+mj-lt"/>
                          <a:ea typeface="Times New Roman" panose="02020603050405020304" pitchFamily="18" charset="0"/>
                          <a:cs typeface="Times New Roman" panose="02020603050405020304" pitchFamily="18" charset="0"/>
                        </a:rPr>
                        <a:t> mida saaks veel pakkuda</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14 %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1958286263"/>
                  </a:ext>
                </a:extLst>
              </a:tr>
              <a:tr h="1039209">
                <a:tc>
                  <a:txBody>
                    <a:bodyPr/>
                    <a:lstStyle/>
                    <a:p>
                      <a:pPr algn="r"/>
                      <a:r>
                        <a:rPr lang="en-GB" sz="2000" i="1" dirty="0">
                          <a:effectLst/>
                          <a:latin typeface="+mj-lt"/>
                          <a:ea typeface="Times New Roman" panose="02020603050405020304" pitchFamily="18" charset="0"/>
                          <a:cs typeface="Times New Roman" panose="02020603050405020304" pitchFamily="18" charset="0"/>
                        </a:rPr>
                        <a:t>- </a:t>
                      </a:r>
                      <a:r>
                        <a:rPr lang="et-EE" sz="2000" i="1" dirty="0" smtClean="0">
                          <a:effectLst/>
                          <a:latin typeface="+mj-lt"/>
                          <a:ea typeface="Times New Roman" panose="02020603050405020304" pitchFamily="18" charset="0"/>
                          <a:cs typeface="Times New Roman" panose="02020603050405020304" pitchFamily="18" charset="0"/>
                        </a:rPr>
                        <a:t>Teenused parandasid olukorda piisavalt</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0E0E0"/>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14 %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E0E0E0"/>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10 %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91558607"/>
                  </a:ext>
                </a:extLst>
              </a:tr>
              <a:tr h="732610">
                <a:tc>
                  <a:txBody>
                    <a:bodyPr/>
                    <a:lstStyle/>
                    <a:p>
                      <a:r>
                        <a:rPr lang="et-EE" sz="2000" dirty="0" smtClean="0">
                          <a:effectLst/>
                          <a:latin typeface="+mj-lt"/>
                          <a:ea typeface="Times New Roman" panose="02020603050405020304" pitchFamily="18" charset="0"/>
                          <a:cs typeface="Times New Roman" panose="02020603050405020304" pitchFamily="18" charset="0"/>
                        </a:rPr>
                        <a:t>Täiendavate teenuste soovitus</a:t>
                      </a:r>
                      <a:endParaRPr lang="en-GB" sz="2000" dirty="0">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6"/>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66</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31 %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71 %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b="1" i="0" dirty="0">
                          <a:effectLst/>
                          <a:latin typeface="Times New Roman" panose="02020603050405020304" pitchFamily="18" charset="0"/>
                          <a:ea typeface="Times New Roman" panose="02020603050405020304" pitchFamily="18" charset="0"/>
                          <a:cs typeface="Times New Roman" panose="02020603050405020304" pitchFamily="18" charset="0"/>
                        </a:rPr>
                        <a:t>24 %</a:t>
                      </a:r>
                      <a:endParaRPr lang="en-US" sz="2800" b="1"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7 %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82 %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a:effectLst/>
                          <a:latin typeface="Times New Roman" panose="02020603050405020304" pitchFamily="18" charset="0"/>
                          <a:ea typeface="Times New Roman" panose="02020603050405020304" pitchFamily="18" charset="0"/>
                          <a:cs typeface="Times New Roman" panose="02020603050405020304" pitchFamily="18" charset="0"/>
                        </a:rPr>
                        <a:t>42 %</a:t>
                      </a:r>
                      <a:endParaRPr lang="en-US" sz="2800" i="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tc>
                  <a:txBody>
                    <a:bodyPr/>
                    <a:lstStyle/>
                    <a:p>
                      <a:pPr algn="ctr">
                        <a:spcAft>
                          <a:spcPts val="0"/>
                        </a:spcAft>
                      </a:pPr>
                      <a:r>
                        <a:rPr lang="en-GB" sz="1800" i="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en-GB" sz="1800" i="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alpha val="60000"/>
                      </a:schemeClr>
                    </a:solidFill>
                  </a:tcPr>
                </a:tc>
                <a:extLst>
                  <a:ext uri="{0D108BD9-81ED-4DB2-BD59-A6C34878D82A}">
                    <a16:rowId xmlns:a16="http://schemas.microsoft.com/office/drawing/2014/main" val="3422510839"/>
                  </a:ext>
                </a:extLst>
              </a:tr>
            </a:tbl>
          </a:graphicData>
        </a:graphic>
      </p:graphicFrame>
      <p:sp>
        <p:nvSpPr>
          <p:cNvPr id="7" name="Footer Placeholder 3">
            <a:extLst>
              <a:ext uri="{FF2B5EF4-FFF2-40B4-BE49-F238E27FC236}">
                <a16:creationId xmlns:a16="http://schemas.microsoft.com/office/drawing/2014/main" id="{2E08EEE4-B0A5-45AE-8324-E44E89AD8EC2}"/>
              </a:ext>
            </a:extLst>
          </p:cNvPr>
          <p:cNvSpPr>
            <a:spLocks noGrp="1"/>
          </p:cNvSpPr>
          <p:nvPr>
            <p:ph type="ftr" sz="quarter" idx="3"/>
          </p:nvPr>
        </p:nvSpPr>
        <p:spPr>
          <a:xfrm>
            <a:off x="1296000" y="6430953"/>
            <a:ext cx="9837667" cy="365125"/>
          </a:xfrm>
        </p:spPr>
        <p:txBody>
          <a:bodyPr/>
          <a:lstStyle/>
          <a:p>
            <a:r>
              <a:rPr lang="nb-NO" dirty="0"/>
              <a:t>@DiscretionUiB  |  www.discretion.uib.no</a:t>
            </a:r>
          </a:p>
        </p:txBody>
      </p:sp>
    </p:spTree>
    <p:extLst>
      <p:ext uri="{BB962C8B-B14F-4D97-AF65-F5344CB8AC3E}">
        <p14:creationId xmlns:p14="http://schemas.microsoft.com/office/powerpoint/2010/main" val="17688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AA9E23B-8AAF-4A93-AB1D-89C58E19731B}"/>
              </a:ext>
            </a:extLst>
          </p:cNvPr>
          <p:cNvSpPr>
            <a:spLocks noGrp="1"/>
          </p:cNvSpPr>
          <p:nvPr>
            <p:ph sz="half" idx="1"/>
          </p:nvPr>
        </p:nvSpPr>
        <p:spPr>
          <a:xfrm>
            <a:off x="676276" y="904461"/>
            <a:ext cx="6476879" cy="5411672"/>
          </a:xfrm>
        </p:spPr>
        <p:txBody>
          <a:bodyPr/>
          <a:lstStyle/>
          <a:p>
            <a:r>
              <a:rPr lang="et-EE" dirty="0" smtClean="0"/>
              <a:t>Selge </a:t>
            </a:r>
            <a:r>
              <a:rPr lang="et-EE" dirty="0" smtClean="0"/>
              <a:t>kohustus pakkuda teenuseid, </a:t>
            </a:r>
            <a:r>
              <a:rPr lang="et-EE" dirty="0" smtClean="0"/>
              <a:t>kuid seda </a:t>
            </a:r>
            <a:r>
              <a:rPr lang="et-EE" dirty="0" smtClean="0"/>
              <a:t>ei järgita alati.</a:t>
            </a:r>
            <a:endParaRPr lang="en-GB" dirty="0"/>
          </a:p>
          <a:p>
            <a:r>
              <a:rPr lang="et-EE" dirty="0" smtClean="0"/>
              <a:t>Vanemate ja sotsiaaltöötajate koostöö </a:t>
            </a:r>
            <a:r>
              <a:rPr lang="et-EE" dirty="0" smtClean="0"/>
              <a:t>on </a:t>
            </a:r>
            <a:r>
              <a:rPr lang="et-EE" dirty="0" smtClean="0"/>
              <a:t>võtmetähtsusega.</a:t>
            </a:r>
            <a:endParaRPr lang="en-GB" dirty="0"/>
          </a:p>
          <a:p>
            <a:r>
              <a:rPr lang="et-EE" dirty="0" smtClean="0"/>
              <a:t>Oluline on teenuste ajastamine ning küsimus, kui kaua </a:t>
            </a:r>
            <a:r>
              <a:rPr lang="et-EE" dirty="0" smtClean="0"/>
              <a:t>tuleb teenuseid pakkuda</a:t>
            </a:r>
          </a:p>
          <a:p>
            <a:r>
              <a:rPr lang="et-EE" dirty="0" smtClean="0"/>
              <a:t>Riigi fookuses peaks olema sobivate </a:t>
            </a:r>
            <a:r>
              <a:rPr lang="et-EE" dirty="0" smtClean="0"/>
              <a:t>teenuste arendamine ja pakkumine, </a:t>
            </a:r>
            <a:r>
              <a:rPr lang="et-EE" dirty="0" smtClean="0"/>
              <a:t>koostööd hõlbustava õhkkonna loomine.</a:t>
            </a:r>
            <a:endParaRPr lang="et-EE" dirty="0" smtClean="0"/>
          </a:p>
          <a:p>
            <a:r>
              <a:rPr lang="et-EE" dirty="0" smtClean="0"/>
              <a:t>Keeruline tasakaalustamise ülesanne:</a:t>
            </a:r>
          </a:p>
          <a:p>
            <a:pPr marL="457200" indent="-457200">
              <a:buFont typeface="Arial" panose="020B0604020202020204" pitchFamily="34" charset="0"/>
              <a:buChar char="•"/>
            </a:pPr>
            <a:r>
              <a:rPr lang="et-EE" dirty="0" smtClean="0"/>
              <a:t>Kõige </a:t>
            </a:r>
            <a:r>
              <a:rPr lang="et-EE" dirty="0" smtClean="0"/>
              <a:t>vähem sekkuv meede </a:t>
            </a:r>
            <a:endParaRPr lang="et-EE" dirty="0"/>
          </a:p>
          <a:p>
            <a:pPr marL="457200" indent="-457200">
              <a:buFont typeface="Arial" panose="020B0604020202020204" pitchFamily="34" charset="0"/>
              <a:buChar char="•"/>
            </a:pPr>
            <a:r>
              <a:rPr lang="et-EE" dirty="0" smtClean="0"/>
              <a:t>Lapse </a:t>
            </a:r>
            <a:r>
              <a:rPr lang="et-EE" dirty="0" smtClean="0"/>
              <a:t>parimad huvid</a:t>
            </a:r>
            <a:endParaRPr lang="en-GB" dirty="0"/>
          </a:p>
        </p:txBody>
      </p:sp>
      <p:sp>
        <p:nvSpPr>
          <p:cNvPr id="4" name="Slide Number Placeholder 3">
            <a:extLst>
              <a:ext uri="{FF2B5EF4-FFF2-40B4-BE49-F238E27FC236}">
                <a16:creationId xmlns:a16="http://schemas.microsoft.com/office/drawing/2014/main" id="{D95A47AE-7A1D-4F21-BE1D-296CC268FE8B}"/>
              </a:ext>
            </a:extLst>
          </p:cNvPr>
          <p:cNvSpPr>
            <a:spLocks noGrp="1"/>
          </p:cNvSpPr>
          <p:nvPr>
            <p:ph type="sldNum" sz="quarter" idx="4"/>
          </p:nvPr>
        </p:nvSpPr>
        <p:spPr/>
        <p:txBody>
          <a:bodyPr/>
          <a:lstStyle/>
          <a:p>
            <a:fld id="{3E905E87-D27A-4885-B6D7-4167BBF58871}" type="slidenum">
              <a:rPr lang="nb-NO" smtClean="0"/>
              <a:pPr/>
              <a:t>14</a:t>
            </a:fld>
            <a:endParaRPr lang="nb-NO" dirty="0"/>
          </a:p>
        </p:txBody>
      </p:sp>
      <p:sp>
        <p:nvSpPr>
          <p:cNvPr id="5" name="Footer Placeholder 4">
            <a:extLst>
              <a:ext uri="{FF2B5EF4-FFF2-40B4-BE49-F238E27FC236}">
                <a16:creationId xmlns:a16="http://schemas.microsoft.com/office/drawing/2014/main" id="{1DFE0E32-727D-4A3D-A830-B32554BDFBE7}"/>
              </a:ext>
            </a:extLst>
          </p:cNvPr>
          <p:cNvSpPr>
            <a:spLocks noGrp="1"/>
          </p:cNvSpPr>
          <p:nvPr>
            <p:ph type="ftr" sz="quarter" idx="3"/>
          </p:nvPr>
        </p:nvSpPr>
        <p:spPr/>
        <p:txBody>
          <a:bodyPr/>
          <a:lstStyle/>
          <a:p>
            <a:r>
              <a:rPr lang="nb-NO"/>
              <a:t>@DiscretionUiB  |  www.discretion.uib.no</a:t>
            </a:r>
            <a:endParaRPr lang="nb-NO" dirty="0"/>
          </a:p>
        </p:txBody>
      </p:sp>
      <p:sp>
        <p:nvSpPr>
          <p:cNvPr id="6" name="Title 5">
            <a:extLst>
              <a:ext uri="{FF2B5EF4-FFF2-40B4-BE49-F238E27FC236}">
                <a16:creationId xmlns:a16="http://schemas.microsoft.com/office/drawing/2014/main" id="{CB792924-7AB0-4972-8B96-3093EDED9537}"/>
              </a:ext>
            </a:extLst>
          </p:cNvPr>
          <p:cNvSpPr>
            <a:spLocks noGrp="1"/>
          </p:cNvSpPr>
          <p:nvPr>
            <p:ph type="title"/>
          </p:nvPr>
        </p:nvSpPr>
        <p:spPr>
          <a:xfrm>
            <a:off x="676276" y="289867"/>
            <a:ext cx="9575800" cy="504000"/>
          </a:xfrm>
        </p:spPr>
        <p:txBody>
          <a:bodyPr>
            <a:normAutofit fontScale="90000"/>
          </a:bodyPr>
          <a:lstStyle/>
          <a:p>
            <a:r>
              <a:rPr lang="et-EE" dirty="0" smtClean="0"/>
              <a:t>Kokkuvõtteks</a:t>
            </a:r>
            <a:endParaRPr lang="en-GB" dirty="0"/>
          </a:p>
        </p:txBody>
      </p:sp>
      <p:grpSp>
        <p:nvGrpSpPr>
          <p:cNvPr id="10" name="Group 9">
            <a:extLst>
              <a:ext uri="{FF2B5EF4-FFF2-40B4-BE49-F238E27FC236}">
                <a16:creationId xmlns:a16="http://schemas.microsoft.com/office/drawing/2014/main" id="{6B0D2AF5-66BF-44B5-AFC4-C91AF9FFF6EE}"/>
              </a:ext>
            </a:extLst>
          </p:cNvPr>
          <p:cNvGrpSpPr/>
          <p:nvPr/>
        </p:nvGrpSpPr>
        <p:grpSpPr>
          <a:xfrm>
            <a:off x="7153155" y="2039920"/>
            <a:ext cx="4474845" cy="2778160"/>
            <a:chOff x="7153155" y="2039920"/>
            <a:chExt cx="4474845" cy="2778160"/>
          </a:xfrm>
        </p:grpSpPr>
        <p:pic>
          <p:nvPicPr>
            <p:cNvPr id="3" name="Picture 2" descr="A picture containing chair, sitting, table&#10;&#10;Description automatically generated">
              <a:extLst>
                <a:ext uri="{FF2B5EF4-FFF2-40B4-BE49-F238E27FC236}">
                  <a16:creationId xmlns:a16="http://schemas.microsoft.com/office/drawing/2014/main" id="{85D2F68A-D01E-4C11-9DAF-0286703A56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3155" y="2039920"/>
              <a:ext cx="4474845" cy="2778160"/>
            </a:xfrm>
            <a:prstGeom prst="rect">
              <a:avLst/>
            </a:prstGeom>
          </p:spPr>
        </p:pic>
        <p:sp>
          <p:nvSpPr>
            <p:cNvPr id="9" name="TextBox 8">
              <a:extLst>
                <a:ext uri="{FF2B5EF4-FFF2-40B4-BE49-F238E27FC236}">
                  <a16:creationId xmlns:a16="http://schemas.microsoft.com/office/drawing/2014/main" id="{FF268C78-C743-4E8A-9543-C2A553303387}"/>
                </a:ext>
              </a:extLst>
            </p:cNvPr>
            <p:cNvSpPr txBox="1"/>
            <p:nvPr/>
          </p:nvSpPr>
          <p:spPr>
            <a:xfrm>
              <a:off x="10682990" y="4294860"/>
              <a:ext cx="939453" cy="523220"/>
            </a:xfrm>
            <a:prstGeom prst="rect">
              <a:avLst/>
            </a:prstGeom>
            <a:solidFill>
              <a:schemeClr val="bg2">
                <a:alpha val="65000"/>
              </a:schemeClr>
            </a:solidFill>
          </p:spPr>
          <p:txBody>
            <a:bodyPr wrap="square" rtlCol="0">
              <a:spAutoFit/>
            </a:bodyPr>
            <a:lstStyle/>
            <a:p>
              <a:pPr algn="ctr"/>
              <a:r>
                <a:rPr lang="en-GB" sz="1400" dirty="0"/>
                <a:t>Photo: </a:t>
              </a:r>
              <a:r>
                <a:rPr lang="en-GB" sz="1400" dirty="0" err="1"/>
                <a:t>Colourbox</a:t>
              </a:r>
              <a:endParaRPr lang="en-GB" sz="1400" dirty="0"/>
            </a:p>
          </p:txBody>
        </p:sp>
      </p:grpSp>
    </p:spTree>
    <p:extLst>
      <p:ext uri="{BB962C8B-B14F-4D97-AF65-F5344CB8AC3E}">
        <p14:creationId xmlns:p14="http://schemas.microsoft.com/office/powerpoint/2010/main" val="3577744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Tänan!</a:t>
            </a:r>
            <a:endParaRPr lang="en-US" dirty="0"/>
          </a:p>
        </p:txBody>
      </p:sp>
      <p:sp>
        <p:nvSpPr>
          <p:cNvPr id="3" name="Content Placeholder 2"/>
          <p:cNvSpPr>
            <a:spLocks noGrp="1"/>
          </p:cNvSpPr>
          <p:nvPr>
            <p:ph sz="half" idx="1"/>
          </p:nvPr>
        </p:nvSpPr>
        <p:spPr>
          <a:xfrm>
            <a:off x="2484000" y="2808325"/>
            <a:ext cx="7956000" cy="1265964"/>
          </a:xfrm>
        </p:spPr>
        <p:txBody>
          <a:bodyPr/>
          <a:lstStyle/>
          <a:p>
            <a:r>
              <a:rPr lang="et-EE" dirty="0" smtClean="0">
                <a:hlinkClick r:id="rId2"/>
              </a:rPr>
              <a:t>Katre.luhamaa@ut.ee</a:t>
            </a:r>
            <a:endParaRPr lang="et-EE" dirty="0" smtClean="0"/>
          </a:p>
          <a:p>
            <a:r>
              <a:rPr lang="et-EE" dirty="0" smtClean="0"/>
              <a:t>Tartu Ülikooli Euroopa õiguse ja rahvusvahelise õiguse lektor </a:t>
            </a:r>
            <a:endParaRPr lang="en-US" dirty="0"/>
          </a:p>
        </p:txBody>
      </p:sp>
    </p:spTree>
    <p:extLst>
      <p:ext uri="{BB962C8B-B14F-4D97-AF65-F5344CB8AC3E}">
        <p14:creationId xmlns:p14="http://schemas.microsoft.com/office/powerpoint/2010/main" val="3089643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8CB7AD-04C3-4A89-8C41-30BFB94B6CD9}"/>
              </a:ext>
            </a:extLst>
          </p:cNvPr>
          <p:cNvSpPr>
            <a:spLocks noGrp="1"/>
          </p:cNvSpPr>
          <p:nvPr>
            <p:ph sz="half" idx="1"/>
          </p:nvPr>
        </p:nvSpPr>
        <p:spPr>
          <a:xfrm>
            <a:off x="1296000" y="1531257"/>
            <a:ext cx="7234542" cy="4776410"/>
          </a:xfrm>
        </p:spPr>
        <p:txBody>
          <a:bodyPr anchor="t"/>
          <a:lstStyle/>
          <a:p>
            <a:r>
              <a:rPr lang="et-EE" dirty="0" smtClean="0"/>
              <a:t>Riigi sekkumine perekonnaellu piirab pereliikmete õigust perekonnaelule.</a:t>
            </a:r>
            <a:endParaRPr lang="en-GB" dirty="0"/>
          </a:p>
          <a:p>
            <a:r>
              <a:rPr lang="et-EE" dirty="0" smtClean="0"/>
              <a:t>Sotsiaaltoetused ja teenused võivad ennetada lapse perest eraldamist.</a:t>
            </a:r>
          </a:p>
          <a:p>
            <a:r>
              <a:rPr lang="et-EE" dirty="0" smtClean="0"/>
              <a:t>Analüüsisime, milliseid toetusi ja teenuseid pakuvad 8 Euroopa riiki peredele enne vastsündinute perest eraldamist.</a:t>
            </a:r>
          </a:p>
          <a:p>
            <a:r>
              <a:rPr lang="et-EE" dirty="0" smtClean="0"/>
              <a:t>Empiiriliseks materjaliks esimese astme vastsündinute perest eraldamise kohtuotsused.</a:t>
            </a:r>
          </a:p>
          <a:p>
            <a:r>
              <a:rPr lang="et-EE" dirty="0"/>
              <a:t>Eestist 2015-2017 täielik </a:t>
            </a:r>
            <a:r>
              <a:rPr lang="et-EE" dirty="0" smtClean="0"/>
              <a:t>valim – 17 kohtuotsust.</a:t>
            </a:r>
            <a:endParaRPr lang="en-GB" dirty="0"/>
          </a:p>
        </p:txBody>
      </p:sp>
      <p:sp>
        <p:nvSpPr>
          <p:cNvPr id="3" name="Slide Number Placeholder 2">
            <a:extLst>
              <a:ext uri="{FF2B5EF4-FFF2-40B4-BE49-F238E27FC236}">
                <a16:creationId xmlns:a16="http://schemas.microsoft.com/office/drawing/2014/main" id="{2CB26DA6-ACA4-4BCB-9256-26DF51EA8B5D}"/>
              </a:ext>
            </a:extLst>
          </p:cNvPr>
          <p:cNvSpPr>
            <a:spLocks noGrp="1"/>
          </p:cNvSpPr>
          <p:nvPr>
            <p:ph type="sldNum" sz="quarter" idx="4"/>
          </p:nvPr>
        </p:nvSpPr>
        <p:spPr/>
        <p:txBody>
          <a:bodyPr/>
          <a:lstStyle/>
          <a:p>
            <a:fld id="{3E905E87-D27A-4885-B6D7-4167BBF58871}" type="slidenum">
              <a:rPr lang="nb-NO" smtClean="0"/>
              <a:pPr/>
              <a:t>2</a:t>
            </a:fld>
            <a:endParaRPr lang="nb-NO" dirty="0"/>
          </a:p>
        </p:txBody>
      </p:sp>
      <p:sp>
        <p:nvSpPr>
          <p:cNvPr id="4" name="Footer Placeholder 3">
            <a:extLst>
              <a:ext uri="{FF2B5EF4-FFF2-40B4-BE49-F238E27FC236}">
                <a16:creationId xmlns:a16="http://schemas.microsoft.com/office/drawing/2014/main" id="{2945BFB9-6C92-49DB-8E5D-5B01E8F5E99A}"/>
              </a:ext>
            </a:extLst>
          </p:cNvPr>
          <p:cNvSpPr>
            <a:spLocks noGrp="1"/>
          </p:cNvSpPr>
          <p:nvPr>
            <p:ph type="ftr" sz="quarter" idx="3"/>
          </p:nvPr>
        </p:nvSpPr>
        <p:spPr/>
        <p:txBody>
          <a:bodyPr/>
          <a:lstStyle/>
          <a:p>
            <a:r>
              <a:rPr lang="nb-NO"/>
              <a:t>@DiscretionUiB  |  www.discretion.uib.no</a:t>
            </a:r>
            <a:endParaRPr lang="nb-NO" dirty="0"/>
          </a:p>
        </p:txBody>
      </p:sp>
      <p:sp>
        <p:nvSpPr>
          <p:cNvPr id="5" name="Title 4">
            <a:extLst>
              <a:ext uri="{FF2B5EF4-FFF2-40B4-BE49-F238E27FC236}">
                <a16:creationId xmlns:a16="http://schemas.microsoft.com/office/drawing/2014/main" id="{5C9DFB15-9E94-497D-940A-FACDE78BEA98}"/>
              </a:ext>
            </a:extLst>
          </p:cNvPr>
          <p:cNvSpPr>
            <a:spLocks noGrp="1"/>
          </p:cNvSpPr>
          <p:nvPr>
            <p:ph type="title"/>
          </p:nvPr>
        </p:nvSpPr>
        <p:spPr/>
        <p:txBody>
          <a:bodyPr>
            <a:normAutofit fontScale="90000"/>
          </a:bodyPr>
          <a:lstStyle/>
          <a:p>
            <a:r>
              <a:rPr lang="et-EE" dirty="0" smtClean="0"/>
              <a:t>Sissejuhatus</a:t>
            </a:r>
            <a:endParaRPr lang="en-GB" dirty="0"/>
          </a:p>
        </p:txBody>
      </p:sp>
      <p:grpSp>
        <p:nvGrpSpPr>
          <p:cNvPr id="6" name="Group 5">
            <a:extLst>
              <a:ext uri="{FF2B5EF4-FFF2-40B4-BE49-F238E27FC236}">
                <a16:creationId xmlns:a16="http://schemas.microsoft.com/office/drawing/2014/main" id="{CB361493-8DB4-4070-80B9-09B7F7860513}"/>
              </a:ext>
            </a:extLst>
          </p:cNvPr>
          <p:cNvGrpSpPr/>
          <p:nvPr/>
        </p:nvGrpSpPr>
        <p:grpSpPr>
          <a:xfrm>
            <a:off x="8940653" y="2878878"/>
            <a:ext cx="2762600" cy="1985445"/>
            <a:chOff x="6096000" y="2869353"/>
            <a:chExt cx="5607253" cy="3088307"/>
          </a:xfrm>
        </p:grpSpPr>
        <p:pic>
          <p:nvPicPr>
            <p:cNvPr id="7" name="Bilde 8">
              <a:extLst>
                <a:ext uri="{FF2B5EF4-FFF2-40B4-BE49-F238E27FC236}">
                  <a16:creationId xmlns:a16="http://schemas.microsoft.com/office/drawing/2014/main" id="{71254F86-E9BA-4036-8D63-A6AB6ED253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869353"/>
              <a:ext cx="5597644" cy="3088307"/>
            </a:xfrm>
            <a:prstGeom prst="rect">
              <a:avLst/>
            </a:prstGeom>
          </p:spPr>
        </p:pic>
        <p:sp>
          <p:nvSpPr>
            <p:cNvPr id="10" name="TextBox 9">
              <a:extLst>
                <a:ext uri="{FF2B5EF4-FFF2-40B4-BE49-F238E27FC236}">
                  <a16:creationId xmlns:a16="http://schemas.microsoft.com/office/drawing/2014/main" id="{8BEFA32B-0BA3-400D-AC83-99D18422D86B}"/>
                </a:ext>
              </a:extLst>
            </p:cNvPr>
            <p:cNvSpPr txBox="1"/>
            <p:nvPr/>
          </p:nvSpPr>
          <p:spPr>
            <a:xfrm>
              <a:off x="8646610" y="5434441"/>
              <a:ext cx="3056643" cy="478739"/>
            </a:xfrm>
            <a:prstGeom prst="rect">
              <a:avLst/>
            </a:prstGeom>
            <a:solidFill>
              <a:schemeClr val="bg2">
                <a:alpha val="65000"/>
              </a:schemeClr>
            </a:solidFill>
          </p:spPr>
          <p:txBody>
            <a:bodyPr wrap="square" rtlCol="0">
              <a:spAutoFit/>
            </a:bodyPr>
            <a:lstStyle/>
            <a:p>
              <a:pPr algn="ctr"/>
              <a:r>
                <a:rPr lang="en-GB" sz="1400" dirty="0"/>
                <a:t>Photo: </a:t>
              </a:r>
              <a:r>
                <a:rPr lang="en-GB" sz="1400" dirty="0" err="1"/>
                <a:t>Colourbox</a:t>
              </a:r>
              <a:endParaRPr lang="en-GB" sz="1400" dirty="0"/>
            </a:p>
          </p:txBody>
        </p:sp>
      </p:grpSp>
    </p:spTree>
    <p:extLst>
      <p:ext uri="{BB962C8B-B14F-4D97-AF65-F5344CB8AC3E}">
        <p14:creationId xmlns:p14="http://schemas.microsoft.com/office/powerpoint/2010/main" val="4211349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AFBE19-B92D-47B3-B4C3-397EFCA2BA26}"/>
              </a:ext>
            </a:extLst>
          </p:cNvPr>
          <p:cNvSpPr>
            <a:spLocks noGrp="1"/>
          </p:cNvSpPr>
          <p:nvPr>
            <p:ph type="sldNum" sz="quarter" idx="4"/>
          </p:nvPr>
        </p:nvSpPr>
        <p:spPr/>
        <p:txBody>
          <a:bodyPr/>
          <a:lstStyle/>
          <a:p>
            <a:fld id="{3E905E87-D27A-4885-B6D7-4167BBF58871}" type="slidenum">
              <a:rPr lang="nb-NO" sz="1100" smtClean="0"/>
              <a:pPr/>
              <a:t>3</a:t>
            </a:fld>
            <a:endParaRPr lang="nb-NO" sz="1100" dirty="0"/>
          </a:p>
        </p:txBody>
      </p:sp>
      <p:sp>
        <p:nvSpPr>
          <p:cNvPr id="7" name="Title 6">
            <a:extLst>
              <a:ext uri="{FF2B5EF4-FFF2-40B4-BE49-F238E27FC236}">
                <a16:creationId xmlns:a16="http://schemas.microsoft.com/office/drawing/2014/main" id="{787065FF-3070-4B0E-9026-E63939A2AB99}"/>
              </a:ext>
            </a:extLst>
          </p:cNvPr>
          <p:cNvSpPr>
            <a:spLocks noGrp="1"/>
          </p:cNvSpPr>
          <p:nvPr>
            <p:ph type="title"/>
          </p:nvPr>
        </p:nvSpPr>
        <p:spPr>
          <a:xfrm>
            <a:off x="613458" y="249512"/>
            <a:ext cx="5231757" cy="398670"/>
          </a:xfrm>
        </p:spPr>
        <p:txBody>
          <a:bodyPr>
            <a:noAutofit/>
          </a:bodyPr>
          <a:lstStyle/>
          <a:p>
            <a:r>
              <a:rPr lang="et-EE" sz="2800" dirty="0" smtClean="0"/>
              <a:t>Lastekaitse statistika</a:t>
            </a:r>
            <a:endParaRPr lang="en-GB" sz="2800" dirty="0"/>
          </a:p>
        </p:txBody>
      </p:sp>
      <p:graphicFrame>
        <p:nvGraphicFramePr>
          <p:cNvPr id="10" name="Content Placeholder 9"/>
          <p:cNvGraphicFramePr>
            <a:graphicFrameLocks noGrp="1"/>
          </p:cNvGraphicFramePr>
          <p:nvPr>
            <p:ph sz="half" idx="4294967295"/>
            <p:extLst>
              <p:ext uri="{D42A27DB-BD31-4B8C-83A1-F6EECF244321}">
                <p14:modId xmlns:p14="http://schemas.microsoft.com/office/powerpoint/2010/main" val="374748347"/>
              </p:ext>
            </p:extLst>
          </p:nvPr>
        </p:nvGraphicFramePr>
        <p:xfrm>
          <a:off x="6516547" y="76200"/>
          <a:ext cx="5675450" cy="6537960"/>
        </p:xfrm>
        <a:graphic>
          <a:graphicData uri="http://schemas.openxmlformats.org/drawingml/2006/table">
            <a:tbl>
              <a:tblPr firstRow="1" bandRow="1">
                <a:tableStyleId>{5C22544A-7EE6-4342-B048-85BDC9FD1C3A}</a:tableStyleId>
              </a:tblPr>
              <a:tblGrid>
                <a:gridCol w="1891817">
                  <a:extLst>
                    <a:ext uri="{9D8B030D-6E8A-4147-A177-3AD203B41FA5}">
                      <a16:colId xmlns:a16="http://schemas.microsoft.com/office/drawing/2014/main" val="1634054526"/>
                    </a:ext>
                  </a:extLst>
                </a:gridCol>
                <a:gridCol w="1962552">
                  <a:extLst>
                    <a:ext uri="{9D8B030D-6E8A-4147-A177-3AD203B41FA5}">
                      <a16:colId xmlns:a16="http://schemas.microsoft.com/office/drawing/2014/main" val="3907040868"/>
                    </a:ext>
                  </a:extLst>
                </a:gridCol>
                <a:gridCol w="1821081">
                  <a:extLst>
                    <a:ext uri="{9D8B030D-6E8A-4147-A177-3AD203B41FA5}">
                      <a16:colId xmlns:a16="http://schemas.microsoft.com/office/drawing/2014/main" val="704783473"/>
                    </a:ext>
                  </a:extLst>
                </a:gridCol>
              </a:tblGrid>
              <a:tr h="370840">
                <a:tc>
                  <a:txBody>
                    <a:bodyPr/>
                    <a:lstStyle/>
                    <a:p>
                      <a:pPr algn="just">
                        <a:spcAft>
                          <a:spcPts val="0"/>
                        </a:spcAft>
                      </a:pP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Riik</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Laste populatsioon</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 (</a:t>
                      </a:r>
                      <a:r>
                        <a:rPr lang="nb-NO" sz="1600" b="1" dirty="0">
                          <a:effectLst/>
                          <a:latin typeface="Garamond" panose="02020404030301010803" pitchFamily="18" charset="0"/>
                          <a:ea typeface="Calibri" panose="020F0502020204030204" pitchFamily="34" charset="0"/>
                          <a:cs typeface="Times New Roman" panose="02020603050405020304" pitchFamily="18" charset="0"/>
                        </a:rPr>
                        <a:t>0-17) </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a:t>
                      </a: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aasta</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t-EE" sz="1600" b="1" baseline="0" dirty="0" smtClean="0">
                          <a:effectLst/>
                          <a:latin typeface="Garamond" panose="02020404030301010803" pitchFamily="18" charset="0"/>
                          <a:ea typeface="Calibri" panose="020F0502020204030204" pitchFamily="34" charset="0"/>
                          <a:cs typeface="Times New Roman" panose="02020603050405020304" pitchFamily="18" charset="0"/>
                        </a:rPr>
                        <a:t>Perest eraldatud lapsed </a:t>
                      </a:r>
                      <a:r>
                        <a:rPr lang="et-EE" sz="1600" b="1" dirty="0" err="1" smtClean="0">
                          <a:effectLst/>
                          <a:latin typeface="Garamond" panose="02020404030301010803" pitchFamily="18" charset="0"/>
                          <a:ea typeface="Calibri" panose="020F0502020204030204" pitchFamily="34" charset="0"/>
                          <a:cs typeface="Times New Roman" panose="02020603050405020304" pitchFamily="18" charset="0"/>
                        </a:rPr>
                        <a:t>per</a:t>
                      </a:r>
                      <a:r>
                        <a:rPr lang="et-EE" sz="1600" b="1" baseline="0" dirty="0" smtClean="0">
                          <a:effectLst/>
                          <a:latin typeface="Garamond" panose="02020404030301010803" pitchFamily="18" charset="0"/>
                          <a:ea typeface="Calibri" panose="020F0502020204030204" pitchFamily="34" charset="0"/>
                          <a:cs typeface="Times New Roman" panose="02020603050405020304" pitchFamily="18" charset="0"/>
                        </a:rPr>
                        <a:t> </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1000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53636714"/>
                  </a:ext>
                </a:extLst>
              </a:tr>
              <a:tr h="370840">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Israel</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2,768,700 (2015)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3.9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3675577"/>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Italy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10,008,033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2.6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16861783"/>
                  </a:ext>
                </a:extLst>
              </a:tr>
              <a:tr h="370840">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Japan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dirty="0">
                          <a:effectLst/>
                          <a:latin typeface="Garamond" panose="02020404030301010803" pitchFamily="18" charset="0"/>
                          <a:ea typeface="Calibri" panose="020F0502020204030204" pitchFamily="34" charset="0"/>
                          <a:cs typeface="Times New Roman" panose="02020603050405020304" pitchFamily="18" charset="0"/>
                        </a:rPr>
                        <a:t>18,900,000 (2018)</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2.4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7708590"/>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Latvia</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369,085 (2016)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15.7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13819424"/>
                  </a:ext>
                </a:extLst>
              </a:tr>
              <a:tr h="370840">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Lithuania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503,015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17.4 (2017)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88978508"/>
                  </a:ext>
                </a:extLst>
              </a:tr>
              <a:tr h="370840">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Netherlands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3,404,098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9.1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5764417"/>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Northern Ireland</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436,403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6.9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33024546"/>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Norway</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1,127,400 (2016)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10.3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90137206"/>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Poland</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6,920,800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10.6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96531148"/>
                  </a:ext>
                </a:extLst>
              </a:tr>
              <a:tr h="370840">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Portugal</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1,781,663 (2015)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4.9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7126214"/>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Russia</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26,652,174 (2014)</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23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7121158"/>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Slovak Republic</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840,228 (0-14) (2016)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10.4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6301918"/>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Spain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8,119,000 (2015)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4.3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912963"/>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Sweden</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i="1">
                          <a:effectLst/>
                          <a:latin typeface="Garamond" panose="02020404030301010803" pitchFamily="18" charset="0"/>
                          <a:ea typeface="Calibri" panose="020F0502020204030204" pitchFamily="34" charset="0"/>
                          <a:cs typeface="Times New Roman" panose="02020603050405020304" pitchFamily="18" charset="0"/>
                        </a:rPr>
                        <a:t>2,239,615 (0-19) (2015)</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13.2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833114"/>
                  </a:ext>
                </a:extLst>
              </a:tr>
              <a:tr h="370840">
                <a:tc>
                  <a:txBody>
                    <a:bodyPr/>
                    <a:lstStyle/>
                    <a:p>
                      <a:pPr algn="just">
                        <a:spcAft>
                          <a:spcPts val="0"/>
                        </a:spcAft>
                      </a:pPr>
                      <a:r>
                        <a:rPr lang="nb-NO" sz="16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Switzerland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b-NO" sz="1600" b="1" i="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(3 cantons)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1,500,000 (2017)</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b-NO" sz="1600" i="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251,721 (2016)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10.6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65032721"/>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USA</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a:effectLst/>
                          <a:latin typeface="Garamond" panose="02020404030301010803" pitchFamily="18" charset="0"/>
                          <a:ea typeface="Calibri" panose="020F0502020204030204" pitchFamily="34" charset="0"/>
                          <a:cs typeface="Times New Roman" panose="02020603050405020304" pitchFamily="18" charset="0"/>
                        </a:rPr>
                        <a:t>73,600,000 (2016)</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5.9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7956704"/>
                  </a:ext>
                </a:extLst>
              </a:tr>
            </a:tbl>
          </a:graphicData>
        </a:graphic>
      </p:graphicFrame>
      <p:graphicFrame>
        <p:nvGraphicFramePr>
          <p:cNvPr id="8" name="Content Placeholder 7"/>
          <p:cNvGraphicFramePr>
            <a:graphicFrameLocks noGrp="1"/>
          </p:cNvGraphicFramePr>
          <p:nvPr>
            <p:ph sz="half" idx="4294967295"/>
            <p:extLst>
              <p:ext uri="{D42A27DB-BD31-4B8C-83A1-F6EECF244321}">
                <p14:modId xmlns:p14="http://schemas.microsoft.com/office/powerpoint/2010/main" val="1344699537"/>
              </p:ext>
            </p:extLst>
          </p:nvPr>
        </p:nvGraphicFramePr>
        <p:xfrm>
          <a:off x="613457" y="792128"/>
          <a:ext cx="5680281" cy="5425440"/>
        </p:xfrm>
        <a:graphic>
          <a:graphicData uri="http://schemas.openxmlformats.org/drawingml/2006/table">
            <a:tbl>
              <a:tblPr firstRow="1" bandRow="1">
                <a:tableStyleId>{5C22544A-7EE6-4342-B048-85BDC9FD1C3A}</a:tableStyleId>
              </a:tblPr>
              <a:tblGrid>
                <a:gridCol w="1701479">
                  <a:extLst>
                    <a:ext uri="{9D8B030D-6E8A-4147-A177-3AD203B41FA5}">
                      <a16:colId xmlns:a16="http://schemas.microsoft.com/office/drawing/2014/main" val="2384789801"/>
                    </a:ext>
                  </a:extLst>
                </a:gridCol>
                <a:gridCol w="2025569">
                  <a:extLst>
                    <a:ext uri="{9D8B030D-6E8A-4147-A177-3AD203B41FA5}">
                      <a16:colId xmlns:a16="http://schemas.microsoft.com/office/drawing/2014/main" val="259762959"/>
                    </a:ext>
                  </a:extLst>
                </a:gridCol>
                <a:gridCol w="1953233">
                  <a:extLst>
                    <a:ext uri="{9D8B030D-6E8A-4147-A177-3AD203B41FA5}">
                      <a16:colId xmlns:a16="http://schemas.microsoft.com/office/drawing/2014/main" val="1841135958"/>
                    </a:ext>
                  </a:extLst>
                </a:gridCol>
              </a:tblGrid>
              <a:tr h="370840">
                <a:tc>
                  <a:txBody>
                    <a:bodyPr/>
                    <a:lstStyle/>
                    <a:p>
                      <a:pPr algn="just">
                        <a:spcAft>
                          <a:spcPts val="0"/>
                        </a:spcAft>
                      </a:pP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Riik</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Laste populatsioon</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 (</a:t>
                      </a:r>
                      <a:r>
                        <a:rPr lang="nb-NO" sz="1600" b="1" dirty="0">
                          <a:effectLst/>
                          <a:latin typeface="Garamond" panose="02020404030301010803" pitchFamily="18" charset="0"/>
                          <a:ea typeface="Calibri" panose="020F0502020204030204" pitchFamily="34" charset="0"/>
                          <a:cs typeface="Times New Roman" panose="02020603050405020304" pitchFamily="18" charset="0"/>
                        </a:rPr>
                        <a:t>0-17) </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a:t>
                      </a:r>
                      <a:r>
                        <a:rPr lang="et-EE" sz="1600" b="1" dirty="0" smtClean="0">
                          <a:effectLst/>
                          <a:latin typeface="Garamond" panose="02020404030301010803" pitchFamily="18" charset="0"/>
                          <a:ea typeface="Calibri" panose="020F0502020204030204" pitchFamily="34" charset="0"/>
                          <a:cs typeface="Times New Roman" panose="02020603050405020304" pitchFamily="18" charset="0"/>
                        </a:rPr>
                        <a:t>aasta</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t-EE" sz="1600" b="1" baseline="0" dirty="0" smtClean="0">
                          <a:effectLst/>
                          <a:latin typeface="Garamond" panose="02020404030301010803" pitchFamily="18" charset="0"/>
                          <a:ea typeface="Calibri" panose="020F0502020204030204" pitchFamily="34" charset="0"/>
                          <a:cs typeface="Times New Roman" panose="02020603050405020304" pitchFamily="18" charset="0"/>
                        </a:rPr>
                        <a:t>Perest eraldatud lapsed </a:t>
                      </a:r>
                      <a:r>
                        <a:rPr lang="et-EE" sz="1600" b="1" dirty="0" err="1" smtClean="0">
                          <a:effectLst/>
                          <a:latin typeface="Garamond" panose="02020404030301010803" pitchFamily="18" charset="0"/>
                          <a:ea typeface="Calibri" panose="020F0502020204030204" pitchFamily="34" charset="0"/>
                          <a:cs typeface="Times New Roman" panose="02020603050405020304" pitchFamily="18" charset="0"/>
                        </a:rPr>
                        <a:t>per</a:t>
                      </a:r>
                      <a:r>
                        <a:rPr lang="et-EE" sz="1600" b="1" baseline="0" dirty="0" smtClean="0">
                          <a:effectLst/>
                          <a:latin typeface="Garamond" panose="02020404030301010803" pitchFamily="18" charset="0"/>
                          <a:ea typeface="Calibri" panose="020F0502020204030204" pitchFamily="34" charset="0"/>
                          <a:cs typeface="Times New Roman" panose="02020603050405020304" pitchFamily="18" charset="0"/>
                        </a:rPr>
                        <a:t> </a:t>
                      </a:r>
                      <a:r>
                        <a:rPr lang="nb-NO" sz="1600" b="1" dirty="0" smtClean="0">
                          <a:effectLst/>
                          <a:latin typeface="Garamond" panose="02020404030301010803" pitchFamily="18" charset="0"/>
                          <a:ea typeface="Calibri" panose="020F0502020204030204" pitchFamily="34" charset="0"/>
                          <a:cs typeface="Times New Roman" panose="02020603050405020304" pitchFamily="18" charset="0"/>
                        </a:rPr>
                        <a:t>1000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5724602"/>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Australia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5,440,000 (2017)</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8.8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6223843"/>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Austria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1,535,958 (2018)</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8.7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19249792"/>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Belgium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2,301,495 (2018)</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9.6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2884189"/>
                  </a:ext>
                </a:extLst>
              </a:tr>
              <a:tr h="370840">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Canada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7,006,303 (2015)</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8.9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9960466"/>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Czech Republic</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1,671,000 (0-14) (2016)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dirty="0">
                          <a:solidFill>
                            <a:srgbClr val="000000"/>
                          </a:solidFill>
                          <a:effectLst/>
                          <a:latin typeface="Garamond" panose="02020404030301010803" pitchFamily="18" charset="0"/>
                          <a:ea typeface="Calibri" panose="020F0502020204030204" pitchFamily="34" charset="0"/>
                          <a:cs typeface="Times New Roman" panose="02020603050405020304" pitchFamily="18" charset="0"/>
                        </a:rPr>
                        <a:t>15.8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1722867"/>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Denmark</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1,168,222 (2016)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10.2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4700562"/>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England</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11,785,311 </a:t>
                      </a:r>
                      <a:br>
                        <a:rPr lang="nb-NO" sz="1600" i="0" dirty="0">
                          <a:effectLst/>
                          <a:latin typeface="Garamond" panose="02020404030301010803" pitchFamily="18" charset="0"/>
                          <a:ea typeface="Calibri" panose="020F0502020204030204" pitchFamily="34" charset="0"/>
                          <a:cs typeface="Times New Roman" panose="02020603050405020304" pitchFamily="18" charset="0"/>
                        </a:rPr>
                      </a:br>
                      <a:r>
                        <a:rPr lang="nb-NO" sz="1600" i="0" dirty="0">
                          <a:effectLst/>
                          <a:latin typeface="Garamond" panose="02020404030301010803" pitchFamily="18" charset="0"/>
                          <a:ea typeface="Calibri" panose="020F0502020204030204" pitchFamily="34" charset="0"/>
                          <a:cs typeface="Times New Roman" panose="02020603050405020304" pitchFamily="18" charset="0"/>
                        </a:rPr>
                        <a:t>(2016)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6.2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2073858"/>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Estonia</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258,835 (2016)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9285289"/>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Finland</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1,071,905 (2016)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16.5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8247051"/>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France</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14,780,000 (2018)</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9.9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8293565"/>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Germany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13,470,300 (2016)</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10.8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68397818"/>
                  </a:ext>
                </a:extLst>
              </a:tr>
              <a:tr h="370840">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Greece</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1,889,916 (2011)</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a:effectLst/>
                          <a:latin typeface="Garamond" panose="02020404030301010803" pitchFamily="18" charset="0"/>
                          <a:ea typeface="Calibri" panose="020F0502020204030204" pitchFamily="34" charset="0"/>
                          <a:cs typeface="Times New Roman" panose="02020603050405020304" pitchFamily="18" charset="0"/>
                        </a:rPr>
                        <a:t>1.6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4868443"/>
                  </a:ext>
                </a:extLst>
              </a:tr>
              <a:tr h="370840">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Ireland</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nb-NO" sz="1600" i="0" dirty="0">
                          <a:effectLst/>
                          <a:latin typeface="Garamond" panose="02020404030301010803" pitchFamily="18" charset="0"/>
                          <a:ea typeface="Calibri" panose="020F0502020204030204" pitchFamily="34" charset="0"/>
                          <a:cs typeface="Times New Roman" panose="02020603050405020304" pitchFamily="18" charset="0"/>
                        </a:rPr>
                        <a:t>1,190,478 (2017)</a:t>
                      </a:r>
                      <a:endParaRPr lang="en-US" sz="2800" i="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nb-NO" sz="1600" b="1" dirty="0">
                          <a:effectLst/>
                          <a:latin typeface="Garamond" panose="02020404030301010803" pitchFamily="18" charset="0"/>
                          <a:ea typeface="Calibri" panose="020F0502020204030204" pitchFamily="34" charset="0"/>
                          <a:cs typeface="Times New Roman" panose="02020603050405020304" pitchFamily="18" charset="0"/>
                        </a:rPr>
                        <a:t>5.1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1819469"/>
                  </a:ext>
                </a:extLst>
              </a:tr>
            </a:tbl>
          </a:graphicData>
        </a:graphic>
      </p:graphicFrame>
      <p:sp>
        <p:nvSpPr>
          <p:cNvPr id="14" name="Title 6">
            <a:extLst>
              <a:ext uri="{FF2B5EF4-FFF2-40B4-BE49-F238E27FC236}">
                <a16:creationId xmlns:a16="http://schemas.microsoft.com/office/drawing/2014/main" id="{787065FF-3070-4B0E-9026-E63939A2AB99}"/>
              </a:ext>
            </a:extLst>
          </p:cNvPr>
          <p:cNvSpPr txBox="1">
            <a:spLocks/>
          </p:cNvSpPr>
          <p:nvPr/>
        </p:nvSpPr>
        <p:spPr>
          <a:xfrm>
            <a:off x="196770" y="6292077"/>
            <a:ext cx="6096967" cy="504000"/>
          </a:xfrm>
          <a:prstGeom prst="rect">
            <a:avLst/>
          </a:prstGeom>
        </p:spPr>
        <p:txBody>
          <a:bodyPr anchor="t">
            <a:noAutofit/>
          </a:bodyPr>
          <a:lstStyle>
            <a:lvl1pPr algn="l" rtl="0" eaLnBrk="0" fontAlgn="base" hangingPunct="0">
              <a:lnSpc>
                <a:spcPct val="90000"/>
              </a:lnSpc>
              <a:spcBef>
                <a:spcPct val="0"/>
              </a:spcBef>
              <a:spcAft>
                <a:spcPct val="0"/>
              </a:spcAft>
              <a:defRPr sz="3600" b="1" kern="1200">
                <a:solidFill>
                  <a:schemeClr val="tx2"/>
                </a:solidFill>
                <a:latin typeface="+mj-lt"/>
                <a:ea typeface="+mj-ea"/>
                <a:cs typeface="+mj-cs"/>
              </a:defRPr>
            </a:lvl1pPr>
            <a:lvl2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ctr"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ctr"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ctr"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ctr"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ctr"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sz="1400" b="0" dirty="0">
                <a:solidFill>
                  <a:schemeClr val="tx1"/>
                </a:solidFill>
                <a:latin typeface="+mn-lt"/>
              </a:rPr>
              <a:t>Child Protection Systems Across the </a:t>
            </a:r>
            <a:r>
              <a:rPr lang="en-US" sz="1400" b="0" dirty="0" smtClean="0">
                <a:solidFill>
                  <a:schemeClr val="tx1"/>
                </a:solidFill>
                <a:latin typeface="+mn-lt"/>
              </a:rPr>
              <a:t>World</a:t>
            </a:r>
            <a:r>
              <a:rPr lang="et-EE" sz="1400" b="0" dirty="0" smtClean="0">
                <a:solidFill>
                  <a:schemeClr val="tx1"/>
                </a:solidFill>
                <a:latin typeface="+mn-lt"/>
              </a:rPr>
              <a:t>, </a:t>
            </a:r>
            <a:r>
              <a:rPr lang="en-US" sz="1400" b="0" dirty="0" smtClean="0">
                <a:solidFill>
                  <a:schemeClr val="tx1"/>
                </a:solidFill>
                <a:latin typeface="+mn-lt"/>
              </a:rPr>
              <a:t>Jill </a:t>
            </a:r>
            <a:r>
              <a:rPr lang="en-US" sz="1400" b="0" dirty="0" err="1">
                <a:solidFill>
                  <a:schemeClr val="tx1"/>
                </a:solidFill>
                <a:latin typeface="+mn-lt"/>
              </a:rPr>
              <a:t>Duerr</a:t>
            </a:r>
            <a:r>
              <a:rPr lang="en-US" sz="1400" b="0" dirty="0">
                <a:solidFill>
                  <a:schemeClr val="tx1"/>
                </a:solidFill>
                <a:latin typeface="+mn-lt"/>
              </a:rPr>
              <a:t> </a:t>
            </a:r>
            <a:r>
              <a:rPr lang="en-US" sz="1400" b="0" dirty="0" err="1">
                <a:solidFill>
                  <a:schemeClr val="tx1"/>
                </a:solidFill>
                <a:latin typeface="+mn-lt"/>
              </a:rPr>
              <a:t>Berrick</a:t>
            </a:r>
            <a:r>
              <a:rPr lang="en-US" sz="1400" b="0" dirty="0">
                <a:solidFill>
                  <a:schemeClr val="tx1"/>
                </a:solidFill>
                <a:latin typeface="+mn-lt"/>
              </a:rPr>
              <a:t>, Neil Gilbert &amp; Marit </a:t>
            </a:r>
            <a:r>
              <a:rPr lang="en-US" sz="1400" b="0" dirty="0" smtClean="0">
                <a:solidFill>
                  <a:schemeClr val="tx1"/>
                </a:solidFill>
                <a:latin typeface="+mn-lt"/>
              </a:rPr>
              <a:t>Skivenes</a:t>
            </a:r>
            <a:r>
              <a:rPr lang="et-EE" sz="1400" b="0" dirty="0" smtClean="0">
                <a:solidFill>
                  <a:schemeClr val="tx1"/>
                </a:solidFill>
                <a:latin typeface="+mn-lt"/>
              </a:rPr>
              <a:t>. In </a:t>
            </a:r>
            <a:r>
              <a:rPr lang="et-EE" sz="1400" b="0" dirty="0">
                <a:solidFill>
                  <a:schemeClr val="tx1"/>
                </a:solidFill>
                <a:latin typeface="+mn-lt"/>
              </a:rPr>
              <a:t>press. # = </a:t>
            </a:r>
            <a:r>
              <a:rPr lang="et-EE" sz="1400" b="0" dirty="0" smtClean="0">
                <a:solidFill>
                  <a:schemeClr val="tx1"/>
                </a:solidFill>
                <a:latin typeface="+mn-lt"/>
              </a:rPr>
              <a:t>kindla kuupäeva seis; ^= aasta jooksul eraldatud lapsed</a:t>
            </a:r>
            <a:endParaRPr lang="en-US" sz="1400" b="0" dirty="0">
              <a:solidFill>
                <a:schemeClr val="tx1"/>
              </a:solidFill>
              <a:latin typeface="+mn-lt"/>
            </a:endParaRPr>
          </a:p>
        </p:txBody>
      </p:sp>
    </p:spTree>
    <p:extLst>
      <p:ext uri="{BB962C8B-B14F-4D97-AF65-F5344CB8AC3E}">
        <p14:creationId xmlns:p14="http://schemas.microsoft.com/office/powerpoint/2010/main" val="371267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picture containing text, map&#10;&#10;Description automatically generated">
            <a:extLst>
              <a:ext uri="{FF2B5EF4-FFF2-40B4-BE49-F238E27FC236}">
                <a16:creationId xmlns:a16="http://schemas.microsoft.com/office/drawing/2014/main" id="{A7976CCE-3332-4A3A-94B1-E5647DE5F8CC}"/>
              </a:ext>
            </a:extLst>
          </p:cNvPr>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l="1387" t="7503" b="3081"/>
          <a:stretch/>
        </p:blipFill>
        <p:spPr>
          <a:xfrm>
            <a:off x="1296000" y="870097"/>
            <a:ext cx="9488301" cy="5790195"/>
          </a:xfrm>
          <a:ln>
            <a:solidFill>
              <a:schemeClr val="tx2"/>
            </a:solidFill>
          </a:ln>
        </p:spPr>
      </p:pic>
      <p:sp>
        <p:nvSpPr>
          <p:cNvPr id="3" name="Slide Number Placeholder 2">
            <a:extLst>
              <a:ext uri="{FF2B5EF4-FFF2-40B4-BE49-F238E27FC236}">
                <a16:creationId xmlns:a16="http://schemas.microsoft.com/office/drawing/2014/main" id="{D823B1AD-A313-47CF-88DD-F5916166ECAC}"/>
              </a:ext>
            </a:extLst>
          </p:cNvPr>
          <p:cNvSpPr>
            <a:spLocks noGrp="1"/>
          </p:cNvSpPr>
          <p:nvPr>
            <p:ph type="sldNum" sz="quarter" idx="4"/>
          </p:nvPr>
        </p:nvSpPr>
        <p:spPr/>
        <p:txBody>
          <a:bodyPr/>
          <a:lstStyle/>
          <a:p>
            <a:fld id="{3E905E87-D27A-4885-B6D7-4167BBF58871}" type="slidenum">
              <a:rPr lang="nb-NO" smtClean="0"/>
              <a:pPr/>
              <a:t>4</a:t>
            </a:fld>
            <a:endParaRPr lang="nb-NO" dirty="0"/>
          </a:p>
        </p:txBody>
      </p:sp>
      <p:sp>
        <p:nvSpPr>
          <p:cNvPr id="4" name="Footer Placeholder 3">
            <a:extLst>
              <a:ext uri="{FF2B5EF4-FFF2-40B4-BE49-F238E27FC236}">
                <a16:creationId xmlns:a16="http://schemas.microsoft.com/office/drawing/2014/main" id="{817D732A-5259-47FA-9F63-81617224044F}"/>
              </a:ext>
            </a:extLst>
          </p:cNvPr>
          <p:cNvSpPr>
            <a:spLocks noGrp="1"/>
          </p:cNvSpPr>
          <p:nvPr>
            <p:ph type="ftr" sz="quarter" idx="3"/>
          </p:nvPr>
        </p:nvSpPr>
        <p:spPr/>
        <p:txBody>
          <a:bodyPr/>
          <a:lstStyle/>
          <a:p>
            <a:r>
              <a:rPr lang="nb-NO"/>
              <a:t>@DiscretionUiB  |  www.discretion.uib.no</a:t>
            </a:r>
            <a:endParaRPr lang="nb-NO" dirty="0"/>
          </a:p>
        </p:txBody>
      </p:sp>
      <p:sp>
        <p:nvSpPr>
          <p:cNvPr id="5" name="Title 4">
            <a:extLst>
              <a:ext uri="{FF2B5EF4-FFF2-40B4-BE49-F238E27FC236}">
                <a16:creationId xmlns:a16="http://schemas.microsoft.com/office/drawing/2014/main" id="{5805E916-FE05-47D7-AF57-A73F0DABF5DF}"/>
              </a:ext>
            </a:extLst>
          </p:cNvPr>
          <p:cNvSpPr>
            <a:spLocks noGrp="1"/>
          </p:cNvSpPr>
          <p:nvPr>
            <p:ph type="title"/>
          </p:nvPr>
        </p:nvSpPr>
        <p:spPr>
          <a:xfrm>
            <a:off x="1188000" y="247136"/>
            <a:ext cx="9575800" cy="632552"/>
          </a:xfrm>
        </p:spPr>
        <p:txBody>
          <a:bodyPr/>
          <a:lstStyle/>
          <a:p>
            <a:r>
              <a:rPr lang="et-EE" dirty="0" smtClean="0"/>
              <a:t>Uuringusse kaasatud riigid</a:t>
            </a:r>
            <a:endParaRPr lang="en-GB" dirty="0"/>
          </a:p>
        </p:txBody>
      </p:sp>
    </p:spTree>
    <p:extLst>
      <p:ext uri="{BB962C8B-B14F-4D97-AF65-F5344CB8AC3E}">
        <p14:creationId xmlns:p14="http://schemas.microsoft.com/office/powerpoint/2010/main" val="188562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851" y="111211"/>
            <a:ext cx="12200851" cy="6349540"/>
          </a:xfrm>
          <a:prstGeom prst="rect">
            <a:avLst/>
          </a:prstGeom>
        </p:spPr>
      </p:pic>
    </p:spTree>
    <p:extLst>
      <p:ext uri="{BB962C8B-B14F-4D97-AF65-F5344CB8AC3E}">
        <p14:creationId xmlns:p14="http://schemas.microsoft.com/office/powerpoint/2010/main" val="71381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949A60-B82F-45CA-9AF4-D758E25DEB4E}"/>
              </a:ext>
            </a:extLst>
          </p:cNvPr>
          <p:cNvSpPr>
            <a:spLocks noGrp="1"/>
          </p:cNvSpPr>
          <p:nvPr>
            <p:ph sz="half" idx="1"/>
          </p:nvPr>
        </p:nvSpPr>
        <p:spPr/>
        <p:txBody>
          <a:bodyPr/>
          <a:lstStyle/>
          <a:p>
            <a:pPr marL="514350" indent="-514350">
              <a:buAutoNum type="arabicPeriod"/>
            </a:pPr>
            <a:r>
              <a:rPr lang="et-EE" dirty="0" smtClean="0"/>
              <a:t>Osalisriigid </a:t>
            </a:r>
            <a:r>
              <a:rPr lang="et-EE" dirty="0"/>
              <a:t>rakendavad kõiki seadusandlikke, administratiivseid, sotsiaalseid ja haridusalaseid abinõusid, et kaitsta </a:t>
            </a:r>
            <a:r>
              <a:rPr lang="et-EE" dirty="0" smtClean="0"/>
              <a:t>last…</a:t>
            </a:r>
            <a:endParaRPr lang="et-EE" dirty="0"/>
          </a:p>
          <a:p>
            <a:pPr marL="514350" indent="-514350">
              <a:buAutoNum type="arabicPeriod"/>
            </a:pPr>
            <a:r>
              <a:rPr lang="et-EE" dirty="0" smtClean="0"/>
              <a:t>Niisugused </a:t>
            </a:r>
            <a:r>
              <a:rPr lang="et-EE" dirty="0"/>
              <a:t>kaitseabinõud peaksid hõlmama tõhusaid vahendeid sotsiaalprogrammide </a:t>
            </a:r>
            <a:r>
              <a:rPr lang="et-EE" dirty="0" err="1"/>
              <a:t>ellurakendamiseks</a:t>
            </a:r>
            <a:r>
              <a:rPr lang="et-EE" dirty="0"/>
              <a:t>, mis tagaksid vajaliku toetuse lapsele ja nendele, kes tema eest </a:t>
            </a:r>
            <a:r>
              <a:rPr lang="et-EE" dirty="0" smtClean="0"/>
              <a:t>hoolitsevad …</a:t>
            </a:r>
            <a:r>
              <a:rPr lang="en-US" dirty="0"/>
              <a:t>.</a:t>
            </a:r>
            <a:endParaRPr lang="et-EE" dirty="0"/>
          </a:p>
          <a:p>
            <a:endParaRPr lang="et-EE" dirty="0"/>
          </a:p>
          <a:p>
            <a:pPr marL="457200" indent="-457200">
              <a:buFont typeface="Arial" panose="020B0604020202020204" pitchFamily="34" charset="0"/>
              <a:buChar char="•"/>
            </a:pPr>
            <a:r>
              <a:rPr lang="et-EE" dirty="0" smtClean="0"/>
              <a:t>Artikkel 3 (lapse parim huvi); artikkel 5 (vanemate õigused)</a:t>
            </a:r>
          </a:p>
          <a:p>
            <a:pPr marL="457200" indent="-457200">
              <a:buFont typeface="Arial" panose="020B0604020202020204" pitchFamily="34" charset="0"/>
              <a:buChar char="•"/>
            </a:pPr>
            <a:r>
              <a:rPr lang="et-EE" dirty="0" smtClean="0"/>
              <a:t>Artikkel 26 rõhutab lapse õigust sotsiaalsele turvalisusele.</a:t>
            </a:r>
            <a:endParaRPr lang="et-EE" dirty="0"/>
          </a:p>
          <a:p>
            <a:pPr marL="457200" indent="-457200">
              <a:buFont typeface="Arial" panose="020B0604020202020204" pitchFamily="34" charset="0"/>
              <a:buChar char="•"/>
            </a:pPr>
            <a:r>
              <a:rPr lang="et-EE" dirty="0" smtClean="0"/>
              <a:t>Artikkel </a:t>
            </a:r>
            <a:r>
              <a:rPr lang="en-GB" dirty="0" smtClean="0"/>
              <a:t>27</a:t>
            </a:r>
            <a:r>
              <a:rPr lang="et-EE" dirty="0" smtClean="0"/>
              <a:t> kohustab riike toetama lapsevanemaid.</a:t>
            </a:r>
            <a:endParaRPr lang="en-GB" dirty="0"/>
          </a:p>
        </p:txBody>
      </p:sp>
      <p:sp>
        <p:nvSpPr>
          <p:cNvPr id="4" name="Slide Number Placeholder 3">
            <a:extLst>
              <a:ext uri="{FF2B5EF4-FFF2-40B4-BE49-F238E27FC236}">
                <a16:creationId xmlns:a16="http://schemas.microsoft.com/office/drawing/2014/main" id="{67B3F62C-BDFC-46E9-A3EF-201DB997BEF1}"/>
              </a:ext>
            </a:extLst>
          </p:cNvPr>
          <p:cNvSpPr>
            <a:spLocks noGrp="1"/>
          </p:cNvSpPr>
          <p:nvPr>
            <p:ph type="sldNum" sz="quarter" idx="4"/>
          </p:nvPr>
        </p:nvSpPr>
        <p:spPr/>
        <p:txBody>
          <a:bodyPr/>
          <a:lstStyle/>
          <a:p>
            <a:fld id="{3E905E87-D27A-4885-B6D7-4167BBF58871}" type="slidenum">
              <a:rPr lang="nb-NO" smtClean="0"/>
              <a:pPr/>
              <a:t>6</a:t>
            </a:fld>
            <a:endParaRPr lang="nb-NO" dirty="0"/>
          </a:p>
        </p:txBody>
      </p:sp>
      <p:sp>
        <p:nvSpPr>
          <p:cNvPr id="5" name="Footer Placeholder 4">
            <a:extLst>
              <a:ext uri="{FF2B5EF4-FFF2-40B4-BE49-F238E27FC236}">
                <a16:creationId xmlns:a16="http://schemas.microsoft.com/office/drawing/2014/main" id="{9B74E21D-BD1B-4733-A543-57BB87A82AF4}"/>
              </a:ext>
            </a:extLst>
          </p:cNvPr>
          <p:cNvSpPr>
            <a:spLocks noGrp="1"/>
          </p:cNvSpPr>
          <p:nvPr>
            <p:ph type="ftr" sz="quarter" idx="3"/>
          </p:nvPr>
        </p:nvSpPr>
        <p:spPr/>
        <p:txBody>
          <a:bodyPr/>
          <a:lstStyle/>
          <a:p>
            <a:r>
              <a:rPr lang="nb-NO"/>
              <a:t>@DiscretionUiB  |  www.discretion.uib.no</a:t>
            </a:r>
            <a:endParaRPr lang="nb-NO" dirty="0"/>
          </a:p>
        </p:txBody>
      </p:sp>
      <p:sp>
        <p:nvSpPr>
          <p:cNvPr id="6" name="Title 5">
            <a:extLst>
              <a:ext uri="{FF2B5EF4-FFF2-40B4-BE49-F238E27FC236}">
                <a16:creationId xmlns:a16="http://schemas.microsoft.com/office/drawing/2014/main" id="{44926980-2975-477B-AA9B-A619FA5A65E5}"/>
              </a:ext>
            </a:extLst>
          </p:cNvPr>
          <p:cNvSpPr>
            <a:spLocks noGrp="1"/>
          </p:cNvSpPr>
          <p:nvPr>
            <p:ph type="title"/>
          </p:nvPr>
        </p:nvSpPr>
        <p:spPr/>
        <p:txBody>
          <a:bodyPr>
            <a:normAutofit fontScale="90000"/>
          </a:bodyPr>
          <a:lstStyle/>
          <a:p>
            <a:r>
              <a:rPr lang="et-EE" dirty="0" smtClean="0"/>
              <a:t>Õiguslik alus – Lapse õiguste konventsiooni artikkel 19</a:t>
            </a:r>
            <a:endParaRPr lang="en-GB" dirty="0"/>
          </a:p>
        </p:txBody>
      </p:sp>
      <p:grpSp>
        <p:nvGrpSpPr>
          <p:cNvPr id="12" name="Group 11">
            <a:extLst>
              <a:ext uri="{FF2B5EF4-FFF2-40B4-BE49-F238E27FC236}">
                <a16:creationId xmlns:a16="http://schemas.microsoft.com/office/drawing/2014/main" id="{AB012767-2BA0-46B5-89A1-7726764CA04A}"/>
              </a:ext>
            </a:extLst>
          </p:cNvPr>
          <p:cNvGrpSpPr/>
          <p:nvPr/>
        </p:nvGrpSpPr>
        <p:grpSpPr>
          <a:xfrm>
            <a:off x="374176" y="295088"/>
            <a:ext cx="921824" cy="921824"/>
            <a:chOff x="9326272" y="347722"/>
            <a:chExt cx="921824" cy="921824"/>
          </a:xfrm>
        </p:grpSpPr>
        <p:pic>
          <p:nvPicPr>
            <p:cNvPr id="7" name="Graphic 6" descr="Paragraph Squiggle">
              <a:extLst>
                <a:ext uri="{FF2B5EF4-FFF2-40B4-BE49-F238E27FC236}">
                  <a16:creationId xmlns:a16="http://schemas.microsoft.com/office/drawing/2014/main" id="{E5C7BF06-4BC1-4B2F-84A3-A7713EE75BF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rot="5400000">
              <a:off x="9326272" y="347722"/>
              <a:ext cx="617024" cy="617024"/>
            </a:xfrm>
            <a:prstGeom prst="rect">
              <a:avLst/>
            </a:prstGeom>
          </p:spPr>
        </p:pic>
        <p:pic>
          <p:nvPicPr>
            <p:cNvPr id="9" name="Graphic 8" descr="Paragraph Squiggle">
              <a:extLst>
                <a:ext uri="{FF2B5EF4-FFF2-40B4-BE49-F238E27FC236}">
                  <a16:creationId xmlns:a16="http://schemas.microsoft.com/office/drawing/2014/main" id="{CFDB020D-FBB9-4897-9941-B4946FC0015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rot="5400000">
              <a:off x="9478672" y="500122"/>
              <a:ext cx="617024" cy="617024"/>
            </a:xfrm>
            <a:prstGeom prst="rect">
              <a:avLst/>
            </a:prstGeom>
          </p:spPr>
        </p:pic>
        <p:pic>
          <p:nvPicPr>
            <p:cNvPr id="11" name="Graphic 10" descr="Paragraph Squiggle">
              <a:extLst>
                <a:ext uri="{FF2B5EF4-FFF2-40B4-BE49-F238E27FC236}">
                  <a16:creationId xmlns:a16="http://schemas.microsoft.com/office/drawing/2014/main" id="{734AF9A0-438B-421A-BBA4-78F0B87994F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rot="5400000">
              <a:off x="9631072" y="652522"/>
              <a:ext cx="617024" cy="617024"/>
            </a:xfrm>
            <a:prstGeom prst="rect">
              <a:avLst/>
            </a:prstGeom>
          </p:spPr>
        </p:pic>
      </p:grpSp>
    </p:spTree>
    <p:extLst>
      <p:ext uri="{BB962C8B-B14F-4D97-AF65-F5344CB8AC3E}">
        <p14:creationId xmlns:p14="http://schemas.microsoft.com/office/powerpoint/2010/main" val="1597257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790832" y="1538515"/>
            <a:ext cx="10960444" cy="4777618"/>
          </a:xfrm>
        </p:spPr>
        <p:txBody>
          <a:bodyPr/>
          <a:lstStyle/>
          <a:p>
            <a:r>
              <a:rPr lang="et-EE" b="1" dirty="0" smtClean="0"/>
              <a:t>EIK artikkel 8</a:t>
            </a:r>
            <a:r>
              <a:rPr lang="et-EE" dirty="0" smtClean="0"/>
              <a:t>: õigus perekonnaelu kaitsele</a:t>
            </a:r>
            <a:endParaRPr lang="et-EE" dirty="0"/>
          </a:p>
          <a:p>
            <a:pPr lvl="1"/>
            <a:r>
              <a:rPr lang="et-EE" sz="2800" dirty="0" smtClean="0"/>
              <a:t>Riigi sekkumine perekonnaellu peaks olema piiratud ning tuleb valida perekonnaelu kõige vähem piiravad meetmed (</a:t>
            </a:r>
            <a:r>
              <a:rPr lang="et-EE" sz="2800" i="1" dirty="0" err="1" smtClean="0"/>
              <a:t>least</a:t>
            </a:r>
            <a:r>
              <a:rPr lang="et-EE" sz="2800" i="1" dirty="0" smtClean="0"/>
              <a:t> </a:t>
            </a:r>
            <a:r>
              <a:rPr lang="en-US" sz="2800" i="1" dirty="0" smtClean="0"/>
              <a:t>intrusive </a:t>
            </a:r>
            <a:r>
              <a:rPr lang="et-EE" sz="2800" i="1" dirty="0" err="1" smtClean="0"/>
              <a:t>measures</a:t>
            </a:r>
            <a:r>
              <a:rPr lang="et-EE" sz="2800" dirty="0" smtClean="0"/>
              <a:t>)</a:t>
            </a:r>
            <a:r>
              <a:rPr lang="en-US" sz="2800" dirty="0" smtClean="0"/>
              <a:t> </a:t>
            </a:r>
            <a:endParaRPr lang="et-EE" sz="2800" dirty="0" smtClean="0"/>
          </a:p>
          <a:p>
            <a:pPr lvl="1" algn="r"/>
            <a:r>
              <a:rPr lang="en-GB" sz="2800" i="1" dirty="0" smtClean="0"/>
              <a:t>Strand </a:t>
            </a:r>
            <a:r>
              <a:rPr lang="en-GB" sz="2800" i="1" dirty="0" err="1"/>
              <a:t>Lobben</a:t>
            </a:r>
            <a:r>
              <a:rPr lang="en-GB" sz="2800" i="1" dirty="0"/>
              <a:t> and others v. Norway [GC]</a:t>
            </a:r>
            <a:r>
              <a:rPr lang="en-GB" sz="2800" dirty="0"/>
              <a:t>, 2019 para. </a:t>
            </a:r>
            <a:r>
              <a:rPr lang="en-GB" sz="2800" dirty="0" smtClean="0"/>
              <a:t>207</a:t>
            </a:r>
            <a:endParaRPr lang="et-EE" sz="2800" dirty="0"/>
          </a:p>
          <a:p>
            <a:endParaRPr lang="et-EE" b="1" dirty="0" smtClean="0"/>
          </a:p>
          <a:p>
            <a:r>
              <a:rPr lang="et-EE" b="1" dirty="0" smtClean="0"/>
              <a:t>Täiendatud </a:t>
            </a:r>
            <a:r>
              <a:rPr lang="et-EE" b="1" dirty="0" smtClean="0"/>
              <a:t>Euroopa Sotsiaalharta artikkel 16</a:t>
            </a:r>
            <a:endParaRPr lang="et-EE" b="1" dirty="0"/>
          </a:p>
          <a:p>
            <a:pPr lvl="1"/>
            <a:r>
              <a:rPr lang="et-EE" sz="2800" dirty="0" smtClean="0"/>
              <a:t>Lepingupooled kohustuvad edendama </a:t>
            </a:r>
            <a:r>
              <a:rPr lang="et-EE" sz="2800" dirty="0"/>
              <a:t>perekonnaelu majanduslikku, õiguslikku ja sotsiaalset kaitset sotsiaal- ja peretoetuste, maksukorralduse, peredele eluaseme </a:t>
            </a:r>
            <a:r>
              <a:rPr lang="et-EE" sz="2800" dirty="0" smtClean="0"/>
              <a:t>võimaldamise … ning </a:t>
            </a:r>
            <a:r>
              <a:rPr lang="et-EE" sz="2800" dirty="0"/>
              <a:t>teiste asjakohaste meetmetega</a:t>
            </a:r>
            <a:r>
              <a:rPr lang="et-EE" sz="2800" dirty="0" smtClean="0"/>
              <a:t>.</a:t>
            </a:r>
            <a:endParaRPr lang="et-EE" dirty="0"/>
          </a:p>
        </p:txBody>
      </p:sp>
      <p:sp>
        <p:nvSpPr>
          <p:cNvPr id="4" name="Slide Number Placeholder 3"/>
          <p:cNvSpPr>
            <a:spLocks noGrp="1"/>
          </p:cNvSpPr>
          <p:nvPr>
            <p:ph type="sldNum" sz="quarter" idx="4"/>
          </p:nvPr>
        </p:nvSpPr>
        <p:spPr/>
        <p:txBody>
          <a:bodyPr/>
          <a:lstStyle/>
          <a:p>
            <a:fld id="{3E905E87-D27A-4885-B6D7-4167BBF58871}" type="slidenum">
              <a:rPr lang="nb-NO" smtClean="0"/>
              <a:pPr/>
              <a:t>7</a:t>
            </a:fld>
            <a:endParaRPr lang="nb-NO" dirty="0"/>
          </a:p>
        </p:txBody>
      </p:sp>
      <p:sp>
        <p:nvSpPr>
          <p:cNvPr id="5" name="Footer Placeholder 4"/>
          <p:cNvSpPr>
            <a:spLocks noGrp="1"/>
          </p:cNvSpPr>
          <p:nvPr>
            <p:ph type="ftr" sz="quarter" idx="3"/>
          </p:nvPr>
        </p:nvSpPr>
        <p:spPr/>
        <p:txBody>
          <a:bodyPr/>
          <a:lstStyle/>
          <a:p>
            <a:r>
              <a:rPr lang="nb-NO"/>
              <a:t>@DiscretionUiB  |  www.discretion.uib.no</a:t>
            </a:r>
            <a:endParaRPr lang="nb-NO" dirty="0"/>
          </a:p>
        </p:txBody>
      </p:sp>
      <p:sp>
        <p:nvSpPr>
          <p:cNvPr id="7" name="Title 6"/>
          <p:cNvSpPr>
            <a:spLocks noGrp="1"/>
          </p:cNvSpPr>
          <p:nvPr>
            <p:ph type="title"/>
          </p:nvPr>
        </p:nvSpPr>
        <p:spPr/>
        <p:txBody>
          <a:bodyPr/>
          <a:lstStyle/>
          <a:p>
            <a:r>
              <a:rPr lang="et-EE" dirty="0" smtClean="0"/>
              <a:t>Euroopa õigusruum</a:t>
            </a:r>
            <a:endParaRPr lang="en-US" dirty="0"/>
          </a:p>
        </p:txBody>
      </p:sp>
      <p:pic>
        <p:nvPicPr>
          <p:cNvPr id="3" name="Graphic 2" descr="Scales of justice">
            <a:extLst>
              <a:ext uri="{FF2B5EF4-FFF2-40B4-BE49-F238E27FC236}">
                <a16:creationId xmlns:a16="http://schemas.microsoft.com/office/drawing/2014/main" id="{94B5DF85-27E9-4793-A0A7-69AFB71C80F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78800" y="401400"/>
            <a:ext cx="709200" cy="709200"/>
          </a:xfrm>
          <a:prstGeom prst="rect">
            <a:avLst/>
          </a:prstGeom>
        </p:spPr>
      </p:pic>
    </p:spTree>
    <p:extLst>
      <p:ext uri="{BB962C8B-B14F-4D97-AF65-F5344CB8AC3E}">
        <p14:creationId xmlns:p14="http://schemas.microsoft.com/office/powerpoint/2010/main" val="2318444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E905E87-D27A-4885-B6D7-4167BBF58871}" type="slidenum">
              <a:rPr lang="nb-NO" smtClean="0"/>
              <a:pPr/>
              <a:t>8</a:t>
            </a:fld>
            <a:endParaRPr lang="nb-NO" dirty="0"/>
          </a:p>
        </p:txBody>
      </p:sp>
      <p:sp>
        <p:nvSpPr>
          <p:cNvPr id="5" name="Footer Placeholder 4"/>
          <p:cNvSpPr>
            <a:spLocks noGrp="1"/>
          </p:cNvSpPr>
          <p:nvPr>
            <p:ph type="ftr" sz="quarter" idx="3"/>
          </p:nvPr>
        </p:nvSpPr>
        <p:spPr/>
        <p:txBody>
          <a:bodyPr/>
          <a:lstStyle/>
          <a:p>
            <a:r>
              <a:rPr lang="nb-NO"/>
              <a:t>@DiscretionUiB  |  www.discretion.uib.no</a:t>
            </a:r>
            <a:endParaRPr lang="nb-NO" dirty="0"/>
          </a:p>
        </p:txBody>
      </p:sp>
      <p:sp>
        <p:nvSpPr>
          <p:cNvPr id="8" name="Content Placeholder 7"/>
          <p:cNvSpPr>
            <a:spLocks noGrp="1"/>
          </p:cNvSpPr>
          <p:nvPr>
            <p:ph sz="half" idx="4294967295"/>
          </p:nvPr>
        </p:nvSpPr>
        <p:spPr>
          <a:xfrm>
            <a:off x="634483" y="447870"/>
            <a:ext cx="10350674" cy="5868794"/>
          </a:xfrm>
          <a:prstGeom prst="rect">
            <a:avLst/>
          </a:prstGeom>
        </p:spPr>
        <p:txBody>
          <a:bodyPr/>
          <a:lstStyle/>
          <a:p>
            <a:pPr marL="457200" indent="-457200">
              <a:buFont typeface="Arial" panose="020B0604020202020204" pitchFamily="34" charset="0"/>
              <a:buChar char="•"/>
            </a:pPr>
            <a:r>
              <a:rPr lang="et-EE" dirty="0" smtClean="0">
                <a:latin typeface="+mj-lt"/>
              </a:rPr>
              <a:t>Oluline on toetada nii vanemaid kui ka perekonda</a:t>
            </a:r>
            <a:endParaRPr lang="et-EE" dirty="0">
              <a:latin typeface="+mj-lt"/>
            </a:endParaRPr>
          </a:p>
          <a:p>
            <a:pPr marL="914400" lvl="1" indent="-457200">
              <a:buFont typeface="Arial" panose="020B0604020202020204" pitchFamily="34" charset="0"/>
              <a:buChar char="•"/>
            </a:pPr>
            <a:r>
              <a:rPr lang="et-EE" dirty="0" smtClean="0">
                <a:latin typeface="+mj-lt"/>
              </a:rPr>
              <a:t>Kui vanemaid saab toetada sotsiaaltoetuste või teenuste abil, peaksid need olema esmaseks valikuks</a:t>
            </a:r>
            <a:r>
              <a:rPr lang="en-GB" dirty="0" smtClean="0">
                <a:latin typeface="+mj-lt"/>
              </a:rPr>
              <a:t> </a:t>
            </a:r>
            <a:r>
              <a:rPr lang="en-US" dirty="0" smtClean="0">
                <a:latin typeface="+mj-lt"/>
              </a:rPr>
              <a:t>(</a:t>
            </a:r>
            <a:r>
              <a:rPr lang="en-US" i="1" dirty="0">
                <a:latin typeface="+mj-lt"/>
              </a:rPr>
              <a:t>Strand </a:t>
            </a:r>
            <a:r>
              <a:rPr lang="en-US" i="1" dirty="0" err="1">
                <a:latin typeface="+mj-lt"/>
              </a:rPr>
              <a:t>Lobben</a:t>
            </a:r>
            <a:r>
              <a:rPr lang="en-US" i="1" dirty="0">
                <a:latin typeface="+mj-lt"/>
              </a:rPr>
              <a:t> v. Norway</a:t>
            </a:r>
            <a:r>
              <a:rPr lang="en-US" dirty="0">
                <a:latin typeface="+mj-lt"/>
              </a:rPr>
              <a:t> [GC] 2019, para 211).</a:t>
            </a:r>
            <a:r>
              <a:rPr lang="en-GB" dirty="0">
                <a:latin typeface="+mj-lt"/>
              </a:rPr>
              <a:t> </a:t>
            </a:r>
            <a:endParaRPr lang="et-EE" dirty="0">
              <a:latin typeface="+mj-lt"/>
            </a:endParaRPr>
          </a:p>
          <a:p>
            <a:pPr marL="914400" lvl="1" indent="-457200"/>
            <a:r>
              <a:rPr lang="et-EE" dirty="0" smtClean="0">
                <a:latin typeface="+mj-lt"/>
              </a:rPr>
              <a:t>Eriti oluline, kui vanemate raskused on seotud rahalise või majandusliku olukorraga ning kui vanemad ei ohusta lapsi </a:t>
            </a:r>
            <a:r>
              <a:rPr lang="en-US" dirty="0" smtClean="0">
                <a:latin typeface="+mj-lt"/>
              </a:rPr>
              <a:t>(</a:t>
            </a:r>
            <a:r>
              <a:rPr lang="en-US" i="1" dirty="0" err="1">
                <a:latin typeface="+mj-lt"/>
              </a:rPr>
              <a:t>Saviny</a:t>
            </a:r>
            <a:r>
              <a:rPr lang="en-US" i="1" dirty="0">
                <a:latin typeface="+mj-lt"/>
              </a:rPr>
              <a:t> v. Ukraine</a:t>
            </a:r>
            <a:r>
              <a:rPr lang="en-US" dirty="0">
                <a:latin typeface="+mj-lt"/>
              </a:rPr>
              <a:t> 2008, paras. 57–58)</a:t>
            </a:r>
            <a:r>
              <a:rPr lang="en-GB" dirty="0">
                <a:latin typeface="+mj-lt"/>
              </a:rPr>
              <a:t>. </a:t>
            </a:r>
            <a:endParaRPr lang="et-EE" dirty="0">
              <a:latin typeface="+mj-lt"/>
            </a:endParaRPr>
          </a:p>
          <a:p>
            <a:pPr marL="457200" indent="-457200">
              <a:buFont typeface="Arial" panose="020B0604020202020204" pitchFamily="34" charset="0"/>
              <a:buChar char="•"/>
            </a:pPr>
            <a:r>
              <a:rPr lang="et-EE" dirty="0" smtClean="0">
                <a:latin typeface="+mj-lt"/>
              </a:rPr>
              <a:t>Puudub ammendav nimekiri kohustuslikest toetustest ja teenustest</a:t>
            </a:r>
            <a:endParaRPr lang="et-EE" dirty="0">
              <a:latin typeface="+mj-lt"/>
            </a:endParaRPr>
          </a:p>
          <a:p>
            <a:pPr marL="457200" indent="-457200">
              <a:buFont typeface="Arial" panose="020B0604020202020204" pitchFamily="34" charset="0"/>
              <a:buChar char="•"/>
            </a:pPr>
            <a:r>
              <a:rPr lang="et-EE" dirty="0" smtClean="0">
                <a:latin typeface="+mj-lt"/>
              </a:rPr>
              <a:t>Toetus on eriti oluline, kui on tegemist:</a:t>
            </a:r>
            <a:endParaRPr lang="et-EE" dirty="0">
              <a:latin typeface="+mj-lt"/>
            </a:endParaRPr>
          </a:p>
          <a:p>
            <a:pPr marL="914400" lvl="1" indent="-457200">
              <a:buFont typeface="Arial" panose="020B0604020202020204" pitchFamily="34" charset="0"/>
              <a:buChar char="•"/>
            </a:pPr>
            <a:r>
              <a:rPr lang="et-EE" dirty="0" smtClean="0">
                <a:latin typeface="+mj-lt"/>
              </a:rPr>
              <a:t>Haavatavas olukorras olevate inimestega</a:t>
            </a:r>
            <a:r>
              <a:rPr lang="en-GB" dirty="0" smtClean="0">
                <a:latin typeface="+mj-lt"/>
              </a:rPr>
              <a:t> (</a:t>
            </a:r>
            <a:r>
              <a:rPr lang="en-GB" i="1" dirty="0">
                <a:latin typeface="+mj-lt"/>
              </a:rPr>
              <a:t>Zhou v. Italy</a:t>
            </a:r>
            <a:r>
              <a:rPr lang="en-GB" dirty="0">
                <a:latin typeface="+mj-lt"/>
              </a:rPr>
              <a:t>, 2014, para. 58), </a:t>
            </a:r>
            <a:endParaRPr lang="et-EE" dirty="0">
              <a:latin typeface="+mj-lt"/>
            </a:endParaRPr>
          </a:p>
          <a:p>
            <a:pPr marL="914400" lvl="1" indent="-457200">
              <a:buFont typeface="Arial" panose="020B0604020202020204" pitchFamily="34" charset="0"/>
              <a:buChar char="•"/>
            </a:pPr>
            <a:r>
              <a:rPr lang="et-EE" dirty="0" smtClean="0">
                <a:latin typeface="+mj-lt"/>
              </a:rPr>
              <a:t>Sh puuetega või erivajadustega inimesed</a:t>
            </a:r>
            <a:r>
              <a:rPr lang="en-GB" dirty="0" smtClean="0">
                <a:latin typeface="+mj-lt"/>
              </a:rPr>
              <a:t> (</a:t>
            </a:r>
            <a:r>
              <a:rPr lang="en-GB" i="1" dirty="0">
                <a:latin typeface="+mj-lt"/>
              </a:rPr>
              <a:t>B. v. Romania (no 2)</a:t>
            </a:r>
            <a:r>
              <a:rPr lang="en-GB" dirty="0">
                <a:latin typeface="+mj-lt"/>
              </a:rPr>
              <a:t>, 2013, para 86), </a:t>
            </a:r>
            <a:endParaRPr lang="et-EE" dirty="0">
              <a:latin typeface="+mj-lt"/>
            </a:endParaRPr>
          </a:p>
          <a:p>
            <a:pPr marL="914400" lvl="1" indent="-457200">
              <a:buFont typeface="Arial" panose="020B0604020202020204" pitchFamily="34" charset="0"/>
              <a:buChar char="•"/>
            </a:pPr>
            <a:r>
              <a:rPr lang="et-EE" dirty="0" smtClean="0">
                <a:latin typeface="+mj-lt"/>
              </a:rPr>
              <a:t>Riik peab erilise hoolsusega toetama inimesi, kes ei ole riigi sotsiaalhoolekandesüsteemiga piisavalt tuttavad</a:t>
            </a:r>
            <a:r>
              <a:rPr lang="en-GB" dirty="0" smtClean="0">
                <a:latin typeface="+mj-lt"/>
              </a:rPr>
              <a:t> </a:t>
            </a:r>
            <a:r>
              <a:rPr lang="en-GB" dirty="0">
                <a:latin typeface="+mj-lt"/>
              </a:rPr>
              <a:t>(</a:t>
            </a:r>
            <a:r>
              <a:rPr lang="en-GB" i="1" dirty="0">
                <a:latin typeface="+mj-lt"/>
              </a:rPr>
              <a:t>R.M.S. v. Spain</a:t>
            </a:r>
            <a:r>
              <a:rPr lang="en-GB" dirty="0">
                <a:latin typeface="+mj-lt"/>
              </a:rPr>
              <a:t>, 2013, para 86).</a:t>
            </a:r>
            <a:endParaRPr lang="en-US" dirty="0">
              <a:latin typeface="+mj-lt"/>
            </a:endParaRPr>
          </a:p>
        </p:txBody>
      </p:sp>
    </p:spTree>
    <p:extLst>
      <p:ext uri="{BB962C8B-B14F-4D97-AF65-F5344CB8AC3E}">
        <p14:creationId xmlns:p14="http://schemas.microsoft.com/office/powerpoint/2010/main" val="3133658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5D2ED8-CC18-4D76-BABF-F83F98A3F747}"/>
              </a:ext>
            </a:extLst>
          </p:cNvPr>
          <p:cNvSpPr>
            <a:spLocks noGrp="1"/>
          </p:cNvSpPr>
          <p:nvPr>
            <p:ph sz="half" idx="1"/>
          </p:nvPr>
        </p:nvSpPr>
        <p:spPr>
          <a:xfrm>
            <a:off x="605642" y="1538515"/>
            <a:ext cx="11462623" cy="4777618"/>
          </a:xfrm>
        </p:spPr>
        <p:txBody>
          <a:bodyPr numCol="3"/>
          <a:lstStyle/>
          <a:p>
            <a:r>
              <a:rPr lang="et-EE" b="1" dirty="0" smtClean="0">
                <a:solidFill>
                  <a:schemeClr val="tx2"/>
                </a:solidFill>
              </a:rPr>
              <a:t>Teenused</a:t>
            </a:r>
            <a:r>
              <a:rPr lang="en-GB" b="1" dirty="0" smtClean="0">
                <a:solidFill>
                  <a:schemeClr val="tx2"/>
                </a:solidFill>
              </a:rPr>
              <a:t> </a:t>
            </a:r>
            <a:endParaRPr lang="en-GB" b="1" dirty="0">
              <a:solidFill>
                <a:schemeClr val="tx2"/>
              </a:solidFill>
            </a:endParaRPr>
          </a:p>
          <a:p>
            <a:r>
              <a:rPr lang="et-EE" dirty="0" smtClean="0"/>
              <a:t>Üldised teenused</a:t>
            </a:r>
            <a:endParaRPr lang="en-GB" dirty="0"/>
          </a:p>
          <a:p>
            <a:r>
              <a:rPr lang="et-EE" dirty="0" smtClean="0"/>
              <a:t>Vanemate riskidele suunatud teenused</a:t>
            </a:r>
            <a:endParaRPr lang="en-GB" dirty="0"/>
          </a:p>
          <a:p>
            <a:r>
              <a:rPr lang="et-EE" dirty="0" smtClean="0"/>
              <a:t>Vastsündinule pakutud teenused</a:t>
            </a:r>
            <a:endParaRPr lang="en-GB" dirty="0"/>
          </a:p>
          <a:p>
            <a:r>
              <a:rPr lang="et-EE" dirty="0" smtClean="0"/>
              <a:t>Vanema-lapse teenused</a:t>
            </a:r>
            <a:endParaRPr lang="en-GB" dirty="0"/>
          </a:p>
          <a:p>
            <a:endParaRPr lang="en-GB" dirty="0"/>
          </a:p>
          <a:p>
            <a:endParaRPr lang="en-GB" dirty="0"/>
          </a:p>
          <a:p>
            <a:r>
              <a:rPr lang="et-EE" b="1" dirty="0" smtClean="0">
                <a:solidFill>
                  <a:schemeClr val="tx2"/>
                </a:solidFill>
              </a:rPr>
              <a:t>Teenuste saamisega seotud teemad</a:t>
            </a:r>
          </a:p>
          <a:p>
            <a:r>
              <a:rPr lang="et-EE" dirty="0" smtClean="0"/>
              <a:t>Sobivaid teenuseid ei ole võimalik pakkuda</a:t>
            </a:r>
            <a:endParaRPr lang="en-GB" dirty="0"/>
          </a:p>
          <a:p>
            <a:r>
              <a:rPr lang="et-EE" dirty="0" smtClean="0"/>
              <a:t>Vanemad soovivad täiendavaid teenuseid (ebaõnnestunult)</a:t>
            </a:r>
            <a:endParaRPr lang="en-GB" dirty="0"/>
          </a:p>
          <a:p>
            <a:r>
              <a:rPr lang="et-EE" dirty="0" smtClean="0"/>
              <a:t>Vanemate koostöötahe</a:t>
            </a:r>
            <a:endParaRPr lang="en-GB" dirty="0"/>
          </a:p>
          <a:p>
            <a:pPr marL="457200" indent="-457200">
              <a:buFontTx/>
              <a:buChar char="-"/>
            </a:pPr>
            <a:r>
              <a:rPr lang="et-EE" dirty="0" smtClean="0"/>
              <a:t>Negatiivne</a:t>
            </a:r>
          </a:p>
          <a:p>
            <a:pPr marL="457200" indent="-457200">
              <a:buFontTx/>
              <a:buChar char="-"/>
            </a:pPr>
            <a:r>
              <a:rPr lang="et-EE" dirty="0" smtClean="0"/>
              <a:t>positiivne</a:t>
            </a:r>
            <a:endParaRPr lang="en-GB" dirty="0"/>
          </a:p>
          <a:p>
            <a:r>
              <a:rPr lang="et-EE" b="1" dirty="0" smtClean="0">
                <a:solidFill>
                  <a:schemeClr val="tx2"/>
                </a:solidFill>
              </a:rPr>
              <a:t>Kohtu seisukoht</a:t>
            </a:r>
            <a:endParaRPr lang="en-GB" b="1" dirty="0">
              <a:solidFill>
                <a:schemeClr val="tx2"/>
              </a:solidFill>
            </a:endParaRPr>
          </a:p>
          <a:p>
            <a:r>
              <a:rPr lang="et-EE" dirty="0" smtClean="0"/>
              <a:t>Teenuste mõju analüüs</a:t>
            </a:r>
            <a:endParaRPr lang="en-GB" dirty="0"/>
          </a:p>
          <a:p>
            <a:pPr marL="457200" indent="-457200">
              <a:buFontTx/>
              <a:buChar char="-"/>
            </a:pPr>
            <a:r>
              <a:rPr lang="et-EE" dirty="0" smtClean="0"/>
              <a:t>Teenused ei parandanud olukorda</a:t>
            </a:r>
            <a:endParaRPr lang="en-GB" dirty="0"/>
          </a:p>
          <a:p>
            <a:pPr marL="457200" indent="-457200">
              <a:buFontTx/>
              <a:buChar char="-"/>
            </a:pPr>
            <a:r>
              <a:rPr lang="et-EE" dirty="0" smtClean="0"/>
              <a:t>Olukord ei paranenud piisavalt</a:t>
            </a:r>
            <a:endParaRPr lang="en-GB" dirty="0"/>
          </a:p>
          <a:p>
            <a:pPr marL="457200" indent="-457200">
              <a:buFontTx/>
              <a:buChar char="-"/>
            </a:pPr>
            <a:r>
              <a:rPr lang="et-EE" dirty="0" smtClean="0"/>
              <a:t>Vanematele oleks pidanud pakkuma täiendavaid teenuseid</a:t>
            </a:r>
            <a:endParaRPr lang="en-GB" dirty="0"/>
          </a:p>
          <a:p>
            <a:endParaRPr lang="en-GB" dirty="0"/>
          </a:p>
        </p:txBody>
      </p:sp>
      <p:sp>
        <p:nvSpPr>
          <p:cNvPr id="3" name="Slide Number Placeholder 2">
            <a:extLst>
              <a:ext uri="{FF2B5EF4-FFF2-40B4-BE49-F238E27FC236}">
                <a16:creationId xmlns:a16="http://schemas.microsoft.com/office/drawing/2014/main" id="{7E818CD3-8715-4F1F-AB1A-DFD0ADF7265C}"/>
              </a:ext>
            </a:extLst>
          </p:cNvPr>
          <p:cNvSpPr>
            <a:spLocks noGrp="1"/>
          </p:cNvSpPr>
          <p:nvPr>
            <p:ph type="sldNum" sz="quarter" idx="4"/>
          </p:nvPr>
        </p:nvSpPr>
        <p:spPr/>
        <p:txBody>
          <a:bodyPr/>
          <a:lstStyle/>
          <a:p>
            <a:fld id="{3E905E87-D27A-4885-B6D7-4167BBF58871}" type="slidenum">
              <a:rPr lang="nb-NO" smtClean="0"/>
              <a:pPr/>
              <a:t>9</a:t>
            </a:fld>
            <a:endParaRPr lang="nb-NO" dirty="0"/>
          </a:p>
        </p:txBody>
      </p:sp>
      <p:sp>
        <p:nvSpPr>
          <p:cNvPr id="4" name="Footer Placeholder 3">
            <a:extLst>
              <a:ext uri="{FF2B5EF4-FFF2-40B4-BE49-F238E27FC236}">
                <a16:creationId xmlns:a16="http://schemas.microsoft.com/office/drawing/2014/main" id="{7C9B74C2-8225-4165-BCC8-0493674563CA}"/>
              </a:ext>
            </a:extLst>
          </p:cNvPr>
          <p:cNvSpPr>
            <a:spLocks noGrp="1"/>
          </p:cNvSpPr>
          <p:nvPr>
            <p:ph type="ftr" sz="quarter" idx="3"/>
          </p:nvPr>
        </p:nvSpPr>
        <p:spPr/>
        <p:txBody>
          <a:bodyPr/>
          <a:lstStyle/>
          <a:p>
            <a:r>
              <a:rPr lang="nb-NO"/>
              <a:t>@DiscretionUiB  |  www.discretion.uib.no</a:t>
            </a:r>
            <a:endParaRPr lang="nb-NO" dirty="0"/>
          </a:p>
        </p:txBody>
      </p:sp>
      <p:sp>
        <p:nvSpPr>
          <p:cNvPr id="5" name="Title 4">
            <a:extLst>
              <a:ext uri="{FF2B5EF4-FFF2-40B4-BE49-F238E27FC236}">
                <a16:creationId xmlns:a16="http://schemas.microsoft.com/office/drawing/2014/main" id="{5519FC7E-D93B-449F-8B05-D075E0F50A8F}"/>
              </a:ext>
            </a:extLst>
          </p:cNvPr>
          <p:cNvSpPr>
            <a:spLocks noGrp="1"/>
          </p:cNvSpPr>
          <p:nvPr>
            <p:ph type="title"/>
          </p:nvPr>
        </p:nvSpPr>
        <p:spPr/>
        <p:txBody>
          <a:bodyPr/>
          <a:lstStyle/>
          <a:p>
            <a:pPr algn="ctr"/>
            <a:r>
              <a:rPr lang="et-EE" dirty="0" smtClean="0"/>
              <a:t>Analüüsitud kategooriad</a:t>
            </a:r>
            <a:endParaRPr lang="en-GB" dirty="0"/>
          </a:p>
        </p:txBody>
      </p:sp>
      <p:cxnSp>
        <p:nvCxnSpPr>
          <p:cNvPr id="7" name="Straight Connector 6">
            <a:extLst>
              <a:ext uri="{FF2B5EF4-FFF2-40B4-BE49-F238E27FC236}">
                <a16:creationId xmlns:a16="http://schemas.microsoft.com/office/drawing/2014/main" id="{F0CC534B-255C-44FD-A03A-CDD06011B9C9}"/>
              </a:ext>
            </a:extLst>
          </p:cNvPr>
          <p:cNvCxnSpPr/>
          <p:nvPr/>
        </p:nvCxnSpPr>
        <p:spPr>
          <a:xfrm>
            <a:off x="4218337" y="1757548"/>
            <a:ext cx="0" cy="4465122"/>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a:extLst>
              <a:ext uri="{FF2B5EF4-FFF2-40B4-BE49-F238E27FC236}">
                <a16:creationId xmlns:a16="http://schemas.microsoft.com/office/drawing/2014/main" id="{0CA909EE-6451-4D09-88AF-7769FAF33D24}"/>
              </a:ext>
            </a:extLst>
          </p:cNvPr>
          <p:cNvCxnSpPr/>
          <p:nvPr/>
        </p:nvCxnSpPr>
        <p:spPr>
          <a:xfrm>
            <a:off x="8110549" y="1674850"/>
            <a:ext cx="0" cy="4465122"/>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7451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itle pages">
  <a:themeElements>
    <a:clrScheme name="DiscretionUiB">
      <a:dk1>
        <a:sysClr val="windowText" lastClr="000000"/>
      </a:dk1>
      <a:lt1>
        <a:sysClr val="window" lastClr="FFFFFF"/>
      </a:lt1>
      <a:dk2>
        <a:srgbClr val="088974"/>
      </a:dk2>
      <a:lt2>
        <a:srgbClr val="DFDFDF"/>
      </a:lt2>
      <a:accent1>
        <a:srgbClr val="3C4B5F"/>
      </a:accent1>
      <a:accent2>
        <a:srgbClr val="088974"/>
      </a:accent2>
      <a:accent3>
        <a:srgbClr val="9EC737"/>
      </a:accent3>
      <a:accent4>
        <a:srgbClr val="FCE600"/>
      </a:accent4>
      <a:accent5>
        <a:srgbClr val="C80000"/>
      </a:accent5>
      <a:accent6>
        <a:srgbClr val="CBCBCB"/>
      </a:accent6>
      <a:hlink>
        <a:srgbClr val="055749"/>
      </a:hlink>
      <a:folHlink>
        <a:srgbClr val="3F3F3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ENG.pptx" id="{DB0EE49A-8952-437E-9EF4-9A309D27E7AF}" vid="{61C0674C-326A-406E-B825-ADA4C52610DB}"/>
    </a:ext>
  </a:extLst>
</a:theme>
</file>

<file path=ppt/theme/theme2.xml><?xml version="1.0" encoding="utf-8"?>
<a:theme xmlns:a="http://schemas.openxmlformats.org/drawingml/2006/main" name="Content page - Standard">
  <a:themeElements>
    <a:clrScheme name="DiscretionUiB">
      <a:dk1>
        <a:sysClr val="windowText" lastClr="000000"/>
      </a:dk1>
      <a:lt1>
        <a:sysClr val="window" lastClr="FFFFFF"/>
      </a:lt1>
      <a:dk2>
        <a:srgbClr val="088974"/>
      </a:dk2>
      <a:lt2>
        <a:srgbClr val="DFDFDF"/>
      </a:lt2>
      <a:accent1>
        <a:srgbClr val="3C4B5F"/>
      </a:accent1>
      <a:accent2>
        <a:srgbClr val="088974"/>
      </a:accent2>
      <a:accent3>
        <a:srgbClr val="9EC737"/>
      </a:accent3>
      <a:accent4>
        <a:srgbClr val="FCE600"/>
      </a:accent4>
      <a:accent5>
        <a:srgbClr val="C80000"/>
      </a:accent5>
      <a:accent6>
        <a:srgbClr val="CBCBCB"/>
      </a:accent6>
      <a:hlink>
        <a:srgbClr val="055749"/>
      </a:hlink>
      <a:folHlink>
        <a:srgbClr val="3F3F3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ENG.pptx" id="{DB0EE49A-8952-437E-9EF4-9A309D27E7AF}" vid="{61C0674C-326A-406E-B825-ADA4C52610DB}"/>
    </a:ext>
  </a:extLst>
</a:theme>
</file>

<file path=ppt/theme/theme3.xml><?xml version="1.0" encoding="utf-8"?>
<a:theme xmlns:a="http://schemas.openxmlformats.org/drawingml/2006/main" name="Content page - Blank">
  <a:themeElements>
    <a:clrScheme name="DiscretionUiB">
      <a:dk1>
        <a:sysClr val="windowText" lastClr="000000"/>
      </a:dk1>
      <a:lt1>
        <a:sysClr val="window" lastClr="FFFFFF"/>
      </a:lt1>
      <a:dk2>
        <a:srgbClr val="088974"/>
      </a:dk2>
      <a:lt2>
        <a:srgbClr val="DFDFDF"/>
      </a:lt2>
      <a:accent1>
        <a:srgbClr val="3C4B5F"/>
      </a:accent1>
      <a:accent2>
        <a:srgbClr val="088974"/>
      </a:accent2>
      <a:accent3>
        <a:srgbClr val="9EC737"/>
      </a:accent3>
      <a:accent4>
        <a:srgbClr val="FCE600"/>
      </a:accent4>
      <a:accent5>
        <a:srgbClr val="C80000"/>
      </a:accent5>
      <a:accent6>
        <a:srgbClr val="CBCBCB"/>
      </a:accent6>
      <a:hlink>
        <a:srgbClr val="055749"/>
      </a:hlink>
      <a:folHlink>
        <a:srgbClr val="3F3F3F"/>
      </a:folHlink>
    </a:clrScheme>
    <a:fontScheme name="DiscretionUiB">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ENG.pptx" id="{DB0EE49A-8952-437E-9EF4-9A309D27E7AF}" vid="{61C0674C-326A-406E-B825-ADA4C52610DB}"/>
    </a:ext>
  </a:extLst>
</a:theme>
</file>

<file path=ppt/theme/theme4.xml><?xml version="1.0" encoding="utf-8"?>
<a:theme xmlns:a="http://schemas.openxmlformats.org/drawingml/2006/main" name="White background">
  <a:themeElements>
    <a:clrScheme name="DiscretionUiB">
      <a:dk1>
        <a:sysClr val="windowText" lastClr="000000"/>
      </a:dk1>
      <a:lt1>
        <a:sysClr val="window" lastClr="FFFFFF"/>
      </a:lt1>
      <a:dk2>
        <a:srgbClr val="595959"/>
      </a:dk2>
      <a:lt2>
        <a:srgbClr val="C4C4C4"/>
      </a:lt2>
      <a:accent1>
        <a:srgbClr val="3C4B5F"/>
      </a:accent1>
      <a:accent2>
        <a:srgbClr val="088974"/>
      </a:accent2>
      <a:accent3>
        <a:srgbClr val="9EC737"/>
      </a:accent3>
      <a:accent4>
        <a:srgbClr val="FCE600"/>
      </a:accent4>
      <a:accent5>
        <a:srgbClr val="C80000"/>
      </a:accent5>
      <a:accent6>
        <a:srgbClr val="CBCBCB"/>
      </a:accent6>
      <a:hlink>
        <a:srgbClr val="055749"/>
      </a:hlink>
      <a:folHlink>
        <a:srgbClr val="3F3F3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vslutning">
  <a:themeElements>
    <a:clrScheme name="DiscretionUiB">
      <a:dk1>
        <a:sysClr val="windowText" lastClr="000000"/>
      </a:dk1>
      <a:lt1>
        <a:sysClr val="window" lastClr="FFFFFF"/>
      </a:lt1>
      <a:dk2>
        <a:srgbClr val="088974"/>
      </a:dk2>
      <a:lt2>
        <a:srgbClr val="DFDFDF"/>
      </a:lt2>
      <a:accent1>
        <a:srgbClr val="3C4B5F"/>
      </a:accent1>
      <a:accent2>
        <a:srgbClr val="088974"/>
      </a:accent2>
      <a:accent3>
        <a:srgbClr val="9EC737"/>
      </a:accent3>
      <a:accent4>
        <a:srgbClr val="FCE600"/>
      </a:accent4>
      <a:accent5>
        <a:srgbClr val="C80000"/>
      </a:accent5>
      <a:accent6>
        <a:srgbClr val="CBCBCB"/>
      </a:accent6>
      <a:hlink>
        <a:srgbClr val="055749"/>
      </a:hlink>
      <a:folHlink>
        <a:srgbClr val="3F3F3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_ENG.pptx" id="{DB0EE49A-8952-437E-9EF4-9A309D27E7AF}" vid="{2E52F813-716A-4F5A-8D60-680BC13BD3A5}"/>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C2F12C8C2C9934688E52C81D14076CF" ma:contentTypeVersion="12" ma:contentTypeDescription="Loo uus dokument" ma:contentTypeScope="" ma:versionID="9c3c31870ff587fa3c2b179be26062ce">
  <xsd:schema xmlns:xsd="http://www.w3.org/2001/XMLSchema" xmlns:xs="http://www.w3.org/2001/XMLSchema" xmlns:p="http://schemas.microsoft.com/office/2006/metadata/properties" xmlns:ns3="4251854f-2505-4f0f-9aa1-feefb4ef3784" xmlns:ns4="18ae6b42-bcd8-45a3-a1b6-c4da76765edc" targetNamespace="http://schemas.microsoft.com/office/2006/metadata/properties" ma:root="true" ma:fieldsID="205677cc5730a7bfd3e869043343aad5" ns3:_="" ns4:_="">
    <xsd:import namespace="4251854f-2505-4f0f-9aa1-feefb4ef3784"/>
    <xsd:import namespace="18ae6b42-bcd8-45a3-a1b6-c4da76765ed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51854f-2505-4f0f-9aa1-feefb4ef37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ae6b42-bcd8-45a3-a1b6-c4da76765edc" elementFormDefault="qualified">
    <xsd:import namespace="http://schemas.microsoft.com/office/2006/documentManagement/types"/>
    <xsd:import namespace="http://schemas.microsoft.com/office/infopath/2007/PartnerControls"/>
    <xsd:element name="SharedWithUsers" ma:index="10"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Ühiskasutusse andmise üksikasjad" ma:internalName="SharedWithDetails" ma:readOnly="true">
      <xsd:simpleType>
        <xsd:restriction base="dms:Note">
          <xsd:maxLength value="255"/>
        </xsd:restriction>
      </xsd:simpleType>
    </xsd:element>
    <xsd:element name="SharingHintHash" ma:index="12" nillable="true" ma:displayName="Vihjeräsi jagami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72592A-1586-4C2E-9F6F-C3A6759D1E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51854f-2505-4f0f-9aa1-feefb4ef3784"/>
    <ds:schemaRef ds:uri="18ae6b42-bcd8-45a3-a1b6-c4da76765e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FDE1EF-7EDC-472A-B786-23A8F3B4FE32}">
  <ds:schemaRefs>
    <ds:schemaRef ds:uri="http://schemas.microsoft.com/sharepoint/v3/contenttype/forms"/>
  </ds:schemaRefs>
</ds:datastoreItem>
</file>

<file path=customXml/itemProps3.xml><?xml version="1.0" encoding="utf-8"?>
<ds:datastoreItem xmlns:ds="http://schemas.openxmlformats.org/officeDocument/2006/customXml" ds:itemID="{61E5C088-0FE3-4E2D-8E73-9A1B5A891AA5}">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18ae6b42-bcd8-45a3-a1b6-c4da76765edc"/>
    <ds:schemaRef ds:uri="http://purl.org/dc/terms/"/>
    <ds:schemaRef ds:uri="4251854f-2505-4f0f-9aa1-feefb4ef378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Mal_ENG</Template>
  <TotalTime>22571</TotalTime>
  <Words>2427</Words>
  <Application>Microsoft Office PowerPoint</Application>
  <PresentationFormat>Widescreen</PresentationFormat>
  <Paragraphs>606</Paragraphs>
  <Slides>15</Slides>
  <Notes>10</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15</vt:i4>
      </vt:variant>
    </vt:vector>
  </HeadingPairs>
  <TitlesOfParts>
    <vt:vector size="27" baseType="lpstr">
      <vt:lpstr>맑은 고딕</vt:lpstr>
      <vt:lpstr>Arial</vt:lpstr>
      <vt:lpstr>Calibri</vt:lpstr>
      <vt:lpstr>Calibri Light</vt:lpstr>
      <vt:lpstr>Franklin Gothic Book</vt:lpstr>
      <vt:lpstr>Garamond</vt:lpstr>
      <vt:lpstr>Times New Roman</vt:lpstr>
      <vt:lpstr>Title pages</vt:lpstr>
      <vt:lpstr>Content page - Standard</vt:lpstr>
      <vt:lpstr>Content page - Blank</vt:lpstr>
      <vt:lpstr>White background</vt:lpstr>
      <vt:lpstr>Avslutning</vt:lpstr>
      <vt:lpstr>Riigi tugi perele enne lapse perest eraldamist. Euroopa riikide praktika</vt:lpstr>
      <vt:lpstr>Sissejuhatus</vt:lpstr>
      <vt:lpstr>Lastekaitse statistika</vt:lpstr>
      <vt:lpstr>Uuringusse kaasatud riigid</vt:lpstr>
      <vt:lpstr>PowerPoint Presentation</vt:lpstr>
      <vt:lpstr>Õiguslik alus – Lapse õiguste konventsiooni artikkel 19</vt:lpstr>
      <vt:lpstr>Euroopa õigusruum</vt:lpstr>
      <vt:lpstr>PowerPoint Presentation</vt:lpstr>
      <vt:lpstr>Analüüsitud kategooriad</vt:lpstr>
      <vt:lpstr>Andmestik ja meetod</vt:lpstr>
      <vt:lpstr>Pakutud teenused</vt:lpstr>
      <vt:lpstr>Teenuste pakkumisel olulised kriteeriumid </vt:lpstr>
      <vt:lpstr>III: Kohtu seisukoht</vt:lpstr>
      <vt:lpstr>Kokkuvõtteks</vt:lpstr>
      <vt:lpstr>Tänan!</vt:lpstr>
    </vt:vector>
  </TitlesOfParts>
  <Company>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Oda Krogh Læret</dc:creator>
  <cp:lastModifiedBy>Katre Luhamaa</cp:lastModifiedBy>
  <cp:revision>749</cp:revision>
  <cp:lastPrinted>2018-01-08T09:57:40Z</cp:lastPrinted>
  <dcterms:created xsi:type="dcterms:W3CDTF">2017-10-10T13:41:40Z</dcterms:created>
  <dcterms:modified xsi:type="dcterms:W3CDTF">2020-10-08T13:01:01Z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0x010100EC2F12C8C2C9934688E52C81D14076CF</vt:lpwstr>
  </property>
</Properties>
</file>