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74" r:id="rId3"/>
    <p:sldId id="267" r:id="rId4"/>
    <p:sldId id="275" r:id="rId5"/>
    <p:sldId id="268" r:id="rId6"/>
    <p:sldId id="269" r:id="rId7"/>
    <p:sldId id="271" r:id="rId8"/>
    <p:sldId id="272" r:id="rId9"/>
    <p:sldId id="273" r:id="rId10"/>
    <p:sldId id="276" r:id="rId11"/>
    <p:sldId id="264" r:id="rId12"/>
  </p:sldIdLst>
  <p:sldSz cx="9144000" cy="5143500" type="screen16x9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141"/>
    <a:srgbClr val="136BA3"/>
    <a:srgbClr val="3A5668"/>
    <a:srgbClr val="203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56" d="100"/>
          <a:sy n="156" d="100"/>
        </p:scale>
        <p:origin x="808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0EA21-EDEA-42DD-ACD9-5BB647413B0A}" type="datetimeFigureOut">
              <a:rPr lang="et-EE" smtClean="0"/>
              <a:t>06.10.20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46F55-9E58-43D4-B809-B5585FBE260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905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5798" y="1367100"/>
            <a:ext cx="9159798" cy="3472902"/>
          </a:xfrm>
          <a:prstGeom prst="rect">
            <a:avLst/>
          </a:prstGeom>
          <a:solidFill>
            <a:srgbClr val="136B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Rectangle 7"/>
          <p:cNvSpPr/>
          <p:nvPr userDrawn="1"/>
        </p:nvSpPr>
        <p:spPr>
          <a:xfrm>
            <a:off x="-15798" y="4840002"/>
            <a:ext cx="9159798" cy="324036"/>
          </a:xfrm>
          <a:prstGeom prst="rect">
            <a:avLst/>
          </a:prstGeom>
          <a:gradFill>
            <a:gsLst>
              <a:gs pos="100000">
                <a:srgbClr val="203141"/>
              </a:gs>
              <a:gs pos="0">
                <a:srgbClr val="3A5668"/>
              </a:gs>
            </a:gsLst>
            <a:lin ang="5400000" scaled="0"/>
          </a:gradFill>
          <a:ln>
            <a:noFill/>
          </a:ln>
          <a:effectLst>
            <a:outerShdw blurRad="50800" dir="720000" sx="1000" sy="1000" algn="ctr" rotWithShape="0">
              <a:srgbClr val="000000"/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 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-15798" y="2247714"/>
            <a:ext cx="9144000" cy="702078"/>
          </a:xfrm>
          <a:prstGeom prst="rect">
            <a:avLst/>
          </a:prstGeom>
        </p:spPr>
        <p:txBody>
          <a:bodyPr/>
          <a:lstStyle>
            <a:lvl1pPr algn="ctr">
              <a:defRPr sz="6000" b="0"/>
            </a:lvl1pPr>
          </a:lstStyle>
          <a:p>
            <a:r>
              <a:rPr lang="et-EE" dirty="0"/>
              <a:t>Esitluse pealkiri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219823"/>
            <a:ext cx="9144000" cy="29008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/>
              <a:t>EESNIMI PEREKONNANIMI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-16555" y="4948014"/>
            <a:ext cx="9159798" cy="19548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lang="en-US" sz="1500" baseline="0" dirty="0" smtClean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/>
              <a:t>7.november, 2013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-15798" y="1753057"/>
            <a:ext cx="915979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-15798" y="4849751"/>
            <a:ext cx="915979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TimoK\Desktop\sdgsdgsdg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00" y="-28302"/>
            <a:ext cx="9151899" cy="177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669" y="367122"/>
            <a:ext cx="1136863" cy="114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67544" y="4948014"/>
            <a:ext cx="7920880" cy="144015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000" i="1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Lisainfo ettekande kohta, kui vaja – kuupäev, esitaja, esitluskoht, üritus vms.</a:t>
            </a:r>
            <a:endParaRPr lang="et-EE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77484"/>
            <a:ext cx="8229600" cy="66607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t-EE" dirty="0"/>
              <a:t>Sisuleht – slaidi pealkiri</a:t>
            </a:r>
          </a:p>
        </p:txBody>
      </p:sp>
    </p:spTree>
    <p:extLst>
      <p:ext uri="{BB962C8B-B14F-4D97-AF65-F5344CB8AC3E}">
        <p14:creationId xmlns:p14="http://schemas.microsoft.com/office/powerpoint/2010/main" val="229840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67544" y="4948014"/>
            <a:ext cx="7920880" cy="144015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000" i="1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Lisainfo ettekande kohta, kui vaja – kuupäev, esitaja, esitluskoht, üritus vms.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849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31590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9942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67544" y="4948014"/>
            <a:ext cx="7920880" cy="144015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000" i="1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Lisainfo ettekande kohta, kui vaja – kuupäev, esitaja, esitluskoht, üritus vms.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5161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67544" y="4948014"/>
            <a:ext cx="7920880" cy="144015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000" i="1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Lisainfo ettekande kohta, kui vaja – kuupäev, esitaja, esitluskoht, üritus vms.</a:t>
            </a:r>
            <a:endParaRPr lang="et-EE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77484"/>
            <a:ext cx="8229600" cy="66607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t-EE" dirty="0"/>
              <a:t>Sisuleht – slaidi pealkiri</a:t>
            </a:r>
          </a:p>
        </p:txBody>
      </p:sp>
    </p:spTree>
    <p:extLst>
      <p:ext uri="{BB962C8B-B14F-4D97-AF65-F5344CB8AC3E}">
        <p14:creationId xmlns:p14="http://schemas.microsoft.com/office/powerpoint/2010/main" val="1158084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67544" y="4948014"/>
            <a:ext cx="7920880" cy="144015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000" i="1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Lisainfo ettekande kohta, kui vaja – kuupäev, esitaja, esitluskoht, üritus vms.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6836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77484"/>
            <a:ext cx="8229600" cy="66607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t-EE" dirty="0"/>
              <a:t>Sisuleht – slaidi pealkiri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7931224" cy="13716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rgbClr val="20304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/>
              <a:t>Slaidi sisuteksti kirjatüüp on Calibri. Esile tõstetud tekst on boldis. Exerchilia il esteniatquas cum is repelique idia consedi stemporrum et estionsedit qui consequia doluptatio blam ea a qui ullis quatem.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544" y="2643757"/>
            <a:ext cx="7931224" cy="576065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000" baseline="0">
                <a:solidFill>
                  <a:srgbClr val="20314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/>
              <a:t>Bullet 1</a:t>
            </a:r>
          </a:p>
          <a:p>
            <a:pPr lvl="0"/>
            <a:r>
              <a:rPr lang="et-EE" dirty="0"/>
              <a:t>Bullet 2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1043608" y="3255110"/>
            <a:ext cx="7355160" cy="666791"/>
          </a:xfrm>
          <a:prstGeom prst="rect">
            <a:avLst/>
          </a:prstGeom>
        </p:spPr>
        <p:txBody>
          <a:bodyPr/>
          <a:lstStyle>
            <a:lvl1pPr marL="457200" indent="-457200">
              <a:buSzPct val="77000"/>
              <a:buFont typeface="Courier New" panose="02070309020205020404" pitchFamily="49" charset="0"/>
              <a:buChar char="o"/>
              <a:defRPr sz="2000" baseline="0">
                <a:solidFill>
                  <a:srgbClr val="20304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/>
              <a:t>Bullet 2,1</a:t>
            </a:r>
          </a:p>
          <a:p>
            <a:pPr lvl="0"/>
            <a:r>
              <a:rPr lang="et-EE" dirty="0"/>
              <a:t>Bullet 2,2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67544" y="4245936"/>
            <a:ext cx="7920880" cy="540060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60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/>
              <a:t>Vähetähtsa kommentaari jaoks võib kasutada väiksemat kirjasuurust ja heledamat värvi. Agnam exerchilia il esteniatquas cum is repelique idia consedi stemporrum et estionsedit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67544" y="4948014"/>
            <a:ext cx="7920880" cy="144015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000" i="1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Lisainfo ettekande kohta, kui vaja – kuupäev, esitaja, esitluskoht, üritus vms.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2161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4011910"/>
            <a:ext cx="7931224" cy="74153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solidFill>
                  <a:srgbClr val="20314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/>
              <a:t>Graafikute värvigamma lähtub presentatsiooni üldisest värvigammast. Mõne olulise näitaja esiletoomiseks kasutatakse erksamat kuid samas koloriidis tooni.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67544" y="4948014"/>
            <a:ext cx="7920880" cy="144015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000" i="1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Lisainfo ettekande kohta, kui vaja – kuupäev, esitaja, esitluskoht, üritus vms.</a:t>
            </a:r>
            <a:endParaRPr lang="et-EE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77484"/>
            <a:ext cx="8229600" cy="66607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t-EE" dirty="0"/>
              <a:t>Sisuleht – slaidi pealkiri</a:t>
            </a:r>
          </a:p>
        </p:txBody>
      </p:sp>
    </p:spTree>
    <p:extLst>
      <p:ext uri="{BB962C8B-B14F-4D97-AF65-F5344CB8AC3E}">
        <p14:creationId xmlns:p14="http://schemas.microsoft.com/office/powerpoint/2010/main" val="40473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5798" y="0"/>
            <a:ext cx="9159798" cy="5143500"/>
          </a:xfrm>
          <a:prstGeom prst="rect">
            <a:avLst/>
          </a:prstGeom>
          <a:solidFill>
            <a:srgbClr val="136B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200" dirty="0"/>
          </a:p>
        </p:txBody>
      </p:sp>
      <p:sp>
        <p:nvSpPr>
          <p:cNvPr id="24" name="Rectangle 23"/>
          <p:cNvSpPr/>
          <p:nvPr userDrawn="1"/>
        </p:nvSpPr>
        <p:spPr>
          <a:xfrm rot="10800000">
            <a:off x="-15798" y="-22908"/>
            <a:ext cx="9159798" cy="195487"/>
          </a:xfrm>
          <a:prstGeom prst="rect">
            <a:avLst/>
          </a:prstGeom>
          <a:gradFill>
            <a:gsLst>
              <a:gs pos="100000">
                <a:srgbClr val="203141"/>
              </a:gs>
              <a:gs pos="0">
                <a:srgbClr val="3A5668"/>
              </a:gs>
            </a:gsLst>
            <a:lin ang="5400000" scaled="0"/>
          </a:gradFill>
          <a:ln>
            <a:noFill/>
          </a:ln>
          <a:effectLst>
            <a:outerShdw blurRad="50800" dir="720000" sx="1000" sy="1000" algn="ctr" rotWithShape="0">
              <a:srgbClr val="000000"/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5798" y="4948015"/>
            <a:ext cx="9159798" cy="195487"/>
          </a:xfrm>
          <a:prstGeom prst="rect">
            <a:avLst/>
          </a:prstGeom>
          <a:gradFill>
            <a:gsLst>
              <a:gs pos="100000">
                <a:srgbClr val="203141"/>
              </a:gs>
              <a:gs pos="0">
                <a:srgbClr val="3A5668"/>
              </a:gs>
            </a:gsLst>
            <a:lin ang="5400000" scaled="0"/>
          </a:gradFill>
          <a:ln>
            <a:noFill/>
          </a:ln>
          <a:effectLst>
            <a:outerShdw blurRad="50800" dir="720000" sx="1000" sy="1000" algn="ctr" rotWithShape="0">
              <a:srgbClr val="000000"/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 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5798" y="175072"/>
            <a:ext cx="915979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4355976" y="2085697"/>
            <a:ext cx="0" cy="69659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-15798" y="4948013"/>
            <a:ext cx="915979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4644008" y="2291746"/>
            <a:ext cx="2520280" cy="400110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r>
              <a:rPr lang="et-EE" sz="2000" dirty="0">
                <a:solidFill>
                  <a:schemeClr val="bg1"/>
                </a:solidFill>
              </a:rPr>
              <a:t>www.advokatuur.ee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934073"/>
            <a:ext cx="985484" cy="9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7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imoK\Desktop\dfhgdfhfdtghjf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98" y="-269173"/>
            <a:ext cx="9159798" cy="177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-15798" y="4948015"/>
            <a:ext cx="9159798" cy="195487"/>
          </a:xfrm>
          <a:prstGeom prst="rect">
            <a:avLst/>
          </a:prstGeom>
          <a:gradFill>
            <a:gsLst>
              <a:gs pos="100000">
                <a:srgbClr val="203141"/>
              </a:gs>
              <a:gs pos="0">
                <a:srgbClr val="3A5668"/>
              </a:gs>
            </a:gsLst>
            <a:lin ang="5400000" scaled="0"/>
          </a:gradFill>
          <a:ln>
            <a:noFill/>
          </a:ln>
          <a:effectLst>
            <a:outerShdw blurRad="50800" dir="720000" sx="1000" sy="1000" algn="ctr" rotWithShape="0">
              <a:srgbClr val="000000"/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798" y="1367100"/>
            <a:ext cx="9159798" cy="3580916"/>
          </a:xfrm>
          <a:prstGeom prst="rect">
            <a:avLst/>
          </a:prstGeom>
          <a:solidFill>
            <a:srgbClr val="136B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200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15798" y="2792638"/>
            <a:ext cx="9159798" cy="830997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2400" dirty="0">
                <a:solidFill>
                  <a:schemeClr val="bg1"/>
                </a:solidFill>
              </a:rPr>
              <a:t>www.advokatuur.ee</a:t>
            </a:r>
          </a:p>
          <a:p>
            <a:pPr algn="ctr"/>
            <a:endParaRPr lang="et-EE" sz="24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5798" y="1367100"/>
            <a:ext cx="915979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15798" y="4948014"/>
            <a:ext cx="915979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359" y="118798"/>
            <a:ext cx="985484" cy="9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9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7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67544" y="4948014"/>
            <a:ext cx="7920880" cy="144015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000" i="1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Lisainfo ettekande kohta, kui vaja – kuupäev, esitaja, esitluskoht, üritus vms.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6852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67544" y="4948014"/>
            <a:ext cx="7920880" cy="144015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000" i="1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Lisainfo ettekande kohta, kui vaja – kuupäev, esitaja, esitluskoht, üritus vms.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7886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8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67544" y="4948014"/>
            <a:ext cx="7920880" cy="144015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000" i="1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Lisainfo ettekande kohta, kui vaja – kuupäev, esitaja, esitluskoht, üritus vms.</a:t>
            </a:r>
            <a:endParaRPr lang="et-EE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77484"/>
            <a:ext cx="8229600" cy="66607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t-EE" dirty="0"/>
              <a:t>Sisuleht – slaidi pealkiri</a:t>
            </a:r>
          </a:p>
        </p:txBody>
      </p:sp>
    </p:spTree>
    <p:extLst>
      <p:ext uri="{BB962C8B-B14F-4D97-AF65-F5344CB8AC3E}">
        <p14:creationId xmlns:p14="http://schemas.microsoft.com/office/powerpoint/2010/main" val="162928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10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67544" y="4948014"/>
            <a:ext cx="7920880" cy="144015"/>
          </a:xfrm>
          <a:prstGeom prst="rect">
            <a:avLst/>
          </a:prstGeom>
        </p:spPr>
        <p:txBody>
          <a:bodyPr/>
          <a:lstStyle>
            <a:lvl1pPr marL="0" indent="0">
              <a:buSzPct val="77000"/>
              <a:buFont typeface="Courier New" panose="02070309020205020404" pitchFamily="49" charset="0"/>
              <a:buNone/>
              <a:defRPr sz="1000" i="1" baseline="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Lisainfo ettekande kohta, kui vaja – kuupäev, esitaja, esitluskoht, üritus vms.</a:t>
            </a:r>
            <a:endParaRPr lang="et-EE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77484"/>
            <a:ext cx="8229600" cy="66607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t-EE" dirty="0"/>
              <a:t>Sisuleht – slaidi pealkiri</a:t>
            </a:r>
          </a:p>
        </p:txBody>
      </p:sp>
    </p:spTree>
    <p:extLst>
      <p:ext uri="{BB962C8B-B14F-4D97-AF65-F5344CB8AC3E}">
        <p14:creationId xmlns:p14="http://schemas.microsoft.com/office/powerpoint/2010/main" val="64722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4353949"/>
            <a:ext cx="9144000" cy="59406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809269"/>
            <a:ext cx="9144000" cy="34289"/>
          </a:xfrm>
          <a:prstGeom prst="rect">
            <a:avLst/>
          </a:prstGeom>
          <a:gradFill>
            <a:gsLst>
              <a:gs pos="58000">
                <a:srgbClr val="203141"/>
              </a:gs>
              <a:gs pos="0">
                <a:srgbClr val="3A5668"/>
              </a:gs>
            </a:gsLst>
            <a:lin ang="5400000" scaled="0"/>
          </a:gradFill>
          <a:ln>
            <a:noFill/>
          </a:ln>
          <a:effectLst>
            <a:outerShdw blurRad="50800" dir="720000" algn="ctr" rotWithShape="0">
              <a:srgbClr val="000000">
                <a:alpha val="59000"/>
              </a:srgbClr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 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847582"/>
            <a:ext cx="9144000" cy="4280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7000">
                <a:srgbClr val="FCFCFC"/>
              </a:gs>
              <a:gs pos="64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gradFill>
            <a:gsLst>
              <a:gs pos="100000">
                <a:srgbClr val="203141"/>
              </a:gs>
              <a:gs pos="0">
                <a:srgbClr val="3A5668"/>
              </a:gs>
            </a:gsLst>
            <a:lin ang="5400000" scaled="0"/>
          </a:gradFill>
          <a:ln>
            <a:noFill/>
          </a:ln>
          <a:effectLst>
            <a:outerShdw blurRad="50800" dir="720000" sx="1000" sy="1000" algn="ctr" rotWithShape="0">
              <a:srgbClr val="000000"/>
            </a:outerShd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 </a:t>
            </a:r>
          </a:p>
        </p:txBody>
      </p:sp>
      <p:pic>
        <p:nvPicPr>
          <p:cNvPr id="2050" name="Picture 2" descr="C:\Users\TimoK\Desktop\srgdrh.jp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84"/>
            <a:ext cx="9151898" cy="82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71754"/>
            <a:ext cx="643957" cy="65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81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64" r:id="rId3"/>
    <p:sldLayoutId id="2147483660" r:id="rId4"/>
    <p:sldLayoutId id="2147483665" r:id="rId5"/>
    <p:sldLayoutId id="2147483662" r:id="rId6"/>
    <p:sldLayoutId id="2147483661" r:id="rId7"/>
    <p:sldLayoutId id="2147483663" r:id="rId8"/>
    <p:sldLayoutId id="2147483653" r:id="rId9"/>
    <p:sldLayoutId id="2147483654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en-GB" sz="3600" b="1" i="0" u="none" strike="noStrike" kern="1200" baseline="0" smtClean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4400" dirty="0"/>
              <a:t>LAPSE JA VANEMA SUHTE TAGAMINE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Karina Lõhmus-Ein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t-EE" dirty="0"/>
              <a:t>9. oktoober 2020.a</a:t>
            </a:r>
          </a:p>
        </p:txBody>
      </p:sp>
    </p:spTree>
    <p:extLst>
      <p:ext uri="{BB962C8B-B14F-4D97-AF65-F5344CB8AC3E}">
        <p14:creationId xmlns:p14="http://schemas.microsoft.com/office/powerpoint/2010/main" val="1539842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A496FA3F-2DD0-49E3-A7AF-03682C1BB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3677"/>
            <a:ext cx="7931224" cy="1224137"/>
          </a:xfrm>
        </p:spPr>
        <p:txBody>
          <a:bodyPr/>
          <a:lstStyle/>
          <a:p>
            <a:pPr algn="ctr"/>
            <a:r>
              <a:rPr lang="et-EE" sz="4400" dirty="0"/>
              <a:t>Aitäh!</a:t>
            </a:r>
          </a:p>
        </p:txBody>
      </p:sp>
      <p:sp>
        <p:nvSpPr>
          <p:cNvPr id="4" name="Pealkiri 3">
            <a:extLst>
              <a:ext uri="{FF2B5EF4-FFF2-40B4-BE49-F238E27FC236}">
                <a16:creationId xmlns:a16="http://schemas.microsoft.com/office/drawing/2014/main" id="{B8CD5C05-7DA1-4CC1-BA63-9AEC521A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2996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41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AA5C0413-9E4F-45EC-9BAB-B2F2FE9F2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35647"/>
            <a:ext cx="7931224" cy="2592288"/>
          </a:xfrm>
        </p:spPr>
        <p:txBody>
          <a:bodyPr/>
          <a:lstStyle/>
          <a:p>
            <a:pPr algn="just"/>
            <a:r>
              <a:rPr lang="et-EE" sz="2000" dirty="0"/>
              <a:t>Euroopa Inimõiguste Kohtu praktika kohaselt:</a:t>
            </a:r>
          </a:p>
          <a:p>
            <a:pPr marL="342900" indent="-342900" algn="just">
              <a:buAutoNum type="arabicPeriod"/>
            </a:pPr>
            <a:r>
              <a:rPr lang="et-EE" sz="2000" dirty="0"/>
              <a:t>kuulub vanema ja lapse koosolemise õigus õiguse perekonnaelule (EIÕK artikkel 8) kohaldamisalasse;</a:t>
            </a:r>
          </a:p>
          <a:p>
            <a:pPr marL="342900" indent="-342900" algn="just">
              <a:buAutoNum type="arabicPeriod"/>
            </a:pPr>
            <a:r>
              <a:rPr lang="et-EE" sz="2000" dirty="0"/>
              <a:t>tuleneb riigile EIÕK artiklist 8 positiivne kohustus tagada lapse ja vanema suhte kaitse (</a:t>
            </a:r>
            <a:r>
              <a:rPr lang="et-EE" sz="2000" dirty="0" err="1"/>
              <a:t>Hokkanen</a:t>
            </a:r>
            <a:r>
              <a:rPr lang="et-EE" sz="2000" dirty="0"/>
              <a:t> vs Soome (1994), </a:t>
            </a:r>
            <a:r>
              <a:rPr lang="et-EE" sz="2000" dirty="0" err="1"/>
              <a:t>Vojnity</a:t>
            </a:r>
            <a:r>
              <a:rPr lang="et-EE" sz="2000" dirty="0"/>
              <a:t> vs Ungari (2013), </a:t>
            </a:r>
            <a:r>
              <a:rPr lang="et-EE" sz="2000" dirty="0" err="1"/>
              <a:t>Ribic</a:t>
            </a:r>
            <a:r>
              <a:rPr lang="et-EE" sz="2000" dirty="0"/>
              <a:t> vs Horvaatia (2015)).</a:t>
            </a:r>
          </a:p>
          <a:p>
            <a:endParaRPr lang="et-EE" dirty="0"/>
          </a:p>
        </p:txBody>
      </p:sp>
      <p:sp>
        <p:nvSpPr>
          <p:cNvPr id="4" name="Pealkiri 3">
            <a:extLst>
              <a:ext uri="{FF2B5EF4-FFF2-40B4-BE49-F238E27FC236}">
                <a16:creationId xmlns:a16="http://schemas.microsoft.com/office/drawing/2014/main" id="{BA3C1B1E-D469-40FB-BCC2-77A44473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2429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u kohatäide 5">
            <a:extLst>
              <a:ext uri="{FF2B5EF4-FFF2-40B4-BE49-F238E27FC236}">
                <a16:creationId xmlns:a16="http://schemas.microsoft.com/office/drawing/2014/main" id="{CD38242A-CEC9-4647-AF01-AFA484CE3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5920" y="1635646"/>
            <a:ext cx="7931224" cy="2819037"/>
          </a:xfrm>
        </p:spPr>
        <p:txBody>
          <a:bodyPr/>
          <a:lstStyle/>
          <a:p>
            <a:r>
              <a:rPr lang="et-EE" sz="2000" dirty="0"/>
              <a:t>EIÕK artiklist 8 tuleneva positiivse kohustuse täitmiseks peab riik:</a:t>
            </a:r>
          </a:p>
          <a:p>
            <a:pPr marL="342900" indent="-342900" algn="just">
              <a:buAutoNum type="arabicPeriod"/>
            </a:pPr>
            <a:r>
              <a:rPr lang="et-EE" sz="2000" dirty="0"/>
              <a:t>kehtestama seadusandliku regulatsiooni, mis annab vanemale ja lapsele õiguse teineteisega suhelda,</a:t>
            </a:r>
          </a:p>
          <a:p>
            <a:pPr marL="342900" indent="-342900">
              <a:buAutoNum type="arabicPeriod"/>
            </a:pPr>
            <a:r>
              <a:rPr lang="et-EE" sz="2000" dirty="0"/>
              <a:t>töötama selle õiguse realiseerimiseks välja meetmed ja</a:t>
            </a:r>
          </a:p>
          <a:p>
            <a:pPr marL="342900" indent="-342900">
              <a:buAutoNum type="arabicPeriod"/>
            </a:pPr>
            <a:r>
              <a:rPr lang="et-EE" sz="2000" dirty="0"/>
              <a:t>neid efektiivselt rakendama. </a:t>
            </a:r>
          </a:p>
          <a:p>
            <a:pPr marL="342900" indent="-342900">
              <a:buAutoNum type="arabicPeriod"/>
            </a:pPr>
            <a:endParaRPr lang="et-EE" sz="2000" dirty="0"/>
          </a:p>
          <a:p>
            <a:pPr marL="342900" indent="-342900">
              <a:buAutoNum type="arabicPeriod"/>
            </a:pPr>
            <a:endParaRPr lang="et-EE" dirty="0"/>
          </a:p>
        </p:txBody>
      </p:sp>
      <p:sp>
        <p:nvSpPr>
          <p:cNvPr id="5" name="Pealkiri 4">
            <a:extLst>
              <a:ext uri="{FF2B5EF4-FFF2-40B4-BE49-F238E27FC236}">
                <a16:creationId xmlns:a16="http://schemas.microsoft.com/office/drawing/2014/main" id="{466D65DF-BE01-4198-8DE5-18D3E5610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7163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di kohatäide 5" descr="Pilt, millel on kujutatud väljas, rand, vesi, seisab&#10;&#10;Kirjeldus on genereeritud automaatselt">
            <a:extLst>
              <a:ext uri="{FF2B5EF4-FFF2-40B4-BE49-F238E27FC236}">
                <a16:creationId xmlns:a16="http://schemas.microsoft.com/office/drawing/2014/main" id="{B7A3A414-80B5-4038-B561-6628113AD44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78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027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A1D181FE-EB0F-4D5C-90E2-6386F7AAF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91630"/>
            <a:ext cx="7931224" cy="3261812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Lapsel on õigus suhelda mõlema vanemaga isiklikult ning mõlemal vanemal on õigus ja kohustus lapsega isiklikult suhelda (PKS § 143 lg 1).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Vanemate vaidluse korral määrab lapse ja vanema suhtluskorra kindlaks kohus (PKS § 143 lg 1).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Suhtluskorra eesmärgiks on tagada lapsele võimalus tunda lahus elavat vanemat ja säilitada lahus elava vanemaga lähedased suhted (Riigikohtu otsus asjas nr 3-2-1-113-14).</a:t>
            </a:r>
          </a:p>
          <a:p>
            <a:endParaRPr lang="et-EE" dirty="0"/>
          </a:p>
        </p:txBody>
      </p:sp>
      <p:sp>
        <p:nvSpPr>
          <p:cNvPr id="4" name="Pealkiri 3">
            <a:extLst>
              <a:ext uri="{FF2B5EF4-FFF2-40B4-BE49-F238E27FC236}">
                <a16:creationId xmlns:a16="http://schemas.microsoft.com/office/drawing/2014/main" id="{6E7788C7-0702-4EA7-873C-67CD5CD28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Suhtluskord</a:t>
            </a:r>
          </a:p>
        </p:txBody>
      </p:sp>
    </p:spTree>
    <p:extLst>
      <p:ext uri="{BB962C8B-B14F-4D97-AF65-F5344CB8AC3E}">
        <p14:creationId xmlns:p14="http://schemas.microsoft.com/office/powerpoint/2010/main" val="3898416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ED432BFB-28FE-4183-AED0-0114EDD9D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91630"/>
            <a:ext cx="7931224" cy="326181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Lapse ja lahus elava vanema suhtlusõiguse realiseerimisel on oluline roll lapsega koos elaval vanemal.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Vanemal on kohustus hoiduda tegevusest, mis kahjustab lapse suhet teise vanemaga (PKS § 143 lg 2).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Lapse võõrandamine vanemast ja selle tagajärjed.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t-E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Pealkiri 3">
            <a:extLst>
              <a:ext uri="{FF2B5EF4-FFF2-40B4-BE49-F238E27FC236}">
                <a16:creationId xmlns:a16="http://schemas.microsoft.com/office/drawing/2014/main" id="{F10FAE64-1711-4F7B-932B-E90D39DD0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987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E49DA97B-4CC6-4FF7-98F2-4748557E3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9622"/>
            <a:ext cx="7931224" cy="3333819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t-EE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t-EE" sz="2000" dirty="0"/>
              <a:t>Suhtluskord on tõhus meede lapse ja vanema suhte tagamiseks, kui lapsega koos elav vanem:</a:t>
            </a:r>
          </a:p>
          <a:p>
            <a:pPr marL="342900" indent="-342900" algn="just">
              <a:buAutoNum type="arabicPeriod"/>
            </a:pPr>
            <a:r>
              <a:rPr lang="et-EE" sz="2000" dirty="0"/>
              <a:t>täidab suhtluskorda ja</a:t>
            </a:r>
          </a:p>
          <a:p>
            <a:pPr marL="342900" indent="-342900" algn="just">
              <a:buAutoNum type="arabicPeriod"/>
            </a:pPr>
            <a:r>
              <a:rPr lang="et-EE" sz="2000" dirty="0"/>
              <a:t>toetab lapse ja lahus elava vanema suhtlemist ja suhet.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t-EE" sz="2000" dirty="0"/>
              <a:t>Suhtluskorra mittetäitmise korral on lapse ja vanema koosolemise õigus formaalne. </a:t>
            </a:r>
          </a:p>
        </p:txBody>
      </p:sp>
      <p:sp>
        <p:nvSpPr>
          <p:cNvPr id="4" name="Pealkiri 3">
            <a:extLst>
              <a:ext uri="{FF2B5EF4-FFF2-40B4-BE49-F238E27FC236}">
                <a16:creationId xmlns:a16="http://schemas.microsoft.com/office/drawing/2014/main" id="{E4B1C0B8-6647-46EA-A6E0-21A6AF6EA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8298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5812BE26-9A19-4C3D-9371-625C03EE9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47614"/>
            <a:ext cx="7931224" cy="3405827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t-EE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Lapse ja vanema suhte kahjustamise märkamine.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Koheste ja piisavate meetmete kohaldamine lapse ja vanema suhte tagamiseks menetluse ajal (esialgne õiguskaitse).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Lapse ja teise vanema suhte kahjustamisega arvestamine ühise hooldusõiguse lõpetamisel (PKS § 137 lg 3).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Vaidluse kiire lahendamine.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Pealkiri 3">
            <a:extLst>
              <a:ext uri="{FF2B5EF4-FFF2-40B4-BE49-F238E27FC236}">
                <a16:creationId xmlns:a16="http://schemas.microsoft.com/office/drawing/2014/main" id="{E63CBA91-D387-4114-A6D6-989BA47E9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/>
              <a:t> Hooldusõiguse vaidluse lahendamine</a:t>
            </a:r>
          </a:p>
        </p:txBody>
      </p:sp>
    </p:spTree>
    <p:extLst>
      <p:ext uri="{BB962C8B-B14F-4D97-AF65-F5344CB8AC3E}">
        <p14:creationId xmlns:p14="http://schemas.microsoft.com/office/powerpoint/2010/main" val="291879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>
            <a:extLst>
              <a:ext uri="{FF2B5EF4-FFF2-40B4-BE49-F238E27FC236}">
                <a16:creationId xmlns:a16="http://schemas.microsoft.com/office/drawing/2014/main" id="{ABEBC171-4D26-417B-97E1-8EA8DAB06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75607"/>
            <a:ext cx="7931224" cy="2592287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t-EE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Hooldusõiguse üleandmine lahus elavale vanemale (PKS § 138 lg 1).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Euroopa Inimõiguste Kohtu 11.05.2016.a otsus asjas </a:t>
            </a:r>
            <a:r>
              <a:rPr lang="et-EE" sz="2000" dirty="0" err="1"/>
              <a:t>Mitrova</a:t>
            </a:r>
            <a:r>
              <a:rPr lang="et-EE" sz="2000" dirty="0"/>
              <a:t> ja </a:t>
            </a:r>
            <a:r>
              <a:rPr lang="et-EE" sz="2000" dirty="0" err="1"/>
              <a:t>Savik</a:t>
            </a:r>
            <a:r>
              <a:rPr lang="et-EE" sz="2000" dirty="0"/>
              <a:t> vs Endine Jugoslaavia Makedoonia Vabariik.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sz="2000" dirty="0"/>
              <a:t>Lapse ja lahus elava vanema suhet kahjustava vanema hooldusõiguse piiramine (PKS § 134).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Pealkiri 3">
            <a:extLst>
              <a:ext uri="{FF2B5EF4-FFF2-40B4-BE49-F238E27FC236}">
                <a16:creationId xmlns:a16="http://schemas.microsoft.com/office/drawing/2014/main" id="{AE323009-7266-40D8-9254-1C2E29643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Hooldusõiguse muutmine ja piiramine</a:t>
            </a:r>
          </a:p>
        </p:txBody>
      </p:sp>
    </p:spTree>
    <p:extLst>
      <p:ext uri="{BB962C8B-B14F-4D97-AF65-F5344CB8AC3E}">
        <p14:creationId xmlns:p14="http://schemas.microsoft.com/office/powerpoint/2010/main" val="2425824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anchor="t"/>
      <a:lstStyle>
        <a:defPPr>
          <a:defRPr sz="6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3647</TotalTime>
  <Words>345</Words>
  <Application>Microsoft Macintosh PowerPoint</Application>
  <PresentationFormat>On-screen Show (16:9)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LAPSE JA VANEMA SUHTE TAGAMINE</vt:lpstr>
      <vt:lpstr>PowerPoint Presentation</vt:lpstr>
      <vt:lpstr>PowerPoint Presentation</vt:lpstr>
      <vt:lpstr>PowerPoint Presentation</vt:lpstr>
      <vt:lpstr>Suhtluskord</vt:lpstr>
      <vt:lpstr>PowerPoint Presentation</vt:lpstr>
      <vt:lpstr>PowerPoint Presentation</vt:lpstr>
      <vt:lpstr> Hooldusõiguse vaidluse lahendamine</vt:lpstr>
      <vt:lpstr>Hooldusõiguse muutmine ja piiramine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 Karindi</dc:creator>
  <cp:lastModifiedBy>Mereli Kivi</cp:lastModifiedBy>
  <cp:revision>61</cp:revision>
  <dcterms:created xsi:type="dcterms:W3CDTF">2013-11-11T10:07:00Z</dcterms:created>
  <dcterms:modified xsi:type="dcterms:W3CDTF">2020-10-06T14:05:15Z</dcterms:modified>
</cp:coreProperties>
</file>