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62" r:id="rId4"/>
    <p:sldId id="258" r:id="rId5"/>
    <p:sldId id="260" r:id="rId6"/>
    <p:sldId id="261" r:id="rId7"/>
    <p:sldId id="263" r:id="rId8"/>
    <p:sldId id="264" r:id="rId9"/>
    <p:sldId id="265" r:id="rId10"/>
    <p:sldId id="266" r:id="rId11"/>
    <p:sldId id="268" r:id="rId12"/>
  </p:sldIdLst>
  <p:sldSz cx="12192000" cy="6858000"/>
  <p:notesSz cx="6858000" cy="9144000"/>
  <p:defaultTextStyle>
    <a:defPPr>
      <a:defRPr lang="en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4" d="100"/>
          <a:sy n="74" d="100"/>
        </p:scale>
        <p:origin x="3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A9501-B228-3048-9066-6C377EEE7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14879"/>
            <a:ext cx="9144000" cy="1914843"/>
          </a:xfrm>
        </p:spPr>
        <p:txBody>
          <a:bodyPr anchor="b"/>
          <a:lstStyle>
            <a:lvl1pPr algn="ctr">
              <a:defRPr sz="5400" b="0" i="0">
                <a:latin typeface="IBM Plex Sans" panose="020B0503050203000203" pitchFamily="34" charset="0"/>
              </a:defRPr>
            </a:lvl1pPr>
          </a:lstStyle>
          <a:p>
            <a:r>
              <a:rPr lang="et-EE"/>
              <a:t>Klõpsake juhteksemplari pealkirja laadi redigeerimiseks</a:t>
            </a:r>
            <a:endParaRPr lang="en-E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91C4A5-3C47-B247-AE5C-476FAE4DF5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116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IBM Plex Sans" panose="020B050305020300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  <a:endParaRPr lang="en-E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F413A-98D0-6645-B78B-9F36CAF4E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B896-1501-4840-81A4-16333EBC05B7}" type="datetimeFigureOut">
              <a:rPr lang="en-EE" smtClean="0"/>
              <a:t>10/05/2020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A0A71-6DE0-8B49-BB7E-8E9A5E48E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0FB6A-8F94-A64B-83DC-B1825B508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638-A544-EA4D-812D-B3C408870A7C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34615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64D95-500F-BD4C-929F-2F27F28CB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8730932" cy="1325563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3F91EE-AFD6-3144-AAF1-5E81284C5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IBM Plex Sans" panose="020B050305020300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B1367C-895B-8342-9D53-A41546F75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000" b="0" i="0">
                <a:latin typeface="IBM Plex Sans" panose="020B0503050203000203" pitchFamily="34" charset="0"/>
              </a:defRPr>
            </a:lvl1pPr>
            <a:lvl2pPr>
              <a:defRPr sz="2000" b="0" i="0">
                <a:latin typeface="IBM Plex Sans" panose="020B0503050203000203" pitchFamily="34" charset="0"/>
              </a:defRPr>
            </a:lvl2pPr>
            <a:lvl3pPr>
              <a:defRPr sz="2000" b="0" i="0">
                <a:latin typeface="IBM Plex Sans" panose="020B0503050203000203" pitchFamily="34" charset="0"/>
              </a:defRPr>
            </a:lvl3pPr>
            <a:lvl4pPr>
              <a:defRPr sz="2000" b="0" i="0">
                <a:latin typeface="IBM Plex Sans" panose="020B0503050203000203" pitchFamily="34" charset="0"/>
              </a:defRPr>
            </a:lvl4pPr>
            <a:lvl5pPr>
              <a:defRPr sz="2000" b="0" i="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D304E6-F303-8E4D-B00A-08B30FDEA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IBM Plex Sans" panose="020B050305020300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EE60F5-095D-CB4E-9EBD-636A5C482D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000" b="0" i="0">
                <a:latin typeface="IBM Plex Sans" panose="020B0503050203000203" pitchFamily="34" charset="0"/>
              </a:defRPr>
            </a:lvl1pPr>
            <a:lvl2pPr>
              <a:defRPr sz="2000" b="0" i="0">
                <a:latin typeface="IBM Plex Sans" panose="020B0503050203000203" pitchFamily="34" charset="0"/>
              </a:defRPr>
            </a:lvl2pPr>
            <a:lvl3pPr>
              <a:defRPr sz="2000" b="0" i="0">
                <a:latin typeface="IBM Plex Sans" panose="020B0503050203000203" pitchFamily="34" charset="0"/>
              </a:defRPr>
            </a:lvl3pPr>
            <a:lvl4pPr>
              <a:defRPr sz="2000" b="0" i="0">
                <a:latin typeface="IBM Plex Sans" panose="020B0503050203000203" pitchFamily="34" charset="0"/>
              </a:defRPr>
            </a:lvl4pPr>
            <a:lvl5pPr>
              <a:defRPr sz="2000" b="0" i="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EC3474-3E05-DA4B-AC2C-C1F3FE4FB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10/05/2020</a:t>
            </a:fld>
            <a:endParaRPr lang="en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E40F72-EDFA-9643-95D8-5B2064D8C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EA4760-6CE4-F048-B46B-FF3D29272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8593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5128C-CC7F-F546-978A-BDA3C81B3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600440" cy="1325563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AF6816-1B80-234A-8E63-EF285DD6D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10/05/2020</a:t>
            </a:fld>
            <a:endParaRPr lang="en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986F2A-4F27-BC41-BDFC-9FE2CECAB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60845F-F9AC-6E40-8F69-13CCA26DE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450442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B1F4FC-B172-6D45-B116-88DCE945E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10/05/2020</a:t>
            </a:fld>
            <a:endParaRPr lang="en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885501-5F96-5740-BBFD-CCCA4F495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76AADB-5C36-F34D-9A84-551178600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3489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B27E2-C566-2A48-A287-B476654BB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5920"/>
            <a:ext cx="8324532" cy="1442720"/>
          </a:xfrm>
        </p:spPr>
        <p:txBody>
          <a:bodyPr anchor="b"/>
          <a:lstStyle>
            <a:lvl1pPr>
              <a:defRPr sz="3200"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74959-2733-644D-9AA4-3F8D1016D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>
              <a:defRPr sz="3200" b="0" i="0">
                <a:latin typeface="IBM Plex Sans" panose="020B0503050203000203" pitchFamily="34" charset="0"/>
              </a:defRPr>
            </a:lvl1pPr>
            <a:lvl2pPr>
              <a:defRPr sz="2800" b="0" i="0">
                <a:latin typeface="IBM Plex Sans" panose="020B0503050203000203" pitchFamily="34" charset="0"/>
              </a:defRPr>
            </a:lvl2pPr>
            <a:lvl3pPr>
              <a:defRPr sz="2400" b="0" i="0">
                <a:latin typeface="IBM Plex Sans" panose="020B0503050203000203" pitchFamily="34" charset="0"/>
              </a:defRPr>
            </a:lvl3pPr>
            <a:lvl4pPr>
              <a:defRPr sz="2000" b="0" i="0">
                <a:latin typeface="IBM Plex Sans" panose="020B0503050203000203" pitchFamily="34" charset="0"/>
              </a:defRPr>
            </a:lvl4pPr>
            <a:lvl5pPr>
              <a:defRPr sz="2000" b="0" i="0">
                <a:latin typeface="IBM Plex Sans" panose="020B050305020300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0893CE-B874-FC4C-8923-1F4633AEC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="0" i="0">
                <a:latin typeface="IBM Plex Sans" panose="020B050305020300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BD3410-BF16-694C-9990-7ED54CE3C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10/05/2020</a:t>
            </a:fld>
            <a:endParaRPr lang="en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4C8920-1B69-0245-BFB7-86D1741D5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6A2471-B86D-0648-9231-6EFE97279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52764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4E4BF-D1B8-094F-9754-EC82886C0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120"/>
            <a:ext cx="10515600" cy="1076959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</a:lstStyle>
          <a:p>
            <a:r>
              <a:rPr lang="et-EE"/>
              <a:t>Klõpsake juhteksemplari pealkirja laadi redigeerimiseks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3D0B4-11D8-4446-A341-F5EA36CEB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80079"/>
            <a:ext cx="10515600" cy="2996883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  <a:lvl2pPr>
              <a:defRPr b="0" i="0">
                <a:latin typeface="IBM Plex Sans" panose="020B0503050203000203" pitchFamily="34" charset="0"/>
              </a:defRPr>
            </a:lvl2pPr>
            <a:lvl3pPr>
              <a:defRPr b="0" i="0">
                <a:latin typeface="IBM Plex Sans" panose="020B0503050203000203" pitchFamily="34" charset="0"/>
              </a:defRPr>
            </a:lvl3pPr>
            <a:lvl4pPr>
              <a:defRPr b="0" i="0">
                <a:latin typeface="IBM Plex Sans" panose="020B0503050203000203" pitchFamily="34" charset="0"/>
              </a:defRPr>
            </a:lvl4pPr>
            <a:lvl5pPr>
              <a:defRPr b="0" i="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E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206B2-EDE6-BB4F-BF34-1B6673B88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B896-1501-4840-81A4-16333EBC05B7}" type="datetimeFigureOut">
              <a:rPr lang="en-EE" smtClean="0"/>
              <a:t>10/05/2020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FD941-4A52-A14B-9ECF-D43A65131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380C1-4867-F742-8FA5-2596776AA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638-A544-EA4D-812D-B3C408870A7C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41439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3AEA7-5F62-6148-95F4-798204601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268537"/>
            <a:ext cx="10515600" cy="2293938"/>
          </a:xfrm>
        </p:spPr>
        <p:txBody>
          <a:bodyPr anchor="b"/>
          <a:lstStyle>
            <a:lvl1pPr>
              <a:defRPr sz="6000" b="0" i="0">
                <a:latin typeface="IBM Plex Sans" panose="020B0503050203000203" pitchFamily="34" charset="0"/>
              </a:defRPr>
            </a:lvl1pPr>
          </a:lstStyle>
          <a:p>
            <a:r>
              <a:rPr lang="et-EE"/>
              <a:t>Klõpsake juhteksemplari pealkirja laadi redigeerimiseks</a:t>
            </a:r>
            <a:endParaRPr lang="en-E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EA8B4C-F81E-2040-8777-1131D044D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IBM Plex Sans" panose="020B050305020300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CDCDD-7704-5449-BE1F-C0F1963DC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B896-1501-4840-81A4-16333EBC05B7}" type="datetimeFigureOut">
              <a:rPr lang="en-EE" smtClean="0"/>
              <a:t>10/05/2020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39939-90C9-B140-A68E-80415A9CD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CF6D6-493B-844B-B5D1-E6A688F72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638-A544-EA4D-812D-B3C408870A7C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67274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0721E-BB6E-3E4E-8B8F-B50395D6B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225488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  <a:endParaRPr lang="en-E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F27E4F-EC81-0D4E-93A8-FE4228FFF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B896-1501-4840-81A4-16333EBC05B7}" type="datetimeFigureOut">
              <a:rPr lang="en-EE" smtClean="0"/>
              <a:t>10/05/2020</a:t>
            </a:fld>
            <a:endParaRPr lang="en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02246-65EA-4148-8CBC-82CE7BB90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2C2475-A94E-2147-9C20-FB5102385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638-A544-EA4D-812D-B3C408870A7C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77066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811DE5-8669-D44F-8331-BDAC226F5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B896-1501-4840-81A4-16333EBC05B7}" type="datetimeFigureOut">
              <a:rPr lang="en-EE" smtClean="0"/>
              <a:t>10/05/2020</a:t>
            </a:fld>
            <a:endParaRPr lang="en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E6465E-43A1-584F-B611-57829E15D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15438F-45C2-3A42-A3AD-A48B8F8DF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638-A544-EA4D-812D-B3C408870A7C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21857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6DED2-1020-6C4F-8C65-9C1847362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4199"/>
            <a:ext cx="9144000" cy="1655763"/>
          </a:xfrm>
        </p:spPr>
        <p:txBody>
          <a:bodyPr anchor="b"/>
          <a:lstStyle>
            <a:lvl1pPr algn="ctr">
              <a:defRPr sz="5400"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94A862-85D5-E84A-98D4-2C9D315799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IBM Plex Sans Medium" panose="020B050305020300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E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D17AE-EB7E-C349-8385-B642669F5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10/05/2020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429AA-C67A-D842-A3E1-0F2A07F78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C2CC9-CD59-B14C-97CD-F28CFED58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24229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1CD5A-C0C5-C140-ADC3-1DFEBBAFB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681720" cy="1325563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3413D-290B-D84F-9897-A23B3465E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  <a:lvl2pPr>
              <a:defRPr b="0" i="0">
                <a:latin typeface="IBM Plex Sans" panose="020B0503050203000203" pitchFamily="34" charset="0"/>
              </a:defRPr>
            </a:lvl2pPr>
            <a:lvl3pPr>
              <a:defRPr b="0" i="0">
                <a:latin typeface="IBM Plex Sans" panose="020B0503050203000203" pitchFamily="34" charset="0"/>
              </a:defRPr>
            </a:lvl3pPr>
            <a:lvl4pPr>
              <a:defRPr b="0" i="0">
                <a:latin typeface="IBM Plex Sans" panose="020B0503050203000203" pitchFamily="34" charset="0"/>
              </a:defRPr>
            </a:lvl4pPr>
            <a:lvl5pPr>
              <a:defRPr b="0" i="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1923A-842F-A245-BDB0-244673537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10/05/2020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93F8B-9BE2-1D49-A8B2-851E454F4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B6CDC-97D5-9548-B03B-29E676E5F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42042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05393-72DB-B543-9BF5-66D9A8369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930400"/>
            <a:ext cx="10515600" cy="2632075"/>
          </a:xfrm>
        </p:spPr>
        <p:txBody>
          <a:bodyPr anchor="b"/>
          <a:lstStyle>
            <a:lvl1pPr>
              <a:defRPr sz="6000"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89EF39-6A5C-B440-83D0-2C297E3B5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IBM Plex Sans" panose="020B050305020300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65FFA-96D6-CE4E-B751-8C959BF03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10/05/2020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44962-8E7A-A749-847D-BF78862C5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76980-4D13-AA45-8B37-D752A8FC1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2248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5BCFB-D5E7-0447-93B8-09EEFE78F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580120" cy="1325563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70431-FF17-6647-8A48-D4CE281250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  <a:lvl2pPr>
              <a:defRPr b="0" i="0">
                <a:latin typeface="IBM Plex Sans" panose="020B0503050203000203" pitchFamily="34" charset="0"/>
              </a:defRPr>
            </a:lvl2pPr>
            <a:lvl3pPr>
              <a:defRPr b="0" i="0">
                <a:latin typeface="IBM Plex Sans" panose="020B0503050203000203" pitchFamily="34" charset="0"/>
              </a:defRPr>
            </a:lvl3pPr>
            <a:lvl4pPr>
              <a:defRPr b="0" i="0">
                <a:latin typeface="IBM Plex Sans" panose="020B0503050203000203" pitchFamily="34" charset="0"/>
              </a:defRPr>
            </a:lvl4pPr>
            <a:lvl5pPr>
              <a:defRPr b="0" i="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DEC93-B880-3D40-8DB4-94F90DA26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  <a:lvl2pPr>
              <a:defRPr b="0" i="0">
                <a:latin typeface="IBM Plex Sans" panose="020B0503050203000203" pitchFamily="34" charset="0"/>
              </a:defRPr>
            </a:lvl2pPr>
            <a:lvl3pPr>
              <a:defRPr b="0" i="0">
                <a:latin typeface="IBM Plex Sans" panose="020B0503050203000203" pitchFamily="34" charset="0"/>
              </a:defRPr>
            </a:lvl3pPr>
            <a:lvl4pPr>
              <a:defRPr b="0" i="0">
                <a:latin typeface="IBM Plex Sans" panose="020B0503050203000203" pitchFamily="34" charset="0"/>
              </a:defRPr>
            </a:lvl4pPr>
            <a:lvl5pPr>
              <a:defRPr b="0" i="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4CA10-9E00-6D46-AC82-1AAE3A0DF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10/05/2020</a:t>
            </a:fld>
            <a:endParaRPr lang="en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FB63F3-0A55-7249-B646-DC7A0F306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FCCF9C-B644-E64A-B278-9F522C0D3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95951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9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0AC683-8907-8544-B4A4-7087A3B3F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  <a:endParaRPr lang="en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01736-DB60-F745-A8CF-11DA85E12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DA74E-0ACB-B644-9266-2E941FF737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EB896-1501-4840-81A4-16333EBC05B7}" type="datetimeFigureOut">
              <a:rPr lang="en-EE" smtClean="0"/>
              <a:t>10/05/2020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9F04A-CC62-574F-B09C-260715B5EE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772AB-3A77-2546-B907-053DAAC1A6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64638-A544-EA4D-812D-B3C408870A7C}" type="slidenum">
              <a:rPr lang="en-EE" smtClean="0"/>
              <a:t>‹#›</a:t>
            </a:fld>
            <a:endParaRPr lang="en-EE"/>
          </a:p>
        </p:txBody>
      </p:sp>
      <p:pic>
        <p:nvPicPr>
          <p:cNvPr id="8" name="Picture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EB0314FA-13CA-C74F-8AB3-95B5B4CFCCC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52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3AFCE0-C286-1A49-BE5C-450E84D96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1EF83-FCD1-074D-8108-28299E394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11D54-90D3-5D45-AFE4-1E40504631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B4BD1-4A14-D742-90E1-BCA994538F0F}" type="datetimeFigureOut">
              <a:rPr lang="en-EE" smtClean="0"/>
              <a:t>10/05/2020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74E0A-8C12-FF4C-96D6-AA6F8F4468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79482-DCD0-5545-A923-988B84FCE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  <p:pic>
        <p:nvPicPr>
          <p:cNvPr id="8" name="Picture 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EF7D8FC-88ED-0842-A36F-61FE6186DDDC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01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64E22-D60F-064B-95D2-BE957F84D9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14879"/>
            <a:ext cx="9144000" cy="2836806"/>
          </a:xfrm>
        </p:spPr>
        <p:txBody>
          <a:bodyPr>
            <a:normAutofit fontScale="90000"/>
          </a:bodyPr>
          <a:lstStyle/>
          <a:p>
            <a:r>
              <a:rPr lang="et-EE" dirty="0"/>
              <a:t>Soolise võrdõiguslikkuse kui p</a:t>
            </a:r>
            <a:r>
              <a:rPr lang="et-EE" dirty="0">
                <a:latin typeface="IBM Plex Sans" panose="020B0503050203000203" pitchFamily="34" charset="0"/>
              </a:rPr>
              <a:t>õhiseadusliku printsiibi väljendumisest Eesti Vabariigi perekonnaõiguses 1920-1940</a:t>
            </a:r>
            <a:endParaRPr lang="en-EE" dirty="0">
              <a:latin typeface="IBM Plex Sans" panose="020B050305020300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595A83-1FA5-B44C-BB4F-6FB240E03D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et-EE" dirty="0"/>
          </a:p>
          <a:p>
            <a:pPr algn="r"/>
            <a:endParaRPr lang="et-EE" dirty="0"/>
          </a:p>
          <a:p>
            <a:pPr algn="r"/>
            <a:r>
              <a:rPr lang="et-EE" dirty="0"/>
              <a:t>Katrin Kiirend-Pruuli</a:t>
            </a:r>
          </a:p>
          <a:p>
            <a:pPr algn="r"/>
            <a:r>
              <a:rPr lang="et-EE" dirty="0"/>
              <a:t>Tartu Ülikooli doktorant</a:t>
            </a:r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1557277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B24CD-AA87-BA43-BB4B-1BBF36E9D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t-EE" sz="5400" dirty="0"/>
          </a:p>
          <a:p>
            <a:pPr marL="0" indent="0" algn="ctr">
              <a:buNone/>
            </a:pPr>
            <a:endParaRPr lang="et-EE" sz="5400" dirty="0"/>
          </a:p>
          <a:p>
            <a:pPr marL="0" indent="0" algn="ctr">
              <a:buNone/>
            </a:pPr>
            <a:r>
              <a:rPr lang="et-EE" sz="5400" dirty="0"/>
              <a:t>Tänan kuulamast! </a:t>
            </a:r>
            <a:endParaRPr lang="en-EE" sz="5400" dirty="0"/>
          </a:p>
        </p:txBody>
      </p:sp>
    </p:spTree>
    <p:extLst>
      <p:ext uri="{BB962C8B-B14F-4D97-AF65-F5344CB8AC3E}">
        <p14:creationId xmlns:p14="http://schemas.microsoft.com/office/powerpoint/2010/main" val="884346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F9D41-FC6E-D747-B5CA-C48974483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Balti eraseadus (BES)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0A849-38CA-6549-ABCB-F2B590AE5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/>
              <a:t>Alates 1865. aastast kehtiv regulatsioon</a:t>
            </a:r>
          </a:p>
          <a:p>
            <a:r>
              <a:rPr lang="et-EE" dirty="0"/>
              <a:t>Mees kui naise eestkostja (art 11)</a:t>
            </a:r>
          </a:p>
          <a:p>
            <a:r>
              <a:rPr lang="et-EE" dirty="0"/>
              <a:t>Mehel õigus määrata elukoht (art 7 ja 8)</a:t>
            </a:r>
          </a:p>
          <a:p>
            <a:r>
              <a:rPr lang="et-EE" dirty="0"/>
              <a:t>Mees valitseb kogu abieluvara (art 12-13)</a:t>
            </a:r>
          </a:p>
          <a:p>
            <a:r>
              <a:rPr lang="et-EE" dirty="0"/>
              <a:t>Mees otsustab lastesse puutuvad küsimused (art 197, 198, 205, 207)</a:t>
            </a:r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3779301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F9D41-FC6E-D747-B5CA-C48974483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Tsiviilseadustiku 1926. aasta eelnõu 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0A849-38CA-6549-ABCB-F2B590AE5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/>
              <a:t>Mees kui ühise elu esindaja (§ 358)</a:t>
            </a:r>
          </a:p>
          <a:p>
            <a:r>
              <a:rPr lang="et-EE" dirty="0"/>
              <a:t>Mees kui abieluvara valitseja (§ 380 jj)</a:t>
            </a:r>
          </a:p>
          <a:p>
            <a:pPr marL="0" indent="0">
              <a:buNone/>
            </a:pPr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2637463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F9D41-FC6E-D747-B5CA-C48974483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1920. aasta põhiseaduse § 6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0A849-38CA-6549-ABCB-F2B590AE5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  <a:p>
            <a:pPr marL="0" indent="0">
              <a:buNone/>
            </a:pPr>
            <a:r>
              <a:rPr lang="et-EE" dirty="0"/>
              <a:t>Kõik Eesti kodanikud on seaduse ees ühetaolised. Ei või olla </a:t>
            </a:r>
            <a:r>
              <a:rPr lang="et-EE" u="sng" dirty="0"/>
              <a:t>avalik-õiguslikke</a:t>
            </a:r>
            <a:r>
              <a:rPr lang="et-EE" dirty="0"/>
              <a:t> eesõigusi ja paheõigusi, mis olenevad sündimisest, usust, soost, seisusest või rahvusest.</a:t>
            </a:r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2919098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F9D41-FC6E-D747-B5CA-C48974483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Tsiviilseadustiku eelnõud 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0A849-38CA-6549-ABCB-F2B590AE5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t-EE" dirty="0"/>
          </a:p>
          <a:p>
            <a:r>
              <a:rPr lang="et-EE" dirty="0"/>
              <a:t>1926 (perekonnaõiguse osa)</a:t>
            </a:r>
          </a:p>
          <a:p>
            <a:r>
              <a:rPr lang="et-EE" dirty="0"/>
              <a:t>1935</a:t>
            </a:r>
          </a:p>
          <a:p>
            <a:r>
              <a:rPr lang="et-EE" dirty="0"/>
              <a:t>1936</a:t>
            </a:r>
          </a:p>
          <a:p>
            <a:r>
              <a:rPr lang="et-EE" dirty="0"/>
              <a:t>1939</a:t>
            </a:r>
          </a:p>
          <a:p>
            <a:r>
              <a:rPr lang="et-EE" dirty="0"/>
              <a:t>1940 </a:t>
            </a:r>
          </a:p>
          <a:p>
            <a:r>
              <a:rPr lang="et-EE" dirty="0"/>
              <a:t>Kehtiv õigus - BES</a:t>
            </a:r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3851276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F9D41-FC6E-D747-B5CA-C48974483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Tsiviilseadustiku 1940. aasta eelnõu 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0A849-38CA-6549-ABCB-F2B590AE5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t-EE" dirty="0"/>
          </a:p>
          <a:p>
            <a:r>
              <a:rPr lang="et-EE" dirty="0"/>
              <a:t>Abikaasade võrdõiguslikkus kui lähtepunkt</a:t>
            </a:r>
          </a:p>
          <a:p>
            <a:r>
              <a:rPr lang="et-EE" dirty="0"/>
              <a:t>Ühine otsustamisõigus? (§ 303)</a:t>
            </a:r>
          </a:p>
          <a:p>
            <a:r>
              <a:rPr lang="et-EE" dirty="0"/>
              <a:t>Abieluvararežiim – soetisvara (§ 330 jj)</a:t>
            </a:r>
          </a:p>
          <a:p>
            <a:r>
              <a:rPr lang="et-EE" dirty="0"/>
              <a:t>Perekonna ülalpidamiskohustuse võrdsustumine (§ 308, § 401, § 403)</a:t>
            </a:r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319100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F9D41-FC6E-D747-B5CA-C48974483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Erinev võrdsusstandard 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0A849-38CA-6549-ABCB-F2B590AE5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t-EE" dirty="0"/>
          </a:p>
          <a:p>
            <a:r>
              <a:rPr lang="et-EE" dirty="0"/>
              <a:t>A. Piip: „Abielus ei olda oma isikliku vabaduse suhtes niivõrd kapriisne.“</a:t>
            </a:r>
          </a:p>
          <a:p>
            <a:r>
              <a:rPr lang="et-EE" dirty="0"/>
              <a:t>A. Leps: „Ei saa nõuda, et perekond moodustaks endast mingi kaheliikmelise parlamendi. On vaja, et peres kellegi seisukoht oleks kindel ja domineeriv.“ </a:t>
            </a:r>
          </a:p>
          <a:p>
            <a:endParaRPr lang="et-EE" dirty="0"/>
          </a:p>
          <a:p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1496357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F9D41-FC6E-D747-B5CA-C48974483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1937. aasta põhiseadus § 21 lg 2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0A849-38CA-6549-ABCB-F2B590AE5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Abielu korraldavad seadused </a:t>
            </a:r>
            <a:r>
              <a:rPr lang="et-EE" dirty="0" err="1"/>
              <a:t>tugenevad</a:t>
            </a:r>
            <a:r>
              <a:rPr lang="et-EE" dirty="0"/>
              <a:t> abikaasade üheõigusluse põhimõttele, </a:t>
            </a:r>
            <a:r>
              <a:rPr lang="et-EE" u="sng" dirty="0"/>
              <a:t>kuivõrd see on </a:t>
            </a:r>
            <a:r>
              <a:rPr lang="et-EE" u="sng" dirty="0" err="1"/>
              <a:t>kokkukõlastatav</a:t>
            </a:r>
            <a:r>
              <a:rPr lang="et-EE" u="sng" dirty="0"/>
              <a:t> </a:t>
            </a:r>
            <a:r>
              <a:rPr lang="et-EE" dirty="0"/>
              <a:t>perekonna ühise hüvega, järelkasvu huvidega ja vastastikuse toetamisega. Abikaasade varavahekorrad määratakse seadusega, kusjuures seadusjärgne varavahekord ei või kitsendada ühe abikaasa varaõiguslikku teovõimet.</a:t>
            </a:r>
          </a:p>
          <a:p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2894754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F9D41-FC6E-D747-B5CA-C48974483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Kokkuvõtteks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0A849-38CA-6549-ABCB-F2B590AE5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t-EE" dirty="0"/>
          </a:p>
          <a:p>
            <a:r>
              <a:rPr lang="et-EE" dirty="0"/>
              <a:t>Erinev võrdsusstandard avalikus- ja perekonnaõiguses</a:t>
            </a:r>
          </a:p>
          <a:p>
            <a:r>
              <a:rPr lang="et-EE" dirty="0"/>
              <a:t>Erinev võrdsusstandard perekonnaõiguses isiklike ja varaliste suhete osas </a:t>
            </a:r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1994238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6. ÕTP esitluspõhi" id="{92DC5093-E6EC-874C-93D9-98A8E45E169D}" vid="{D7F94B2F-C752-D540-B9D8-247BE67E2414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6. ÕTP esitluspõhi" id="{92DC5093-E6EC-874C-93D9-98A8E45E169D}" vid="{A76E313A-DBFC-CC47-AEEF-021B6658390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36otp_esitluspohi (1)</Template>
  <TotalTime>0</TotalTime>
  <Words>280</Words>
  <Application>Microsoft Office PowerPoint</Application>
  <PresentationFormat>Laiekraan</PresentationFormat>
  <Paragraphs>47</Paragraphs>
  <Slides>10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2</vt:i4>
      </vt:variant>
      <vt:variant>
        <vt:lpstr>Slaidipealkirjad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IBM Plex Sans</vt:lpstr>
      <vt:lpstr>IBM Plex Sans Medium</vt:lpstr>
      <vt:lpstr>Office'i kujundus</vt:lpstr>
      <vt:lpstr>Custom Design</vt:lpstr>
      <vt:lpstr>Soolise võrdõiguslikkuse kui põhiseadusliku printsiibi väljendumisest Eesti Vabariigi perekonnaõiguses 1920-1940</vt:lpstr>
      <vt:lpstr>Balti eraseadus (BES)</vt:lpstr>
      <vt:lpstr>Tsiviilseadustiku 1926. aasta eelnõu </vt:lpstr>
      <vt:lpstr>1920. aasta põhiseaduse § 6</vt:lpstr>
      <vt:lpstr>Tsiviilseadustiku eelnõud </vt:lpstr>
      <vt:lpstr>Tsiviilseadustiku 1940. aasta eelnõu </vt:lpstr>
      <vt:lpstr>Erinev võrdsusstandard </vt:lpstr>
      <vt:lpstr>1937. aasta põhiseadus § 21 lg 2</vt:lpstr>
      <vt:lpstr>Kokkuvõtteks</vt:lpstr>
      <vt:lpstr>PowerPointi esitlus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Katrin Kiirend-Pruuli</dc:creator>
  <cp:lastModifiedBy>Katrin Kiirend-Pruuli</cp:lastModifiedBy>
  <cp:revision>10</cp:revision>
  <dcterms:created xsi:type="dcterms:W3CDTF">2020-10-04T16:55:10Z</dcterms:created>
  <dcterms:modified xsi:type="dcterms:W3CDTF">2020-10-05T17:23:31Z</dcterms:modified>
</cp:coreProperties>
</file>