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7" r:id="rId2"/>
    <p:sldId id="264" r:id="rId3"/>
    <p:sldId id="266" r:id="rId4"/>
    <p:sldId id="263" r:id="rId5"/>
    <p:sldId id="265" r:id="rId6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6902D-6349-457D-B9D8-90533969E763}" type="datetimeFigureOut">
              <a:rPr lang="et-EE" smtClean="0"/>
              <a:t>06.10.20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DCF28-2FA7-4A2A-8D1B-49E0328CBA8F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7040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DCF28-2FA7-4A2A-8D1B-49E0328CBA8F}" type="slidenum">
              <a:rPr lang="et-EE" smtClean="0"/>
              <a:t>2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5329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6DED2-1020-6C4F-8C65-9C1847362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54199"/>
            <a:ext cx="9144000" cy="1655763"/>
          </a:xfrm>
        </p:spPr>
        <p:txBody>
          <a:bodyPr anchor="b"/>
          <a:lstStyle>
            <a:lvl1pPr algn="ctr">
              <a:defRPr sz="5400" b="0" i="0">
                <a:latin typeface="IBM Plex Sans" panose="020B0503050203000203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94A862-85D5-E84A-98D4-2C9D315799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0" i="0">
                <a:latin typeface="IBM Plex Sans Medium" panose="020B050305020300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D17AE-EB7E-C349-8385-B642669F5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429AA-C67A-D842-A3E1-0F2A07F78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C2CC9-CD59-B14C-97CD-F28CFED5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24229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CD5A-C0C5-C140-ADC3-1DFEBBAFB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81720" cy="1325563"/>
          </a:xfrm>
        </p:spPr>
        <p:txBody>
          <a:bodyPr/>
          <a:lstStyle>
            <a:lvl1pPr>
              <a:defRPr b="0" i="0">
                <a:latin typeface="IBM Plex Sans" panose="020B0503050203000203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3413D-290B-D84F-9897-A23B3465E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0" i="0">
                <a:latin typeface="IBM Plex Sans" panose="020B0503050203000203" pitchFamily="34" charset="0"/>
              </a:defRPr>
            </a:lvl1pPr>
            <a:lvl2pPr>
              <a:defRPr b="0" i="0">
                <a:latin typeface="IBM Plex Sans" panose="020B0503050203000203" pitchFamily="34" charset="0"/>
              </a:defRPr>
            </a:lvl2pPr>
            <a:lvl3pPr>
              <a:defRPr b="0" i="0">
                <a:latin typeface="IBM Plex Sans" panose="020B0503050203000203" pitchFamily="34" charset="0"/>
              </a:defRPr>
            </a:lvl3pPr>
            <a:lvl4pPr>
              <a:defRPr b="0" i="0">
                <a:latin typeface="IBM Plex Sans" panose="020B0503050203000203" pitchFamily="34" charset="0"/>
              </a:defRPr>
            </a:lvl4pPr>
            <a:lvl5pPr>
              <a:defRPr b="0" i="0"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1923A-842F-A245-BDB0-24467353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93F8B-9BE2-1D49-A8B2-851E454F4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B6CDC-97D5-9548-B03B-29E676E5F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42042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05393-72DB-B543-9BF5-66D9A836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930400"/>
            <a:ext cx="10515600" cy="2632075"/>
          </a:xfrm>
        </p:spPr>
        <p:txBody>
          <a:bodyPr anchor="b"/>
          <a:lstStyle>
            <a:lvl1pPr>
              <a:defRPr sz="6000" b="0" i="0">
                <a:latin typeface="IBM Plex Sans" panose="020B0503050203000203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9EF39-6A5C-B440-83D0-2C297E3B5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IBM Plex Sans" panose="020B0503050203000203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65FFA-96D6-CE4E-B751-8C959BF0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44962-8E7A-A749-847D-BF78862C5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76980-4D13-AA45-8B37-D752A8FC1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2248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5BCFB-D5E7-0447-93B8-09EEFE78F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580120" cy="1325563"/>
          </a:xfrm>
        </p:spPr>
        <p:txBody>
          <a:bodyPr/>
          <a:lstStyle>
            <a:lvl1pPr>
              <a:defRPr b="0" i="0">
                <a:latin typeface="IBM Plex Sans" panose="020B0503050203000203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70431-FF17-6647-8A48-D4CE28125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b="0" i="0">
                <a:latin typeface="IBM Plex Sans" panose="020B0503050203000203" pitchFamily="34" charset="0"/>
              </a:defRPr>
            </a:lvl1pPr>
            <a:lvl2pPr>
              <a:defRPr b="0" i="0">
                <a:latin typeface="IBM Plex Sans" panose="020B0503050203000203" pitchFamily="34" charset="0"/>
              </a:defRPr>
            </a:lvl2pPr>
            <a:lvl3pPr>
              <a:defRPr b="0" i="0">
                <a:latin typeface="IBM Plex Sans" panose="020B0503050203000203" pitchFamily="34" charset="0"/>
              </a:defRPr>
            </a:lvl3pPr>
            <a:lvl4pPr>
              <a:defRPr b="0" i="0">
                <a:latin typeface="IBM Plex Sans" panose="020B0503050203000203" pitchFamily="34" charset="0"/>
              </a:defRPr>
            </a:lvl4pPr>
            <a:lvl5pPr>
              <a:defRPr b="0" i="0"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DEC93-B880-3D40-8DB4-94F90DA26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b="0" i="0">
                <a:latin typeface="IBM Plex Sans" panose="020B0503050203000203" pitchFamily="34" charset="0"/>
              </a:defRPr>
            </a:lvl1pPr>
            <a:lvl2pPr>
              <a:defRPr b="0" i="0">
                <a:latin typeface="IBM Plex Sans" panose="020B0503050203000203" pitchFamily="34" charset="0"/>
              </a:defRPr>
            </a:lvl2pPr>
            <a:lvl3pPr>
              <a:defRPr b="0" i="0">
                <a:latin typeface="IBM Plex Sans" panose="020B0503050203000203" pitchFamily="34" charset="0"/>
              </a:defRPr>
            </a:lvl3pPr>
            <a:lvl4pPr>
              <a:defRPr b="0" i="0">
                <a:latin typeface="IBM Plex Sans" panose="020B0503050203000203" pitchFamily="34" charset="0"/>
              </a:defRPr>
            </a:lvl4pPr>
            <a:lvl5pPr>
              <a:defRPr b="0" i="0"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4CA10-9E00-6D46-AC82-1AAE3A0D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FB63F3-0A55-7249-B646-DC7A0F306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CCF9C-B644-E64A-B278-9F522C0D3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95951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64D95-500F-BD4C-929F-2F27F28CB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730932" cy="1325563"/>
          </a:xfrm>
        </p:spPr>
        <p:txBody>
          <a:bodyPr/>
          <a:lstStyle>
            <a:lvl1pPr>
              <a:defRPr b="0" i="0">
                <a:latin typeface="IBM Plex Sans" panose="020B0503050203000203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E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3F91EE-AFD6-3144-AAF1-5E81284C5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IBM Plex Sans" panose="020B050305020300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B1367C-895B-8342-9D53-A41546F75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 sz="2000" b="0" i="0">
                <a:latin typeface="IBM Plex Sans" panose="020B0503050203000203" pitchFamily="34" charset="0"/>
              </a:defRPr>
            </a:lvl1pPr>
            <a:lvl2pPr>
              <a:defRPr sz="2000" b="0" i="0">
                <a:latin typeface="IBM Plex Sans" panose="020B0503050203000203" pitchFamily="34" charset="0"/>
              </a:defRPr>
            </a:lvl2pPr>
            <a:lvl3pPr>
              <a:defRPr sz="2000" b="0" i="0">
                <a:latin typeface="IBM Plex Sans" panose="020B0503050203000203" pitchFamily="34" charset="0"/>
              </a:defRPr>
            </a:lvl3pPr>
            <a:lvl4pPr>
              <a:defRPr sz="2000" b="0" i="0">
                <a:latin typeface="IBM Plex Sans" panose="020B0503050203000203" pitchFamily="34" charset="0"/>
              </a:defRPr>
            </a:lvl4pPr>
            <a:lvl5pPr>
              <a:defRPr sz="2000" b="0" i="0"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D304E6-F303-8E4D-B00A-08B30FDEA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 i="0">
                <a:latin typeface="IBM Plex Sans" panose="020B050305020300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EE60F5-095D-CB4E-9EBD-636A5C482D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 sz="2000" b="0" i="0">
                <a:latin typeface="IBM Plex Sans" panose="020B0503050203000203" pitchFamily="34" charset="0"/>
              </a:defRPr>
            </a:lvl1pPr>
            <a:lvl2pPr>
              <a:defRPr sz="2000" b="0" i="0">
                <a:latin typeface="IBM Plex Sans" panose="020B0503050203000203" pitchFamily="34" charset="0"/>
              </a:defRPr>
            </a:lvl2pPr>
            <a:lvl3pPr>
              <a:defRPr sz="2000" b="0" i="0">
                <a:latin typeface="IBM Plex Sans" panose="020B0503050203000203" pitchFamily="34" charset="0"/>
              </a:defRPr>
            </a:lvl3pPr>
            <a:lvl4pPr>
              <a:defRPr sz="2000" b="0" i="0">
                <a:latin typeface="IBM Plex Sans" panose="020B0503050203000203" pitchFamily="34" charset="0"/>
              </a:defRPr>
            </a:lvl4pPr>
            <a:lvl5pPr>
              <a:defRPr sz="2000" b="0" i="0">
                <a:latin typeface="IBM Plex Sans" panose="020B0503050203000203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EC3474-3E05-DA4B-AC2C-C1F3FE4F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E40F72-EDFA-9643-95D8-5B2064D8C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EA4760-6CE4-F048-B46B-FF3D2927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85935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5128C-CC7F-F546-978A-BDA3C81B3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600440" cy="1325563"/>
          </a:xfrm>
        </p:spPr>
        <p:txBody>
          <a:bodyPr/>
          <a:lstStyle>
            <a:lvl1pPr>
              <a:defRPr b="0" i="0">
                <a:latin typeface="IBM Plex Sans" panose="020B0503050203000203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EE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AF6816-1B80-234A-8E63-EF285DD6D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986F2A-4F27-BC41-BDFC-9FE2CECAB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60845F-F9AC-6E40-8F69-13CCA26DE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45044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B1F4FC-B172-6D45-B116-88DCE945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885501-5F96-5740-BBFD-CCCA4F495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76AADB-5C36-F34D-9A84-551178600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489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B27E2-C566-2A48-A287-B476654B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5920"/>
            <a:ext cx="8324532" cy="1442720"/>
          </a:xfrm>
        </p:spPr>
        <p:txBody>
          <a:bodyPr anchor="b"/>
          <a:lstStyle>
            <a:lvl1pPr>
              <a:defRPr sz="3200" b="0" i="0">
                <a:latin typeface="IBM Plex Sans" panose="020B0503050203000203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E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4959-2733-644D-9AA4-3F8D1016D5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 b="0" i="0">
                <a:latin typeface="IBM Plex Sans" panose="020B0503050203000203" pitchFamily="34" charset="0"/>
              </a:defRPr>
            </a:lvl1pPr>
            <a:lvl2pPr>
              <a:defRPr sz="2800" b="0" i="0">
                <a:latin typeface="IBM Plex Sans" panose="020B0503050203000203" pitchFamily="34" charset="0"/>
              </a:defRPr>
            </a:lvl2pPr>
            <a:lvl3pPr>
              <a:defRPr sz="2400" b="0" i="0">
                <a:latin typeface="IBM Plex Sans" panose="020B0503050203000203" pitchFamily="34" charset="0"/>
              </a:defRPr>
            </a:lvl3pPr>
            <a:lvl4pPr>
              <a:defRPr sz="2000" b="0" i="0">
                <a:latin typeface="IBM Plex Sans" panose="020B0503050203000203" pitchFamily="34" charset="0"/>
              </a:defRPr>
            </a:lvl4pPr>
            <a:lvl5pPr>
              <a:defRPr sz="2000" b="0" i="0">
                <a:latin typeface="IBM Plex Sans" panose="020B050305020300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EE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0893CE-B874-FC4C-8923-1F4633AEC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 b="0" i="0">
                <a:latin typeface="IBM Plex Sans" panose="020B050305020300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D3410-BF16-694C-9990-7ED54CE3C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C8920-1B69-0245-BFB7-86D1741D5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A2471-B86D-0648-9231-6EFE97279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52764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3AFCE0-C286-1A49-BE5C-450E84D96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F1EF83-FCD1-074D-8108-28299E394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11D54-90D3-5D45-AFE4-1E4050463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B4BD1-4A14-D742-90E1-BCA994538F0F}" type="datetimeFigureOut">
              <a:rPr lang="en-EE" smtClean="0"/>
              <a:t>06.10.2020</a:t>
            </a:fld>
            <a:endParaRPr lang="en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74E0A-8C12-FF4C-96D6-AA6F8F446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79482-DCD0-5545-A923-988B84FCE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A647C-0D1B-6342-AD9A-6C4D1055061F}" type="slidenum">
              <a:rPr lang="en-EE" smtClean="0"/>
              <a:t>‹#›</a:t>
            </a:fld>
            <a:endParaRPr lang="en-EE"/>
          </a:p>
        </p:txBody>
      </p:sp>
      <p:pic>
        <p:nvPicPr>
          <p:cNvPr id="8" name="Picture 7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6EF7D8FC-88ED-0842-A36F-61FE6186DDD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1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AD88C30-3131-C345-BAE5-2C6D7DA0F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08699"/>
            <a:ext cx="9144000" cy="4178336"/>
          </a:xfrm>
        </p:spPr>
        <p:txBody>
          <a:bodyPr>
            <a:normAutofit/>
          </a:bodyPr>
          <a:lstStyle/>
          <a:p>
            <a:pPr algn="l"/>
            <a:endParaRPr lang="et-EE" dirty="0"/>
          </a:p>
          <a:p>
            <a:pPr algn="l"/>
            <a:r>
              <a:rPr lang="et-EE" sz="3200" dirty="0"/>
              <a:t>Üksikvangistus: õigusteadus ja sotsiaalteadus</a:t>
            </a:r>
          </a:p>
          <a:p>
            <a:pPr algn="l"/>
            <a:endParaRPr lang="et-EE" sz="3200" dirty="0"/>
          </a:p>
          <a:p>
            <a:pPr algn="l"/>
            <a:endParaRPr lang="et-EE" sz="3200" dirty="0"/>
          </a:p>
          <a:p>
            <a:pPr algn="l"/>
            <a:r>
              <a:rPr lang="et-EE" sz="3200" dirty="0"/>
              <a:t>	</a:t>
            </a:r>
            <a:r>
              <a:rPr lang="et-EE" dirty="0"/>
              <a:t>Laura Glaase</a:t>
            </a:r>
          </a:p>
          <a:p>
            <a:pPr algn="l"/>
            <a:r>
              <a:rPr lang="et-EE" dirty="0"/>
              <a:t>	Justiitsministeeriumi vanglate osakonna peajurist</a:t>
            </a:r>
          </a:p>
          <a:p>
            <a:pPr algn="l"/>
            <a:endParaRPr lang="et-EE" dirty="0"/>
          </a:p>
          <a:p>
            <a:pPr algn="l"/>
            <a:r>
              <a:rPr lang="et-EE" dirty="0"/>
              <a:t>				Tartu, 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1058389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765D0FF-5C48-4A6A-ADE4-E4FA67DC4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49911"/>
            <a:ext cx="8681720" cy="985421"/>
          </a:xfrm>
        </p:spPr>
        <p:txBody>
          <a:bodyPr>
            <a:normAutofit/>
          </a:bodyPr>
          <a:lstStyle/>
          <a:p>
            <a:r>
              <a:rPr lang="et-EE" sz="2800" dirty="0"/>
              <a:t>Üksikvangistus: Euroopa Inimõiguste Kohus, CPT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2182486-7766-4633-9C90-57FE8D919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3225"/>
            <a:ext cx="10515600" cy="4351338"/>
          </a:xfrm>
        </p:spPr>
        <p:txBody>
          <a:bodyPr>
            <a:normAutofit fontScale="92500" lnSpcReduction="20000"/>
          </a:bodyPr>
          <a:lstStyle/>
          <a:p>
            <a:endParaRPr lang="et-EE" sz="2400" dirty="0"/>
          </a:p>
          <a:p>
            <a:pPr algn="just"/>
            <a:r>
              <a:rPr lang="et-EE" sz="2400" dirty="0"/>
              <a:t>EIK: „Isiku eraldamine ei ole iseenesest EIÕK artikliga 3 vastuolus“ (vt nt Messina </a:t>
            </a:r>
            <a:r>
              <a:rPr lang="et-EE" sz="2400" i="1" dirty="0"/>
              <a:t>vs </a:t>
            </a:r>
            <a:r>
              <a:rPr lang="et-EE" sz="2400" dirty="0"/>
              <a:t>Itaalia,25498/94, </a:t>
            </a:r>
            <a:r>
              <a:rPr lang="en-US" sz="2400" i="1" dirty="0"/>
              <a:t>Guide on the case-law  of the European Convention  on Human Rights</a:t>
            </a:r>
            <a:r>
              <a:rPr lang="et-EE" sz="2400" i="1" dirty="0"/>
              <a:t>, 2020</a:t>
            </a:r>
            <a:r>
              <a:rPr lang="et-EE" sz="2400" dirty="0"/>
              <a:t>).</a:t>
            </a:r>
          </a:p>
          <a:p>
            <a:pPr algn="just"/>
            <a:r>
              <a:rPr lang="et-EE" sz="2400" b="1" dirty="0"/>
              <a:t>EIK: „Pikaajaline üksikvangistus vaimse ja füüsilise „ergastamiseta“ toob tõenäoliselt kaasa isiku vaimse tervise ja sotsiaalsete oskuste kokkuvarisemise“ </a:t>
            </a:r>
            <a:r>
              <a:rPr lang="et-EE" sz="2400" dirty="0"/>
              <a:t>(</a:t>
            </a:r>
            <a:r>
              <a:rPr lang="et-EE" sz="2400" dirty="0" err="1"/>
              <a:t>Glowacki</a:t>
            </a:r>
            <a:r>
              <a:rPr lang="et-EE" sz="2400" dirty="0"/>
              <a:t> </a:t>
            </a:r>
            <a:r>
              <a:rPr lang="et-EE" sz="2400" i="1" dirty="0"/>
              <a:t>vs</a:t>
            </a:r>
            <a:r>
              <a:rPr lang="et-EE" sz="2400" dirty="0"/>
              <a:t> Poola, nr 1608/08, </a:t>
            </a:r>
            <a:r>
              <a:rPr lang="et-EE" sz="2400" dirty="0" err="1"/>
              <a:t>Iorgov</a:t>
            </a:r>
            <a:r>
              <a:rPr lang="et-EE" sz="2400" dirty="0"/>
              <a:t> </a:t>
            </a:r>
            <a:r>
              <a:rPr lang="et-EE" sz="2400" i="1" dirty="0"/>
              <a:t>vs</a:t>
            </a:r>
            <a:r>
              <a:rPr lang="et-EE" sz="2400" dirty="0"/>
              <a:t> Bulgaaria, 40653/98, </a:t>
            </a:r>
            <a:r>
              <a:rPr lang="en-US" sz="2400" dirty="0"/>
              <a:t>Ramirez Sanchez </a:t>
            </a:r>
            <a:r>
              <a:rPr lang="en-US" sz="2400" i="1" dirty="0"/>
              <a:t>v</a:t>
            </a:r>
            <a:r>
              <a:rPr lang="et-EE" sz="2400" i="1" dirty="0"/>
              <a:t>s</a:t>
            </a:r>
            <a:r>
              <a:rPr lang="en-US" sz="2400" dirty="0"/>
              <a:t> France</a:t>
            </a:r>
            <a:r>
              <a:rPr lang="et-EE" sz="2400" dirty="0"/>
              <a:t>, nr</a:t>
            </a:r>
            <a:r>
              <a:rPr lang="en-US" sz="2400" dirty="0"/>
              <a:t> 59450/00</a:t>
            </a:r>
            <a:r>
              <a:rPr lang="et-EE" sz="2400" dirty="0"/>
              <a:t>, </a:t>
            </a:r>
            <a:r>
              <a:rPr lang="et-EE" sz="2400" dirty="0" err="1"/>
              <a:t>Öcalan</a:t>
            </a:r>
            <a:r>
              <a:rPr lang="et-EE" sz="2400" dirty="0"/>
              <a:t> </a:t>
            </a:r>
            <a:r>
              <a:rPr lang="et-EE" sz="2400" i="1" dirty="0"/>
              <a:t>vs</a:t>
            </a:r>
            <a:r>
              <a:rPr lang="et-EE" sz="2400" dirty="0"/>
              <a:t> Türgi, nr 24069/03 jt).</a:t>
            </a:r>
          </a:p>
          <a:p>
            <a:pPr algn="just"/>
            <a:r>
              <a:rPr lang="et-EE" sz="2400" dirty="0"/>
              <a:t>CPT: </a:t>
            </a:r>
            <a:r>
              <a:rPr lang="et-EE" sz="2400" i="1" dirty="0"/>
              <a:t>„[a]</a:t>
            </a:r>
            <a:r>
              <a:rPr lang="et-EE" sz="2400" i="1" dirty="0" err="1"/>
              <a:t>ll</a:t>
            </a:r>
            <a:r>
              <a:rPr lang="et-EE" sz="2400" i="1" dirty="0"/>
              <a:t> </a:t>
            </a:r>
            <a:r>
              <a:rPr lang="et-EE" sz="2400" i="1" dirty="0" err="1"/>
              <a:t>forms</a:t>
            </a:r>
            <a:r>
              <a:rPr lang="et-EE" sz="2400" i="1" dirty="0"/>
              <a:t> of </a:t>
            </a:r>
            <a:r>
              <a:rPr lang="et-EE" sz="2400" i="1" dirty="0" err="1"/>
              <a:t>solitary</a:t>
            </a:r>
            <a:r>
              <a:rPr lang="et-EE" sz="2400" i="1" dirty="0"/>
              <a:t> </a:t>
            </a:r>
            <a:r>
              <a:rPr lang="et-EE" sz="2400" i="1" dirty="0" err="1"/>
              <a:t>confinement</a:t>
            </a:r>
            <a:r>
              <a:rPr lang="et-EE" sz="2400" i="1" dirty="0"/>
              <a:t> </a:t>
            </a:r>
            <a:r>
              <a:rPr lang="et-EE" sz="2400" i="1" dirty="0" err="1"/>
              <a:t>without</a:t>
            </a:r>
            <a:r>
              <a:rPr lang="et-EE" sz="2400" i="1" dirty="0"/>
              <a:t> </a:t>
            </a:r>
            <a:r>
              <a:rPr lang="et-EE" sz="2400" b="1" i="1" dirty="0" err="1"/>
              <a:t>appropriate</a:t>
            </a:r>
            <a:r>
              <a:rPr lang="et-EE" sz="2400" i="1" dirty="0"/>
              <a:t> </a:t>
            </a:r>
            <a:r>
              <a:rPr lang="et-EE" sz="2400" i="1" dirty="0" err="1"/>
              <a:t>mental</a:t>
            </a:r>
            <a:r>
              <a:rPr lang="et-EE" sz="2400" i="1" dirty="0"/>
              <a:t> and </a:t>
            </a:r>
            <a:r>
              <a:rPr lang="et-EE" sz="2400" i="1" dirty="0" err="1"/>
              <a:t>physical</a:t>
            </a:r>
            <a:r>
              <a:rPr lang="et-EE" sz="2400" i="1" dirty="0"/>
              <a:t> </a:t>
            </a:r>
            <a:r>
              <a:rPr lang="et-EE" sz="2400" i="1" dirty="0" err="1"/>
              <a:t>stimulation</a:t>
            </a:r>
            <a:r>
              <a:rPr lang="et-EE" sz="2400" i="1" dirty="0"/>
              <a:t> are </a:t>
            </a:r>
            <a:r>
              <a:rPr lang="et-EE" sz="2400" b="1" i="1" dirty="0" err="1"/>
              <a:t>likely</a:t>
            </a:r>
            <a:r>
              <a:rPr lang="et-EE" sz="2400" b="1" i="1" dirty="0"/>
              <a:t>, in </a:t>
            </a:r>
            <a:r>
              <a:rPr lang="et-EE" sz="2400" b="1" i="1" dirty="0" err="1"/>
              <a:t>the</a:t>
            </a:r>
            <a:r>
              <a:rPr lang="et-EE" sz="2400" b="1" i="1" dirty="0"/>
              <a:t> </a:t>
            </a:r>
            <a:r>
              <a:rPr lang="et-EE" sz="2400" b="1" i="1" dirty="0" err="1"/>
              <a:t>long</a:t>
            </a:r>
            <a:r>
              <a:rPr lang="et-EE" sz="2400" b="1" i="1" dirty="0"/>
              <a:t> term</a:t>
            </a:r>
            <a:r>
              <a:rPr lang="et-EE" sz="2400" i="1" dirty="0"/>
              <a:t>, </a:t>
            </a:r>
            <a:r>
              <a:rPr lang="et-EE" sz="2400" i="1" dirty="0" err="1"/>
              <a:t>to</a:t>
            </a:r>
            <a:r>
              <a:rPr lang="et-EE" sz="2400" i="1" dirty="0"/>
              <a:t> have </a:t>
            </a:r>
            <a:r>
              <a:rPr lang="et-EE" sz="2400" i="1" dirty="0" err="1"/>
              <a:t>damaging</a:t>
            </a:r>
            <a:r>
              <a:rPr lang="et-EE" sz="2400" i="1" dirty="0"/>
              <a:t> </a:t>
            </a:r>
            <a:r>
              <a:rPr lang="et-EE" sz="2400" i="1" dirty="0" err="1"/>
              <a:t>effects</a:t>
            </a:r>
            <a:r>
              <a:rPr lang="et-EE" sz="2400" i="1" dirty="0"/>
              <a:t>, </a:t>
            </a:r>
            <a:r>
              <a:rPr lang="et-EE" sz="2400" i="1" dirty="0" err="1"/>
              <a:t>resulting</a:t>
            </a:r>
            <a:r>
              <a:rPr lang="et-EE" sz="2400" i="1" dirty="0"/>
              <a:t> in </a:t>
            </a:r>
            <a:r>
              <a:rPr lang="et-EE" sz="2400" i="1" dirty="0" err="1"/>
              <a:t>deterioration</a:t>
            </a:r>
            <a:r>
              <a:rPr lang="et-EE" sz="2400" i="1" dirty="0"/>
              <a:t> of </a:t>
            </a:r>
            <a:r>
              <a:rPr lang="et-EE" sz="2400" i="1" dirty="0" err="1"/>
              <a:t>mental</a:t>
            </a:r>
            <a:r>
              <a:rPr lang="et-EE" sz="2400" i="1" dirty="0"/>
              <a:t> </a:t>
            </a:r>
            <a:r>
              <a:rPr lang="et-EE" sz="2400" i="1" dirty="0" err="1"/>
              <a:t>faculties</a:t>
            </a:r>
            <a:r>
              <a:rPr lang="et-EE" sz="2400" i="1" dirty="0"/>
              <a:t> and </a:t>
            </a:r>
            <a:r>
              <a:rPr lang="et-EE" sz="2400" i="1" dirty="0" err="1"/>
              <a:t>social</a:t>
            </a:r>
            <a:r>
              <a:rPr lang="et-EE" sz="2400" i="1" dirty="0"/>
              <a:t> </a:t>
            </a:r>
            <a:r>
              <a:rPr lang="et-EE" sz="2400" i="1" dirty="0" err="1"/>
              <a:t>abilitie</a:t>
            </a:r>
            <a:r>
              <a:rPr lang="et-EE" sz="2400" dirty="0" err="1"/>
              <a:t>s</a:t>
            </a:r>
            <a:r>
              <a:rPr lang="et-EE" sz="2400" dirty="0"/>
              <a:t>“.</a:t>
            </a:r>
          </a:p>
          <a:p>
            <a:pPr algn="just"/>
            <a:r>
              <a:rPr lang="et-EE" sz="2400" dirty="0"/>
              <a:t>Riigikohtu 04.06.2018. a otsus asjas nr 3-15-2943, 10.10.2017. a otsus asjas nr 3-15-3133</a:t>
            </a:r>
          </a:p>
          <a:p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422666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82B72-9F01-0E49-8826-FAE1F5E0C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788" y="770965"/>
            <a:ext cx="9852212" cy="977936"/>
          </a:xfrm>
        </p:spPr>
        <p:txBody>
          <a:bodyPr>
            <a:normAutofit/>
          </a:bodyPr>
          <a:lstStyle/>
          <a:p>
            <a:pPr algn="l"/>
            <a:r>
              <a:rPr lang="et-EE" sz="3200" dirty="0"/>
              <a:t>	</a:t>
            </a:r>
            <a:r>
              <a:rPr lang="et-EE" sz="2800" dirty="0"/>
              <a:t>Üksikvangistus: õigusteadus ja sotsiaalteadus</a:t>
            </a:r>
            <a:endParaRPr lang="en-EE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D88C30-3131-C345-BAE5-2C6D7DA0F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08699"/>
            <a:ext cx="9144000" cy="417833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et-EE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t-EE" b="1" dirty="0"/>
              <a:t>Mõisted: </a:t>
            </a:r>
            <a:r>
              <a:rPr lang="et-EE" i="1" dirty="0"/>
              <a:t>AS</a:t>
            </a:r>
            <a:r>
              <a:rPr lang="et-EE" dirty="0"/>
              <a:t> (</a:t>
            </a:r>
            <a:r>
              <a:rPr lang="et-EE" i="1" dirty="0" err="1"/>
              <a:t>administrative</a:t>
            </a:r>
            <a:r>
              <a:rPr lang="et-EE" i="1" dirty="0"/>
              <a:t> </a:t>
            </a:r>
            <a:r>
              <a:rPr lang="et-EE" i="1" dirty="0" err="1"/>
              <a:t>segregation</a:t>
            </a:r>
            <a:r>
              <a:rPr lang="et-EE" dirty="0"/>
              <a:t>), </a:t>
            </a:r>
            <a:r>
              <a:rPr lang="et-EE" i="1" dirty="0"/>
              <a:t>SC</a:t>
            </a:r>
            <a:r>
              <a:rPr lang="et-EE" dirty="0"/>
              <a:t> (</a:t>
            </a:r>
            <a:r>
              <a:rPr lang="et-EE" i="1" dirty="0" err="1"/>
              <a:t>solitary</a:t>
            </a:r>
            <a:r>
              <a:rPr lang="et-EE" i="1" dirty="0"/>
              <a:t> </a:t>
            </a:r>
            <a:r>
              <a:rPr lang="et-EE" i="1" dirty="0" err="1"/>
              <a:t>confinement</a:t>
            </a:r>
            <a:r>
              <a:rPr lang="et-EE" dirty="0"/>
              <a:t>), </a:t>
            </a:r>
            <a:r>
              <a:rPr lang="et-EE" i="1" dirty="0"/>
              <a:t>RH</a:t>
            </a:r>
            <a:r>
              <a:rPr lang="et-EE" dirty="0"/>
              <a:t> (</a:t>
            </a:r>
            <a:r>
              <a:rPr lang="et-EE" i="1" dirty="0" err="1"/>
              <a:t>restrictive</a:t>
            </a:r>
            <a:r>
              <a:rPr lang="et-EE" i="1" dirty="0"/>
              <a:t> </a:t>
            </a:r>
            <a:r>
              <a:rPr lang="et-EE" i="1" dirty="0" err="1"/>
              <a:t>housing</a:t>
            </a:r>
            <a:r>
              <a:rPr lang="et-EE" dirty="0"/>
              <a:t>), „</a:t>
            </a:r>
            <a:r>
              <a:rPr lang="et-EE" i="1" dirty="0" err="1"/>
              <a:t>Supermax</a:t>
            </a:r>
            <a:r>
              <a:rPr lang="et-EE" dirty="0"/>
              <a:t>“, „</a:t>
            </a:r>
            <a:r>
              <a:rPr lang="et-EE" i="1" dirty="0" err="1"/>
              <a:t>isolation</a:t>
            </a:r>
            <a:r>
              <a:rPr lang="et-EE" dirty="0"/>
              <a:t>“, „</a:t>
            </a:r>
            <a:r>
              <a:rPr lang="et-EE" i="1" dirty="0" err="1"/>
              <a:t>solitary</a:t>
            </a:r>
            <a:r>
              <a:rPr lang="et-EE" dirty="0"/>
              <a:t>“, „</a:t>
            </a:r>
            <a:r>
              <a:rPr lang="et-EE" i="1" dirty="0" err="1"/>
              <a:t>restrictive</a:t>
            </a:r>
            <a:r>
              <a:rPr lang="et-EE" dirty="0"/>
              <a:t>“, „</a:t>
            </a:r>
            <a:r>
              <a:rPr lang="et-EE" i="1" dirty="0" err="1"/>
              <a:t>segregation</a:t>
            </a:r>
            <a:r>
              <a:rPr lang="et-EE" dirty="0"/>
              <a:t>“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t-EE" b="1" dirty="0"/>
              <a:t>Muutujad: </a:t>
            </a:r>
          </a:p>
          <a:p>
            <a:pPr algn="l"/>
            <a:r>
              <a:rPr lang="et-EE" dirty="0"/>
              <a:t>	- vangla olme- ja arhitektuurilised tingimused, sh režiimi 	erisused, sh eraldatuse määr, vangla populatsioon, 	eraldatuses viibimise aeg, eraldamise põhjused</a:t>
            </a:r>
          </a:p>
          <a:p>
            <a:pPr algn="l"/>
            <a:r>
              <a:rPr lang="et-EE" dirty="0"/>
              <a:t>	- valiidsus, </a:t>
            </a:r>
            <a:r>
              <a:rPr lang="et-EE" dirty="0" err="1"/>
              <a:t>reliaablus</a:t>
            </a:r>
            <a:r>
              <a:rPr lang="et-EE" dirty="0"/>
              <a:t>, korrelatsioon ja põhjuslik seos</a:t>
            </a:r>
          </a:p>
          <a:p>
            <a:pPr algn="l"/>
            <a:endParaRPr lang="et-E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t-E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t-EE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272787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EF42DC7-C999-44DD-BC01-785BFC0D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5011"/>
            <a:ext cx="8681720" cy="713535"/>
          </a:xfrm>
        </p:spPr>
        <p:txBody>
          <a:bodyPr>
            <a:normAutofit/>
          </a:bodyPr>
          <a:lstStyle/>
          <a:p>
            <a:r>
              <a:rPr lang="et-EE" sz="2800" dirty="0"/>
              <a:t>Uuringud, järeldused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5EBD153-D517-450B-8960-C0CB6112D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7909"/>
            <a:ext cx="10515600" cy="4628963"/>
          </a:xfrm>
        </p:spPr>
        <p:txBody>
          <a:bodyPr>
            <a:normAutofit fontScale="92500"/>
          </a:bodyPr>
          <a:lstStyle/>
          <a:p>
            <a:pPr algn="just"/>
            <a:r>
              <a:rPr lang="et-EE" sz="2400" b="1" dirty="0"/>
              <a:t>Puudub süstemaatiline hinnang, mis võrdleks eri vangistusrežiime, vangla populatsiooni</a:t>
            </a:r>
            <a:r>
              <a:rPr lang="et-EE" sz="2400" dirty="0"/>
              <a:t>, režiimi kestust, olme- ja muid tingimusi, eraldatud režiimile paigutamise põhjuseid (</a:t>
            </a:r>
            <a:r>
              <a:rPr lang="et-EE" sz="2400" i="1" dirty="0" err="1"/>
              <a:t>Mears</a:t>
            </a:r>
            <a:r>
              <a:rPr lang="et-EE" sz="2400" i="1" dirty="0"/>
              <a:t>, </a:t>
            </a:r>
            <a:r>
              <a:rPr lang="et-EE" sz="2400" i="1" dirty="0" err="1"/>
              <a:t>Bales</a:t>
            </a:r>
            <a:r>
              <a:rPr lang="et-EE" sz="2400" dirty="0"/>
              <a:t> jt, 2019).</a:t>
            </a:r>
          </a:p>
          <a:p>
            <a:pPr algn="just"/>
            <a:r>
              <a:rPr lang="et-EE" sz="2400" dirty="0"/>
              <a:t>[---]</a:t>
            </a:r>
            <a:r>
              <a:rPr lang="et-EE" sz="2400" b="1" dirty="0"/>
              <a:t>Uuringutulemused ei toeta levinud arvamust, et eraldamine </a:t>
            </a:r>
            <a:r>
              <a:rPr lang="et-EE" sz="2400" b="1" i="1" dirty="0"/>
              <a:t>(AS)</a:t>
            </a:r>
            <a:r>
              <a:rPr lang="et-EE" sz="2400" b="1" dirty="0"/>
              <a:t> põhjustab kestvaid negatiivseid emotsionaalseid kahjustusi </a:t>
            </a:r>
            <a:r>
              <a:rPr lang="et-EE" sz="2400" dirty="0"/>
              <a:t>[---]. Pigem viitavad tulemused sellele, et eraldamine </a:t>
            </a:r>
            <a:r>
              <a:rPr lang="et-EE" sz="2400" i="1" dirty="0"/>
              <a:t>(AS) </a:t>
            </a:r>
            <a:r>
              <a:rPr lang="et-EE" sz="2400" dirty="0"/>
              <a:t>ei pruugi põhjustada tõsisemaid tagajärgi, kui vangistusega tavapäraselt kaasneb [---] (</a:t>
            </a:r>
            <a:r>
              <a:rPr lang="et-EE" sz="2400" i="1" dirty="0"/>
              <a:t>Morgan</a:t>
            </a:r>
            <a:r>
              <a:rPr lang="et-EE" sz="2400" dirty="0"/>
              <a:t> jt, 2016).</a:t>
            </a:r>
          </a:p>
          <a:p>
            <a:pPr algn="just"/>
            <a:r>
              <a:rPr lang="et-EE" sz="2400" b="1" dirty="0"/>
              <a:t>Hüpoteesi osas, et nii vaimsete häiretega kui vaimsete häireteta vangid kogevad märkimisväärset psühholoogilist taandarengut, olid uuringu tulemused ebajärjepidevad </a:t>
            </a:r>
            <a:r>
              <a:rPr lang="et-EE" sz="2400" i="1" dirty="0"/>
              <a:t>(</a:t>
            </a:r>
            <a:r>
              <a:rPr lang="et-EE" sz="2400" i="1" dirty="0" err="1"/>
              <a:t>O’Keefe</a:t>
            </a:r>
            <a:r>
              <a:rPr lang="et-EE" sz="2400" i="1" dirty="0"/>
              <a:t>, </a:t>
            </a:r>
            <a:r>
              <a:rPr lang="et-EE" sz="2400" i="1" dirty="0" err="1"/>
              <a:t>Klebe</a:t>
            </a:r>
            <a:r>
              <a:rPr lang="et-EE" sz="2400" i="1" dirty="0"/>
              <a:t>, </a:t>
            </a:r>
            <a:r>
              <a:rPr lang="et-EE" sz="2400" dirty="0"/>
              <a:t>jt</a:t>
            </a:r>
            <a:r>
              <a:rPr lang="et-EE" sz="2400" i="1" dirty="0"/>
              <a:t>, </a:t>
            </a:r>
            <a:r>
              <a:rPr lang="et-EE" sz="2400" dirty="0"/>
              <a:t>2013</a:t>
            </a:r>
            <a:r>
              <a:rPr lang="et-EE" sz="2400" i="1" dirty="0"/>
              <a:t>).</a:t>
            </a:r>
            <a:r>
              <a:rPr lang="en-US" sz="2400" dirty="0"/>
              <a:t> </a:t>
            </a:r>
            <a:r>
              <a:rPr lang="et-EE" sz="2400" dirty="0"/>
              <a:t>[---] selles uuringus ei saa tõmmata eraldatud üksuses viibimise </a:t>
            </a:r>
            <a:r>
              <a:rPr lang="et-EE" sz="2400" i="1" dirty="0"/>
              <a:t>(SHU) </a:t>
            </a:r>
            <a:r>
              <a:rPr lang="et-EE" sz="2400" dirty="0"/>
              <a:t>sümptomite ja eraldamise </a:t>
            </a:r>
            <a:r>
              <a:rPr lang="et-EE" sz="2400" i="1" dirty="0"/>
              <a:t>(AS) </a:t>
            </a:r>
            <a:r>
              <a:rPr lang="et-EE" sz="2400" dirty="0"/>
              <a:t>režiimil viibimise vahel põhjuslikku seost. Näib, et enamikul vaimsete häiretega kinnipeetavatest ilmnevad </a:t>
            </a:r>
            <a:r>
              <a:rPr lang="et-EE" sz="2400" i="1" dirty="0"/>
              <a:t>SHU</a:t>
            </a:r>
            <a:r>
              <a:rPr lang="et-EE" sz="2400" dirty="0"/>
              <a:t> – sündroomi tunnused, sõltumata sellest, mis režiimil nad on </a:t>
            </a:r>
            <a:r>
              <a:rPr lang="et-EE" sz="2400" i="1" dirty="0"/>
              <a:t>(</a:t>
            </a:r>
            <a:r>
              <a:rPr lang="et-EE" sz="2400" i="1" dirty="0" err="1"/>
              <a:t>O’Keefe</a:t>
            </a:r>
            <a:r>
              <a:rPr lang="et-EE" sz="2400" i="1" dirty="0"/>
              <a:t>, </a:t>
            </a:r>
            <a:r>
              <a:rPr lang="et-EE" sz="2400" i="1" dirty="0" err="1"/>
              <a:t>Klebe</a:t>
            </a:r>
            <a:r>
              <a:rPr lang="et-EE" sz="2400" i="1" dirty="0"/>
              <a:t> </a:t>
            </a:r>
            <a:r>
              <a:rPr lang="et-EE" sz="2400" dirty="0"/>
              <a:t>jt</a:t>
            </a:r>
            <a:r>
              <a:rPr lang="et-EE" sz="2400" i="1" dirty="0"/>
              <a:t>, </a:t>
            </a:r>
            <a:r>
              <a:rPr lang="et-EE" sz="2400" dirty="0"/>
              <a:t>2011</a:t>
            </a:r>
            <a:r>
              <a:rPr lang="et-EE" sz="2400" i="1" dirty="0"/>
              <a:t>).</a:t>
            </a:r>
          </a:p>
          <a:p>
            <a:endParaRPr lang="et-EE" sz="2200" i="1" dirty="0"/>
          </a:p>
          <a:p>
            <a:endParaRPr lang="et-EE" sz="20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53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185C6A5-7947-4D56-8DEA-68A0237BF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758"/>
            <a:ext cx="8681720" cy="758359"/>
          </a:xfrm>
        </p:spPr>
        <p:txBody>
          <a:bodyPr>
            <a:normAutofit/>
          </a:bodyPr>
          <a:lstStyle/>
          <a:p>
            <a:r>
              <a:rPr lang="et-EE" sz="2800" dirty="0"/>
              <a:t>Uuringud, järeldused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AB855B6-30A0-4DF5-8E40-588E271EC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535"/>
            <a:ext cx="10515600" cy="4681707"/>
          </a:xfrm>
        </p:spPr>
        <p:txBody>
          <a:bodyPr>
            <a:noAutofit/>
          </a:bodyPr>
          <a:lstStyle/>
          <a:p>
            <a:pPr algn="just"/>
            <a:r>
              <a:rPr lang="et-EE" sz="2000" dirty="0"/>
              <a:t>Vastupidiselt uurijate hüpoteesile viitasid tulemused sellele, et eraldamine (</a:t>
            </a:r>
            <a:r>
              <a:rPr lang="en-US" sz="2000" i="1" dirty="0"/>
              <a:t>AS</a:t>
            </a:r>
            <a:r>
              <a:rPr lang="et-EE" sz="2000" dirty="0"/>
              <a:t>)</a:t>
            </a:r>
            <a:r>
              <a:rPr lang="en-US" sz="2000" b="1" dirty="0"/>
              <a:t> </a:t>
            </a:r>
            <a:r>
              <a:rPr lang="et-EE" sz="2000" b="1" dirty="0"/>
              <a:t>ei seostunud üldiselt psühholoogiliste sümptomite avaldumisega ega kognitiivsete võimete langusega ei vaimsete häiretega kinnipeetavate ega vaimsete häireteta kinnipeetavate puhul</a:t>
            </a:r>
            <a:r>
              <a:rPr lang="en-US" sz="2000" dirty="0"/>
              <a:t>,</a:t>
            </a:r>
            <a:r>
              <a:rPr lang="et-EE" sz="2000" dirty="0"/>
              <a:t> samuti ei halvenenud vaimsete häiretega vangide olukord, võrreldes vaimsete häireteta vangidega </a:t>
            </a:r>
            <a:r>
              <a:rPr lang="et-EE" sz="2000" i="1" dirty="0"/>
              <a:t>AS</a:t>
            </a:r>
            <a:r>
              <a:rPr lang="et-EE" sz="2000" dirty="0"/>
              <a:t> režiimil olles. [---] Uuringu tulemused näitavad, et vaid </a:t>
            </a:r>
            <a:r>
              <a:rPr lang="et-EE" sz="2000" b="1" dirty="0"/>
              <a:t>7% </a:t>
            </a:r>
            <a:r>
              <a:rPr lang="et-EE" sz="2000" b="1" i="1" dirty="0"/>
              <a:t>AS</a:t>
            </a:r>
            <a:r>
              <a:rPr lang="et-EE" sz="2000" b="1" dirty="0"/>
              <a:t> valimi puhul ilmnes psühholoogiliste sümptomite avaldumise kasv, samal ajal kui 20% juhtudest need näitajad paranesid</a:t>
            </a:r>
            <a:r>
              <a:rPr lang="en-US" sz="2000" b="1" dirty="0"/>
              <a:t> </a:t>
            </a:r>
            <a:r>
              <a:rPr lang="et-EE" sz="2000" b="1" dirty="0"/>
              <a:t>ning ülejäänute puhul jäid stabiilseks </a:t>
            </a:r>
            <a:r>
              <a:rPr lang="en-US" sz="2000" dirty="0"/>
              <a:t>(</a:t>
            </a:r>
            <a:r>
              <a:rPr lang="en-US" sz="2000" i="1" dirty="0" err="1"/>
              <a:t>Metzner</a:t>
            </a:r>
            <a:r>
              <a:rPr lang="et-EE" sz="2000" i="1" dirty="0"/>
              <a:t>, </a:t>
            </a:r>
            <a:r>
              <a:rPr lang="en-US" sz="2000" i="1" dirty="0"/>
              <a:t>O’Keefe</a:t>
            </a:r>
            <a:r>
              <a:rPr lang="et-EE" sz="2000" i="1" dirty="0"/>
              <a:t> </a:t>
            </a:r>
            <a:r>
              <a:rPr lang="en-US" sz="2000" dirty="0"/>
              <a:t>2011)</a:t>
            </a:r>
            <a:r>
              <a:rPr lang="et-EE" sz="2000" dirty="0"/>
              <a:t>.</a:t>
            </a:r>
          </a:p>
          <a:p>
            <a:r>
              <a:rPr lang="et-EE" sz="2000" dirty="0"/>
              <a:t>„Sel teemal tehtud uurimistööde vähesuse tõttu ei ole võimalik järeldada, kas eraldatud režiimil olemine süvendab, vähendab või ei mõjuta üldse vangi edasist õiguskuulekust.“ (</a:t>
            </a:r>
            <a:r>
              <a:rPr lang="et-EE" sz="2000" i="1" dirty="0" err="1"/>
              <a:t>Frost</a:t>
            </a:r>
            <a:r>
              <a:rPr lang="et-EE" sz="2000" i="1" dirty="0"/>
              <a:t>, </a:t>
            </a:r>
            <a:r>
              <a:rPr lang="et-EE" sz="2000" i="1" dirty="0" err="1"/>
              <a:t>Monteiro</a:t>
            </a:r>
            <a:r>
              <a:rPr lang="et-EE" sz="2000" i="1" dirty="0"/>
              <a:t> </a:t>
            </a:r>
            <a:r>
              <a:rPr lang="et-EE" sz="2000" dirty="0"/>
              <a:t>2016).</a:t>
            </a:r>
          </a:p>
          <a:p>
            <a:r>
              <a:rPr lang="et-EE" sz="2000" b="1" dirty="0"/>
              <a:t>Eraldatud režiimi kahjulik mõju näib olevat väiksem, kui seda kriitikute poolt väidetakse olevat </a:t>
            </a:r>
            <a:r>
              <a:rPr lang="et-EE" sz="2000" dirty="0"/>
              <a:t>(</a:t>
            </a:r>
            <a:r>
              <a:rPr lang="et-EE" sz="2000" i="1" dirty="0"/>
              <a:t>Morgan</a:t>
            </a:r>
            <a:r>
              <a:rPr lang="et-EE" sz="2000" dirty="0"/>
              <a:t> jt 2016, </a:t>
            </a:r>
            <a:r>
              <a:rPr lang="et-EE" sz="2000" i="1" dirty="0" err="1"/>
              <a:t>Genderau</a:t>
            </a:r>
            <a:r>
              <a:rPr lang="et-EE" sz="2000" i="1" dirty="0"/>
              <a:t>, </a:t>
            </a:r>
            <a:r>
              <a:rPr lang="et-EE" sz="2000" i="1" dirty="0" err="1"/>
              <a:t>Labrecque</a:t>
            </a:r>
            <a:r>
              <a:rPr lang="et-EE" sz="2000" i="1" dirty="0"/>
              <a:t> </a:t>
            </a:r>
            <a:r>
              <a:rPr lang="et-EE" sz="2000" dirty="0"/>
              <a:t>2018, </a:t>
            </a:r>
            <a:r>
              <a:rPr lang="et-EE" sz="2000" i="1" dirty="0" err="1"/>
              <a:t>O’Keefe</a:t>
            </a:r>
            <a:r>
              <a:rPr lang="et-EE" sz="2000" dirty="0"/>
              <a:t> jt 2013).</a:t>
            </a:r>
          </a:p>
          <a:p>
            <a:r>
              <a:rPr lang="et-EE" sz="2000" dirty="0"/>
              <a:t>Retsidiivsusega seonduvate uuringute kohaselt on mõju retsidiivsele käitumisele olematu (</a:t>
            </a:r>
            <a:r>
              <a:rPr lang="et-EE" sz="2000" i="1" dirty="0" err="1"/>
              <a:t>Butler</a:t>
            </a:r>
            <a:r>
              <a:rPr lang="et-EE" sz="2000" i="1" dirty="0"/>
              <a:t>, </a:t>
            </a:r>
            <a:r>
              <a:rPr lang="et-EE" sz="2000" i="1" dirty="0" err="1"/>
              <a:t>Steiner</a:t>
            </a:r>
            <a:r>
              <a:rPr lang="et-EE" sz="2000" i="1" dirty="0"/>
              <a:t>, </a:t>
            </a:r>
            <a:r>
              <a:rPr lang="et-EE" sz="2000" i="1" dirty="0" err="1"/>
              <a:t>Makarios</a:t>
            </a:r>
            <a:r>
              <a:rPr lang="et-EE" sz="2000" i="1" dirty="0"/>
              <a:t>, </a:t>
            </a:r>
            <a:r>
              <a:rPr lang="et-EE" sz="2000" i="1" dirty="0" err="1"/>
              <a:t>Travis</a:t>
            </a:r>
            <a:r>
              <a:rPr lang="et-EE" sz="2000" i="1" dirty="0"/>
              <a:t> </a:t>
            </a:r>
            <a:r>
              <a:rPr lang="et-EE" sz="2000" dirty="0"/>
              <a:t>2017) või mõningase vähese kriminogeense mõjuga (</a:t>
            </a:r>
            <a:r>
              <a:rPr lang="et-EE" sz="2000" i="1" dirty="0" err="1"/>
              <a:t>Lovell</a:t>
            </a:r>
            <a:r>
              <a:rPr lang="et-EE" sz="2000" i="1" dirty="0"/>
              <a:t>, Johnson, </a:t>
            </a:r>
            <a:r>
              <a:rPr lang="et-EE" sz="2000" i="1" dirty="0" err="1"/>
              <a:t>Cain</a:t>
            </a:r>
            <a:r>
              <a:rPr lang="et-EE" sz="2000" i="1" dirty="0"/>
              <a:t> </a:t>
            </a:r>
            <a:r>
              <a:rPr lang="et-EE" sz="2000" dirty="0"/>
              <a:t>2007, </a:t>
            </a:r>
            <a:r>
              <a:rPr lang="et-EE" sz="2000" i="1" dirty="0" err="1"/>
              <a:t>Mears</a:t>
            </a:r>
            <a:r>
              <a:rPr lang="et-EE" sz="2000" i="1" dirty="0"/>
              <a:t>, </a:t>
            </a:r>
            <a:r>
              <a:rPr lang="et-EE" sz="2000" i="1" dirty="0" err="1"/>
              <a:t>Bales</a:t>
            </a:r>
            <a:r>
              <a:rPr lang="et-EE" sz="2000" i="1" dirty="0"/>
              <a:t> </a:t>
            </a:r>
            <a:r>
              <a:rPr lang="et-EE" sz="2000" dirty="0"/>
              <a:t>2009).</a:t>
            </a:r>
          </a:p>
        </p:txBody>
      </p:sp>
    </p:spTree>
    <p:extLst>
      <p:ext uri="{BB962C8B-B14F-4D97-AF65-F5344CB8AC3E}">
        <p14:creationId xmlns:p14="http://schemas.microsoft.com/office/powerpoint/2010/main" val="167385397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6. ÕTP esitluspõhi" id="{92DC5093-E6EC-874C-93D9-98A8E45E169D}" vid="{A76E313A-DBFC-CC47-AEEF-021B6658390B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36otp_esitluspohi</Template>
  <TotalTime>2513</TotalTime>
  <Words>598</Words>
  <Application>Microsoft Macintosh PowerPoint</Application>
  <PresentationFormat>Widescreen</PresentationFormat>
  <Paragraphs>32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IBM Plex Sans</vt:lpstr>
      <vt:lpstr>IBM Plex Sans Medium</vt:lpstr>
      <vt:lpstr>Custom Design</vt:lpstr>
      <vt:lpstr>PowerPoint Presentation</vt:lpstr>
      <vt:lpstr>Üksikvangistus: Euroopa Inimõiguste Kohus, CPT</vt:lpstr>
      <vt:lpstr> Üksikvangistus: õigusteadus ja sotsiaalteadus</vt:lpstr>
      <vt:lpstr>Uuringud, järeldused</vt:lpstr>
      <vt:lpstr>Uuringud, järeldused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Üksikvangistus: õigusteadus ja sotsiaalteadus</dc:title>
  <dc:creator>Laura Glaase</dc:creator>
  <cp:lastModifiedBy>Mereli Kivi</cp:lastModifiedBy>
  <cp:revision>95</cp:revision>
  <dcterms:created xsi:type="dcterms:W3CDTF">2020-10-03T08:14:13Z</dcterms:created>
  <dcterms:modified xsi:type="dcterms:W3CDTF">2020-10-06T12:43:08Z</dcterms:modified>
</cp:coreProperties>
</file>