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322" r:id="rId6"/>
    <p:sldId id="330" r:id="rId7"/>
    <p:sldId id="329" r:id="rId8"/>
    <p:sldId id="327" r:id="rId9"/>
    <p:sldId id="323" r:id="rId10"/>
    <p:sldId id="325" r:id="rId11"/>
    <p:sldId id="337" r:id="rId12"/>
    <p:sldId id="328" r:id="rId13"/>
    <p:sldId id="334" r:id="rId14"/>
    <p:sldId id="321" r:id="rId15"/>
    <p:sldId id="433" r:id="rId16"/>
    <p:sldId id="410" r:id="rId17"/>
    <p:sldId id="436" r:id="rId18"/>
    <p:sldId id="418" r:id="rId19"/>
    <p:sldId id="417" r:id="rId20"/>
    <p:sldId id="416" r:id="rId21"/>
    <p:sldId id="420" r:id="rId22"/>
    <p:sldId id="411" r:id="rId23"/>
    <p:sldId id="429" r:id="rId24"/>
    <p:sldId id="437" r:id="rId25"/>
    <p:sldId id="274" r:id="rId26"/>
    <p:sldId id="271" r:id="rId27"/>
    <p:sldId id="270" r:id="rId28"/>
    <p:sldId id="278" r:id="rId29"/>
    <p:sldId id="277" r:id="rId30"/>
    <p:sldId id="269" r:id="rId31"/>
    <p:sldId id="276" r:id="rId32"/>
    <p:sldId id="268" r:id="rId33"/>
    <p:sldId id="275" r:id="rId34"/>
    <p:sldId id="263" r:id="rId35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3A3F4D-6A9F-411B-BC22-5DB12B1B7003}">
          <p14:sldIdLst>
            <p14:sldId id="256"/>
            <p14:sldId id="257"/>
            <p14:sldId id="258"/>
            <p14:sldId id="259"/>
            <p14:sldId id="322"/>
            <p14:sldId id="330"/>
            <p14:sldId id="329"/>
            <p14:sldId id="327"/>
            <p14:sldId id="323"/>
            <p14:sldId id="325"/>
            <p14:sldId id="337"/>
            <p14:sldId id="328"/>
            <p14:sldId id="334"/>
            <p14:sldId id="321"/>
          </p14:sldIdLst>
        </p14:section>
        <p14:section name="Default Section" id="{C097686B-4B05-40E6-8455-E38F8A319A19}">
          <p14:sldIdLst>
            <p14:sldId id="433"/>
          </p14:sldIdLst>
        </p14:section>
        <p14:section name="Section 2 - soltions in legal markets" id="{48E27217-69D2-45A1-962E-109A01B1E84B}">
          <p14:sldIdLst>
            <p14:sldId id="410"/>
            <p14:sldId id="436"/>
            <p14:sldId id="418"/>
            <p14:sldId id="417"/>
            <p14:sldId id="416"/>
            <p14:sldId id="420"/>
          </p14:sldIdLst>
        </p14:section>
        <p14:section name="Section 3 - Trends" id="{00B71AE0-2A37-45D6-A9D2-3D6FA85ADEA3}">
          <p14:sldIdLst>
            <p14:sldId id="411"/>
            <p14:sldId id="429"/>
            <p14:sldId id="437"/>
            <p14:sldId id="274"/>
            <p14:sldId id="271"/>
            <p14:sldId id="270"/>
            <p14:sldId id="278"/>
            <p14:sldId id="277"/>
            <p14:sldId id="269"/>
            <p14:sldId id="276"/>
            <p14:sldId id="268"/>
            <p14:sldId id="275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xtendLaw" initials="EN" lastIdx="2" clrIdx="0">
    <p:extLst>
      <p:ext uri="{19B8F6BF-5375-455C-9EA6-DF929625EA0E}">
        <p15:presenceInfo xmlns:p15="http://schemas.microsoft.com/office/powerpoint/2012/main" userId="ExtendLa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5A0"/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9ECC5-8A22-400F-BCDE-DF0A6515D927}" v="24" dt="2018-10-03T11:05:24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s Vallikivi" userId="ce4d1d5b577e4f95" providerId="LiveId" clId="{D149ECC5-8A22-400F-BCDE-DF0A6515D927}"/>
    <pc:docChg chg="undo custSel modSld">
      <pc:chgData name="Hannes Vallikivi" userId="ce4d1d5b577e4f95" providerId="LiveId" clId="{D149ECC5-8A22-400F-BCDE-DF0A6515D927}" dt="2018-10-03T12:18:00.646" v="64" actId="1076"/>
      <pc:docMkLst>
        <pc:docMk/>
      </pc:docMkLst>
      <pc:sldChg chg="addSp modSp">
        <pc:chgData name="Hannes Vallikivi" userId="ce4d1d5b577e4f95" providerId="LiveId" clId="{D149ECC5-8A22-400F-BCDE-DF0A6515D927}" dt="2018-10-03T12:18:00.646" v="64" actId="1076"/>
        <pc:sldMkLst>
          <pc:docMk/>
          <pc:sldMk cId="1691652992" sldId="256"/>
        </pc:sldMkLst>
        <pc:spChg chg="mod">
          <ac:chgData name="Hannes Vallikivi" userId="ce4d1d5b577e4f95" providerId="LiveId" clId="{D149ECC5-8A22-400F-BCDE-DF0A6515D927}" dt="2018-10-03T10:43:32.709" v="10" actId="1076"/>
          <ac:spMkLst>
            <pc:docMk/>
            <pc:sldMk cId="1691652992" sldId="256"/>
            <ac:spMk id="2" creationId="{4158D307-B29E-49E2-A4DC-FF642E75C17F}"/>
          </ac:spMkLst>
        </pc:spChg>
        <pc:spChg chg="mod">
          <ac:chgData name="Hannes Vallikivi" userId="ce4d1d5b577e4f95" providerId="LiveId" clId="{D149ECC5-8A22-400F-BCDE-DF0A6515D927}" dt="2018-10-03T12:17:17.921" v="56" actId="20577"/>
          <ac:spMkLst>
            <pc:docMk/>
            <pc:sldMk cId="1691652992" sldId="256"/>
            <ac:spMk id="3" creationId="{4D236F23-990B-4DED-BCF2-6840803FBA45}"/>
          </ac:spMkLst>
        </pc:spChg>
        <pc:picChg chg="add mod">
          <ac:chgData name="Hannes Vallikivi" userId="ce4d1d5b577e4f95" providerId="LiveId" clId="{D149ECC5-8A22-400F-BCDE-DF0A6515D927}" dt="2018-10-03T10:42:52.725" v="5" actId="1076"/>
          <ac:picMkLst>
            <pc:docMk/>
            <pc:sldMk cId="1691652992" sldId="256"/>
            <ac:picMk id="1026" creationId="{08DE1340-7457-46E6-A943-6D0B9931223F}"/>
          </ac:picMkLst>
        </pc:picChg>
        <pc:picChg chg="add mod">
          <ac:chgData name="Hannes Vallikivi" userId="ce4d1d5b577e4f95" providerId="LiveId" clId="{D149ECC5-8A22-400F-BCDE-DF0A6515D927}" dt="2018-10-03T12:18:00.646" v="64" actId="1076"/>
          <ac:picMkLst>
            <pc:docMk/>
            <pc:sldMk cId="1691652992" sldId="256"/>
            <ac:picMk id="1028" creationId="{6091C17F-DB29-4312-B9DA-F0EC3B238C4C}"/>
          </ac:picMkLst>
        </pc:picChg>
      </pc:sldChg>
      <pc:sldChg chg="modSp">
        <pc:chgData name="Hannes Vallikivi" userId="ce4d1d5b577e4f95" providerId="LiveId" clId="{D149ECC5-8A22-400F-BCDE-DF0A6515D927}" dt="2018-10-03T12:17:40.791" v="63" actId="20577"/>
        <pc:sldMkLst>
          <pc:docMk/>
          <pc:sldMk cId="4224061906" sldId="257"/>
        </pc:sldMkLst>
        <pc:spChg chg="mod">
          <ac:chgData name="Hannes Vallikivi" userId="ce4d1d5b577e4f95" providerId="LiveId" clId="{D149ECC5-8A22-400F-BCDE-DF0A6515D927}" dt="2018-10-03T12:17:40.791" v="63" actId="20577"/>
          <ac:spMkLst>
            <pc:docMk/>
            <pc:sldMk cId="4224061906" sldId="257"/>
            <ac:spMk id="3" creationId="{B3AF1CBD-3269-4BE8-A408-CCF29FD099C1}"/>
          </ac:spMkLst>
        </pc:spChg>
      </pc:sldChg>
      <pc:sldChg chg="addSp delSp modSp">
        <pc:chgData name="Hannes Vallikivi" userId="ce4d1d5b577e4f95" providerId="LiveId" clId="{D149ECC5-8A22-400F-BCDE-DF0A6515D927}" dt="2018-10-03T11:02:40.653" v="40" actId="1076"/>
        <pc:sldMkLst>
          <pc:docMk/>
          <pc:sldMk cId="280737489" sldId="410"/>
        </pc:sldMkLst>
        <pc:spChg chg="add del">
          <ac:chgData name="Hannes Vallikivi" userId="ce4d1d5b577e4f95" providerId="LiveId" clId="{D149ECC5-8A22-400F-BCDE-DF0A6515D927}" dt="2018-10-03T11:02:37.260" v="38" actId="478"/>
          <ac:spMkLst>
            <pc:docMk/>
            <pc:sldMk cId="280737489" sldId="410"/>
            <ac:spMk id="4" creationId="{39EEFF82-646F-4616-A283-B4BE3F749B02}"/>
          </ac:spMkLst>
        </pc:spChg>
        <pc:spChg chg="add mod">
          <ac:chgData name="Hannes Vallikivi" userId="ce4d1d5b577e4f95" providerId="LiveId" clId="{D149ECC5-8A22-400F-BCDE-DF0A6515D927}" dt="2018-10-03T11:02:40.653" v="40" actId="1076"/>
          <ac:spMkLst>
            <pc:docMk/>
            <pc:sldMk cId="280737489" sldId="410"/>
            <ac:spMk id="6" creationId="{0D0E0D34-A8F6-43CB-873D-35418165ADD3}"/>
          </ac:spMkLst>
        </pc:spChg>
        <pc:picChg chg="add">
          <ac:chgData name="Hannes Vallikivi" userId="ce4d1d5b577e4f95" providerId="LiveId" clId="{D149ECC5-8A22-400F-BCDE-DF0A6515D927}" dt="2018-10-03T10:58:26.952" v="22"/>
          <ac:picMkLst>
            <pc:docMk/>
            <pc:sldMk cId="280737489" sldId="410"/>
            <ac:picMk id="5" creationId="{B0E01F3C-DBA9-4BF3-B1B7-5F70B4D0E056}"/>
          </ac:picMkLst>
        </pc:picChg>
        <pc:picChg chg="add mod">
          <ac:chgData name="Hannes Vallikivi" userId="ce4d1d5b577e4f95" providerId="LiveId" clId="{D149ECC5-8A22-400F-BCDE-DF0A6515D927}" dt="2018-10-03T11:02:40.653" v="40" actId="1076"/>
          <ac:picMkLst>
            <pc:docMk/>
            <pc:sldMk cId="280737489" sldId="410"/>
            <ac:picMk id="7" creationId="{8DA658BC-B73F-4221-9FC3-D6E4FE80177E}"/>
          </ac:picMkLst>
        </pc:picChg>
      </pc:sldChg>
      <pc:sldChg chg="addSp modSp">
        <pc:chgData name="Hannes Vallikivi" userId="ce4d1d5b577e4f95" providerId="LiveId" clId="{D149ECC5-8A22-400F-BCDE-DF0A6515D927}" dt="2018-10-03T11:05:51.653" v="46" actId="6549"/>
        <pc:sldMkLst>
          <pc:docMk/>
          <pc:sldMk cId="1644905802" sldId="411"/>
        </pc:sldMkLst>
        <pc:spChg chg="mod">
          <ac:chgData name="Hannes Vallikivi" userId="ce4d1d5b577e4f95" providerId="LiveId" clId="{D149ECC5-8A22-400F-BCDE-DF0A6515D927}" dt="2018-10-03T11:05:51.653" v="46" actId="6549"/>
          <ac:spMkLst>
            <pc:docMk/>
            <pc:sldMk cId="1644905802" sldId="411"/>
            <ac:spMk id="2" creationId="{AA59512D-8325-4D20-B4DF-BB46AFE5DCA2}"/>
          </ac:spMkLst>
        </pc:spChg>
        <pc:spChg chg="add">
          <ac:chgData name="Hannes Vallikivi" userId="ce4d1d5b577e4f95" providerId="LiveId" clId="{D149ECC5-8A22-400F-BCDE-DF0A6515D927}" dt="2018-10-03T10:58:14.932" v="17"/>
          <ac:spMkLst>
            <pc:docMk/>
            <pc:sldMk cId="1644905802" sldId="411"/>
            <ac:spMk id="4" creationId="{47D4A30F-C204-4511-AC0E-254EC4A68D33}"/>
          </ac:spMkLst>
        </pc:spChg>
        <pc:picChg chg="add">
          <ac:chgData name="Hannes Vallikivi" userId="ce4d1d5b577e4f95" providerId="LiveId" clId="{D149ECC5-8A22-400F-BCDE-DF0A6515D927}" dt="2018-10-03T10:58:14.932" v="17"/>
          <ac:picMkLst>
            <pc:docMk/>
            <pc:sldMk cId="1644905802" sldId="411"/>
            <ac:picMk id="5" creationId="{4D18E239-9948-4F74-9792-4C461AE62713}"/>
          </ac:picMkLst>
        </pc:picChg>
      </pc:sldChg>
      <pc:sldChg chg="addSp delSp modSp">
        <pc:chgData name="Hannes Vallikivi" userId="ce4d1d5b577e4f95" providerId="LiveId" clId="{D149ECC5-8A22-400F-BCDE-DF0A6515D927}" dt="2018-10-03T11:00:44.164" v="28" actId="1076"/>
        <pc:sldMkLst>
          <pc:docMk/>
          <pc:sldMk cId="1397479554" sldId="416"/>
        </pc:sldMkLst>
        <pc:spChg chg="add del">
          <ac:chgData name="Hannes Vallikivi" userId="ce4d1d5b577e4f95" providerId="LiveId" clId="{D149ECC5-8A22-400F-BCDE-DF0A6515D927}" dt="2018-10-03T11:00:37.524" v="26" actId="478"/>
          <ac:spMkLst>
            <pc:docMk/>
            <pc:sldMk cId="1397479554" sldId="416"/>
            <ac:spMk id="6" creationId="{C604363F-8AE5-45CD-8A79-D161F847E321}"/>
          </ac:spMkLst>
        </pc:spChg>
        <pc:spChg chg="add mod">
          <ac:chgData name="Hannes Vallikivi" userId="ce4d1d5b577e4f95" providerId="LiveId" clId="{D149ECC5-8A22-400F-BCDE-DF0A6515D927}" dt="2018-10-03T11:00:44.164" v="28" actId="1076"/>
          <ac:spMkLst>
            <pc:docMk/>
            <pc:sldMk cId="1397479554" sldId="416"/>
            <ac:spMk id="8" creationId="{9E7EB7D4-29BD-4324-9539-DE7EDC710963}"/>
          </ac:spMkLst>
        </pc:spChg>
        <pc:picChg chg="add">
          <ac:chgData name="Hannes Vallikivi" userId="ce4d1d5b577e4f95" providerId="LiveId" clId="{D149ECC5-8A22-400F-BCDE-DF0A6515D927}" dt="2018-10-03T10:58:21.377" v="19"/>
          <ac:picMkLst>
            <pc:docMk/>
            <pc:sldMk cId="1397479554" sldId="416"/>
            <ac:picMk id="7" creationId="{28A066B9-31B6-4539-A48F-2B7FEDB4374B}"/>
          </ac:picMkLst>
        </pc:picChg>
        <pc:picChg chg="add mod">
          <ac:chgData name="Hannes Vallikivi" userId="ce4d1d5b577e4f95" providerId="LiveId" clId="{D149ECC5-8A22-400F-BCDE-DF0A6515D927}" dt="2018-10-03T11:00:44.164" v="28" actId="1076"/>
          <ac:picMkLst>
            <pc:docMk/>
            <pc:sldMk cId="1397479554" sldId="416"/>
            <ac:picMk id="9" creationId="{4029B3D2-C463-4769-810B-B8EF851DF977}"/>
          </ac:picMkLst>
        </pc:picChg>
      </pc:sldChg>
      <pc:sldChg chg="addSp delSp modSp">
        <pc:chgData name="Hannes Vallikivi" userId="ce4d1d5b577e4f95" providerId="LiveId" clId="{D149ECC5-8A22-400F-BCDE-DF0A6515D927}" dt="2018-10-03T11:00:55.293" v="31" actId="1076"/>
        <pc:sldMkLst>
          <pc:docMk/>
          <pc:sldMk cId="2307022060" sldId="417"/>
        </pc:sldMkLst>
        <pc:spChg chg="add del">
          <ac:chgData name="Hannes Vallikivi" userId="ce4d1d5b577e4f95" providerId="LiveId" clId="{D149ECC5-8A22-400F-BCDE-DF0A6515D927}" dt="2018-10-03T11:00:51.584" v="29" actId="478"/>
          <ac:spMkLst>
            <pc:docMk/>
            <pc:sldMk cId="2307022060" sldId="417"/>
            <ac:spMk id="6" creationId="{7AFFFF5F-5E94-46BB-B4ED-C03AB2648983}"/>
          </ac:spMkLst>
        </pc:spChg>
        <pc:spChg chg="add mod">
          <ac:chgData name="Hannes Vallikivi" userId="ce4d1d5b577e4f95" providerId="LiveId" clId="{D149ECC5-8A22-400F-BCDE-DF0A6515D927}" dt="2018-10-03T11:00:55.293" v="31" actId="1076"/>
          <ac:spMkLst>
            <pc:docMk/>
            <pc:sldMk cId="2307022060" sldId="417"/>
            <ac:spMk id="8" creationId="{AA24A351-378E-445F-846F-F9084C494FC6}"/>
          </ac:spMkLst>
        </pc:spChg>
        <pc:picChg chg="add">
          <ac:chgData name="Hannes Vallikivi" userId="ce4d1d5b577e4f95" providerId="LiveId" clId="{D149ECC5-8A22-400F-BCDE-DF0A6515D927}" dt="2018-10-03T10:58:23.699" v="20"/>
          <ac:picMkLst>
            <pc:docMk/>
            <pc:sldMk cId="2307022060" sldId="417"/>
            <ac:picMk id="7" creationId="{F38C0AFD-8334-4FD5-BF7A-507D6E848384}"/>
          </ac:picMkLst>
        </pc:picChg>
        <pc:picChg chg="add mod">
          <ac:chgData name="Hannes Vallikivi" userId="ce4d1d5b577e4f95" providerId="LiveId" clId="{D149ECC5-8A22-400F-BCDE-DF0A6515D927}" dt="2018-10-03T11:00:55.293" v="31" actId="1076"/>
          <ac:picMkLst>
            <pc:docMk/>
            <pc:sldMk cId="2307022060" sldId="417"/>
            <ac:picMk id="9" creationId="{97D86DB7-72F4-4664-9281-C5A470FB85AD}"/>
          </ac:picMkLst>
        </pc:picChg>
      </pc:sldChg>
      <pc:sldChg chg="addSp delSp modSp">
        <pc:chgData name="Hannes Vallikivi" userId="ce4d1d5b577e4f95" providerId="LiveId" clId="{D149ECC5-8A22-400F-BCDE-DF0A6515D927}" dt="2018-10-03T11:02:27.021" v="34" actId="1076"/>
        <pc:sldMkLst>
          <pc:docMk/>
          <pc:sldMk cId="117116271" sldId="418"/>
        </pc:sldMkLst>
        <pc:spChg chg="add del">
          <ac:chgData name="Hannes Vallikivi" userId="ce4d1d5b577e4f95" providerId="LiveId" clId="{D149ECC5-8A22-400F-BCDE-DF0A6515D927}" dt="2018-10-03T11:02:22.473" v="32" actId="478"/>
          <ac:spMkLst>
            <pc:docMk/>
            <pc:sldMk cId="117116271" sldId="418"/>
            <ac:spMk id="6" creationId="{7F4243AD-A4B9-4EBC-BB66-48BDCBECA50C}"/>
          </ac:spMkLst>
        </pc:spChg>
        <pc:spChg chg="add mod">
          <ac:chgData name="Hannes Vallikivi" userId="ce4d1d5b577e4f95" providerId="LiveId" clId="{D149ECC5-8A22-400F-BCDE-DF0A6515D927}" dt="2018-10-03T11:02:27.021" v="34" actId="1076"/>
          <ac:spMkLst>
            <pc:docMk/>
            <pc:sldMk cId="117116271" sldId="418"/>
            <ac:spMk id="8" creationId="{13352F16-A3B0-49D8-B79F-1F6E50ECC9C0}"/>
          </ac:spMkLst>
        </pc:spChg>
        <pc:picChg chg="add">
          <ac:chgData name="Hannes Vallikivi" userId="ce4d1d5b577e4f95" providerId="LiveId" clId="{D149ECC5-8A22-400F-BCDE-DF0A6515D927}" dt="2018-10-03T10:58:08.047" v="16"/>
          <ac:picMkLst>
            <pc:docMk/>
            <pc:sldMk cId="117116271" sldId="418"/>
            <ac:picMk id="7" creationId="{44CD45AA-3AE7-4CA0-BB8F-4B1C6AF80406}"/>
          </ac:picMkLst>
        </pc:picChg>
        <pc:picChg chg="add mod">
          <ac:chgData name="Hannes Vallikivi" userId="ce4d1d5b577e4f95" providerId="LiveId" clId="{D149ECC5-8A22-400F-BCDE-DF0A6515D927}" dt="2018-10-03T11:02:27.021" v="34" actId="1076"/>
          <ac:picMkLst>
            <pc:docMk/>
            <pc:sldMk cId="117116271" sldId="418"/>
            <ac:picMk id="9" creationId="{3DC7D005-AC51-4FD2-B4A8-74FA6AC6672D}"/>
          </ac:picMkLst>
        </pc:picChg>
      </pc:sldChg>
      <pc:sldChg chg="addSp delSp modSp">
        <pc:chgData name="Hannes Vallikivi" userId="ce4d1d5b577e4f95" providerId="LiveId" clId="{D149ECC5-8A22-400F-BCDE-DF0A6515D927}" dt="2018-10-03T11:00:33.804" v="25" actId="1076"/>
        <pc:sldMkLst>
          <pc:docMk/>
          <pc:sldMk cId="4265423930" sldId="420"/>
        </pc:sldMkLst>
        <pc:spChg chg="add del">
          <ac:chgData name="Hannes Vallikivi" userId="ce4d1d5b577e4f95" providerId="LiveId" clId="{D149ECC5-8A22-400F-BCDE-DF0A6515D927}" dt="2018-10-03T11:00:27.054" v="23" actId="478"/>
          <ac:spMkLst>
            <pc:docMk/>
            <pc:sldMk cId="4265423930" sldId="420"/>
            <ac:spMk id="19" creationId="{75C8D353-FD47-41B8-9C8B-FFDB27F04623}"/>
          </ac:spMkLst>
        </pc:spChg>
        <pc:spChg chg="add mod">
          <ac:chgData name="Hannes Vallikivi" userId="ce4d1d5b577e4f95" providerId="LiveId" clId="{D149ECC5-8A22-400F-BCDE-DF0A6515D927}" dt="2018-10-03T11:00:33.804" v="25" actId="1076"/>
          <ac:spMkLst>
            <pc:docMk/>
            <pc:sldMk cId="4265423930" sldId="420"/>
            <ac:spMk id="21" creationId="{FC00B443-09CB-49BD-86DE-769081B709AE}"/>
          </ac:spMkLst>
        </pc:spChg>
        <pc:picChg chg="add">
          <ac:chgData name="Hannes Vallikivi" userId="ce4d1d5b577e4f95" providerId="LiveId" clId="{D149ECC5-8A22-400F-BCDE-DF0A6515D927}" dt="2018-10-03T10:58:18.697" v="18"/>
          <ac:picMkLst>
            <pc:docMk/>
            <pc:sldMk cId="4265423930" sldId="420"/>
            <ac:picMk id="20" creationId="{390AE95B-96EC-45E4-B29A-FFDCD4528CB8}"/>
          </ac:picMkLst>
        </pc:picChg>
        <pc:picChg chg="add mod">
          <ac:chgData name="Hannes Vallikivi" userId="ce4d1d5b577e4f95" providerId="LiveId" clId="{D149ECC5-8A22-400F-BCDE-DF0A6515D927}" dt="2018-10-03T11:00:33.804" v="25" actId="1076"/>
          <ac:picMkLst>
            <pc:docMk/>
            <pc:sldMk cId="4265423930" sldId="420"/>
            <ac:picMk id="22" creationId="{2D229101-0DE6-40F0-A5AA-36661973F0B6}"/>
          </ac:picMkLst>
        </pc:picChg>
      </pc:sldChg>
      <pc:sldChg chg="addSp setBg">
        <pc:chgData name="Hannes Vallikivi" userId="ce4d1d5b577e4f95" providerId="LiveId" clId="{D149ECC5-8A22-400F-BCDE-DF0A6515D927}" dt="2018-10-03T11:03:53.679" v="44"/>
        <pc:sldMkLst>
          <pc:docMk/>
          <pc:sldMk cId="641089582" sldId="429"/>
        </pc:sldMkLst>
        <pc:picChg chg="add">
          <ac:chgData name="Hannes Vallikivi" userId="ce4d1d5b577e4f95" providerId="LiveId" clId="{D149ECC5-8A22-400F-BCDE-DF0A6515D927}" dt="2018-10-03T11:03:53.679" v="44"/>
          <ac:picMkLst>
            <pc:docMk/>
            <pc:sldMk cId="641089582" sldId="429"/>
            <ac:picMk id="3" creationId="{460F76CA-47A3-4B76-B6BE-49F3AC989FF0}"/>
          </ac:picMkLst>
        </pc:picChg>
      </pc:sldChg>
      <pc:sldChg chg="addSp delSp modSp">
        <pc:chgData name="Hannes Vallikivi" userId="ce4d1d5b577e4f95" providerId="LiveId" clId="{D149ECC5-8A22-400F-BCDE-DF0A6515D927}" dt="2018-10-03T11:02:52.629" v="42" actId="1076"/>
        <pc:sldMkLst>
          <pc:docMk/>
          <pc:sldMk cId="3661434090" sldId="433"/>
        </pc:sldMkLst>
        <pc:spChg chg="add del">
          <ac:chgData name="Hannes Vallikivi" userId="ce4d1d5b577e4f95" providerId="LiveId" clId="{D149ECC5-8A22-400F-BCDE-DF0A6515D927}" dt="2018-10-03T10:57:20.108" v="13"/>
          <ac:spMkLst>
            <pc:docMk/>
            <pc:sldMk cId="3661434090" sldId="433"/>
            <ac:spMk id="6" creationId="{65121D89-4F24-4F8C-9D2C-B9C6D72B0573}"/>
          </ac:spMkLst>
        </pc:spChg>
        <pc:spChg chg="add mod">
          <ac:chgData name="Hannes Vallikivi" userId="ce4d1d5b577e4f95" providerId="LiveId" clId="{D149ECC5-8A22-400F-BCDE-DF0A6515D927}" dt="2018-10-03T11:02:52.629" v="42" actId="1076"/>
          <ac:spMkLst>
            <pc:docMk/>
            <pc:sldMk cId="3661434090" sldId="433"/>
            <ac:spMk id="8" creationId="{5399798B-1773-4063-821E-6DBA214C22FB}"/>
          </ac:spMkLst>
        </pc:spChg>
        <pc:picChg chg="add mod">
          <ac:chgData name="Hannes Vallikivi" userId="ce4d1d5b577e4f95" providerId="LiveId" clId="{D149ECC5-8A22-400F-BCDE-DF0A6515D927}" dt="2018-10-03T11:02:52.629" v="42" actId="1076"/>
          <ac:picMkLst>
            <pc:docMk/>
            <pc:sldMk cId="3661434090" sldId="433"/>
            <ac:picMk id="9" creationId="{A2E9B972-48E7-4B17-B4C9-89FA6B946502}"/>
          </ac:picMkLst>
        </pc:picChg>
      </pc:sldChg>
      <pc:sldChg chg="addSp delSp modSp">
        <pc:chgData name="Hannes Vallikivi" userId="ce4d1d5b577e4f95" providerId="LiveId" clId="{D149ECC5-8A22-400F-BCDE-DF0A6515D927}" dt="2018-10-03T11:02:34.188" v="37" actId="1076"/>
        <pc:sldMkLst>
          <pc:docMk/>
          <pc:sldMk cId="2891431596" sldId="436"/>
        </pc:sldMkLst>
        <pc:spChg chg="add del">
          <ac:chgData name="Hannes Vallikivi" userId="ce4d1d5b577e4f95" providerId="LiveId" clId="{D149ECC5-8A22-400F-BCDE-DF0A6515D927}" dt="2018-10-03T10:57:29.860" v="15"/>
          <ac:spMkLst>
            <pc:docMk/>
            <pc:sldMk cId="2891431596" sldId="436"/>
            <ac:spMk id="3" creationId="{7CB70320-61B7-4B99-BEDF-FB58F9605487}"/>
          </ac:spMkLst>
        </pc:spChg>
        <pc:spChg chg="add del">
          <ac:chgData name="Hannes Vallikivi" userId="ce4d1d5b577e4f95" providerId="LiveId" clId="{D149ECC5-8A22-400F-BCDE-DF0A6515D927}" dt="2018-10-03T11:02:30.748" v="35" actId="478"/>
          <ac:spMkLst>
            <pc:docMk/>
            <pc:sldMk cId="2891431596" sldId="436"/>
            <ac:spMk id="4" creationId="{0E558793-6E81-4571-A305-50642B08F60E}"/>
          </ac:spMkLst>
        </pc:spChg>
        <pc:spChg chg="add mod">
          <ac:chgData name="Hannes Vallikivi" userId="ce4d1d5b577e4f95" providerId="LiveId" clId="{D149ECC5-8A22-400F-BCDE-DF0A6515D927}" dt="2018-10-03T11:02:34.188" v="37" actId="1076"/>
          <ac:spMkLst>
            <pc:docMk/>
            <pc:sldMk cId="2891431596" sldId="436"/>
            <ac:spMk id="7" creationId="{73BF5253-5CFA-42C7-951B-539072D1BE6F}"/>
          </ac:spMkLst>
        </pc:spChg>
        <pc:picChg chg="add">
          <ac:chgData name="Hannes Vallikivi" userId="ce4d1d5b577e4f95" providerId="LiveId" clId="{D149ECC5-8A22-400F-BCDE-DF0A6515D927}" dt="2018-10-03T10:58:24.777" v="21"/>
          <ac:picMkLst>
            <pc:docMk/>
            <pc:sldMk cId="2891431596" sldId="436"/>
            <ac:picMk id="5" creationId="{FC1F80B5-B322-4A75-BFFF-CBD585B4F72C}"/>
          </ac:picMkLst>
        </pc:picChg>
        <pc:picChg chg="add mod">
          <ac:chgData name="Hannes Vallikivi" userId="ce4d1d5b577e4f95" providerId="LiveId" clId="{D149ECC5-8A22-400F-BCDE-DF0A6515D927}" dt="2018-10-03T11:02:34.188" v="37" actId="1076"/>
          <ac:picMkLst>
            <pc:docMk/>
            <pc:sldMk cId="2891431596" sldId="436"/>
            <ac:picMk id="8" creationId="{61893EBF-3CD3-4C29-980A-9D3917E52009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3T10:40:06.540" idx="1">
    <p:pos x="7152" y="115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3T10:40:06.540" idx="1">
    <p:pos x="7152" y="1150"/>
    <p:text/>
    <p:extLst>
      <p:ext uri="{C676402C-5697-4E1C-873F-D02D1690AC5C}">
        <p15:threadingInfo xmlns:p15="http://schemas.microsoft.com/office/powerpoint/2012/main" timeZoneBias="-180"/>
      </p:ext>
    </p:extLst>
  </p:cm>
  <p:cm authorId="1" dt="2018-10-03T10:40:07.533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82118-4F95-419D-B70F-1F43E6D64317}" type="datetimeFigureOut">
              <a:rPr lang="et-EE" smtClean="0"/>
              <a:t>03.10.2018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8B8D9-5F8A-41C6-8EB0-8EBF3F614DA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8154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3982C-95DD-BC47-B449-62EA38731D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6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pärineb</a:t>
            </a:r>
            <a:r>
              <a:rPr lang="en-US" dirty="0"/>
              <a:t>: http://</a:t>
            </a:r>
            <a:r>
              <a:rPr lang="en-US" dirty="0" err="1"/>
              <a:t>bigdata.black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-content/uploads/2017/11/2017-Big-Data-Landscape.png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3982C-95DD-BC47-B449-62EA38731D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3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B62A-E037-400D-A923-594BF25DA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FEF5E-E758-4B72-B6C8-555E90E1F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0B7AE-B041-414D-B481-AB97C40B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045-6837-4768-AFD1-17E84F186354}" type="datetimeFigureOut">
              <a:rPr lang="et-EE" smtClean="0"/>
              <a:t>03.10.2018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45429-4B40-41EB-ADA6-68A20053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8523E-FD4B-4FAA-9ADF-1FCF285F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0FCC-5F34-4DEA-97D1-CC5D7D282AA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2256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8991E-CF7D-45A4-81AD-A9E0BFCD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B7DEE-4B88-46CC-9891-CAC822F8B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A4F17-141B-4C0C-9235-06C43E54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045-6837-4768-AFD1-17E84F186354}" type="datetimeFigureOut">
              <a:rPr lang="et-EE" smtClean="0"/>
              <a:t>03.10.2018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88E5-64B4-469B-934E-D96A9362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4C00-FF1E-4B15-9E3E-850C118F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0FCC-5F34-4DEA-97D1-CC5D7D282AA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111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B2EAC-4E8D-415D-870D-9F9CC74F8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36110-3882-47D5-A42D-37BCF5106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EC5B5-0327-49F1-9D2A-C6F04C77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045-6837-4768-AFD1-17E84F186354}" type="datetimeFigureOut">
              <a:rPr lang="et-EE" smtClean="0"/>
              <a:t>03.10.2018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F1466-2912-4CEF-A7C6-0B51B919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82FA5-9DCF-49DB-9B79-7162CF77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0FCC-5F34-4DEA-97D1-CC5D7D282AA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8813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card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35152377-F888-4890-B1F6-2BC474018FC9}"/>
              </a:ext>
            </a:extLst>
          </p:cNvPr>
          <p:cNvSpPr/>
          <p:nvPr userDrawn="1"/>
        </p:nvSpPr>
        <p:spPr bwMode="hidden">
          <a:xfrm>
            <a:off x="1851" y="6159500"/>
            <a:ext cx="12190149" cy="698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Regular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8821" y="6366262"/>
            <a:ext cx="999117" cy="284974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8638F7-2B8F-49B4-AA1B-93A3C40305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1" y="0"/>
            <a:ext cx="12191999" cy="61594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8">
                    <a:alpha val="2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FE4567B-9FDE-4AC5-838C-265420B8C3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999" y="431972"/>
            <a:ext cx="5400000" cy="5400000"/>
          </a:xfrm>
          <a:prstGeom prst="ellipse">
            <a:avLst/>
          </a:prstGeom>
          <a:solidFill>
            <a:srgbClr val="004899"/>
          </a:solidFill>
        </p:spPr>
        <p:txBody>
          <a:bodyPr/>
          <a:lstStyle>
            <a:lvl1pPr marL="0" indent="0">
              <a:buNone/>
              <a:defRPr>
                <a:solidFill>
                  <a:srgbClr val="0048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A2BF65A-7C1E-4B37-A679-4E88CE6FDC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79798" y="3862989"/>
            <a:ext cx="5351621" cy="14620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Name Surname</a:t>
            </a:r>
            <a:br>
              <a:rPr lang="en-GB" dirty="0"/>
            </a:br>
            <a:r>
              <a:rPr lang="en-GB" dirty="0"/>
              <a:t>Senior partner, COBALT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dd.MM YYYY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8D5152-6077-4B39-ABB3-00002A114B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79798" y="1052423"/>
            <a:ext cx="5351621" cy="2664561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algn="ctr">
              <a:lnSpc>
                <a:spcPct val="100000"/>
              </a:lnSpc>
              <a:defRPr sz="3000" b="1" i="0">
                <a:solidFill>
                  <a:schemeClr val="bg1"/>
                </a:solidFill>
                <a:latin typeface="+mj-lt"/>
                <a:ea typeface="Roboto Slab Light" pitchFamily="2" charset="0"/>
                <a:cs typeface="Roboto Slab Light" pitchFamily="2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r>
              <a:rPr lang="en-US" dirty="0"/>
              <a:t>and possibly here </a:t>
            </a:r>
          </a:p>
        </p:txBody>
      </p:sp>
    </p:spTree>
    <p:extLst>
      <p:ext uri="{BB962C8B-B14F-4D97-AF65-F5344CB8AC3E}">
        <p14:creationId xmlns:p14="http://schemas.microsoft.com/office/powerpoint/2010/main" val="275779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E236-763F-410D-8E0E-1E43C3E73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00"/>
            <a:ext cx="10515600" cy="4514100"/>
          </a:xfrm>
          <a:prstGeom prst="rect">
            <a:avLst/>
          </a:prstGeom>
        </p:spPr>
        <p:txBody>
          <a:bodyPr/>
          <a:lstStyle>
            <a:lvl1pPr marL="252000" indent="-252000">
              <a:buClr>
                <a:srgbClr val="004899"/>
              </a:buClr>
              <a:defRPr sz="2200">
                <a:solidFill>
                  <a:srgbClr val="000000"/>
                </a:solidFill>
              </a:defRPr>
            </a:lvl1pPr>
            <a:lvl2pPr marL="504000" indent="-252000">
              <a:buClr>
                <a:srgbClr val="004899"/>
              </a:buClr>
              <a:defRPr sz="2000">
                <a:solidFill>
                  <a:srgbClr val="000000"/>
                </a:solidFill>
              </a:defRPr>
            </a:lvl2pPr>
            <a:lvl3pPr marL="756000" indent="-228600">
              <a:buClr>
                <a:srgbClr val="004899"/>
              </a:buClr>
              <a:defRPr sz="1800">
                <a:solidFill>
                  <a:srgbClr val="000000"/>
                </a:solidFill>
              </a:defRPr>
            </a:lvl3pPr>
            <a:lvl4pPr marL="1008000" indent="-230400">
              <a:buClr>
                <a:srgbClr val="004899"/>
              </a:buClr>
              <a:defRPr sz="1600">
                <a:solidFill>
                  <a:srgbClr val="000000"/>
                </a:solidFill>
              </a:defRPr>
            </a:lvl4pPr>
            <a:lvl5pPr marL="1188000" indent="-179388">
              <a:buClr>
                <a:srgbClr val="004899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EE437D-4308-4AAC-AC35-C40BC51E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40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full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59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11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1" y="368007"/>
            <a:ext cx="1857886" cy="529917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759789" y="1985855"/>
            <a:ext cx="6159980" cy="26897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+mj-lt"/>
                <a:ea typeface="Roboto Slab Light" charset="0"/>
                <a:cs typeface="Roboto Slab Light" charset="0"/>
              </a:defRPr>
            </a:lvl1pPr>
          </a:lstStyle>
          <a:p>
            <a:pPr lvl="0"/>
            <a:r>
              <a:rPr lang="en-US" dirty="0"/>
              <a:t>Thanks!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486AB02-9CD2-4391-A9A9-F51B8E510F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5783" y="0"/>
            <a:ext cx="3641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03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2787" y="302090"/>
            <a:ext cx="12289679" cy="1265743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2787" y="1773556"/>
            <a:ext cx="12289679" cy="397768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37499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2787" y="302090"/>
            <a:ext cx="12289679" cy="1265743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2787" y="1773556"/>
            <a:ext cx="12289679" cy="3977688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379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F7FC-EF1A-40F8-B8E1-0AE75D80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6E5DF-FEF2-438B-84E4-E8B0F492C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13F3D-D53E-49BE-9F9A-2BE0CEDB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045-6837-4768-AFD1-17E84F186354}" type="datetimeFigureOut">
              <a:rPr lang="et-EE" smtClean="0"/>
              <a:t>03.10.2018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4B0F6-F989-46E5-B685-5556A4DD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8ADA0-3886-4445-BA4F-6270E149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0FCC-5F34-4DEA-97D1-CC5D7D282AA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5594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4489F-2AB2-4F86-9177-11BDAC44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95B3C-DA8E-4FE4-A4BC-1A69CDBE0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56D7-2EAB-4D2F-92FE-058942D4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045-6837-4768-AFD1-17E84F186354}" type="datetimeFigureOut">
              <a:rPr lang="et-EE" smtClean="0"/>
              <a:t>03.10.2018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AF7BF-5218-4F62-BCCB-B79ACE12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8CCDE-CCC6-4E6E-817E-4AECF00F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0FCC-5F34-4DEA-97D1-CC5D7D282AA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2940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1FEE-E95A-4D0E-B10E-4180854F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B9233-D9DD-4BE8-B7C1-44B63599F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75263-68F9-4822-95C3-7760B5E4E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0B87C-2E8C-40B5-87C6-737742E3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045-6837-4768-AFD1-17E84F186354}" type="datetimeFigureOut">
              <a:rPr lang="et-EE" smtClean="0"/>
              <a:t>03.10.2018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BA0E9-59E1-464B-B547-AC9D5377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49BA2-31E6-4D68-AC2F-482645D5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0FCC-5F34-4DEA-97D1-CC5D7D282AA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4291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32C5-9D4D-4D40-8B87-AC11E060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BD024-5FAB-4078-BF57-0E188275A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65B34-14EA-4EBD-BF6F-2AE1B550C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BA4E5-3851-47E6-BE8B-CF82A1AC0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E8043-7CE9-4307-A8D3-3705DA6D3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987489-28A5-483E-9048-9DC5638A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045-6837-4768-AFD1-17E84F186354}" type="datetimeFigureOut">
              <a:rPr lang="et-EE" smtClean="0"/>
              <a:t>03.10.2018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293F8E-F2B1-4E50-B48F-2C273847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14BCE-51A5-47F9-958E-A37A4591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0FCC-5F34-4DEA-97D1-CC5D7D282AA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830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AAA2-8E60-4A2B-932A-3E3357FC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A4A33-0064-4329-A7E4-CA48DFD4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045-6837-4768-AFD1-17E84F186354}" type="datetimeFigureOut">
              <a:rPr lang="et-EE" smtClean="0"/>
              <a:t>03.10.2018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5AB7E-F6AD-4BE2-8A77-B3459568C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43A5A-6896-43B9-A488-04AAD14D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0FCC-5F34-4DEA-97D1-CC5D7D282AA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3918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7124A-C64B-4523-B16A-48EEFB43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045-6837-4768-AFD1-17E84F186354}" type="datetimeFigureOut">
              <a:rPr lang="et-EE" smtClean="0"/>
              <a:t>03.10.2018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E35A6-3414-4CB9-9028-0623C6E8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29C98-0506-4B82-9399-3E8E1857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0FCC-5F34-4DEA-97D1-CC5D7D282AA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890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342B-8015-4807-86E0-5637D044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FB774-06DC-44E6-A05F-05AED2B4B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91FBB-1FD7-4B47-9017-D0D4BF275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2AE67-3FFB-4689-8B19-07982633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045-6837-4768-AFD1-17E84F186354}" type="datetimeFigureOut">
              <a:rPr lang="et-EE" smtClean="0"/>
              <a:t>03.10.2018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5888-01D9-4056-8912-3103062D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9CF4B-1EEF-41BB-84DE-23A65FA4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0FCC-5F34-4DEA-97D1-CC5D7D282AA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9712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076C-28F3-4787-839B-50D640AA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DC8FA0-B57D-4E0A-8DD8-486A8CEC8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1DE5B-3911-404B-804E-727181E61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3203F-08F9-4EE8-B49E-0765634D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045-6837-4768-AFD1-17E84F186354}" type="datetimeFigureOut">
              <a:rPr lang="et-EE" smtClean="0"/>
              <a:t>03.10.2018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60D32-08F8-4ADE-92E7-5EEBBDBF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836C2-3DC7-442F-9C27-A050B7EB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0FCC-5F34-4DEA-97D1-CC5D7D282AA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3440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EB2C7-F55F-40EA-83D9-F54FA650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30A46-C270-4356-BA26-D24CC6A71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7690F-F08D-4488-9255-F45F64F71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2D045-6837-4768-AFD1-17E84F186354}" type="datetimeFigureOut">
              <a:rPr lang="et-EE" smtClean="0"/>
              <a:t>03.10.2018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5FB51-D7B8-4066-96A4-945D24B3B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9CCD8-B874-4733-A0D2-379E2422B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10FCC-5F34-4DEA-97D1-CC5D7D282AA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01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hyperlink" Target="https://ebrevia.com/" TargetMode="External"/><Relationship Id="rId3" Type="http://schemas.openxmlformats.org/officeDocument/2006/relationships/hyperlink" Target="https://www.legalrobot.com/" TargetMode="External"/><Relationship Id="rId7" Type="http://schemas.openxmlformats.org/officeDocument/2006/relationships/hyperlink" Target="https://www.lawgeex.com/" TargetMode="External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hyperlink" Target="https://www.legalsifter.com/" TargetMode="External"/><Relationship Id="rId5" Type="http://schemas.openxmlformats.org/officeDocument/2006/relationships/hyperlink" Target="https://www.seal-software.com/industry-legal-services" TargetMode="External"/><Relationship Id="rId10" Type="http://schemas.openxmlformats.org/officeDocument/2006/relationships/image" Target="../media/image26.jpg"/><Relationship Id="rId4" Type="http://schemas.openxmlformats.org/officeDocument/2006/relationships/image" Target="../media/image23.JPG"/><Relationship Id="rId9" Type="http://schemas.openxmlformats.org/officeDocument/2006/relationships/hyperlink" Target="https://www.beagle.ai/" TargetMode="External"/><Relationship Id="rId1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D307-B29E-49E2-A4DC-FF642E75C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8408"/>
            <a:ext cx="9144000" cy="2387600"/>
          </a:xfrm>
        </p:spPr>
        <p:txBody>
          <a:bodyPr/>
          <a:lstStyle/>
          <a:p>
            <a:r>
              <a:rPr lang="et-EE" dirty="0"/>
              <a:t>Tehisintellekt juristi teenistuses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6F23-990B-4DED-BCF2-6840803FB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7433"/>
            <a:ext cx="9144000" cy="1655762"/>
          </a:xfrm>
        </p:spPr>
        <p:txBody>
          <a:bodyPr/>
          <a:lstStyle/>
          <a:p>
            <a:r>
              <a:rPr lang="et-EE" dirty="0"/>
              <a:t>35. Eesti õigusteadlaste päevad, Tartu, 4. oktoober 2018</a:t>
            </a:r>
          </a:p>
        </p:txBody>
      </p:sp>
      <p:pic>
        <p:nvPicPr>
          <p:cNvPr id="1026" name="Picture 2" descr="Pildiotsingu eesti advokatuur logo tulemus">
            <a:extLst>
              <a:ext uri="{FF2B5EF4-FFF2-40B4-BE49-F238E27FC236}">
                <a16:creationId xmlns:a16="http://schemas.microsoft.com/office/drawing/2014/main" id="{08DE1340-7457-46E6-A943-6D0B99312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7" y="389102"/>
            <a:ext cx="1104431" cy="112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ldiotsingu eesti advokatuur logo tulemus">
            <a:extLst>
              <a:ext uri="{FF2B5EF4-FFF2-40B4-BE49-F238E27FC236}">
                <a16:creationId xmlns:a16="http://schemas.microsoft.com/office/drawing/2014/main" id="{6091C17F-DB29-4312-B9DA-F0EC3B238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92" y="348206"/>
            <a:ext cx="1184421" cy="121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5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313"/>
          </a:xfrm>
        </p:spPr>
        <p:txBody>
          <a:bodyPr/>
          <a:lstStyle/>
          <a:p>
            <a:r>
              <a:rPr lang="et-EE" dirty="0"/>
              <a:t>Juhendamata õpe: struktuuri leidmine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3EAC-CFCA-46A1-AF31-6EFC2185C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70" y="74330"/>
            <a:ext cx="2412434" cy="668902"/>
          </a:xfrm>
          <a:prstGeom prst="rect">
            <a:avLst/>
          </a:prstGeom>
        </p:spPr>
      </p:pic>
      <p:pic>
        <p:nvPicPr>
          <p:cNvPr id="6" name="Picture 2" descr="https://pungas.ee/wp-content/uploads/2017/01/cyber_outlier.png">
            <a:extLst>
              <a:ext uri="{FF2B5EF4-FFF2-40B4-BE49-F238E27FC236}">
                <a16:creationId xmlns:a16="http://schemas.microsoft.com/office/drawing/2014/main" id="{8AA3CD6B-A2C6-40EC-AD69-5D20B6763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39" y="1894963"/>
            <a:ext cx="101531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274EC2-D750-4695-9609-AD81E52F8D97}"/>
              </a:ext>
            </a:extLst>
          </p:cNvPr>
          <p:cNvSpPr txBox="1"/>
          <p:nvPr/>
        </p:nvSpPr>
        <p:spPr>
          <a:xfrm>
            <a:off x="9815715" y="6215876"/>
            <a:ext cx="1587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i="1" dirty="0"/>
              <a:t>Pildi allikas: pungas.ee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2DB76-1C5E-44F8-8C23-7D2FB92AE9CD}"/>
              </a:ext>
            </a:extLst>
          </p:cNvPr>
          <p:cNvSpPr txBox="1"/>
          <p:nvPr/>
        </p:nvSpPr>
        <p:spPr>
          <a:xfrm>
            <a:off x="4988030" y="1463723"/>
            <a:ext cx="258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Anomaaliate tuvastamine</a:t>
            </a:r>
          </a:p>
        </p:txBody>
      </p:sp>
    </p:spTree>
    <p:extLst>
      <p:ext uri="{BB962C8B-B14F-4D97-AF65-F5344CB8AC3E}">
        <p14:creationId xmlns:p14="http://schemas.microsoft.com/office/powerpoint/2010/main" val="262349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313"/>
          </a:xfrm>
        </p:spPr>
        <p:txBody>
          <a:bodyPr/>
          <a:lstStyle/>
          <a:p>
            <a:r>
              <a:rPr lang="et-EE" dirty="0"/>
              <a:t>Juhendamata õpe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3EAC-CFCA-46A1-AF31-6EFC2185C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70" y="74330"/>
            <a:ext cx="2412434" cy="668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274EC2-D750-4695-9609-AD81E52F8D97}"/>
              </a:ext>
            </a:extLst>
          </p:cNvPr>
          <p:cNvSpPr txBox="1"/>
          <p:nvPr/>
        </p:nvSpPr>
        <p:spPr>
          <a:xfrm>
            <a:off x="8233933" y="6176963"/>
            <a:ext cx="1587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i="1" dirty="0"/>
              <a:t>Pildi allikas: pungas.ee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2DB76-1C5E-44F8-8C23-7D2FB92AE9CD}"/>
              </a:ext>
            </a:extLst>
          </p:cNvPr>
          <p:cNvSpPr txBox="1"/>
          <p:nvPr/>
        </p:nvSpPr>
        <p:spPr>
          <a:xfrm>
            <a:off x="4883669" y="1434438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Gruppide leidmine</a:t>
            </a:r>
          </a:p>
        </p:txBody>
      </p:sp>
      <p:pic>
        <p:nvPicPr>
          <p:cNvPr id="8194" name="Picture 2" descr="https://pungas.ee/wp-content/uploads/2017/01/customers_clustered.png">
            <a:extLst>
              <a:ext uri="{FF2B5EF4-FFF2-40B4-BE49-F238E27FC236}">
                <a16:creationId xmlns:a16="http://schemas.microsoft.com/office/drawing/2014/main" id="{F4E4292B-DA26-4D22-B853-70FC4FAFE3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79" y="1825625"/>
            <a:ext cx="76148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1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3.uk.businessinsider.com/image/56324cbbbd86ef10008c59bf-1920/threat%20visualizer%2024%20screeshot1.jpg">
            <a:extLst>
              <a:ext uri="{FF2B5EF4-FFF2-40B4-BE49-F238E27FC236}">
                <a16:creationId xmlns:a16="http://schemas.microsoft.com/office/drawing/2014/main" id="{D8CA5497-B653-4D2A-9FAC-DC6699620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2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Stiimulõpe: katsetades õppima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3EAC-CFCA-46A1-AF31-6EFC2185C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70" y="74330"/>
            <a:ext cx="2412434" cy="66890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FB553-F445-4813-A902-E6B6F29C9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t-EE" dirty="0"/>
          </a:p>
          <a:p>
            <a:r>
              <a:rPr lang="et-EE" dirty="0"/>
              <a:t>Agent</a:t>
            </a:r>
          </a:p>
          <a:p>
            <a:r>
              <a:rPr lang="et-EE" dirty="0"/>
              <a:t>Keskkond</a:t>
            </a:r>
          </a:p>
          <a:p>
            <a:r>
              <a:rPr lang="et-EE" dirty="0"/>
              <a:t>Tegevused</a:t>
            </a:r>
          </a:p>
          <a:p>
            <a:r>
              <a:rPr lang="et-EE" dirty="0"/>
              <a:t>Preemia</a:t>
            </a:r>
          </a:p>
        </p:txBody>
      </p:sp>
      <p:pic>
        <p:nvPicPr>
          <p:cNvPr id="6" name="Google Shape;229;p31">
            <a:extLst>
              <a:ext uri="{FF2B5EF4-FFF2-40B4-BE49-F238E27FC236}">
                <a16:creationId xmlns:a16="http://schemas.microsoft.com/office/drawing/2014/main" id="{F5967FD3-DF6A-406F-B056-95C01AFE31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2404" y="1942632"/>
            <a:ext cx="3190925" cy="3273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837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D81CA8B-BED2-4AA6-A42C-A1168ED72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2" y="400593"/>
            <a:ext cx="12205484" cy="5913121"/>
          </a:xfr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05F124-B03D-4760-B214-B8E2A62FD8F9}"/>
              </a:ext>
            </a:extLst>
          </p:cNvPr>
          <p:cNvSpPr/>
          <p:nvPr/>
        </p:nvSpPr>
        <p:spPr>
          <a:xfrm>
            <a:off x="8761343" y="1341783"/>
            <a:ext cx="3359427" cy="13815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AA40C8-79C7-428F-987F-E18C7923704E}"/>
              </a:ext>
            </a:extLst>
          </p:cNvPr>
          <p:cNvSpPr/>
          <p:nvPr/>
        </p:nvSpPr>
        <p:spPr>
          <a:xfrm>
            <a:off x="71230" y="3622931"/>
            <a:ext cx="1935250" cy="6067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118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CC289E9-AE9C-4BA1-B271-C010BA14A4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7949"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64BDC2-31AC-44B6-A2D3-4F5A70F43C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F0EC8-3160-462D-A764-E20653EFA3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Sten Luiga</a:t>
            </a:r>
          </a:p>
          <a:p>
            <a:r>
              <a:rPr lang="et-EE" dirty="0"/>
              <a:t>Vandeadvokaat, COBALT</a:t>
            </a:r>
          </a:p>
          <a:p>
            <a:endParaRPr lang="et-EE" dirty="0"/>
          </a:p>
          <a:p>
            <a:r>
              <a:rPr lang="et-EE" dirty="0"/>
              <a:t>4. oktoober 2018</a:t>
            </a:r>
          </a:p>
          <a:p>
            <a:endParaRPr lang="et-E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ED7F2B-81EC-46E9-8803-6C1561A2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t-EE" sz="3600" dirty="0"/>
            </a:br>
            <a:r>
              <a:rPr lang="et-EE" sz="3600" dirty="0"/>
              <a:t>AI lahendused Euroopa õigusturul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99798B-1773-4063-821E-6DBA214C22FB}"/>
              </a:ext>
            </a:extLst>
          </p:cNvPr>
          <p:cNvSpPr/>
          <p:nvPr/>
        </p:nvSpPr>
        <p:spPr bwMode="hidden">
          <a:xfrm>
            <a:off x="1851" y="6159500"/>
            <a:ext cx="12190149" cy="6985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Regular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E9B972-48E7-4B17-B4C9-89FA6B946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10672" y="6364515"/>
            <a:ext cx="999117" cy="28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34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1B386B-2303-47B4-9F9E-8F7694F1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u="sng" dirty="0"/>
              <a:t>Õigusvaldkonna jaoks loodud esimese põlvkonna AI lahendused on peamiselt reeglipõhised</a:t>
            </a:r>
            <a:r>
              <a:rPr lang="en-GB" sz="2400" u="sng" dirty="0"/>
              <a:t>:</a:t>
            </a:r>
          </a:p>
          <a:p>
            <a:pPr lvl="1">
              <a:spcAft>
                <a:spcPts val="600"/>
              </a:spcAft>
            </a:pPr>
            <a:r>
              <a:rPr lang="et-EE" sz="2200" dirty="0"/>
              <a:t>dokumentide automatiseerimine</a:t>
            </a:r>
            <a:r>
              <a:rPr lang="en-GB" sz="2200" dirty="0"/>
              <a:t> (</a:t>
            </a:r>
            <a:r>
              <a:rPr lang="en-US" sz="2400" i="1" spc="-50" dirty="0">
                <a:latin typeface="Calibri" panose="020F0502020204030204" pitchFamily="34" charset="0"/>
                <a:ea typeface="Calibri" panose="020F0502020204030204" pitchFamily="34" charset="0"/>
              </a:rPr>
              <a:t>document automation</a:t>
            </a:r>
            <a:r>
              <a:rPr lang="en-US" sz="2400" spc="-5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GB" sz="2200" dirty="0"/>
          </a:p>
          <a:p>
            <a:pPr lvl="1">
              <a:spcAft>
                <a:spcPts val="600"/>
              </a:spcAft>
            </a:pPr>
            <a:r>
              <a:rPr lang="et-EE" sz="2200" dirty="0"/>
              <a:t>õiguslik diagnostika</a:t>
            </a:r>
            <a:r>
              <a:rPr lang="en-GB" sz="2200" dirty="0"/>
              <a:t> (</a:t>
            </a:r>
            <a:r>
              <a:rPr lang="en-US" sz="2400" i="1" spc="-50" dirty="0">
                <a:latin typeface="Calibri" panose="020F0502020204030204" pitchFamily="34" charset="0"/>
                <a:ea typeface="Calibri" panose="020F0502020204030204" pitchFamily="34" charset="0"/>
              </a:rPr>
              <a:t>legal diagnostics</a:t>
            </a:r>
            <a:r>
              <a:rPr lang="en-US" sz="2400" spc="-5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GB" sz="2200" dirty="0"/>
          </a:p>
          <a:p>
            <a:pPr lvl="1">
              <a:spcAft>
                <a:spcPts val="600"/>
              </a:spcAft>
            </a:pPr>
            <a:r>
              <a:rPr lang="et-EE" sz="2200" dirty="0"/>
              <a:t>seadusandlikud analüüsid</a:t>
            </a:r>
            <a:r>
              <a:rPr lang="en-GB" sz="2200" dirty="0"/>
              <a:t> (</a:t>
            </a:r>
            <a:r>
              <a:rPr lang="en-US" sz="2400" i="1" spc="-50" dirty="0">
                <a:latin typeface="Calibri" panose="020F0502020204030204" pitchFamily="34" charset="0"/>
                <a:ea typeface="Calibri" panose="020F0502020204030204" pitchFamily="34" charset="0"/>
              </a:rPr>
              <a:t>legislative analyses</a:t>
            </a:r>
            <a:r>
              <a:rPr lang="en-US" sz="2400" spc="-5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GB" sz="2200" dirty="0"/>
          </a:p>
          <a:p>
            <a:pPr lvl="1">
              <a:spcAft>
                <a:spcPts val="600"/>
              </a:spcAft>
            </a:pPr>
            <a:r>
              <a:rPr lang="et-EE" sz="2200" dirty="0"/>
              <a:t>kohtuotsuste analüüsid</a:t>
            </a:r>
            <a:r>
              <a:rPr lang="en-GB" sz="2200" dirty="0"/>
              <a:t> </a:t>
            </a:r>
          </a:p>
          <a:p>
            <a:pPr>
              <a:spcBef>
                <a:spcPts val="1200"/>
              </a:spcBef>
            </a:pPr>
            <a:r>
              <a:rPr lang="et-EE" sz="2400" u="sng" dirty="0"/>
              <a:t>Teise põlvkonda kuuluvad pigem andmepõhisemad ennustustööriistad</a:t>
            </a:r>
            <a:r>
              <a:rPr lang="en-GB" sz="2400" u="sng" dirty="0"/>
              <a:t>:</a:t>
            </a:r>
          </a:p>
          <a:p>
            <a:pPr lvl="1">
              <a:spcAft>
                <a:spcPts val="600"/>
              </a:spcAft>
            </a:pPr>
            <a:r>
              <a:rPr lang="et-EE" sz="2200" dirty="0"/>
              <a:t>vaidluste tulemus</a:t>
            </a:r>
            <a:r>
              <a:rPr lang="en-GB" sz="2200" dirty="0" err="1"/>
              <a:t>te</a:t>
            </a:r>
            <a:r>
              <a:rPr lang="en-GB" sz="2200" dirty="0"/>
              <a:t> </a:t>
            </a:r>
            <a:r>
              <a:rPr lang="en-GB" sz="2200" dirty="0" err="1"/>
              <a:t>prognoos</a:t>
            </a:r>
            <a:r>
              <a:rPr lang="en-GB" sz="2200" dirty="0"/>
              <a:t> (</a:t>
            </a:r>
            <a:r>
              <a:rPr lang="en-US" sz="2400" i="1" spc="-50" dirty="0">
                <a:latin typeface="Calibri" panose="020F0502020204030204" pitchFamily="34" charset="0"/>
                <a:ea typeface="Calibri" panose="020F0502020204030204" pitchFamily="34" charset="0"/>
              </a:rPr>
              <a:t>outcome of disputes</a:t>
            </a:r>
            <a:r>
              <a:rPr lang="en-US" sz="2400" spc="-5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GB" sz="2200" dirty="0"/>
          </a:p>
          <a:p>
            <a:pPr lvl="1">
              <a:spcAft>
                <a:spcPts val="600"/>
              </a:spcAft>
            </a:pPr>
            <a:r>
              <a:rPr lang="et-EE" sz="2200" dirty="0"/>
              <a:t>dokumentide sisuanalüüsid</a:t>
            </a:r>
            <a:r>
              <a:rPr lang="en-GB" sz="2200" dirty="0"/>
              <a:t> (</a:t>
            </a:r>
            <a:r>
              <a:rPr lang="en-US" sz="2400" i="1" spc="-50" dirty="0">
                <a:latin typeface="Calibri" panose="020F0502020204030204" pitchFamily="34" charset="0"/>
                <a:ea typeface="Calibri" panose="020F0502020204030204" pitchFamily="34" charset="0"/>
              </a:rPr>
              <a:t>analyses of the content of documents</a:t>
            </a:r>
            <a:r>
              <a:rPr lang="en-US" sz="2400" spc="-5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GB" sz="2200" dirty="0"/>
          </a:p>
          <a:p>
            <a:pPr lvl="1">
              <a:spcAft>
                <a:spcPts val="600"/>
              </a:spcAft>
            </a:pPr>
            <a:r>
              <a:rPr lang="et-EE" sz="2200" dirty="0"/>
              <a:t>õiguslik riskihindamine</a:t>
            </a:r>
            <a:r>
              <a:rPr lang="en-GB" sz="2200" dirty="0"/>
              <a:t> (</a:t>
            </a:r>
            <a:r>
              <a:rPr lang="en-US" sz="2400" i="1" spc="-50" dirty="0">
                <a:latin typeface="Calibri" panose="020F0502020204030204" pitchFamily="34" charset="0"/>
                <a:ea typeface="Calibri" panose="020F0502020204030204" pitchFamily="34" charset="0"/>
              </a:rPr>
              <a:t>legal risk assessment</a:t>
            </a:r>
            <a:r>
              <a:rPr lang="en-US" sz="2400" spc="-5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lvl="1">
              <a:spcAft>
                <a:spcPts val="600"/>
              </a:spcAft>
            </a:pPr>
            <a:endParaRPr lang="et-EE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594442-2641-4D41-BAC1-CF6131E8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AI </a:t>
            </a:r>
            <a:r>
              <a:rPr lang="en-GB" dirty="0" err="1"/>
              <a:t>funktsioonid</a:t>
            </a:r>
            <a:endParaRPr lang="et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01F3C-DBA9-4BF3-B1B7-5F70B4D0E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8821" y="6366262"/>
            <a:ext cx="999117" cy="2849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0E0D34-A8F6-43CB-873D-35418165ADD3}"/>
              </a:ext>
            </a:extLst>
          </p:cNvPr>
          <p:cNvSpPr/>
          <p:nvPr/>
        </p:nvSpPr>
        <p:spPr bwMode="hidden">
          <a:xfrm>
            <a:off x="1851" y="6159500"/>
            <a:ext cx="12190149" cy="6985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Regular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658BC-B73F-4221-9FC3-D6E4FE801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10672" y="6364515"/>
            <a:ext cx="999117" cy="28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8AE684B-873E-4D0C-94BA-00840BEE09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r="8727"/>
          <a:stretch>
            <a:fillRect/>
          </a:stretch>
        </p:blipFill>
        <p:spPr>
          <a:xfrm>
            <a:off x="169529" y="100361"/>
            <a:ext cx="11852942" cy="598820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1F80B5-B322-4A75-BFFF-CBD585B4F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8821" y="6366262"/>
            <a:ext cx="999117" cy="284974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73BF5253-5CFA-42C7-951B-539072D1BE6F}"/>
              </a:ext>
            </a:extLst>
          </p:cNvPr>
          <p:cNvSpPr/>
          <p:nvPr/>
        </p:nvSpPr>
        <p:spPr bwMode="hidden">
          <a:xfrm>
            <a:off x="0" y="6159500"/>
            <a:ext cx="12190149" cy="6985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Regular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893EBF-3CD3-4C29-980A-9D3917E52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8821" y="6364515"/>
            <a:ext cx="999117" cy="28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3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50A2CC-4F44-40E0-ACAC-17DE01368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4000"/>
            <a:ext cx="10760765" cy="46384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t-EE" sz="2400" u="sng" dirty="0"/>
              <a:t>Ei ole mõeldud ainult õigusvaldkonna jaoks</a:t>
            </a:r>
            <a:r>
              <a:rPr lang="en-GB" sz="2400" u="sng" dirty="0"/>
              <a:t>. </a:t>
            </a:r>
          </a:p>
          <a:p>
            <a:pPr>
              <a:lnSpc>
                <a:spcPct val="110000"/>
              </a:lnSpc>
            </a:pPr>
            <a:r>
              <a:rPr lang="et-EE" sz="2400" dirty="0"/>
              <a:t>Peamised funktsioonid</a:t>
            </a:r>
            <a:r>
              <a:rPr lang="en-GB" sz="2400" dirty="0"/>
              <a:t>:</a:t>
            </a:r>
            <a:endParaRPr lang="en-US" sz="2600" dirty="0"/>
          </a:p>
          <a:p>
            <a:pPr lvl="1">
              <a:lnSpc>
                <a:spcPct val="110000"/>
              </a:lnSpc>
            </a:pPr>
            <a:r>
              <a:rPr lang="et-EE" sz="2200" dirty="0"/>
              <a:t>Organiseerib, teeb väljavõtte ja analüüsib laenuportfellide ja dokumentide põhiandmeid</a:t>
            </a:r>
            <a:endParaRPr lang="en-US" sz="2200" dirty="0"/>
          </a:p>
          <a:p>
            <a:pPr lvl="1">
              <a:lnSpc>
                <a:spcPct val="110000"/>
              </a:lnSpc>
            </a:pPr>
            <a:r>
              <a:rPr lang="et-EE" sz="2400" dirty="0"/>
              <a:t>Võimaldab kinnisvaraportfelle ostes ja müües rendilepingute põhiandmeid tõhusalt organiseerida ning nendest väljavõtte teha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t-EE" sz="2400" dirty="0"/>
              <a:t>Kombineerib </a:t>
            </a:r>
            <a:r>
              <a:rPr lang="et-EE" sz="2400" dirty="0" err="1"/>
              <a:t>AI-d</a:t>
            </a:r>
            <a:r>
              <a:rPr lang="et-EE" sz="2400" dirty="0"/>
              <a:t> teabe töötlemisega, mis suuda</a:t>
            </a:r>
            <a:r>
              <a:rPr lang="en-GB" sz="2400" dirty="0" err="1"/>
              <a:t>avad</a:t>
            </a:r>
            <a:r>
              <a:rPr lang="et-EE" sz="2400" dirty="0"/>
              <a:t> automaatselt lugeda, tõlgendada, teha väljavõtteid ja kokkuvõtteid juriidiliste dokumentide sisu kohta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n-GB" sz="2400" dirty="0" err="1"/>
              <a:t>Projekti</a:t>
            </a:r>
            <a:r>
              <a:rPr lang="en-GB" sz="2400" dirty="0"/>
              <a:t> </a:t>
            </a:r>
            <a:r>
              <a:rPr lang="en-GB" sz="2400" dirty="0" err="1"/>
              <a:t>meeskonna</a:t>
            </a:r>
            <a:r>
              <a:rPr lang="en-GB" sz="2400" dirty="0"/>
              <a:t> </a:t>
            </a:r>
            <a:r>
              <a:rPr lang="en-GB" sz="2400" dirty="0" err="1"/>
              <a:t>rollide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ü</a:t>
            </a:r>
            <a:r>
              <a:rPr lang="et-EE" sz="2400" dirty="0" err="1"/>
              <a:t>lesannete</a:t>
            </a:r>
            <a:r>
              <a:rPr lang="et-EE" sz="2400" dirty="0"/>
              <a:t> haldusfunktsioon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t-EE" sz="2400" b="1" u="sng" dirty="0">
                <a:solidFill>
                  <a:srgbClr val="004899"/>
                </a:solidFill>
              </a:rPr>
              <a:t>KASUTAJAD:</a:t>
            </a:r>
            <a:r>
              <a:rPr lang="en-US" sz="2400" dirty="0"/>
              <a:t> Allen &amp; </a:t>
            </a:r>
            <a:r>
              <a:rPr lang="en-US" sz="2400" dirty="0" err="1"/>
              <a:t>Overy</a:t>
            </a:r>
            <a:r>
              <a:rPr lang="en-US" sz="2400" dirty="0"/>
              <a:t>, Arendt, Baker Hostetler, </a:t>
            </a:r>
            <a:r>
              <a:rPr lang="en-US" sz="2400" dirty="0" err="1"/>
              <a:t>Bech-Bruun</a:t>
            </a:r>
            <a:r>
              <a:rPr lang="en-US" sz="2400" dirty="0"/>
              <a:t>, Bird &amp; Bird, </a:t>
            </a:r>
            <a:r>
              <a:rPr lang="en-US" sz="2400" dirty="0" err="1"/>
              <a:t>Berwin</a:t>
            </a:r>
            <a:r>
              <a:rPr lang="en-US" sz="2400" dirty="0"/>
              <a:t> Leighton </a:t>
            </a:r>
            <a:r>
              <a:rPr lang="en-US" sz="2400" dirty="0" err="1"/>
              <a:t>Paisner</a:t>
            </a:r>
            <a:r>
              <a:rPr lang="en-US" sz="2400" dirty="0"/>
              <a:t>, CMS, Dentons, DLA Piper, Freshfields, Garrigues, Homburger, Macfarlanes, Reed Smith, </a:t>
            </a:r>
            <a:r>
              <a:rPr lang="en-US" sz="2400" dirty="0" err="1"/>
              <a:t>Setterwalls</a:t>
            </a:r>
            <a:r>
              <a:rPr lang="en-US" sz="2400" dirty="0"/>
              <a:t>, Simonsen Vogt Wiig, Taylor Wessing, </a:t>
            </a:r>
            <a:r>
              <a:rPr lang="en-US" sz="2400" dirty="0" err="1"/>
              <a:t>Uria</a:t>
            </a:r>
            <a:r>
              <a:rPr lang="en-US" sz="2400" dirty="0"/>
              <a:t> Menendez, Weil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231213-133B-4E27-9669-2A3F7203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RAWN (</a:t>
            </a:r>
            <a:r>
              <a:rPr lang="et-EE" dirty="0" err="1"/>
              <a:t>iManage</a:t>
            </a:r>
            <a:r>
              <a:rPr lang="et-EE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43AC8-AF96-4D0C-90B8-0BB0CEA59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696" y="169677"/>
            <a:ext cx="1440000" cy="14400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4CD45AA-3AE7-4CA0-BB8F-4B1C6AF80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8821" y="6366262"/>
            <a:ext cx="999117" cy="28497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3352F16-A3B0-49D8-B79F-1F6E50ECC9C0}"/>
              </a:ext>
            </a:extLst>
          </p:cNvPr>
          <p:cNvSpPr/>
          <p:nvPr/>
        </p:nvSpPr>
        <p:spPr bwMode="hidden">
          <a:xfrm>
            <a:off x="0" y="6159500"/>
            <a:ext cx="12190149" cy="6985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Regular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C7D005-AC51-4FD2-B4A8-74FA6AC66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8821" y="6364515"/>
            <a:ext cx="999117" cy="28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34906E-712A-4845-A626-26085CFE1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539"/>
            <a:ext cx="10641496" cy="4752561"/>
          </a:xfrm>
        </p:spPr>
        <p:txBody>
          <a:bodyPr>
            <a:normAutofit/>
          </a:bodyPr>
          <a:lstStyle/>
          <a:p>
            <a:r>
              <a:rPr lang="et-EE" sz="2800" u="sng" dirty="0"/>
              <a:t>Ei ole mõeldud ainult õigusvaldkonna jaoks</a:t>
            </a:r>
            <a:r>
              <a:rPr lang="en-GB" sz="2800" u="sng" dirty="0"/>
              <a:t>. </a:t>
            </a:r>
          </a:p>
          <a:p>
            <a:r>
              <a:rPr lang="et-EE" sz="2800" dirty="0"/>
              <a:t>Peamised funktsioonid</a:t>
            </a:r>
            <a:r>
              <a:rPr lang="en-GB" sz="2800" dirty="0"/>
              <a:t>: </a:t>
            </a:r>
          </a:p>
          <a:p>
            <a:pPr lvl="1"/>
            <a:r>
              <a:rPr lang="en-GB" sz="2400" dirty="0"/>
              <a:t>LDD</a:t>
            </a:r>
            <a:r>
              <a:rPr lang="et-EE" sz="2400" dirty="0"/>
              <a:t> tööriist</a:t>
            </a:r>
            <a:r>
              <a:rPr lang="en-GB" sz="2400" dirty="0"/>
              <a:t> (</a:t>
            </a:r>
            <a:r>
              <a:rPr lang="et-EE" sz="2400" dirty="0"/>
              <a:t>kasutamisvalmis</a:t>
            </a:r>
            <a:r>
              <a:rPr lang="en-GB" sz="2400" dirty="0"/>
              <a:t>: </a:t>
            </a:r>
            <a:r>
              <a:rPr lang="et-EE" sz="2400" dirty="0"/>
              <a:t>kaubanduslepingud</a:t>
            </a:r>
            <a:r>
              <a:rPr lang="en-GB" sz="2400" dirty="0"/>
              <a:t>, </a:t>
            </a:r>
            <a:r>
              <a:rPr lang="et-EE" sz="2400" dirty="0"/>
              <a:t>ostulepingud</a:t>
            </a:r>
            <a:r>
              <a:rPr lang="en-GB" sz="2400" dirty="0"/>
              <a:t>, </a:t>
            </a:r>
            <a:r>
              <a:rPr lang="et-EE" sz="2400" dirty="0"/>
              <a:t>rendilepingud</a:t>
            </a:r>
            <a:r>
              <a:rPr lang="en-GB" sz="2400" dirty="0"/>
              <a:t>)</a:t>
            </a:r>
          </a:p>
          <a:p>
            <a:pPr lvl="1"/>
            <a:r>
              <a:rPr lang="et-EE" sz="2400" dirty="0"/>
              <a:t>Spetsialistid saavad läbi viia enda valitud dokumentide üksikasjalikke uuringuid</a:t>
            </a:r>
            <a:endParaRPr lang="en-GB" sz="2400" dirty="0"/>
          </a:p>
          <a:p>
            <a:pPr lvl="1"/>
            <a:r>
              <a:rPr lang="et-EE" sz="2400" dirty="0"/>
              <a:t>Aitab rendilepingutest leida olulist finants- ja juriidilist teavet</a:t>
            </a:r>
            <a:endParaRPr lang="en-GB" sz="2400" dirty="0"/>
          </a:p>
          <a:p>
            <a:pPr lvl="1"/>
            <a:r>
              <a:rPr lang="et-EE" sz="2400" dirty="0"/>
              <a:t>Suudab tuvastada sadu ühiseid andmepunkte ja klausleid müügilepingutes, müüja lepingutes, kaubanduslepingutes, töölepingutes, konfidentsiaalsuslepingutes, rendilepingutes, litsentsides jne</a:t>
            </a:r>
            <a:endParaRPr lang="en-GB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t-EE" sz="2400" b="1" u="sng" dirty="0">
                <a:solidFill>
                  <a:srgbClr val="004899"/>
                </a:solidFill>
              </a:rPr>
              <a:t>KASUTAJAD</a:t>
            </a:r>
            <a:r>
              <a:rPr lang="en-GB" sz="2400" b="1" u="sng" dirty="0">
                <a:solidFill>
                  <a:srgbClr val="004899"/>
                </a:solidFill>
              </a:rPr>
              <a:t>:</a:t>
            </a:r>
            <a:r>
              <a:rPr lang="en-GB" sz="2400" dirty="0">
                <a:solidFill>
                  <a:srgbClr val="004899"/>
                </a:solidFill>
              </a:rPr>
              <a:t> </a:t>
            </a:r>
            <a:r>
              <a:rPr lang="en-GB" sz="2400" dirty="0"/>
              <a:t>DLA Piper, Clifford Chance, Freshfields, </a:t>
            </a:r>
            <a:r>
              <a:rPr lang="en-GB" sz="2400" dirty="0" err="1"/>
              <a:t>Addleshaw</a:t>
            </a:r>
            <a:r>
              <a:rPr lang="en-GB" sz="2400" dirty="0"/>
              <a:t> Goddard, Latham &amp; Watkins, Herbert Smith </a:t>
            </a:r>
            <a:r>
              <a:rPr lang="en-GB" sz="2400" dirty="0" err="1"/>
              <a:t>Freehils</a:t>
            </a:r>
            <a:r>
              <a:rPr lang="en-GB" sz="2400" dirty="0"/>
              <a:t>, </a:t>
            </a:r>
            <a:r>
              <a:rPr lang="en-GB" sz="2400" dirty="0" err="1"/>
              <a:t>Allens</a:t>
            </a:r>
            <a:r>
              <a:rPr lang="en-GB" sz="2400" dirty="0"/>
              <a:t>/Linklaters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B2034E-63A2-46C4-BCF6-4D484626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KIRA</a:t>
            </a:r>
            <a:endParaRPr lang="et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D36A9-62D7-43D0-B6CE-191915673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748" y="240770"/>
            <a:ext cx="1440000" cy="114076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38C0AFD-8334-4FD5-BF7A-507D6E848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8821" y="6366262"/>
            <a:ext cx="999117" cy="28497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AA24A351-378E-445F-846F-F9084C494FC6}"/>
              </a:ext>
            </a:extLst>
          </p:cNvPr>
          <p:cNvSpPr/>
          <p:nvPr/>
        </p:nvSpPr>
        <p:spPr bwMode="hidden">
          <a:xfrm>
            <a:off x="1851" y="6159500"/>
            <a:ext cx="12190149" cy="6985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Regular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D86DB7-72F4-4664-9281-C5A470FB8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10672" y="6364515"/>
            <a:ext cx="999117" cy="28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74AC-D8C8-432E-A90B-8FDB1A62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Vestlejad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F1CBD-3269-4BE8-A408-CCF29FD09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/>
              <a:t>Evert Nõlv</a:t>
            </a:r>
            <a:r>
              <a:rPr lang="et-EE" dirty="0"/>
              <a:t>, </a:t>
            </a:r>
            <a:r>
              <a:rPr lang="et-EE" dirty="0" err="1"/>
              <a:t>ExtendLaw</a:t>
            </a:r>
            <a:r>
              <a:rPr lang="et-EE" dirty="0"/>
              <a:t> asutaja ja tegevjuht</a:t>
            </a:r>
          </a:p>
          <a:p>
            <a:pPr marL="0" indent="0">
              <a:buNone/>
            </a:pPr>
            <a:r>
              <a:rPr lang="et-EE" b="1" dirty="0"/>
              <a:t>Sten Luiga</a:t>
            </a:r>
            <a:r>
              <a:rPr lang="et-EE" dirty="0"/>
              <a:t>, MBA (</a:t>
            </a:r>
            <a:r>
              <a:rPr lang="et-EE" dirty="0" err="1"/>
              <a:t>Aalto</a:t>
            </a:r>
            <a:r>
              <a:rPr lang="et-EE" dirty="0"/>
              <a:t>), advokaadibüroo </a:t>
            </a:r>
            <a:r>
              <a:rPr lang="et-EE" dirty="0" err="1"/>
              <a:t>Cobalt</a:t>
            </a:r>
            <a:r>
              <a:rPr lang="et-EE" dirty="0"/>
              <a:t> vanempartner</a:t>
            </a:r>
          </a:p>
          <a:p>
            <a:pPr marL="0" indent="0">
              <a:buNone/>
            </a:pPr>
            <a:r>
              <a:rPr lang="et-EE" b="1" dirty="0"/>
              <a:t>Tõnis Saar</a:t>
            </a:r>
            <a:r>
              <a:rPr lang="et-EE" dirty="0"/>
              <a:t>, MBA (</a:t>
            </a:r>
            <a:r>
              <a:rPr lang="et-EE" dirty="0" err="1"/>
              <a:t>Cass</a:t>
            </a:r>
            <a:r>
              <a:rPr lang="et-EE" dirty="0"/>
              <a:t>), Justiitsministeeriumi kantsler</a:t>
            </a:r>
          </a:p>
          <a:p>
            <a:endParaRPr lang="et-EE" dirty="0"/>
          </a:p>
          <a:p>
            <a:endParaRPr lang="et-EE" dirty="0"/>
          </a:p>
          <a:p>
            <a:pPr marL="0" indent="0">
              <a:buNone/>
            </a:pPr>
            <a:r>
              <a:rPr lang="et-EE" dirty="0" err="1"/>
              <a:t>Modereerib</a:t>
            </a:r>
            <a:r>
              <a:rPr lang="et-EE" dirty="0"/>
              <a:t> </a:t>
            </a:r>
            <a:r>
              <a:rPr lang="et-EE" b="1" dirty="0"/>
              <a:t>Hannes Vallikivi</a:t>
            </a:r>
            <a:r>
              <a:rPr lang="et-EE" dirty="0"/>
              <a:t>, </a:t>
            </a:r>
            <a:r>
              <a:rPr lang="et-EE" i="1" dirty="0"/>
              <a:t>mag </a:t>
            </a:r>
            <a:r>
              <a:rPr lang="et-EE" i="1" dirty="0" err="1"/>
              <a:t>iur</a:t>
            </a:r>
            <a:r>
              <a:rPr lang="et-EE" dirty="0"/>
              <a:t>, Eesti Advokatuuri esimees, advokaadibüroo Derling Primus juhtivpartner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24061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7404F5-73B5-4B7B-9290-5B0D78058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00"/>
            <a:ext cx="10515600" cy="4572982"/>
          </a:xfrm>
        </p:spPr>
        <p:txBody>
          <a:bodyPr>
            <a:noAutofit/>
          </a:bodyPr>
          <a:lstStyle/>
          <a:p>
            <a:r>
              <a:rPr lang="et-EE" sz="2400" u="sng" dirty="0"/>
              <a:t>Spetsiaalselt juristidele loodud</a:t>
            </a:r>
            <a:r>
              <a:rPr lang="en-GB" sz="2400" u="sng" dirty="0"/>
              <a:t> </a:t>
            </a:r>
            <a:r>
              <a:rPr lang="en-GB" sz="2400" u="sng" dirty="0" err="1"/>
              <a:t>rakendus</a:t>
            </a:r>
            <a:r>
              <a:rPr lang="et-EE" sz="2400" u="sng" dirty="0"/>
              <a:t>. </a:t>
            </a:r>
            <a:r>
              <a:rPr lang="et-EE" sz="2400" dirty="0"/>
              <a:t>Peamised funktsioonid</a:t>
            </a:r>
            <a:r>
              <a:rPr lang="en-GB" sz="2400" dirty="0"/>
              <a:t>: </a:t>
            </a:r>
          </a:p>
          <a:p>
            <a:pPr lvl="1">
              <a:spcAft>
                <a:spcPts val="600"/>
              </a:spcAft>
            </a:pPr>
            <a:r>
              <a:rPr lang="en-GB" sz="2200" dirty="0" err="1"/>
              <a:t>Juriidiliste</a:t>
            </a:r>
            <a:r>
              <a:rPr lang="en-GB" sz="2200" dirty="0"/>
              <a:t> </a:t>
            </a:r>
            <a:r>
              <a:rPr lang="en-GB" sz="2200" dirty="0" err="1"/>
              <a:t>auditite</a:t>
            </a:r>
            <a:r>
              <a:rPr lang="en-GB" sz="2200" dirty="0"/>
              <a:t> </a:t>
            </a:r>
            <a:r>
              <a:rPr lang="en-GB" sz="2200" dirty="0" err="1"/>
              <a:t>läbiviimine</a:t>
            </a:r>
            <a:r>
              <a:rPr lang="en-GB" sz="2200" dirty="0"/>
              <a:t> (</a:t>
            </a:r>
            <a:r>
              <a:rPr lang="et-EE" sz="2200" dirty="0"/>
              <a:t>kõrvalekallete skoor</a:t>
            </a:r>
            <a:r>
              <a:rPr lang="en-GB" sz="2200" dirty="0"/>
              <a:t>, </a:t>
            </a:r>
            <a:r>
              <a:rPr lang="et-EE" sz="2200" dirty="0"/>
              <a:t>advokaadid saavad algusest peale täpselt välja tuua võimalikud probleemkohad, keskenduda kõige ebatüüpilisematele dokumentidele ja koostada projekti alguses ohukohtade raporti</a:t>
            </a:r>
            <a:r>
              <a:rPr lang="en-GB" sz="2200" dirty="0"/>
              <a:t>)</a:t>
            </a:r>
          </a:p>
          <a:p>
            <a:pPr lvl="1">
              <a:spcAft>
                <a:spcPts val="600"/>
              </a:spcAft>
            </a:pPr>
            <a:r>
              <a:rPr lang="et-EE" sz="2200" dirty="0"/>
              <a:t>Suudab tekstist leida kõrvalekaldeid</a:t>
            </a:r>
            <a:endParaRPr lang="en-GB" sz="2200" dirty="0"/>
          </a:p>
          <a:p>
            <a:pPr lvl="1">
              <a:spcAft>
                <a:spcPts val="600"/>
              </a:spcAft>
            </a:pPr>
            <a:r>
              <a:rPr lang="et-EE" sz="2200" dirty="0"/>
              <a:t>Lubab muuta lepingu ülevaatuse kiiremaks ja täpsemaks</a:t>
            </a:r>
            <a:endParaRPr lang="en-GB" sz="2200" dirty="0"/>
          </a:p>
          <a:p>
            <a:pPr lvl="1">
              <a:spcAft>
                <a:spcPts val="600"/>
              </a:spcAft>
            </a:pPr>
            <a:r>
              <a:rPr lang="et-EE" sz="2200" dirty="0"/>
              <a:t>Leiab üles olulise info tuhandete lepingute seast</a:t>
            </a:r>
            <a:endParaRPr lang="en-GB" sz="2200" dirty="0"/>
          </a:p>
          <a:p>
            <a:pPr lvl="1">
              <a:spcAft>
                <a:spcPts val="600"/>
              </a:spcAft>
            </a:pPr>
            <a:r>
              <a:rPr lang="et-EE" sz="2200" dirty="0"/>
              <a:t>Märkusi saab kasutada nõu andmiseks, soovitusteks ja oluliste punktide tähistamiseks - see võimaldab pidevat tagasisidet partneri ning meeskonna vahel</a:t>
            </a:r>
          </a:p>
          <a:p>
            <a:pPr marL="252000" lvl="1" indent="0">
              <a:spcAft>
                <a:spcPts val="600"/>
              </a:spcAft>
              <a:buNone/>
            </a:pPr>
            <a:r>
              <a:rPr lang="et-EE" b="1" u="sng" dirty="0">
                <a:solidFill>
                  <a:srgbClr val="004899"/>
                </a:solidFill>
              </a:rPr>
              <a:t>KASUTAJAD</a:t>
            </a:r>
            <a:r>
              <a:rPr lang="en-GB" b="1" dirty="0">
                <a:solidFill>
                  <a:srgbClr val="004899"/>
                </a:solidFill>
              </a:rPr>
              <a:t>: </a:t>
            </a:r>
            <a:r>
              <a:rPr lang="en-GB" dirty="0"/>
              <a:t>Slaughter &amp; May, COBALT, </a:t>
            </a:r>
            <a:r>
              <a:rPr lang="en-GB" dirty="0" err="1"/>
              <a:t>Uria</a:t>
            </a:r>
            <a:r>
              <a:rPr lang="en-GB" dirty="0"/>
              <a:t> Menendez, </a:t>
            </a:r>
            <a:r>
              <a:rPr lang="en-GB" dirty="0" err="1"/>
              <a:t>Roschier</a:t>
            </a:r>
            <a:r>
              <a:rPr lang="en-GB" dirty="0"/>
              <a:t>, BAHR, </a:t>
            </a:r>
            <a:r>
              <a:rPr lang="en-GB" dirty="0" err="1"/>
              <a:t>Houthoff</a:t>
            </a:r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3A471C-7E0C-4D69-B650-0CDBFC969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A1740-1B57-45CF-A3CE-9AB33130F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031" y="227550"/>
            <a:ext cx="1440000" cy="1440000"/>
          </a:xfrm>
          <a:prstGeom prst="rect">
            <a:avLst/>
          </a:prstGeom>
        </p:spPr>
      </p:pic>
      <p:pic>
        <p:nvPicPr>
          <p:cNvPr id="1025" name="Picture 1" descr="COBALT">
            <a:extLst>
              <a:ext uri="{FF2B5EF4-FFF2-40B4-BE49-F238E27FC236}">
                <a16:creationId xmlns:a16="http://schemas.microsoft.com/office/drawing/2014/main" id="{71974E06-0EC7-4D3F-BAEF-B8DF6EFE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98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8A066B9-31B6-4539-A48F-2B7FEDB437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8821" y="6366262"/>
            <a:ext cx="999117" cy="28497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9E7EB7D4-29BD-4324-9539-DE7EDC710963}"/>
              </a:ext>
            </a:extLst>
          </p:cNvPr>
          <p:cNvSpPr/>
          <p:nvPr/>
        </p:nvSpPr>
        <p:spPr bwMode="hidden">
          <a:xfrm>
            <a:off x="1851" y="6159500"/>
            <a:ext cx="12190149" cy="6985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Regular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29B3D2-C463-4769-810B-B8EF851DF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10672" y="6364515"/>
            <a:ext cx="999117" cy="28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7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9BF6E6-F4D3-4A0A-87F9-9555F403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Mida veel turult leida võib</a:t>
            </a:r>
            <a:r>
              <a:rPr lang="en-US" dirty="0"/>
              <a:t>?</a:t>
            </a:r>
            <a:endParaRPr lang="et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E717B-3AF9-4E69-A07C-BCF1ADED8A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b="13279"/>
          <a:stretch/>
        </p:blipFill>
        <p:spPr>
          <a:xfrm>
            <a:off x="843558" y="1562742"/>
            <a:ext cx="1651164" cy="1190496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BC298226-B211-453E-9D71-4F167985F7F1}"/>
              </a:ext>
            </a:extLst>
          </p:cNvPr>
          <p:cNvSpPr txBox="1">
            <a:spLocks/>
          </p:cNvSpPr>
          <p:nvPr/>
        </p:nvSpPr>
        <p:spPr>
          <a:xfrm>
            <a:off x="443573" y="2723967"/>
            <a:ext cx="2451134" cy="576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75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0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88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500" dirty="0">
                <a:solidFill>
                  <a:srgbClr val="004899"/>
                </a:solidFill>
                <a:hlinkClick r:id="rId3"/>
              </a:rPr>
              <a:t>LEGAL ROBOT</a:t>
            </a:r>
            <a:br>
              <a:rPr lang="en-US" sz="1500" dirty="0">
                <a:solidFill>
                  <a:srgbClr val="004899"/>
                </a:solidFill>
                <a:hlinkClick r:id="rId3"/>
              </a:rPr>
            </a:br>
            <a:r>
              <a:rPr lang="en-US" sz="1500" dirty="0">
                <a:solidFill>
                  <a:srgbClr val="004899"/>
                </a:solidFill>
                <a:hlinkClick r:id="rId3"/>
              </a:rPr>
              <a:t>https://www.legalrobot.com/</a:t>
            </a:r>
            <a:r>
              <a:rPr lang="et-EE" sz="1500" dirty="0">
                <a:solidFill>
                  <a:srgbClr val="004899"/>
                </a:solidFill>
              </a:rPr>
              <a:t> </a:t>
            </a:r>
            <a:endParaRPr lang="en-US" sz="1500" dirty="0">
              <a:solidFill>
                <a:srgbClr val="00489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34D13-F724-4678-A1A6-106552617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59" y="1494000"/>
            <a:ext cx="2219325" cy="1028700"/>
          </a:xfrm>
          <a:prstGeom prst="rect">
            <a:avLst/>
          </a:prstGeom>
        </p:spPr>
      </p:pic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71A0F4E8-E2F4-412C-B984-FC58C822D382}"/>
              </a:ext>
            </a:extLst>
          </p:cNvPr>
          <p:cNvSpPr txBox="1">
            <a:spLocks/>
          </p:cNvSpPr>
          <p:nvPr/>
        </p:nvSpPr>
        <p:spPr>
          <a:xfrm>
            <a:off x="4393442" y="2501176"/>
            <a:ext cx="2182242" cy="95380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75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0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88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500" dirty="0">
                <a:solidFill>
                  <a:srgbClr val="004899"/>
                </a:solidFill>
                <a:hlinkClick r:id="rId5"/>
              </a:rPr>
              <a:t>SEAL</a:t>
            </a:r>
            <a:r>
              <a:rPr lang="en-US" sz="1500" dirty="0">
                <a:solidFill>
                  <a:srgbClr val="004899"/>
                </a:solidFill>
                <a:hlinkClick r:id="rId5"/>
              </a:rPr>
              <a:t> </a:t>
            </a:r>
            <a:br>
              <a:rPr lang="en-US" sz="1500" dirty="0">
                <a:solidFill>
                  <a:srgbClr val="004899"/>
                </a:solidFill>
                <a:hlinkClick r:id="rId5"/>
              </a:rPr>
            </a:br>
            <a:r>
              <a:rPr lang="en-US" sz="1500" dirty="0">
                <a:solidFill>
                  <a:srgbClr val="004899"/>
                </a:solidFill>
                <a:hlinkClick r:id="rId5"/>
              </a:rPr>
              <a:t>https://www.seal-software.com/industry-legal-services</a:t>
            </a:r>
            <a:r>
              <a:rPr lang="en-US" sz="1500" dirty="0">
                <a:solidFill>
                  <a:srgbClr val="004899"/>
                </a:solidFill>
              </a:rPr>
              <a:t> </a:t>
            </a:r>
          </a:p>
        </p:txBody>
      </p:sp>
      <p:pic>
        <p:nvPicPr>
          <p:cNvPr id="8" name="Picture Placeholder 75">
            <a:extLst>
              <a:ext uri="{FF2B5EF4-FFF2-40B4-BE49-F238E27FC236}">
                <a16:creationId xmlns:a16="http://schemas.microsoft.com/office/drawing/2014/main" id="{B046310C-7308-4A09-A43F-B76E93A3D3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5" b="17137"/>
          <a:stretch/>
        </p:blipFill>
        <p:spPr>
          <a:xfrm>
            <a:off x="8231829" y="1393367"/>
            <a:ext cx="1923582" cy="1229967"/>
          </a:xfrm>
          <a:prstGeom prst="ellipse">
            <a:avLst/>
          </a:prstGeom>
        </p:spPr>
      </p:pic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5339F0AA-34D4-424E-81AA-DA9C1D656FB7}"/>
              </a:ext>
            </a:extLst>
          </p:cNvPr>
          <p:cNvSpPr txBox="1">
            <a:spLocks/>
          </p:cNvSpPr>
          <p:nvPr/>
        </p:nvSpPr>
        <p:spPr>
          <a:xfrm>
            <a:off x="8000001" y="2503893"/>
            <a:ext cx="2387239" cy="846235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75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0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88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500" dirty="0">
                <a:hlinkClick r:id="rId7"/>
              </a:rPr>
              <a:t>LAW GEEX</a:t>
            </a:r>
            <a:r>
              <a:rPr lang="en-US" sz="1500" dirty="0">
                <a:hlinkClick r:id="rId7"/>
              </a:rPr>
              <a:t> </a:t>
            </a:r>
            <a:br>
              <a:rPr lang="en-US" sz="1500" dirty="0">
                <a:hlinkClick r:id="rId7"/>
              </a:rPr>
            </a:br>
            <a:r>
              <a:rPr lang="en-US" sz="1500" dirty="0">
                <a:hlinkClick r:id="rId7"/>
              </a:rPr>
              <a:t>https://www.lawgeex.com</a:t>
            </a:r>
            <a:br>
              <a:rPr lang="en-US" sz="1500" dirty="0"/>
            </a:br>
            <a:r>
              <a:rPr lang="en-US" sz="1500" dirty="0"/>
              <a:t>Used by Deloitte</a:t>
            </a:r>
          </a:p>
          <a:p>
            <a:endParaRPr lang="en-US" dirty="0"/>
          </a:p>
        </p:txBody>
      </p:sp>
      <p:pic>
        <p:nvPicPr>
          <p:cNvPr id="11" name="Picture Placeholder 73">
            <a:extLst>
              <a:ext uri="{FF2B5EF4-FFF2-40B4-BE49-F238E27FC236}">
                <a16:creationId xmlns:a16="http://schemas.microsoft.com/office/drawing/2014/main" id="{89BE85A3-8865-4AE5-99CB-DFF51FFDFE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r="2267"/>
          <a:stretch>
            <a:fillRect/>
          </a:stretch>
        </p:blipFill>
        <p:spPr>
          <a:xfrm>
            <a:off x="949139" y="3632029"/>
            <a:ext cx="1440000" cy="1404000"/>
          </a:xfrm>
          <a:prstGeom prst="ellipse">
            <a:avLst/>
          </a:prstGeom>
        </p:spPr>
      </p:pic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598EFEC2-41B7-4AEA-8C1F-4F210ABFD549}"/>
              </a:ext>
            </a:extLst>
          </p:cNvPr>
          <p:cNvSpPr txBox="1">
            <a:spLocks/>
          </p:cNvSpPr>
          <p:nvPr/>
        </p:nvSpPr>
        <p:spPr>
          <a:xfrm>
            <a:off x="443573" y="5145597"/>
            <a:ext cx="2451133" cy="768185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75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0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88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400" dirty="0">
                <a:hlinkClick r:id="rId9"/>
              </a:rPr>
              <a:t>BEAGLE</a:t>
            </a:r>
            <a:br>
              <a:rPr lang="en-US" sz="1400" dirty="0">
                <a:hlinkClick r:id="rId9"/>
              </a:rPr>
            </a:br>
            <a:r>
              <a:rPr lang="en-US" sz="1400" dirty="0">
                <a:hlinkClick r:id="rId9"/>
              </a:rPr>
              <a:t>https://www.beagle.ai</a:t>
            </a:r>
            <a:r>
              <a:rPr lang="et-EE" sz="1400" dirty="0"/>
              <a:t> </a:t>
            </a:r>
            <a:br>
              <a:rPr lang="en-US" sz="1400" dirty="0"/>
            </a:br>
            <a:r>
              <a:rPr lang="en-US" sz="1400" dirty="0"/>
              <a:t>Used by Dentons</a:t>
            </a:r>
          </a:p>
        </p:txBody>
      </p:sp>
      <p:pic>
        <p:nvPicPr>
          <p:cNvPr id="15" name="Picture Placeholder 51">
            <a:extLst>
              <a:ext uri="{FF2B5EF4-FFF2-40B4-BE49-F238E27FC236}">
                <a16:creationId xmlns:a16="http://schemas.microsoft.com/office/drawing/2014/main" id="{6651D317-28F9-42E4-9D6F-BF1730DBA4C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3" b="19548"/>
          <a:stretch/>
        </p:blipFill>
        <p:spPr>
          <a:xfrm>
            <a:off x="4347548" y="3917291"/>
            <a:ext cx="2228136" cy="1253322"/>
          </a:xfrm>
          <a:prstGeom prst="ellipse">
            <a:avLst/>
          </a:prstGeom>
        </p:spPr>
      </p:pic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BFFE1428-93CC-4E5D-8589-DC2364559919}"/>
              </a:ext>
            </a:extLst>
          </p:cNvPr>
          <p:cNvSpPr txBox="1">
            <a:spLocks/>
          </p:cNvSpPr>
          <p:nvPr/>
        </p:nvSpPr>
        <p:spPr>
          <a:xfrm>
            <a:off x="4233151" y="5170613"/>
            <a:ext cx="2502824" cy="852848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75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0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88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500" dirty="0">
                <a:hlinkClick r:id="rId11"/>
              </a:rPr>
              <a:t>LEGAL SIFTER</a:t>
            </a:r>
            <a:br>
              <a:rPr lang="en-US" sz="1500" dirty="0">
                <a:hlinkClick r:id="rId11"/>
              </a:rPr>
            </a:br>
            <a:r>
              <a:rPr lang="en-US" sz="1500" dirty="0">
                <a:hlinkClick r:id="rId11"/>
              </a:rPr>
              <a:t>https://www.legalsifter.com</a:t>
            </a:r>
            <a:endParaRPr lang="en-US" sz="1500" dirty="0"/>
          </a:p>
        </p:txBody>
      </p:sp>
      <p:pic>
        <p:nvPicPr>
          <p:cNvPr id="17" name="Picture 2" descr="Image result for ebrevia">
            <a:extLst>
              <a:ext uri="{FF2B5EF4-FFF2-40B4-BE49-F238E27FC236}">
                <a16:creationId xmlns:a16="http://schemas.microsoft.com/office/drawing/2014/main" id="{21982742-DA9F-455B-AC07-195069E32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81" y="3917291"/>
            <a:ext cx="2640907" cy="8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E6F4B5CE-C6E8-4C9E-807C-A03648019692}"/>
              </a:ext>
            </a:extLst>
          </p:cNvPr>
          <p:cNvSpPr txBox="1">
            <a:spLocks/>
          </p:cNvSpPr>
          <p:nvPr/>
        </p:nvSpPr>
        <p:spPr>
          <a:xfrm>
            <a:off x="7871791" y="5060934"/>
            <a:ext cx="3081130" cy="1072207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75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0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88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4899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1500" dirty="0" err="1">
                <a:hlinkClick r:id="rId13"/>
              </a:rPr>
              <a:t>eBREVIA</a:t>
            </a:r>
            <a:br>
              <a:rPr lang="en-US" sz="1500" dirty="0">
                <a:hlinkClick r:id="rId13"/>
              </a:rPr>
            </a:br>
            <a:r>
              <a:rPr lang="en-US" sz="1500" dirty="0">
                <a:hlinkClick r:id="rId13"/>
              </a:rPr>
              <a:t>https://ebrevia.com/</a:t>
            </a:r>
            <a:r>
              <a:rPr lang="en-US" sz="1500" dirty="0"/>
              <a:t> </a:t>
            </a:r>
            <a:br>
              <a:rPr lang="en-US" sz="1500" dirty="0"/>
            </a:br>
            <a:r>
              <a:rPr lang="en-US" sz="1500" dirty="0"/>
              <a:t>Used by Baker McKenzie</a:t>
            </a:r>
            <a:br>
              <a:rPr lang="en-US" sz="1500" dirty="0"/>
            </a:br>
            <a:r>
              <a:rPr lang="en-US" sz="1500" dirty="0"/>
              <a:t>PwC</a:t>
            </a:r>
            <a:endParaRPr lang="en-US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390AE95B-96EC-45E4-B29A-FFDCD4528CB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8821" y="6366262"/>
            <a:ext cx="999117" cy="284974"/>
          </a:xfrm>
          <a:prstGeom prst="rect">
            <a:avLst/>
          </a:prstGeom>
        </p:spPr>
      </p:pic>
      <p:sp>
        <p:nvSpPr>
          <p:cNvPr id="21" name="Rectangle 5">
            <a:extLst>
              <a:ext uri="{FF2B5EF4-FFF2-40B4-BE49-F238E27FC236}">
                <a16:creationId xmlns:a16="http://schemas.microsoft.com/office/drawing/2014/main" id="{FC00B443-09CB-49BD-86DE-769081B709AE}"/>
              </a:ext>
            </a:extLst>
          </p:cNvPr>
          <p:cNvSpPr/>
          <p:nvPr/>
        </p:nvSpPr>
        <p:spPr bwMode="hidden">
          <a:xfrm>
            <a:off x="1851" y="6159500"/>
            <a:ext cx="12190149" cy="6985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Regular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D229101-0DE6-40F0-A5AA-36661973F0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10672" y="6364515"/>
            <a:ext cx="999117" cy="28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4" grpId="0"/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59512D-8325-4D20-B4DF-BB46AFE5D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000"/>
            <a:ext cx="10515600" cy="45141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t-EE" sz="2400" dirty="0"/>
              <a:t>Professor</a:t>
            </a:r>
            <a:r>
              <a:rPr lang="en-GB" sz="2400" dirty="0"/>
              <a:t> Richard Susskind</a:t>
            </a:r>
            <a:r>
              <a:rPr lang="et-EE" sz="2400" dirty="0"/>
              <a:t>i sõnul on </a:t>
            </a:r>
            <a:r>
              <a:rPr lang="en-GB" sz="2400" dirty="0" err="1"/>
              <a:t>juuravaldkonnas</a:t>
            </a:r>
            <a:r>
              <a:rPr lang="en-GB" sz="2400" dirty="0"/>
              <a:t> </a:t>
            </a:r>
            <a:r>
              <a:rPr lang="et-EE" sz="2400" dirty="0"/>
              <a:t>tekkimas uued ametikohad, näiteks</a:t>
            </a:r>
            <a:r>
              <a:rPr lang="en-GB" sz="2400" dirty="0"/>
              <a:t>:</a:t>
            </a:r>
          </a:p>
          <a:p>
            <a:pPr lvl="1">
              <a:spcAft>
                <a:spcPts val="600"/>
              </a:spcAft>
            </a:pPr>
            <a:r>
              <a:rPr lang="et-EE" dirty="0"/>
              <a:t>Juriidiline teadmusinsener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t-EE" dirty="0"/>
              <a:t>Juriidiline tehnoloog</a:t>
            </a:r>
            <a:r>
              <a:rPr lang="en-GB" dirty="0"/>
              <a:t>, </a:t>
            </a:r>
            <a:r>
              <a:rPr lang="et-EE" dirty="0"/>
              <a:t>juriidiline andmete kaevandaja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t-EE" dirty="0"/>
              <a:t>Juriidiline hübriid </a:t>
            </a:r>
            <a:r>
              <a:rPr lang="en-GB" dirty="0"/>
              <a:t>(</a:t>
            </a:r>
            <a:r>
              <a:rPr lang="et-EE" dirty="0"/>
              <a:t>advokaat</a:t>
            </a:r>
            <a:r>
              <a:rPr lang="en-GB" dirty="0"/>
              <a:t>+ </a:t>
            </a:r>
            <a:r>
              <a:rPr lang="et-EE" dirty="0"/>
              <a:t>maakler</a:t>
            </a:r>
            <a:r>
              <a:rPr lang="en-GB" dirty="0"/>
              <a:t>, </a:t>
            </a:r>
            <a:r>
              <a:rPr lang="et-EE" dirty="0"/>
              <a:t>konsultant</a:t>
            </a:r>
            <a:r>
              <a:rPr lang="en-GB" dirty="0"/>
              <a:t>, </a:t>
            </a:r>
            <a:r>
              <a:rPr lang="et-EE" dirty="0"/>
              <a:t>turu spetsialist jne)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t-EE" dirty="0"/>
              <a:t>Juriidiline protsessianalüütik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t-EE" dirty="0"/>
              <a:t>Juriidiline projektijuht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t-EE" dirty="0"/>
              <a:t>Teadus- ja arendustegevuse spetsialist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t-EE" dirty="0"/>
              <a:t>Võrgupõhi</a:t>
            </a:r>
            <a:r>
              <a:rPr lang="en-GB" dirty="0"/>
              <a:t>s</a:t>
            </a:r>
            <a:r>
              <a:rPr lang="et-EE" dirty="0"/>
              <a:t>e vaidlus</a:t>
            </a:r>
            <a:r>
              <a:rPr lang="en-GB" dirty="0" err="1"/>
              <a:t>keskkonna</a:t>
            </a:r>
            <a:r>
              <a:rPr lang="en-GB" dirty="0"/>
              <a:t> </a:t>
            </a:r>
            <a:r>
              <a:rPr lang="et-EE" dirty="0"/>
              <a:t>spetsialist</a:t>
            </a:r>
            <a:r>
              <a:rPr lang="en-GB" dirty="0"/>
              <a:t> (</a:t>
            </a:r>
            <a:r>
              <a:rPr lang="en-GB" i="1" dirty="0"/>
              <a:t>online dispute resolution</a:t>
            </a:r>
            <a:r>
              <a:rPr lang="en-GB" dirty="0"/>
              <a:t>)</a:t>
            </a:r>
          </a:p>
          <a:p>
            <a:pPr lvl="1">
              <a:spcAft>
                <a:spcPts val="600"/>
              </a:spcAft>
            </a:pPr>
            <a:r>
              <a:rPr lang="et-EE" dirty="0"/>
              <a:t>Juriidiline juhtimiskonsultant </a:t>
            </a:r>
            <a:r>
              <a:rPr lang="en-GB" dirty="0"/>
              <a:t>(</a:t>
            </a:r>
            <a:r>
              <a:rPr lang="et-EE" dirty="0"/>
              <a:t>advokaadibüroodele</a:t>
            </a:r>
            <a:r>
              <a:rPr lang="en-GB" dirty="0"/>
              <a:t>)</a:t>
            </a:r>
          </a:p>
          <a:p>
            <a:pPr lvl="1">
              <a:spcAft>
                <a:spcPts val="600"/>
              </a:spcAft>
            </a:pPr>
            <a:r>
              <a:rPr lang="et-EE" dirty="0"/>
              <a:t>Juriidiline riskijuht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4EF877-A991-4541-AA0F-59292496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Suhtlemine</a:t>
            </a:r>
            <a:r>
              <a:rPr lang="en-GB" dirty="0"/>
              <a:t> </a:t>
            </a:r>
            <a:r>
              <a:rPr lang="en-GB" dirty="0" err="1"/>
              <a:t>uute</a:t>
            </a:r>
            <a:r>
              <a:rPr lang="en-GB" dirty="0"/>
              <a:t> </a:t>
            </a:r>
            <a:r>
              <a:rPr lang="en-GB" dirty="0" err="1"/>
              <a:t>tehnoloogiatega</a:t>
            </a:r>
            <a:r>
              <a:rPr lang="en-GB" dirty="0"/>
              <a:t> </a:t>
            </a:r>
            <a:r>
              <a:rPr lang="en-GB" dirty="0" err="1"/>
              <a:t>nõuab</a:t>
            </a:r>
            <a:r>
              <a:rPr lang="en-GB" dirty="0"/>
              <a:t> </a:t>
            </a:r>
            <a:r>
              <a:rPr lang="en-GB" dirty="0" err="1"/>
              <a:t>uusi</a:t>
            </a:r>
            <a:r>
              <a:rPr lang="en-GB" dirty="0"/>
              <a:t> </a:t>
            </a:r>
            <a:r>
              <a:rPr lang="en-GB" dirty="0" err="1"/>
              <a:t>oskusi</a:t>
            </a:r>
            <a:endParaRPr lang="et-EE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D4A30F-C204-4511-AC0E-254EC4A68D33}"/>
              </a:ext>
            </a:extLst>
          </p:cNvPr>
          <p:cNvSpPr/>
          <p:nvPr/>
        </p:nvSpPr>
        <p:spPr bwMode="hidden">
          <a:xfrm>
            <a:off x="0" y="6161247"/>
            <a:ext cx="12190149" cy="6985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Regular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18E239-9948-4F74-9792-4C461AE62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8821" y="6366262"/>
            <a:ext cx="999117" cy="28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05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2D723F-C8E3-4B79-8E1F-41641FBB9D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Aitäh</a:t>
            </a:r>
            <a:r>
              <a:rPr lang="en-US" dirty="0"/>
              <a:t>!</a:t>
            </a:r>
            <a:endParaRPr lang="et-E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60F76CA-47A3-4B76-B6BE-49F3AC989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5783" y="0"/>
            <a:ext cx="3641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89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2495601" y="2454250"/>
            <a:ext cx="7770515" cy="1804595"/>
          </a:xfrm>
          <a:prstGeom prst="rect">
            <a:avLst/>
          </a:prstGeom>
        </p:spPr>
        <p:txBody>
          <a:bodyPr wrap="square" lIns="0" tIns="0" rIns="0" bIns="0"/>
          <a:lstStyle/>
          <a:p>
            <a:pPr defTabSz="923631"/>
            <a:r>
              <a:rPr lang="et-EE" sz="44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Tehisintellekt õigusemõistmisel</a:t>
            </a:r>
          </a:p>
          <a:p>
            <a:pPr algn="ctr" defTabSz="923631"/>
            <a:r>
              <a:rPr lang="et-EE" sz="24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Paberist „robotkohtunik“</a:t>
            </a:r>
          </a:p>
        </p:txBody>
      </p:sp>
      <p:sp>
        <p:nvSpPr>
          <p:cNvPr id="40" name="TextShape 2"/>
          <p:cNvSpPr txBox="1"/>
          <p:nvPr/>
        </p:nvSpPr>
        <p:spPr>
          <a:xfrm>
            <a:off x="2495601" y="4536751"/>
            <a:ext cx="7770513" cy="1721584"/>
          </a:xfrm>
          <a:prstGeom prst="rect">
            <a:avLst/>
          </a:prstGeom>
        </p:spPr>
        <p:txBody>
          <a:bodyPr wrap="square" lIns="0" tIns="0" rIns="0" bIns="0"/>
          <a:lstStyle/>
          <a:p>
            <a:pPr defTabSz="923631"/>
            <a:r>
              <a:rPr lang="et-EE" sz="2600" b="1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Tõnis Saar</a:t>
            </a:r>
            <a:endParaRPr sz="2600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defTabSz="923631"/>
            <a:endParaRPr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defTabSz="923631"/>
            <a:r>
              <a:rPr lang="et-EE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4.10.2018</a:t>
            </a:r>
            <a:endParaRPr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01" y="215999"/>
            <a:ext cx="3463091" cy="13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l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96000"/>
            <a:ext cx="91397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23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012" y="1196753"/>
            <a:ext cx="8718469" cy="5397481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836481" y="116633"/>
            <a:ext cx="9217259" cy="1265743"/>
          </a:xfrm>
        </p:spPr>
        <p:txBody>
          <a:bodyPr/>
          <a:lstStyle/>
          <a:p>
            <a:r>
              <a:rPr lang="et-EE" sz="3200" b="1" dirty="0">
                <a:solidFill>
                  <a:schemeClr val="accent5">
                    <a:lumMod val="75000"/>
                  </a:schemeClr>
                </a:solidFill>
              </a:rPr>
              <a:t>Tehnoloogia on kohal</a:t>
            </a:r>
          </a:p>
        </p:txBody>
      </p:sp>
    </p:spTree>
    <p:extLst>
      <p:ext uri="{BB962C8B-B14F-4D97-AF65-F5344CB8AC3E}">
        <p14:creationId xmlns:p14="http://schemas.microsoft.com/office/powerpoint/2010/main" val="2080254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5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" b="3940"/>
          <a:stretch>
            <a:fillRect/>
          </a:stretch>
        </p:blipFill>
        <p:spPr>
          <a:xfrm>
            <a:off x="1524000" y="1603475"/>
            <a:ext cx="9144000" cy="5254526"/>
          </a:xfrm>
          <a:prstGeom prst="rect">
            <a:avLst/>
          </a:prstGeom>
        </p:spPr>
      </p:pic>
      <p:pic>
        <p:nvPicPr>
          <p:cNvPr id="5" name="Picture 4" descr="0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"/>
            <a:ext cx="9144000" cy="1603473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5" y="1844825"/>
            <a:ext cx="192650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57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53" y="-44624"/>
            <a:ext cx="9144000" cy="6858000"/>
          </a:xfrm>
          <a:prstGeom prst="rect">
            <a:avLst/>
          </a:prstGeom>
        </p:spPr>
      </p:pic>
      <p:sp>
        <p:nvSpPr>
          <p:cNvPr id="6" name="Pealkiri 1"/>
          <p:cNvSpPr txBox="1">
            <a:spLocks/>
          </p:cNvSpPr>
          <p:nvPr/>
        </p:nvSpPr>
        <p:spPr>
          <a:xfrm>
            <a:off x="2351585" y="-171400"/>
            <a:ext cx="9217259" cy="1265743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t-EE" sz="3200" b="1" dirty="0">
                <a:solidFill>
                  <a:schemeClr val="accent5">
                    <a:lumMod val="75000"/>
                  </a:schemeClr>
                </a:solidFill>
              </a:rPr>
              <a:t>Arvutisse „pildistamine“ ei vii kuhugi</a:t>
            </a:r>
          </a:p>
        </p:txBody>
      </p:sp>
    </p:spTree>
    <p:extLst>
      <p:ext uri="{BB962C8B-B14F-4D97-AF65-F5344CB8AC3E}">
        <p14:creationId xmlns:p14="http://schemas.microsoft.com/office/powerpoint/2010/main" val="1032249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7569" y="332656"/>
            <a:ext cx="3949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800" b="1" dirty="0">
                <a:solidFill>
                  <a:schemeClr val="accent5">
                    <a:lumMod val="75000"/>
                  </a:schemeClr>
                </a:solidFill>
              </a:rPr>
              <a:t>Mis meil täna pooleli on?</a:t>
            </a:r>
            <a:endParaRPr lang="en-US" sz="2800" dirty="0"/>
          </a:p>
        </p:txBody>
      </p:sp>
      <p:sp>
        <p:nvSpPr>
          <p:cNvPr id="7" name="TextShape 2"/>
          <p:cNvSpPr txBox="1"/>
          <p:nvPr/>
        </p:nvSpPr>
        <p:spPr>
          <a:xfrm>
            <a:off x="1775520" y="1844825"/>
            <a:ext cx="8490822" cy="4465225"/>
          </a:xfrm>
          <a:prstGeom prst="rect">
            <a:avLst/>
          </a:prstGeom>
        </p:spPr>
        <p:txBody>
          <a:bodyPr wrap="square" lIns="0" tIns="0" rIns="0" bIns="0"/>
          <a:lstStyle/>
          <a:p>
            <a:pPr marL="742950" lvl="1" indent="-285750" defTabSz="923631">
              <a:buFont typeface="Arial"/>
              <a:buChar char="•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Kohtuistungite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helisalvestiste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automaatne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transkribeerimine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lvl="1" defTabSz="923631"/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marL="742950" lvl="1" indent="-285750" defTabSz="923631">
              <a:buFont typeface="Arial"/>
              <a:buChar char="•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Masintõlke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kasutamine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</a:p>
          <a:p>
            <a:pPr lvl="1" defTabSz="923631"/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marL="742950" lvl="1" indent="-285750" defTabSz="923631">
              <a:buFont typeface="Arial"/>
              <a:buChar char="•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Kohtuistungitel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kaugosalemise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võimaldamine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marL="742950" lvl="1" indent="-285750" defTabSz="923631">
              <a:buFont typeface="Arial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marL="742950" lvl="1" indent="-285750" defTabSz="923631">
              <a:buFont typeface="Arial"/>
              <a:buChar char="•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Kaugülekuulamise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võimaldamine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marL="742950" lvl="1" indent="-285750" defTabSz="923631">
              <a:buFont typeface="Arial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marL="742950" lvl="1" indent="-285750" defTabSz="923631">
              <a:buFont typeface="Arial"/>
              <a:buChar char="•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Näotuvastuse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kasutamine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isiku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identifitseerimiseks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marL="742950" lvl="1" indent="-285750" defTabSz="923631">
              <a:buFont typeface="Arial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marL="742950" lvl="1" indent="-285750" defTabSz="923631">
              <a:buFont typeface="Arial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Robotkohtuniku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”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visiooni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loomine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ehk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kuidas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lihtsustada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kohtuniku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tööd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</a:p>
          <a:p>
            <a:pPr marL="742950" lvl="1" indent="-285750" defTabSz="923631">
              <a:buFont typeface="Arial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marL="742950" lvl="1" indent="-285750" defTabSz="923631">
              <a:buFont typeface="Arial"/>
              <a:buChar char="•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Protokollide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asendamine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videosalvestistega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kohtueelses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menetluses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marL="742950" lvl="1" indent="-285750" defTabSz="923631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Roboto Condensed"/>
            </a:endParaRPr>
          </a:p>
          <a:p>
            <a:pPr marL="742950" lvl="1" indent="-285750" defTabSz="923631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Roboto Condensed"/>
            </a:endParaRPr>
          </a:p>
          <a:p>
            <a:pPr marL="742950" lvl="1" indent="-285750" defTabSz="923631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Roboto Condensed"/>
            </a:endParaRPr>
          </a:p>
          <a:p>
            <a:pPr marL="742950" lvl="1" indent="-285750" defTabSz="923631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Roboto Condensed"/>
            </a:endParaRPr>
          </a:p>
          <a:p>
            <a:pPr marL="742950" lvl="1" indent="-285750" defTabSz="923631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Roboto Condensed"/>
            </a:endParaRPr>
          </a:p>
          <a:p>
            <a:pPr marL="742950" lvl="1" indent="-285750" defTabSz="923631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Roboto Condensed"/>
            </a:endParaRPr>
          </a:p>
          <a:p>
            <a:pPr marL="742950" lvl="1" indent="-285750" defTabSz="923631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Roboto Condensed"/>
            </a:endParaRPr>
          </a:p>
          <a:p>
            <a:pPr marL="742950" lvl="1" indent="-285750" defTabSz="923631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87015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7569" y="332656"/>
            <a:ext cx="4020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800" b="1" dirty="0">
                <a:solidFill>
                  <a:schemeClr val="accent5">
                    <a:lumMod val="75000"/>
                  </a:schemeClr>
                </a:solidFill>
              </a:rPr>
              <a:t>Kuhu me jõudnud oleme?</a:t>
            </a:r>
            <a:endParaRPr lang="en-US" sz="2800" dirty="0"/>
          </a:p>
        </p:txBody>
      </p:sp>
      <p:sp>
        <p:nvSpPr>
          <p:cNvPr id="4" name="TextShape 2"/>
          <p:cNvSpPr txBox="1"/>
          <p:nvPr/>
        </p:nvSpPr>
        <p:spPr>
          <a:xfrm>
            <a:off x="1919536" y="1556793"/>
            <a:ext cx="8490822" cy="4465225"/>
          </a:xfrm>
          <a:prstGeom prst="rect">
            <a:avLst/>
          </a:prstGeom>
        </p:spPr>
        <p:txBody>
          <a:bodyPr wrap="square" lIns="0" tIns="0" rIns="0" bIns="0"/>
          <a:lstStyle/>
          <a:p>
            <a:pPr lvl="1" defTabSz="923631"/>
            <a:r>
              <a:rPr lang="et-EE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Tsiviil-, haldus- ja väärteokohtumenetlused</a:t>
            </a:r>
          </a:p>
          <a:p>
            <a:pPr lvl="1" defTabSz="923631"/>
            <a:endParaRPr lang="et-EE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marL="1257300" lvl="2" indent="-342900" defTabSz="923631">
              <a:buFont typeface="Arial"/>
              <a:buChar char="•"/>
            </a:pPr>
            <a:r>
              <a:rPr lang="et-EE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2018 aastal alustatud menetlustest ca 1/3 viiakse läbi </a:t>
            </a:r>
            <a:br>
              <a:rPr lang="et-EE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</a:br>
            <a:r>
              <a:rPr lang="et-EE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digitaalset toimikut kasutades</a:t>
            </a:r>
          </a:p>
          <a:p>
            <a:pPr marL="800100" lvl="1" indent="-342900" defTabSz="923631">
              <a:buFont typeface="Arial" panose="020B0604020202020204" pitchFamily="34" charset="0"/>
              <a:buChar char="•"/>
            </a:pPr>
            <a:endParaRPr lang="et-EE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lvl="1" defTabSz="923631"/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Kriminaalkohtumenetlus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lvl="1" defTabSz="923631"/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marL="1257300" lvl="2" indent="-342900" defTabSz="923631">
              <a:buFont typeface="Arial"/>
              <a:buChar char="•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Väiksemahuline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piloot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digitaalse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toimiku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kasutamisel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lvl="1" defTabSz="923631"/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lvl="1" defTabSz="923631"/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Kohtueelne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kriminaalmenetlus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lvl="1" defTabSz="923631"/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marL="1257300" lvl="2" indent="-342900" defTabSz="923631">
              <a:buFont typeface="Arial"/>
              <a:buChar char="•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Loome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visiooni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menetluse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läbiviimiseks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marL="800100" lvl="1" indent="-342900" defTabSz="923631">
              <a:buFont typeface="Arial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marL="1257300" lvl="2" indent="-342900" defTabSz="923631">
              <a:buFont typeface="Arial"/>
              <a:buChar char="•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Soov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alustada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digitaalse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kohtueelse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menetlusega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aastast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2020</a:t>
            </a:r>
          </a:p>
          <a:p>
            <a:pPr lvl="1" defTabSz="923631"/>
            <a:endParaRPr lang="en-US" dirty="0">
              <a:solidFill>
                <a:prstClr val="black"/>
              </a:solidFill>
              <a:latin typeface="Roboto Condensed"/>
            </a:endParaRPr>
          </a:p>
          <a:p>
            <a:pPr lvl="1" defTabSz="923631"/>
            <a:endParaRPr lang="en-US" dirty="0">
              <a:solidFill>
                <a:prstClr val="black"/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5559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891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t-EE" sz="5500" dirty="0"/>
              <a:t>Mis on tehisintellekt?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70570"/>
            <a:ext cx="10515600" cy="569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sz="2500" i="1" dirty="0"/>
              <a:t>Evert Nõlv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3EAC-CFCA-46A1-AF31-6EFC2185C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70" y="74330"/>
            <a:ext cx="2412434" cy="6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71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1919537" y="116632"/>
            <a:ext cx="8230251" cy="1265382"/>
          </a:xfrm>
          <a:prstGeom prst="rect">
            <a:avLst/>
          </a:prstGeom>
        </p:spPr>
        <p:txBody>
          <a:bodyPr wrap="square" lIns="0" tIns="0" rIns="0" bIns="0" anchor="ctr"/>
          <a:lstStyle/>
          <a:p>
            <a:pPr defTabSz="923631"/>
            <a:endParaRPr lang="et-EE" sz="3600" b="1" dirty="0">
              <a:solidFill>
                <a:prstClr val="black"/>
              </a:solidFill>
              <a:latin typeface="Roboto Condensed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127448" y="116632"/>
            <a:ext cx="7092280" cy="931578"/>
          </a:xfrm>
        </p:spPr>
        <p:txBody>
          <a:bodyPr/>
          <a:lstStyle/>
          <a:p>
            <a:pPr algn="ctr"/>
            <a:r>
              <a:rPr lang="et-EE" sz="2600" b="1" dirty="0">
                <a:solidFill>
                  <a:schemeClr val="accent5">
                    <a:lumMod val="75000"/>
                  </a:schemeClr>
                </a:solidFill>
              </a:rPr>
              <a:t>Kuhu me veel vaatamas oleme?</a:t>
            </a:r>
          </a:p>
        </p:txBody>
      </p:sp>
      <p:pic>
        <p:nvPicPr>
          <p:cNvPr id="5" name="Picture 4" descr="Legal Tech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789983"/>
            <a:ext cx="8388424" cy="60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77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/>
          <p:cNvSpPr txBox="1"/>
          <p:nvPr/>
        </p:nvSpPr>
        <p:spPr>
          <a:xfrm>
            <a:off x="2036093" y="0"/>
            <a:ext cx="8230251" cy="1265382"/>
          </a:xfrm>
          <a:prstGeom prst="rect">
            <a:avLst/>
          </a:prstGeom>
        </p:spPr>
        <p:txBody>
          <a:bodyPr wrap="square" lIns="0" tIns="0" rIns="0" bIns="0" anchor="ctr"/>
          <a:lstStyle/>
          <a:p>
            <a:pPr defTabSz="923631"/>
            <a:r>
              <a:rPr lang="et-EE" sz="3200" b="1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Kas „robotkohtunik“ on üldse võimalik?</a:t>
            </a:r>
          </a:p>
        </p:txBody>
      </p:sp>
      <p:sp>
        <p:nvSpPr>
          <p:cNvPr id="4" name="TextShape 2"/>
          <p:cNvSpPr txBox="1"/>
          <p:nvPr/>
        </p:nvSpPr>
        <p:spPr>
          <a:xfrm>
            <a:off x="2063552" y="2132857"/>
            <a:ext cx="8490822" cy="4465225"/>
          </a:xfrm>
          <a:prstGeom prst="rect">
            <a:avLst/>
          </a:prstGeom>
        </p:spPr>
        <p:txBody>
          <a:bodyPr wrap="square" lIns="0" tIns="0" rIns="0" bIns="0"/>
          <a:lstStyle/>
          <a:p>
            <a:pPr marL="800100" lvl="1" indent="-342900" defTabSz="923631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Inimesel on tehnoloogia ees eelised</a:t>
            </a:r>
          </a:p>
          <a:p>
            <a:pPr lvl="1" defTabSz="923631"/>
            <a:r>
              <a:rPr lang="et-EE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    (põhjendusoskus, tähendusest aru saamine, mõistmine)</a:t>
            </a:r>
          </a:p>
          <a:p>
            <a:pPr lvl="1" defTabSz="923631"/>
            <a:endParaRPr lang="et-EE" sz="2000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lvl="1" defTabSz="923631"/>
            <a:endParaRPr lang="et-EE" sz="2000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marL="800100" lvl="1" indent="-342900" defTabSz="923631">
              <a:buFont typeface="Arial"/>
              <a:buChar char="•"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Tehnoloogial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on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inimese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ees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eelised</a:t>
            </a:r>
            <a:endParaRPr lang="et-EE" sz="2000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lvl="1" defTabSz="923631"/>
            <a:r>
              <a:rPr lang="et-EE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    (piiramatu ressurss teha seda, </a:t>
            </a:r>
            <a:r>
              <a:rPr lang="et-EE" sz="2000" u="sng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mida kästakse</a:t>
            </a:r>
            <a:r>
              <a:rPr lang="et-EE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)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37071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2036093" y="0"/>
            <a:ext cx="8230251" cy="1265382"/>
          </a:xfrm>
          <a:prstGeom prst="rect">
            <a:avLst/>
          </a:prstGeom>
        </p:spPr>
        <p:txBody>
          <a:bodyPr wrap="square" lIns="0" tIns="0" rIns="0" bIns="0" anchor="ctr"/>
          <a:lstStyle/>
          <a:p>
            <a:pPr defTabSz="923631"/>
            <a:r>
              <a:rPr lang="et-EE" sz="3200" b="1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Eeldused muutusteks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1775521" y="1700809"/>
            <a:ext cx="8490822" cy="5185305"/>
          </a:xfrm>
          <a:prstGeom prst="rect">
            <a:avLst/>
          </a:prstGeom>
        </p:spPr>
        <p:txBody>
          <a:bodyPr wrap="square" lIns="0" tIns="0" rIns="0" bIns="0"/>
          <a:lstStyle/>
          <a:p>
            <a:pPr lvl="1" defTabSz="923631"/>
            <a:r>
              <a:rPr lang="et-EE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Kokkulepped „silodes“</a:t>
            </a:r>
          </a:p>
          <a:p>
            <a:pPr marL="800100" lvl="1" indent="-342900" defTabSz="923631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Menetlus muutub – saatmine vs kättesaadavaks tegemine</a:t>
            </a:r>
          </a:p>
          <a:p>
            <a:pPr marL="800100" lvl="1" indent="-342900" defTabSz="923631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Tõend ja esitlus muutuvad – ei ole enam kirjutatud ega sõnades väljendatud (visualiseerimine!)</a:t>
            </a:r>
          </a:p>
          <a:p>
            <a:pPr marL="800100" lvl="1" indent="-342900" defTabSz="923631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Mahud muutuvad – tehnoloogiata sellest enam midagi ei leia (Ctrl-f)</a:t>
            </a:r>
          </a:p>
          <a:p>
            <a:pPr marL="800100" lvl="1" indent="-342900" defTabSz="923631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Õigus vajab arendamist - protsessikirjeldused õigusaktides kas takistavad tehnoloogia arengut või ei jõua järgi, printsiibid jäävad</a:t>
            </a:r>
          </a:p>
          <a:p>
            <a:pPr marL="800100" lvl="1" indent="-342900" defTabSz="923631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Me ei tee asju keerulisemaks vaid lihtsamaks ja arusaadavamaks</a:t>
            </a:r>
          </a:p>
          <a:p>
            <a:pPr lvl="1" defTabSz="923631"/>
            <a:endParaRPr lang="et-EE" sz="2000"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  <a:p>
            <a:pPr lvl="1" defTabSz="923631"/>
            <a:r>
              <a:rPr lang="et-EE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Andmeoskus</a:t>
            </a:r>
          </a:p>
          <a:p>
            <a:pPr marL="800100" lvl="1" indent="-342900" defTabSz="923631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Arendajatel ja juhtidel</a:t>
            </a:r>
          </a:p>
          <a:p>
            <a:pPr lvl="1" defTabSz="923631"/>
            <a:endParaRPr lang="et-EE" sz="2000" dirty="0">
              <a:solidFill>
                <a:prstClr val="black"/>
              </a:solidFill>
              <a:latin typeface="Roboto Condensed"/>
            </a:endParaRPr>
          </a:p>
          <a:p>
            <a:pPr lvl="1" defTabSz="923631"/>
            <a:endParaRPr lang="et-EE" sz="2000" dirty="0">
              <a:solidFill>
                <a:prstClr val="black"/>
              </a:solidFill>
              <a:latin typeface="Roboto Condensed"/>
            </a:endParaRPr>
          </a:p>
          <a:p>
            <a:pPr marL="914400" lvl="1" indent="-457200" defTabSz="923631">
              <a:buFont typeface="Arial" panose="020B0604020202020204" pitchFamily="34" charset="0"/>
              <a:buChar char="•"/>
            </a:pPr>
            <a:endParaRPr lang="et-EE" sz="3200" dirty="0">
              <a:solidFill>
                <a:prstClr val="black"/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08777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2036093" y="0"/>
            <a:ext cx="8230251" cy="1265382"/>
          </a:xfrm>
          <a:prstGeom prst="rect">
            <a:avLst/>
          </a:prstGeom>
        </p:spPr>
        <p:txBody>
          <a:bodyPr wrap="square" lIns="0" tIns="0" rIns="0" bIns="0" anchor="ctr"/>
          <a:lstStyle/>
          <a:p>
            <a:pPr defTabSz="923631"/>
            <a:r>
              <a:rPr lang="et-EE" sz="3200" b="1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Kokkuvõtteks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1775521" y="2420889"/>
            <a:ext cx="8490822" cy="4465225"/>
          </a:xfrm>
          <a:prstGeom prst="rect">
            <a:avLst/>
          </a:prstGeom>
        </p:spPr>
        <p:txBody>
          <a:bodyPr wrap="square" lIns="0" tIns="0" rIns="0" bIns="0"/>
          <a:lstStyle/>
          <a:p>
            <a:pPr marL="800100" lvl="1" indent="-342900" defTabSz="923631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Tehisintellektist õigusmõistmisel ei saa rääkida enne kui kogu menetlus on digitaalne</a:t>
            </a:r>
          </a:p>
          <a:p>
            <a:pPr marL="800100" lvl="1" indent="-342900" defTabSz="923631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Kasvavad andmemahud ei võimalda enam ilma tehnoloogiata asju leida, mõista, üldistada jne</a:t>
            </a:r>
          </a:p>
          <a:p>
            <a:pPr marL="800100" lvl="1" indent="-342900" defTabSz="923631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Muutub kogu protsessi ja sellel kõigel on mõju õigusele aga ka väärtus põhiõiguste kaitsele</a:t>
            </a:r>
          </a:p>
          <a:p>
            <a:pPr marL="800100" lvl="1" indent="-342900" defTabSz="923631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Suureneb läbipaistvus ja usaldusväärsus</a:t>
            </a:r>
          </a:p>
          <a:p>
            <a:pPr lvl="1" defTabSz="923631"/>
            <a:endParaRPr lang="et-EE" sz="3200" dirty="0">
              <a:solidFill>
                <a:prstClr val="black"/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19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2803627" y="2345974"/>
            <a:ext cx="2634208" cy="613562"/>
          </a:xfrm>
          <a:prstGeom prst="rect">
            <a:avLst/>
          </a:prstGeom>
        </p:spPr>
        <p:txBody>
          <a:bodyPr wrap="none" lIns="0" tIns="0" rIns="0" bIns="0"/>
          <a:lstStyle/>
          <a:p>
            <a:pPr defTabSz="923631"/>
            <a:r>
              <a:rPr lang="et-EE" sz="55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Aitäh!</a:t>
            </a:r>
            <a:endParaRPr dirty="0">
              <a:solidFill>
                <a:schemeClr val="accent5">
                  <a:lumMod val="75000"/>
                </a:schemeClr>
              </a:solidFill>
              <a:latin typeface="Roboto Condensed"/>
            </a:endParaRPr>
          </a:p>
        </p:txBody>
      </p:sp>
      <p:sp>
        <p:nvSpPr>
          <p:cNvPr id="55" name="TextShape 2"/>
          <p:cNvSpPr txBox="1"/>
          <p:nvPr/>
        </p:nvSpPr>
        <p:spPr>
          <a:xfrm>
            <a:off x="2803627" y="3428730"/>
            <a:ext cx="7462488" cy="1721584"/>
          </a:xfrm>
          <a:prstGeom prst="rect">
            <a:avLst/>
          </a:prstGeom>
        </p:spPr>
        <p:txBody>
          <a:bodyPr wrap="square" lIns="0" tIns="0" rIns="0" bIns="0"/>
          <a:lstStyle/>
          <a:p>
            <a:pPr defTabSz="923631"/>
            <a:r>
              <a:rPr lang="et-EE" sz="2000" dirty="0">
                <a:solidFill>
                  <a:schemeClr val="accent5">
                    <a:lumMod val="75000"/>
                  </a:schemeClr>
                </a:solidFill>
              </a:rPr>
              <a:t>tonis.saar@just.ee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01" y="216000"/>
            <a:ext cx="3463091" cy="13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96000"/>
            <a:ext cx="91397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8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Masinõppe suunad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sz="2000" i="1" dirty="0"/>
          </a:p>
          <a:p>
            <a:endParaRPr lang="et-EE" sz="2000" dirty="0"/>
          </a:p>
          <a:p>
            <a:r>
              <a:rPr lang="et-EE" sz="3000" dirty="0"/>
              <a:t>Juhendatud õpe</a:t>
            </a:r>
          </a:p>
          <a:p>
            <a:r>
              <a:rPr lang="et-EE" sz="3000" dirty="0"/>
              <a:t>Juhendamata õpe</a:t>
            </a:r>
          </a:p>
          <a:p>
            <a:r>
              <a:rPr lang="et-EE" sz="3000" dirty="0"/>
              <a:t>Stiimulõpe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3EAC-CFCA-46A1-AF31-6EFC2185C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70" y="74330"/>
            <a:ext cx="2412434" cy="6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7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Juhendatud õpe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3EAC-CFCA-46A1-AF31-6EFC2185C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70" y="74330"/>
            <a:ext cx="2412434" cy="668902"/>
          </a:xfrm>
          <a:prstGeom prst="rect">
            <a:avLst/>
          </a:prstGeom>
        </p:spPr>
      </p:pic>
      <p:sp>
        <p:nvSpPr>
          <p:cNvPr id="7" name="Google Shape;103;p18">
            <a:extLst>
              <a:ext uri="{FF2B5EF4-FFF2-40B4-BE49-F238E27FC236}">
                <a16:creationId xmlns:a16="http://schemas.microsoft.com/office/drawing/2014/main" id="{651FDF5D-0F8F-4575-9881-DAA1D52380E8}"/>
              </a:ext>
            </a:extLst>
          </p:cNvPr>
          <p:cNvSpPr txBox="1"/>
          <p:nvPr/>
        </p:nvSpPr>
        <p:spPr>
          <a:xfrm>
            <a:off x="2378515" y="2992680"/>
            <a:ext cx="29085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latin typeface="Roboto"/>
                <a:ea typeface="Roboto"/>
                <a:cs typeface="Roboto"/>
                <a:sym typeface="Roboto"/>
              </a:rPr>
              <a:t>{ … }</a:t>
            </a:r>
            <a:endParaRPr sz="6000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" name="Google Shape;102;p18">
            <a:extLst>
              <a:ext uri="{FF2B5EF4-FFF2-40B4-BE49-F238E27FC236}">
                <a16:creationId xmlns:a16="http://schemas.microsoft.com/office/drawing/2014/main" id="{10ACFC66-F370-473F-AFDE-6F56B2CDD84E}"/>
              </a:ext>
            </a:extLst>
          </p:cNvPr>
          <p:cNvCxnSpPr/>
          <p:nvPr/>
        </p:nvCxnSpPr>
        <p:spPr>
          <a:xfrm>
            <a:off x="5526620" y="3853461"/>
            <a:ext cx="8055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Google Shape;104;p18">
            <a:extLst>
              <a:ext uri="{FF2B5EF4-FFF2-40B4-BE49-F238E27FC236}">
                <a16:creationId xmlns:a16="http://schemas.microsoft.com/office/drawing/2014/main" id="{79A3508E-A473-440F-AC64-A874A842CBED}"/>
              </a:ext>
            </a:extLst>
          </p:cNvPr>
          <p:cNvSpPr txBox="1"/>
          <p:nvPr/>
        </p:nvSpPr>
        <p:spPr>
          <a:xfrm>
            <a:off x="6571725" y="2992680"/>
            <a:ext cx="30354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latin typeface="Roboto"/>
                <a:ea typeface="Roboto"/>
                <a:cs typeface="Roboto"/>
                <a:sym typeface="Roboto"/>
              </a:rPr>
              <a:t>{ … }</a:t>
            </a:r>
            <a:endParaRPr sz="60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6979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Juhendatud õpe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3EAC-CFCA-46A1-AF31-6EFC2185C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70" y="74330"/>
            <a:ext cx="2412434" cy="668902"/>
          </a:xfrm>
          <a:prstGeom prst="rect">
            <a:avLst/>
          </a:prstGeom>
        </p:spPr>
      </p:pic>
      <p:sp>
        <p:nvSpPr>
          <p:cNvPr id="6" name="Google Shape;156;p23">
            <a:extLst>
              <a:ext uri="{FF2B5EF4-FFF2-40B4-BE49-F238E27FC236}">
                <a16:creationId xmlns:a16="http://schemas.microsoft.com/office/drawing/2014/main" id="{AC254DCD-B734-4FF6-8E21-4D68C9DEBC40}"/>
              </a:ext>
            </a:extLst>
          </p:cNvPr>
          <p:cNvSpPr txBox="1"/>
          <p:nvPr/>
        </p:nvSpPr>
        <p:spPr>
          <a:xfrm>
            <a:off x="2416245" y="3198859"/>
            <a:ext cx="2908500" cy="1522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Congratulations! You won million dollars</a:t>
            </a:r>
            <a:r>
              <a:rPr lang="et-EE" sz="2400" dirty="0">
                <a:latin typeface="Roboto"/>
                <a:ea typeface="Roboto"/>
                <a:cs typeface="Roboto"/>
                <a:sym typeface="Roboto"/>
              </a:rPr>
              <a:t>!!!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" name="Google Shape;155;p23">
            <a:extLst>
              <a:ext uri="{FF2B5EF4-FFF2-40B4-BE49-F238E27FC236}">
                <a16:creationId xmlns:a16="http://schemas.microsoft.com/office/drawing/2014/main" id="{ACE5FBB8-8C8E-44B9-AAD5-78B92C359483}"/>
              </a:ext>
            </a:extLst>
          </p:cNvPr>
          <p:cNvCxnSpPr/>
          <p:nvPr/>
        </p:nvCxnSpPr>
        <p:spPr>
          <a:xfrm>
            <a:off x="5749167" y="3929912"/>
            <a:ext cx="8055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157;p23">
            <a:extLst>
              <a:ext uri="{FF2B5EF4-FFF2-40B4-BE49-F238E27FC236}">
                <a16:creationId xmlns:a16="http://schemas.microsoft.com/office/drawing/2014/main" id="{E1FF0F1D-90E1-4E4D-B185-8FDF9BA4E81B}"/>
              </a:ext>
            </a:extLst>
          </p:cNvPr>
          <p:cNvSpPr txBox="1"/>
          <p:nvPr/>
        </p:nvSpPr>
        <p:spPr>
          <a:xfrm>
            <a:off x="6716193" y="3168512"/>
            <a:ext cx="38676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latin typeface="Roboto"/>
                <a:ea typeface="Roboto"/>
                <a:cs typeface="Roboto"/>
                <a:sym typeface="Roboto"/>
              </a:rPr>
              <a:t>spämm</a:t>
            </a:r>
            <a:r>
              <a:rPr lang="en-GB" sz="2400" dirty="0"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-GB" sz="2400" dirty="0" err="1">
                <a:latin typeface="Roboto"/>
                <a:ea typeface="Roboto"/>
                <a:cs typeface="Roboto"/>
                <a:sym typeface="Roboto"/>
              </a:rPr>
              <a:t>mittespämm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407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Juhendatud õpe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3EAC-CFCA-46A1-AF31-6EFC2185C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70" y="74330"/>
            <a:ext cx="2412434" cy="668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53AB42-D266-4FCD-B92B-BBD89A5D1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544" y="2365189"/>
            <a:ext cx="3175163" cy="3124361"/>
          </a:xfrm>
          <a:prstGeom prst="rect">
            <a:avLst/>
          </a:prstGeom>
        </p:spPr>
      </p:pic>
      <p:cxnSp>
        <p:nvCxnSpPr>
          <p:cNvPr id="6" name="Google Shape;155;p23">
            <a:extLst>
              <a:ext uri="{FF2B5EF4-FFF2-40B4-BE49-F238E27FC236}">
                <a16:creationId xmlns:a16="http://schemas.microsoft.com/office/drawing/2014/main" id="{BBEFE883-6C2B-4104-9860-F6F229525833}"/>
              </a:ext>
            </a:extLst>
          </p:cNvPr>
          <p:cNvCxnSpPr/>
          <p:nvPr/>
        </p:nvCxnSpPr>
        <p:spPr>
          <a:xfrm>
            <a:off x="5749167" y="3929912"/>
            <a:ext cx="8055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DA68D5C-875D-4230-84F9-46BB1A970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653" y="2365189"/>
            <a:ext cx="3175163" cy="31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7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Juhendatud õpe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sz="2000" i="1" dirty="0"/>
          </a:p>
          <a:p>
            <a:pPr marL="0" indent="0">
              <a:buNone/>
            </a:pPr>
            <a:endParaRPr lang="et-EE" sz="2000" i="1" dirty="0"/>
          </a:p>
          <a:p>
            <a:pPr marL="0" indent="0">
              <a:buNone/>
            </a:pPr>
            <a:r>
              <a:rPr lang="et-EE" sz="2000" i="1" dirty="0"/>
              <a:t>Osaühing </a:t>
            </a:r>
            <a:r>
              <a:rPr lang="et-EE" sz="2000" b="1" i="1" dirty="0"/>
              <a:t>Saaremaa Ralli </a:t>
            </a:r>
            <a:r>
              <a:rPr lang="et-EE" sz="2000" i="1" dirty="0"/>
              <a:t>(hageja) esitas 26. novembril 2014 </a:t>
            </a:r>
            <a:r>
              <a:rPr lang="et-EE" sz="2000" b="1" i="1" dirty="0"/>
              <a:t>Pärnu Maakohtule </a:t>
            </a:r>
            <a:r>
              <a:rPr lang="et-EE" sz="2000" i="1" dirty="0"/>
              <a:t>hagi </a:t>
            </a:r>
            <a:r>
              <a:rPr lang="et-EE" sz="2000" b="1" i="1" dirty="0"/>
              <a:t>Lembit Soe</a:t>
            </a:r>
            <a:r>
              <a:rPr lang="et-EE" sz="2000" i="1" dirty="0"/>
              <a:t> (kostja) vastu 117 500 euro suuruse kahju hüvitamiseks ja viivise väljamõistmiseks. Menetluse käigus vähendas hageja põhinõuet 24 000 euroni ja palus välja mõista viivise sellelt summalt.</a:t>
            </a:r>
          </a:p>
          <a:p>
            <a:pPr marL="0" indent="0">
              <a:buNone/>
            </a:pPr>
            <a:endParaRPr lang="et-EE" sz="2000" i="1" dirty="0"/>
          </a:p>
          <a:p>
            <a:pPr marL="0" indent="0">
              <a:buNone/>
            </a:pPr>
            <a:endParaRPr lang="et-EE" sz="2000" i="1" dirty="0"/>
          </a:p>
          <a:p>
            <a:pPr marL="0" indent="0">
              <a:buNone/>
            </a:pPr>
            <a:r>
              <a:rPr lang="fi-FI" sz="2000" i="1" dirty="0" err="1"/>
              <a:t>Saaremaa</a:t>
            </a:r>
            <a:r>
              <a:rPr lang="fi-FI" sz="2000" i="1" dirty="0"/>
              <a:t> Ralli 	</a:t>
            </a:r>
            <a:r>
              <a:rPr lang="et-EE" sz="2000" i="1" dirty="0"/>
              <a:t>	</a:t>
            </a:r>
            <a:r>
              <a:rPr lang="fi-FI" sz="2000" i="1" dirty="0" err="1"/>
              <a:t>organisatsioon</a:t>
            </a:r>
            <a:endParaRPr lang="fi-FI" sz="2000" i="1" dirty="0"/>
          </a:p>
          <a:p>
            <a:pPr marL="0" indent="0">
              <a:buNone/>
            </a:pPr>
            <a:r>
              <a:rPr lang="fi-FI" sz="2000" i="1" dirty="0"/>
              <a:t>Pärnu </a:t>
            </a:r>
            <a:r>
              <a:rPr lang="fi-FI" sz="2000" i="1" dirty="0" err="1"/>
              <a:t>Maakohus</a:t>
            </a:r>
            <a:r>
              <a:rPr lang="fi-FI" sz="2000" i="1" dirty="0"/>
              <a:t> 	</a:t>
            </a:r>
            <a:r>
              <a:rPr lang="et-EE" sz="2000" i="1" dirty="0"/>
              <a:t>	</a:t>
            </a:r>
            <a:r>
              <a:rPr lang="fi-FI" sz="2000" i="1" dirty="0" err="1"/>
              <a:t>organisatsioon</a:t>
            </a:r>
            <a:endParaRPr lang="et-EE" sz="2000" i="1" dirty="0"/>
          </a:p>
          <a:p>
            <a:pPr marL="0" indent="0">
              <a:buNone/>
            </a:pPr>
            <a:r>
              <a:rPr lang="fi-FI" sz="2000" i="1" dirty="0" err="1"/>
              <a:t>Lembit</a:t>
            </a:r>
            <a:r>
              <a:rPr lang="fi-FI" sz="2000" i="1" dirty="0"/>
              <a:t> </a:t>
            </a:r>
            <a:r>
              <a:rPr lang="fi-FI" sz="2000" i="1" dirty="0" err="1"/>
              <a:t>Soe</a:t>
            </a:r>
            <a:r>
              <a:rPr lang="fi-FI" sz="2000" i="1" dirty="0"/>
              <a:t>	</a:t>
            </a:r>
            <a:r>
              <a:rPr lang="et-EE" sz="2000" i="1" dirty="0"/>
              <a:t>	</a:t>
            </a:r>
            <a:r>
              <a:rPr lang="fi-FI" sz="2000" i="1" dirty="0" err="1"/>
              <a:t>inimene</a:t>
            </a:r>
            <a:endParaRPr lang="et-EE"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3EAC-CFCA-46A1-AF31-6EFC2185C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70" y="74330"/>
            <a:ext cx="2412434" cy="6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7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Juhendamata õpe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3EAC-CFCA-46A1-AF31-6EFC2185C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70" y="74330"/>
            <a:ext cx="2412434" cy="668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677766-A9C3-4CE5-9831-D4958C394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635" y="2800880"/>
            <a:ext cx="7046855" cy="21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2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883</Words>
  <Application>Microsoft Office PowerPoint</Application>
  <PresentationFormat>Widescreen</PresentationFormat>
  <Paragraphs>174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Roboto</vt:lpstr>
      <vt:lpstr>Roboto Condensed</vt:lpstr>
      <vt:lpstr>Roboto Regular</vt:lpstr>
      <vt:lpstr>Roboto Slab Light</vt:lpstr>
      <vt:lpstr>Office Theme</vt:lpstr>
      <vt:lpstr>Tehisintellekt juristi teenistuses</vt:lpstr>
      <vt:lpstr>Vestlejad</vt:lpstr>
      <vt:lpstr>Mis on tehisintellekt?</vt:lpstr>
      <vt:lpstr>Masinõppe suunad</vt:lpstr>
      <vt:lpstr>Juhendatud õpe</vt:lpstr>
      <vt:lpstr>Juhendatud õpe</vt:lpstr>
      <vt:lpstr>Juhendatud õpe</vt:lpstr>
      <vt:lpstr>Juhendatud õpe</vt:lpstr>
      <vt:lpstr>Juhendamata õpe</vt:lpstr>
      <vt:lpstr>Juhendamata õpe: struktuuri leidmine</vt:lpstr>
      <vt:lpstr>Juhendamata õpe</vt:lpstr>
      <vt:lpstr>PowerPoint Presentation</vt:lpstr>
      <vt:lpstr>Stiimulõpe: katsetades õppima</vt:lpstr>
      <vt:lpstr>PowerPoint Presentation</vt:lpstr>
      <vt:lpstr> AI lahendused Euroopa õigusturul</vt:lpstr>
      <vt:lpstr>AI funktsioonid</vt:lpstr>
      <vt:lpstr>PowerPoint Presentation</vt:lpstr>
      <vt:lpstr>RAWN (iManage)</vt:lpstr>
      <vt:lpstr>KIRA</vt:lpstr>
      <vt:lpstr>Luminance</vt:lpstr>
      <vt:lpstr>Mida veel turult leida võib?</vt:lpstr>
      <vt:lpstr>Suhtlemine uute tehnoloogiatega nõuab uusi oskusi</vt:lpstr>
      <vt:lpstr>PowerPoint Presentation</vt:lpstr>
      <vt:lpstr>PowerPoint Presentation</vt:lpstr>
      <vt:lpstr>Tehnoloogia on kohal</vt:lpstr>
      <vt:lpstr>PowerPoint Presentation</vt:lpstr>
      <vt:lpstr>PowerPoint Presentation</vt:lpstr>
      <vt:lpstr>PowerPoint Presentation</vt:lpstr>
      <vt:lpstr>PowerPoint Presentation</vt:lpstr>
      <vt:lpstr>Kuhu me veel vaatamas oleme?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Tehisintellekt juristi teenistuses</dc:title>
  <dc:creator>Hannes Vallikivi</dc:creator>
  <cp:lastModifiedBy>Hannes Vallikivi</cp:lastModifiedBy>
  <cp:revision>2</cp:revision>
  <dcterms:created xsi:type="dcterms:W3CDTF">2018-10-03T10:33:18Z</dcterms:created>
  <dcterms:modified xsi:type="dcterms:W3CDTF">2018-10-03T12:18:09Z</dcterms:modified>
</cp:coreProperties>
</file>