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5" r:id="rId8"/>
    <p:sldId id="260" r:id="rId9"/>
    <p:sldId id="261" r:id="rId10"/>
    <p:sldId id="266" r:id="rId11"/>
    <p:sldId id="267" r:id="rId12"/>
    <p:sldId id="262" r:id="rId13"/>
    <p:sldId id="268" r:id="rId1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319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856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41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41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3287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2026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46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456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429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947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08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67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41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r="-4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title style</a:t>
            </a:r>
            <a:endParaRPr lang="et-EE" altLang="et-E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Click to edit Master text styles</a:t>
            </a:r>
          </a:p>
          <a:p>
            <a:pPr lvl="1"/>
            <a:r>
              <a:rPr lang="et-EE" altLang="et-EE" smtClean="0"/>
              <a:t>Second level</a:t>
            </a:r>
          </a:p>
          <a:p>
            <a:pPr lvl="2"/>
            <a:r>
              <a:rPr lang="et-EE" altLang="et-EE" smtClean="0"/>
              <a:t>Blaah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Webdings" pitchFamily="18" charset="2"/>
        <a:buChar char="4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Webdings" pitchFamily="18" charset="2"/>
        <a:buChar char="4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Webdings" pitchFamily="18" charset="2"/>
        <a:buChar char="4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062664" cy="1802631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Õpetajate kasvatustegevuste seosed laste lugemisoskuse ja motivatsiooni arenguga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Piret Soodla</a:t>
            </a:r>
          </a:p>
          <a:p>
            <a:r>
              <a:rPr lang="et-EE" dirty="0" smtClean="0"/>
              <a:t>Emili hariduskonverents</a:t>
            </a:r>
          </a:p>
          <a:p>
            <a:r>
              <a:rPr lang="et-EE" dirty="0" smtClean="0"/>
              <a:t>2. </a:t>
            </a:r>
            <a:r>
              <a:rPr lang="et-EE" dirty="0"/>
              <a:t>m</a:t>
            </a:r>
            <a:r>
              <a:rPr lang="et-EE" dirty="0" smtClean="0"/>
              <a:t>ärts 2017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558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t-EE" sz="4000" dirty="0" smtClean="0"/>
              <a:t>Pikiuuring Eestis (1.-2. kl)</a:t>
            </a:r>
            <a:endParaRPr lang="et-EE" sz="4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219736"/>
            <a:ext cx="6048673" cy="404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11560" y="5229200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t-EE" sz="2400" dirty="0" smtClean="0"/>
              <a:t>Loetu mõistmise areng eri kasvatusstiilidega õpetajate klassides (Soodla &amp; Kikas, 2014)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2580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ctr"/>
            <a:r>
              <a:rPr lang="et-EE" sz="4000" dirty="0" smtClean="0"/>
              <a:t>Pikiuuring </a:t>
            </a:r>
            <a:r>
              <a:rPr lang="et-EE" sz="4000" dirty="0"/>
              <a:t>E</a:t>
            </a:r>
            <a:r>
              <a:rPr lang="et-EE" sz="4000" dirty="0" smtClean="0"/>
              <a:t>estis (1.-2. kl)</a:t>
            </a:r>
            <a:endParaRPr lang="et-E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968552"/>
          </a:xfrm>
        </p:spPr>
        <p:txBody>
          <a:bodyPr>
            <a:normAutofit fontScale="92500"/>
          </a:bodyPr>
          <a:lstStyle/>
          <a:p>
            <a:r>
              <a:rPr lang="et-EE" dirty="0" smtClean="0"/>
              <a:t>Lapsekeskne kasvatusstiil: positiivne mõju lugemise ladususele, mõistmisele ja lugemishuvile.</a:t>
            </a:r>
          </a:p>
          <a:p>
            <a:r>
              <a:rPr lang="et-EE" dirty="0" smtClean="0"/>
              <a:t>Õpetajakeskne kasvatusstiil: negatiivne mõju loetu mõistmisele.</a:t>
            </a:r>
          </a:p>
          <a:p>
            <a:r>
              <a:rPr lang="et-EE" dirty="0" smtClean="0"/>
              <a:t>Lapse- ja õpetajakeskse kasvatusstiili kombineerimine: positiivne mõju lugemishuvile.</a:t>
            </a:r>
            <a:endParaRPr lang="et-EE" dirty="0"/>
          </a:p>
          <a:p>
            <a:r>
              <a:rPr lang="et-EE" dirty="0" smtClean="0"/>
              <a:t>Laps-domineeriv kasvatusstiil: negatiivne mõju  lugemishuvile.</a:t>
            </a:r>
          </a:p>
          <a:p>
            <a:endParaRPr lang="et-EE" dirty="0" smtClean="0"/>
          </a:p>
          <a:p>
            <a:pPr marL="0" indent="0">
              <a:buNone/>
            </a:pPr>
            <a:r>
              <a:rPr lang="et-EE" sz="2600" dirty="0" smtClean="0"/>
              <a:t>(Kikas, </a:t>
            </a:r>
            <a:r>
              <a:rPr lang="et-EE" sz="2600" dirty="0" err="1" smtClean="0"/>
              <a:t>Silinskas</a:t>
            </a:r>
            <a:r>
              <a:rPr lang="et-EE" sz="2600" dirty="0" smtClean="0"/>
              <a:t>, Jõgi, &amp; Soodla, 2016; Kikas jt, 2017)</a:t>
            </a:r>
            <a:endParaRPr lang="et-EE" sz="2600" dirty="0"/>
          </a:p>
        </p:txBody>
      </p:sp>
    </p:spTree>
    <p:extLst>
      <p:ext uri="{BB962C8B-B14F-4D97-AF65-F5344CB8AC3E}">
        <p14:creationId xmlns:p14="http://schemas.microsoft.com/office/powerpoint/2010/main" val="14167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t-EE" sz="4000" dirty="0" smtClean="0"/>
              <a:t>Järeldused</a:t>
            </a:r>
            <a:endParaRPr lang="et-E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rmAutofit fontScale="92500"/>
          </a:bodyPr>
          <a:lstStyle/>
          <a:p>
            <a:r>
              <a:rPr lang="et-EE" dirty="0" smtClean="0"/>
              <a:t>Laste oskuste ja motivatsiooni arengu oluline mõjutaja on õpetaja: tunnitegevuste juhtimine, laste sotsiaalne ja emotsionaalne toetamine ja õpetamine.</a:t>
            </a:r>
          </a:p>
          <a:p>
            <a:r>
              <a:rPr lang="et-EE" dirty="0" smtClean="0"/>
              <a:t>Algklassilaste arengule mõjuvad toetavalt need õpetajad, kes praktiseerivad lapsekeskseid tegevusi ning need õpetajad, kes kombineerivad lapse- ja õpetajakeskseid tegevusi.</a:t>
            </a:r>
          </a:p>
          <a:p>
            <a:r>
              <a:rPr lang="et-EE" dirty="0" smtClean="0"/>
              <a:t>Laps-domineerivad kasvatustegevused jätavad lapse ilma vajaliku sotsiaalse, emotsionaalse ja õpetusliku toeta ning pärsivad laste oskuste ja motivatsiooni arengut.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762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dirty="0" smtClean="0"/>
              <a:t>Tänan kuulamast!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9645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/>
          </a:bodyPr>
          <a:lstStyle/>
          <a:p>
            <a:pPr algn="ctr"/>
            <a:r>
              <a:rPr lang="et-EE" sz="4000" dirty="0" smtClean="0"/>
              <a:t>Diskursus Eesti haridusmaastikul</a:t>
            </a:r>
            <a:endParaRPr lang="et-E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92489"/>
          </a:xfrm>
        </p:spPr>
        <p:txBody>
          <a:bodyPr>
            <a:normAutofit/>
          </a:bodyPr>
          <a:lstStyle/>
          <a:p>
            <a:r>
              <a:rPr lang="et-EE" dirty="0" smtClean="0"/>
              <a:t>Eesti õpilaste teadmised ja oskused loodusteadustes, matemaatikas ja lugemises on maailma parimate hulgas. (</a:t>
            </a:r>
            <a:r>
              <a:rPr lang="et-EE" sz="2400" dirty="0" smtClean="0"/>
              <a:t>PISA</a:t>
            </a:r>
            <a:r>
              <a:rPr lang="et-EE" dirty="0" smtClean="0"/>
              <a:t>)</a:t>
            </a:r>
          </a:p>
          <a:p>
            <a:r>
              <a:rPr lang="et-EE" dirty="0" smtClean="0"/>
              <a:t>Eesti haridussüsteemi suurimad murekohad on tuupimisele suunatud õpe ja madal koolirõõm.</a:t>
            </a:r>
          </a:p>
          <a:p>
            <a:r>
              <a:rPr lang="et-EE" dirty="0" smtClean="0"/>
              <a:t>Vähem räägitakse sellest, kuidas mõjutavad õppimist </a:t>
            </a:r>
            <a:r>
              <a:rPr lang="et-EE" u="sng" dirty="0" smtClean="0"/>
              <a:t>õpetaja tegevused</a:t>
            </a:r>
            <a:r>
              <a:rPr lang="et-EE" dirty="0" smtClean="0"/>
              <a:t> tunnis.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934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Õpetaja kasvatustegevused ja -stiilid</a:t>
            </a:r>
            <a:br>
              <a:rPr lang="et-EE" dirty="0" smtClean="0"/>
            </a:br>
            <a:r>
              <a:rPr lang="et-EE" sz="3100" dirty="0" smtClean="0"/>
              <a:t>(</a:t>
            </a:r>
            <a:r>
              <a:rPr lang="et-EE" sz="3100" dirty="0" err="1" smtClean="0"/>
              <a:t>Hamre</a:t>
            </a:r>
            <a:r>
              <a:rPr lang="et-EE" sz="3100" dirty="0" smtClean="0"/>
              <a:t> &amp; </a:t>
            </a:r>
            <a:r>
              <a:rPr lang="et-EE" sz="3100" dirty="0" err="1" smtClean="0"/>
              <a:t>Pianta</a:t>
            </a:r>
            <a:r>
              <a:rPr lang="et-EE" sz="3100" dirty="0" smtClean="0"/>
              <a:t>, 2010; </a:t>
            </a:r>
            <a:r>
              <a:rPr lang="et-EE" sz="3100" dirty="0" err="1" smtClean="0"/>
              <a:t>Stipek</a:t>
            </a:r>
            <a:r>
              <a:rPr lang="et-EE" sz="3100" dirty="0" smtClean="0"/>
              <a:t> &amp; </a:t>
            </a:r>
            <a:r>
              <a:rPr lang="et-EE" sz="3100" dirty="0" err="1" smtClean="0"/>
              <a:t>Byler</a:t>
            </a:r>
            <a:r>
              <a:rPr lang="et-EE" sz="3100" dirty="0" smtClean="0"/>
              <a:t>, 2005)</a:t>
            </a:r>
            <a:endParaRPr lang="et-EE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0" y="1484784"/>
            <a:ext cx="9036496" cy="4608512"/>
          </a:xfrm>
        </p:spPr>
        <p:txBody>
          <a:bodyPr>
            <a:normAutofit fontScale="70000" lnSpcReduction="20000"/>
          </a:bodyPr>
          <a:lstStyle/>
          <a:p>
            <a:r>
              <a:rPr lang="et-EE" sz="3600" dirty="0" smtClean="0"/>
              <a:t>Õpetajate tegevused kolmes valdkonnas:</a:t>
            </a:r>
          </a:p>
          <a:p>
            <a:pPr marL="0" indent="0">
              <a:buNone/>
            </a:pPr>
            <a:r>
              <a:rPr lang="et-EE" sz="3500" dirty="0" smtClean="0"/>
              <a:t>- </a:t>
            </a:r>
            <a:r>
              <a:rPr lang="et-EE" sz="3100" dirty="0" smtClean="0"/>
              <a:t>Klassitegevuse juhtimine</a:t>
            </a:r>
          </a:p>
          <a:p>
            <a:pPr marL="0" indent="0">
              <a:buNone/>
            </a:pPr>
            <a:r>
              <a:rPr lang="et-EE" sz="3100" dirty="0" smtClean="0"/>
              <a:t>- Õpilaste sotsiaal-emotsionaalne toetamine</a:t>
            </a:r>
          </a:p>
          <a:p>
            <a:pPr marL="0" indent="0">
              <a:buNone/>
            </a:pPr>
            <a:r>
              <a:rPr lang="et-EE" sz="3100" dirty="0" smtClean="0"/>
              <a:t>- Õpetamine/juhendamine</a:t>
            </a:r>
          </a:p>
          <a:p>
            <a:r>
              <a:rPr lang="et-EE" sz="3600" dirty="0" smtClean="0"/>
              <a:t>Kolme tüüpi kasvatustegevused</a:t>
            </a:r>
            <a:r>
              <a:rPr lang="et-EE" sz="3100" dirty="0" smtClean="0"/>
              <a:t>:</a:t>
            </a:r>
          </a:p>
          <a:p>
            <a:pPr>
              <a:buFontTx/>
              <a:buChar char="-"/>
            </a:pPr>
            <a:r>
              <a:rPr lang="et-EE" dirty="0" smtClean="0"/>
              <a:t>Lapse- ehk õppijakesksed</a:t>
            </a:r>
          </a:p>
          <a:p>
            <a:pPr>
              <a:buFontTx/>
              <a:buChar char="-"/>
            </a:pPr>
            <a:r>
              <a:rPr lang="et-EE" dirty="0" smtClean="0"/>
              <a:t>Õpetajakesksed</a:t>
            </a:r>
          </a:p>
          <a:p>
            <a:pPr>
              <a:buFontTx/>
              <a:buChar char="-"/>
            </a:pPr>
            <a:r>
              <a:rPr lang="et-EE" dirty="0" smtClean="0"/>
              <a:t>Laps-domineerivad</a:t>
            </a:r>
          </a:p>
          <a:p>
            <a:r>
              <a:rPr lang="et-EE" sz="3500" dirty="0" smtClean="0"/>
              <a:t>Reaalselt kombineeritakse kõiki kolme tüüpi tegevusi.</a:t>
            </a:r>
          </a:p>
          <a:p>
            <a:pPr marL="0" indent="0">
              <a:buNone/>
            </a:pPr>
            <a:r>
              <a:rPr lang="et-EE" sz="3500" dirty="0"/>
              <a:t> </a:t>
            </a:r>
            <a:r>
              <a:rPr lang="et-EE" sz="3500" dirty="0" smtClean="0"/>
              <a:t>   Domineerivad tegevused → kasvatusstiil</a:t>
            </a:r>
          </a:p>
          <a:p>
            <a:r>
              <a:rPr lang="et-EE" sz="3500" dirty="0" smtClean="0"/>
              <a:t>Õpetajate kasvatustegevusi (-stiili) hinnatakse vaatluste abil.</a:t>
            </a:r>
            <a:endParaRPr lang="et-EE" sz="3500" dirty="0"/>
          </a:p>
        </p:txBody>
      </p:sp>
    </p:spTree>
    <p:extLst>
      <p:ext uri="{BB962C8B-B14F-4D97-AF65-F5344CB8AC3E}">
        <p14:creationId xmlns:p14="http://schemas.microsoft.com/office/powerpoint/2010/main" val="41992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t-EE" sz="4000" dirty="0" smtClean="0"/>
              <a:t>Varasemad uuringud</a:t>
            </a:r>
            <a:endParaRPr lang="et-E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35280" cy="5184576"/>
          </a:xfrm>
        </p:spPr>
        <p:txBody>
          <a:bodyPr>
            <a:normAutofit fontScale="92500" lnSpcReduction="10000"/>
          </a:bodyPr>
          <a:lstStyle/>
          <a:p>
            <a:r>
              <a:rPr lang="et-EE" dirty="0"/>
              <a:t>L</a:t>
            </a:r>
            <a:r>
              <a:rPr lang="et-EE" dirty="0" smtClean="0"/>
              <a:t>apse- ja õpetajakesksed tegevused toetavad laste lugemistehniliste oskuste arengut algklassides </a:t>
            </a:r>
            <a:r>
              <a:rPr lang="et-EE" sz="2400" dirty="0" smtClean="0"/>
              <a:t>(</a:t>
            </a:r>
            <a:r>
              <a:rPr lang="et-EE" sz="2400" dirty="0" err="1" smtClean="0"/>
              <a:t>Connor</a:t>
            </a:r>
            <a:r>
              <a:rPr lang="et-EE" sz="2400" dirty="0" smtClean="0"/>
              <a:t> jt, 2009; </a:t>
            </a:r>
            <a:r>
              <a:rPr lang="et-EE" sz="2400" dirty="0" err="1" smtClean="0"/>
              <a:t>Connor</a:t>
            </a:r>
            <a:r>
              <a:rPr lang="et-EE" sz="2400" dirty="0" smtClean="0"/>
              <a:t>, </a:t>
            </a:r>
            <a:r>
              <a:rPr lang="et-EE" sz="2400" dirty="0" err="1" smtClean="0"/>
              <a:t>Morrison</a:t>
            </a:r>
            <a:r>
              <a:rPr lang="et-EE" sz="2400" dirty="0" smtClean="0"/>
              <a:t>, &amp; </a:t>
            </a:r>
            <a:r>
              <a:rPr lang="et-EE" sz="2400" dirty="0" err="1" smtClean="0"/>
              <a:t>Katch</a:t>
            </a:r>
            <a:r>
              <a:rPr lang="et-EE" sz="2400" dirty="0" smtClean="0"/>
              <a:t>, 2004).</a:t>
            </a:r>
          </a:p>
          <a:p>
            <a:r>
              <a:rPr lang="et-EE" dirty="0"/>
              <a:t>L</a:t>
            </a:r>
            <a:r>
              <a:rPr lang="et-EE" dirty="0" smtClean="0"/>
              <a:t>apsekeskne kasvatusviis toetab laiapõhjalist arengut, motivatsiooni ja huvi </a:t>
            </a:r>
            <a:r>
              <a:rPr lang="et-EE" sz="2400" dirty="0" smtClean="0"/>
              <a:t>(</a:t>
            </a:r>
            <a:r>
              <a:rPr lang="et-EE" sz="2400" dirty="0" err="1" smtClean="0"/>
              <a:t>Lerkkanen</a:t>
            </a:r>
            <a:r>
              <a:rPr lang="et-EE" sz="2400" dirty="0" smtClean="0"/>
              <a:t> jt, 2012; </a:t>
            </a:r>
            <a:r>
              <a:rPr lang="et-EE" sz="2400" dirty="0" err="1" smtClean="0"/>
              <a:t>Stipek</a:t>
            </a:r>
            <a:r>
              <a:rPr lang="et-EE" sz="2400" dirty="0" smtClean="0"/>
              <a:t> jt, 1998)</a:t>
            </a:r>
          </a:p>
          <a:p>
            <a:r>
              <a:rPr lang="et-EE" dirty="0" smtClean="0"/>
              <a:t>Õpetajakeskse kasvatusstiili püsimine pidurdab õpilaste õpimotivatsiooni </a:t>
            </a:r>
            <a:r>
              <a:rPr lang="et-EE" sz="2400" dirty="0" smtClean="0"/>
              <a:t>(</a:t>
            </a:r>
            <a:r>
              <a:rPr lang="et-EE" sz="2400" dirty="0" err="1" smtClean="0"/>
              <a:t>Guthrie</a:t>
            </a:r>
            <a:r>
              <a:rPr lang="et-EE" sz="2400" dirty="0" smtClean="0"/>
              <a:t> et </a:t>
            </a:r>
            <a:r>
              <a:rPr lang="et-EE" sz="2400" dirty="0" err="1" smtClean="0"/>
              <a:t>al</a:t>
            </a:r>
            <a:r>
              <a:rPr lang="et-EE" sz="2400" dirty="0" smtClean="0"/>
              <a:t>., 2000; </a:t>
            </a:r>
            <a:r>
              <a:rPr lang="et-EE" sz="2400" dirty="0" err="1" smtClean="0"/>
              <a:t>Stipek</a:t>
            </a:r>
            <a:r>
              <a:rPr lang="et-EE" sz="2400" dirty="0" smtClean="0"/>
              <a:t> et </a:t>
            </a:r>
            <a:r>
              <a:rPr lang="et-EE" sz="2400" dirty="0" err="1" smtClean="0"/>
              <a:t>al</a:t>
            </a:r>
            <a:r>
              <a:rPr lang="et-EE" sz="2400" dirty="0" smtClean="0"/>
              <a:t>., 1998).</a:t>
            </a:r>
          </a:p>
          <a:p>
            <a:r>
              <a:rPr lang="et-EE" dirty="0" smtClean="0"/>
              <a:t>Laps-domineerivat kasvatusstiili on uuritud vähe, algklassides pärsib nii akadeemiliste kui ka sotsiaalsete oskuste arengut </a:t>
            </a:r>
            <a:r>
              <a:rPr lang="et-EE" sz="2400" dirty="0" smtClean="0"/>
              <a:t>(</a:t>
            </a:r>
            <a:r>
              <a:rPr lang="et-EE" sz="2400" dirty="0" err="1" smtClean="0"/>
              <a:t>Walker</a:t>
            </a:r>
            <a:r>
              <a:rPr lang="et-EE" sz="2400" dirty="0" smtClean="0"/>
              <a:t>, 2008)</a:t>
            </a:r>
            <a:r>
              <a:rPr lang="et-EE" dirty="0" smtClean="0"/>
              <a:t>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706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Eesti ja Soome lasteaiaõpetajad</a:t>
            </a:r>
            <a:br>
              <a:rPr lang="et-EE" dirty="0" smtClean="0"/>
            </a:br>
            <a:r>
              <a:rPr lang="et-EE" sz="3100" dirty="0" smtClean="0"/>
              <a:t>(</a:t>
            </a:r>
            <a:r>
              <a:rPr lang="et-EE" sz="3100" dirty="0" err="1" smtClean="0"/>
              <a:t>Rasku-Puttonen</a:t>
            </a:r>
            <a:r>
              <a:rPr lang="et-EE" sz="3100" dirty="0" smtClean="0"/>
              <a:t> jt., 2010)</a:t>
            </a:r>
            <a:endParaRPr lang="et-EE" sz="31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4680521" cy="528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280070" y="3501008"/>
            <a:ext cx="36004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t-EE" sz="2400" dirty="0" smtClean="0"/>
              <a:t>49 Soome õpetajat</a:t>
            </a:r>
          </a:p>
          <a:p>
            <a:pPr algn="l"/>
            <a:r>
              <a:rPr lang="et-EE" sz="2400" dirty="0" smtClean="0"/>
              <a:t>34 Eesti õpetajat</a:t>
            </a:r>
          </a:p>
          <a:p>
            <a:pPr algn="l"/>
            <a:r>
              <a:rPr lang="et-EE" sz="2400" dirty="0" smtClean="0"/>
              <a:t>Vaatlusmõõdik ECCOM (</a:t>
            </a:r>
            <a:r>
              <a:rPr lang="et-EE" sz="2400" dirty="0" err="1" smtClean="0"/>
              <a:t>Stipek</a:t>
            </a:r>
            <a:r>
              <a:rPr lang="et-EE" sz="2400" dirty="0" smtClean="0"/>
              <a:t> &amp; </a:t>
            </a:r>
            <a:r>
              <a:rPr lang="et-EE" sz="2400" dirty="0" err="1" smtClean="0"/>
              <a:t>Byler</a:t>
            </a:r>
            <a:r>
              <a:rPr lang="et-EE" sz="2400" dirty="0" smtClean="0"/>
              <a:t>, 2005)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7298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Eesti ja Soome 1. klassi õpetajad</a:t>
            </a:r>
            <a:br>
              <a:rPr lang="et-EE" dirty="0" smtClean="0"/>
            </a:br>
            <a:r>
              <a:rPr lang="et-EE" sz="3100" dirty="0" smtClean="0"/>
              <a:t>(</a:t>
            </a:r>
            <a:r>
              <a:rPr lang="et-EE" sz="3100" dirty="0" err="1" smtClean="0"/>
              <a:t>Xin</a:t>
            </a:r>
            <a:r>
              <a:rPr lang="et-EE" sz="3100" dirty="0" smtClean="0"/>
              <a:t>, Kikas, jt., </a:t>
            </a:r>
            <a:r>
              <a:rPr lang="et-EE" sz="3100" i="1" dirty="0" err="1" smtClean="0"/>
              <a:t>in</a:t>
            </a:r>
            <a:r>
              <a:rPr lang="et-EE" sz="3100" i="1" dirty="0" smtClean="0"/>
              <a:t> press</a:t>
            </a:r>
            <a:r>
              <a:rPr lang="et-EE" sz="3100" dirty="0" smtClean="0"/>
              <a:t>)</a:t>
            </a:r>
            <a:endParaRPr lang="et-EE" sz="31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6408712" cy="380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27479" y="5085184"/>
            <a:ext cx="8229600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t-EE" sz="2400" dirty="0" err="1" smtClean="0"/>
              <a:t>cc</a:t>
            </a:r>
            <a:r>
              <a:rPr lang="et-EE" sz="2400" dirty="0" smtClean="0"/>
              <a:t>= lapsekeskne, </a:t>
            </a:r>
            <a:r>
              <a:rPr lang="et-EE" sz="2400" dirty="0" err="1" smtClean="0"/>
              <a:t>td=õpetajakeskne</a:t>
            </a:r>
            <a:r>
              <a:rPr lang="et-EE" sz="2400" dirty="0" smtClean="0"/>
              <a:t>, </a:t>
            </a:r>
            <a:r>
              <a:rPr lang="et-EE" sz="2400" dirty="0" err="1" smtClean="0"/>
              <a:t>cd=laps-domineeriv</a:t>
            </a:r>
            <a:r>
              <a:rPr lang="et-EE" sz="2400" dirty="0" smtClean="0"/>
              <a:t>, </a:t>
            </a:r>
            <a:r>
              <a:rPr lang="et-EE" sz="2400" dirty="0" err="1" smtClean="0"/>
              <a:t>mix=lapse-</a:t>
            </a:r>
            <a:r>
              <a:rPr lang="et-EE" sz="2400" dirty="0" smtClean="0"/>
              <a:t> ja õpetajakeskse kombinatsioon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42794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5231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Eesti ja Soome 3. klassi õpetajad</a:t>
            </a:r>
            <a:br>
              <a:rPr lang="et-EE" dirty="0" smtClean="0"/>
            </a:br>
            <a:r>
              <a:rPr lang="et-EE" sz="3100" dirty="0" smtClean="0"/>
              <a:t>(</a:t>
            </a:r>
            <a:r>
              <a:rPr lang="et-EE" sz="3100" dirty="0" err="1" smtClean="0"/>
              <a:t>Xin</a:t>
            </a:r>
            <a:r>
              <a:rPr lang="et-EE" sz="3100" dirty="0" smtClean="0"/>
              <a:t>, Kikas, jt., </a:t>
            </a:r>
            <a:r>
              <a:rPr lang="et-EE" sz="3100" i="1" dirty="0" err="1" smtClean="0"/>
              <a:t>in</a:t>
            </a:r>
            <a:r>
              <a:rPr lang="et-EE" sz="3100" i="1" dirty="0" smtClean="0"/>
              <a:t> press</a:t>
            </a:r>
            <a:r>
              <a:rPr lang="et-EE" sz="3100" dirty="0" smtClean="0"/>
              <a:t>)</a:t>
            </a:r>
            <a:endParaRPr lang="et-EE" sz="31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9"/>
            <a:ext cx="5976664" cy="397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13090" y="528352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t-EE" dirty="0" err="1" smtClean="0"/>
              <a:t>cc</a:t>
            </a:r>
            <a:r>
              <a:rPr lang="et-EE" dirty="0" smtClean="0"/>
              <a:t>= lapsekeskne, </a:t>
            </a:r>
            <a:r>
              <a:rPr lang="et-EE" dirty="0" err="1" smtClean="0"/>
              <a:t>td=õpetajakeskne</a:t>
            </a:r>
            <a:r>
              <a:rPr lang="et-EE" dirty="0" smtClean="0"/>
              <a:t>, </a:t>
            </a:r>
            <a:r>
              <a:rPr lang="et-EE" dirty="0" err="1" smtClean="0"/>
              <a:t>cd=laps-domineeriv</a:t>
            </a:r>
            <a:r>
              <a:rPr lang="et-EE" dirty="0" smtClean="0"/>
              <a:t>, </a:t>
            </a:r>
            <a:r>
              <a:rPr lang="et-EE" dirty="0" err="1" smtClean="0"/>
              <a:t>mix=lapse-</a:t>
            </a:r>
            <a:r>
              <a:rPr lang="et-EE" dirty="0" smtClean="0"/>
              <a:t> ja õpetajakeskse kombinatsioon</a:t>
            </a: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23769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Õpetajate kasvatusstiilide seosed laste lugemisoskusega</a:t>
            </a:r>
            <a:br>
              <a:rPr lang="et-EE" dirty="0" smtClean="0"/>
            </a:br>
            <a:r>
              <a:rPr lang="et-EE" sz="3100" dirty="0" smtClean="0"/>
              <a:t>(</a:t>
            </a:r>
            <a:r>
              <a:rPr lang="et-EE" sz="3100" dirty="0" err="1" smtClean="0"/>
              <a:t>Xin</a:t>
            </a:r>
            <a:r>
              <a:rPr lang="et-EE" sz="3100" dirty="0" smtClean="0"/>
              <a:t>, Kikas, jt, </a:t>
            </a:r>
            <a:r>
              <a:rPr lang="et-EE" sz="3100" dirty="0" err="1" smtClean="0"/>
              <a:t>in</a:t>
            </a:r>
            <a:r>
              <a:rPr lang="et-EE" sz="3100" dirty="0" smtClean="0"/>
              <a:t> press)</a:t>
            </a:r>
            <a:endParaRPr lang="et-EE" sz="31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600200"/>
            <a:ext cx="5616623" cy="463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04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t-EE" dirty="0" smtClean="0"/>
              <a:t>Pikiuuring Eestis (1.-2. kl)</a:t>
            </a:r>
            <a:endParaRPr lang="et-EE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80729"/>
            <a:ext cx="5616624" cy="42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27584" y="5301208"/>
            <a:ext cx="805669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t-EE" sz="2800" dirty="0" smtClean="0"/>
              <a:t>Lugemishuvi areng eri kasvatusstiilidega õpetajate klassides (Soodla &amp; Kikas, 2014)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8983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U slaidipoh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TLU slaidipohi</Template>
  <TotalTime>193</TotalTime>
  <Words>432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TLU slaidipohi</vt:lpstr>
      <vt:lpstr>Õpetajate kasvatustegevuste seosed laste lugemisoskuse ja motivatsiooni arenguga</vt:lpstr>
      <vt:lpstr>Diskursus Eesti haridusmaastikul</vt:lpstr>
      <vt:lpstr>Õpetaja kasvatustegevused ja -stiilid (Hamre &amp; Pianta, 2010; Stipek &amp; Byler, 2005)</vt:lpstr>
      <vt:lpstr>Varasemad uuringud</vt:lpstr>
      <vt:lpstr>Eesti ja Soome lasteaiaõpetajad (Rasku-Puttonen jt., 2010)</vt:lpstr>
      <vt:lpstr>Eesti ja Soome 1. klassi õpetajad (Xin, Kikas, jt., in press)</vt:lpstr>
      <vt:lpstr>Eesti ja Soome 3. klassi õpetajad (Xin, Kikas, jt., in press)</vt:lpstr>
      <vt:lpstr>Õpetajate kasvatusstiilide seosed laste lugemisoskusega (Xin, Kikas, jt, in press)</vt:lpstr>
      <vt:lpstr>Pikiuuring Eestis (1.-2. kl)</vt:lpstr>
      <vt:lpstr>Pikiuuring Eestis (1.-2. kl)</vt:lpstr>
      <vt:lpstr>Pikiuuring Eestis (1.-2. kl)</vt:lpstr>
      <vt:lpstr>Järeldused</vt:lpstr>
      <vt:lpstr>Tänan kuulamast!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Õpetajate kasvatustegevuste seosed laste oskuste ja motivatsiooni arenguga</dc:title>
  <dc:creator>Piret</dc:creator>
  <cp:lastModifiedBy>Piret</cp:lastModifiedBy>
  <cp:revision>21</cp:revision>
  <dcterms:created xsi:type="dcterms:W3CDTF">2017-03-01T08:17:21Z</dcterms:created>
  <dcterms:modified xsi:type="dcterms:W3CDTF">2017-03-01T11:30:52Z</dcterms:modified>
</cp:coreProperties>
</file>