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Override4.xml" ContentType="application/vnd.openxmlformats-officedocument.themeOverrid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8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9" r:id="rId3"/>
    <p:sldMasterId id="2147483685" r:id="rId4"/>
    <p:sldMasterId id="2147483693" r:id="rId5"/>
    <p:sldMasterId id="2147483701" r:id="rId6"/>
    <p:sldMasterId id="2147484724" r:id="rId7"/>
    <p:sldMasterId id="2147484736" r:id="rId8"/>
    <p:sldMasterId id="2147484711" r:id="rId9"/>
  </p:sldMasterIdLst>
  <p:notesMasterIdLst>
    <p:notesMasterId r:id="rId30"/>
  </p:notesMasterIdLst>
  <p:handoutMasterIdLst>
    <p:handoutMasterId r:id="rId31"/>
  </p:handoutMasterIdLst>
  <p:sldIdLst>
    <p:sldId id="256" r:id="rId10"/>
    <p:sldId id="301" r:id="rId11"/>
    <p:sldId id="261" r:id="rId12"/>
    <p:sldId id="316" r:id="rId13"/>
    <p:sldId id="317" r:id="rId14"/>
    <p:sldId id="324" r:id="rId15"/>
    <p:sldId id="326" r:id="rId16"/>
    <p:sldId id="340" r:id="rId17"/>
    <p:sldId id="327" r:id="rId18"/>
    <p:sldId id="328" r:id="rId19"/>
    <p:sldId id="318" r:id="rId20"/>
    <p:sldId id="331" r:id="rId21"/>
    <p:sldId id="333" r:id="rId22"/>
    <p:sldId id="334" r:id="rId23"/>
    <p:sldId id="341" r:id="rId24"/>
    <p:sldId id="345" r:id="rId25"/>
    <p:sldId id="342" r:id="rId26"/>
    <p:sldId id="335" r:id="rId27"/>
    <p:sldId id="343" r:id="rId28"/>
    <p:sldId id="315" r:id="rId2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huang" initials="S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99"/>
    <a:srgbClr val="DDDDF7"/>
    <a:srgbClr val="000000"/>
    <a:srgbClr val="353D92"/>
    <a:srgbClr val="800080"/>
    <a:srgbClr val="0000CC"/>
    <a:srgbClr val="0033CC"/>
    <a:srgbClr val="99CCFF"/>
    <a:srgbClr val="E53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2782" autoAdjust="0"/>
  </p:normalViewPr>
  <p:slideViewPr>
    <p:cSldViewPr>
      <p:cViewPr>
        <p:scale>
          <a:sx n="70" d="100"/>
          <a:sy n="70" d="100"/>
        </p:scale>
        <p:origin x="-1805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8314606741573"/>
          <c:y val="0.11594202898550758"/>
          <c:w val="0.81647940074906367"/>
          <c:h val="0.6932367149758456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Placebo</c:v>
                </c:pt>
              </c:strCache>
            </c:strRef>
          </c:tx>
          <c:spPr>
            <a:ln w="15755">
              <a:solidFill>
                <a:srgbClr val="FFFF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Sheet1!$B$1:$E$1</c:f>
              <c:numCache>
                <c:formatCode>General</c:formatCode>
                <c:ptCount val="4"/>
              </c:numCache>
            </c:numRef>
          </c:xVal>
          <c:yVal>
            <c:numRef>
              <c:f>Sheet1!$B$3:$E$3</c:f>
              <c:numCache>
                <c:formatCode>General</c:formatCode>
                <c:ptCount val="4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837120"/>
        <c:axId val="175712128"/>
      </c:scatterChart>
      <c:valAx>
        <c:axId val="174837120"/>
        <c:scaling>
          <c:orientation val="minMax"/>
          <c:max val="3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accent6">
                        <a:lumMod val="7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>
                    <a:solidFill>
                      <a:schemeClr val="accent6">
                        <a:lumMod val="75000"/>
                      </a:schemeClr>
                    </a:solidFill>
                  </a:rPr>
                  <a:t>Years</a:t>
                </a:r>
              </a:p>
            </c:rich>
          </c:tx>
          <c:layout>
            <c:manualLayout>
              <c:xMode val="edge"/>
              <c:yMode val="edge"/>
              <c:x val="0.48501872659176032"/>
              <c:y val="0.91304347826086962"/>
            </c:manualLayout>
          </c:layout>
          <c:overlay val="0"/>
          <c:spPr>
            <a:noFill/>
            <a:ln w="31509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5712128"/>
        <c:crosses val="autoZero"/>
        <c:crossBetween val="midCat"/>
        <c:majorUnit val="0.5"/>
      </c:valAx>
      <c:valAx>
        <c:axId val="175712128"/>
        <c:scaling>
          <c:orientation val="minMax"/>
          <c:max val="4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353D92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 dirty="0">
                    <a:solidFill>
                      <a:srgbClr val="353D92"/>
                    </a:solidFill>
                  </a:rPr>
                  <a:t>Cumulative Incidence (%) </a:t>
                </a:r>
              </a:p>
            </c:rich>
          </c:tx>
          <c:layout>
            <c:manualLayout>
              <c:xMode val="edge"/>
              <c:yMode val="edge"/>
              <c:x val="2.100380529377345E-2"/>
              <c:y val="0.17564107526662659"/>
            </c:manualLayout>
          </c:layout>
          <c:overlay val="0"/>
          <c:spPr>
            <a:noFill/>
            <a:ln w="31509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837120"/>
        <c:crossesAt val="0"/>
        <c:crossBetween val="midCat"/>
        <c:majorUnit val="1"/>
      </c:valAx>
      <c:spPr>
        <a:noFill/>
        <a:ln w="315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174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596" y="0"/>
            <a:ext cx="2889939" cy="496174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7432E2B8-1B7E-4C91-B7AA-1E37BC612509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889939" cy="496173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596" y="9430467"/>
            <a:ext cx="2889939" cy="496173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54886E1E-CCB2-478F-8350-CC447BF915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8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412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6412"/>
          </a:xfrm>
          <a:prstGeom prst="rect">
            <a:avLst/>
          </a:prstGeom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EBD4554-C2AE-44E7-AA86-FF131CC682B0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0590" tIns="45295" rIns="90590" bIns="4529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9" cy="496412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6" y="9430091"/>
            <a:ext cx="2889939" cy="496412"/>
          </a:xfrm>
          <a:prstGeom prst="rect">
            <a:avLst/>
          </a:prstGeom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C18B58E-0E0B-45E2-86D8-F78F46CCE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2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8B58E-0E0B-45E2-86D8-F78F46CCEE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DAA15C-FF63-4886-B5E0-CAABCE5ADD6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D802B-8712-4AF4-8F80-4E138FFD9671}" type="slidenum">
              <a:rPr lang="en-GB"/>
              <a:pPr/>
              <a:t>4</a:t>
            </a:fld>
            <a:endParaRPr lang="en-GB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EA941-A21D-4E8E-941B-1420A2D43244}" type="slidenum">
              <a:rPr lang="en-GB"/>
              <a:pPr/>
              <a:t>5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630" y="4716547"/>
            <a:ext cx="4889829" cy="4467381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endParaRPr lang="en-US" sz="10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8B58E-0E0B-45E2-86D8-F78F46CCEE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02751" eaLnBrk="0" hangingPunct="0"/>
            <a:fld id="{678CBA64-4226-418D-8018-3F6983E9FAE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defTabSz="902751" eaLnBrk="0" hangingPunct="0"/>
              <a:t>8</a:t>
            </a:fld>
            <a:endParaRPr lang="en-GB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24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CB76FE-69F3-4BF6-829E-95B7ECF017B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8B58E-0E0B-45E2-86D8-F78F46CCEE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BB49-001C-483F-BDFE-56252638C67B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1D51-C716-4805-B55B-F43BB8FB7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BCC3-24E3-47E0-AE58-3E0D156E0F30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0B842-569C-45CA-900A-6A9C62BE2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52CE-A96A-4439-B240-5D927B420CB6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E3FF-18A9-4FD2-94E7-76D603500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6153150"/>
            <a:ext cx="9144000" cy="704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00285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002857"/>
              </a:gs>
              <a:gs pos="100000">
                <a:srgbClr val="9E303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949325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6119813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17" descr="UBC SciSol logo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6259513"/>
            <a:ext cx="1271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6563" y="63119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E6783F-CEED-4631-BBBA-14AD772D2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ewppt_a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5937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3800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C86519-292F-4FA6-BD68-742496A1D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7BC06A-FFC9-44A1-A1A8-66EB68604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0663"/>
            <a:ext cx="8294688" cy="47821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962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90663"/>
            <a:ext cx="8294688" cy="48418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4800"/>
            <a:ext cx="8296275" cy="6027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153150"/>
            <a:ext cx="9144000" cy="704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00285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002857"/>
              </a:gs>
              <a:gs pos="100000">
                <a:srgbClr val="9E303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949325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119813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7" descr="UBC SciSol 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6259513"/>
            <a:ext cx="1271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6563" y="63119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2D7968-6591-4838-A26C-9D703CBEE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3" y="269875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3113" y="1638300"/>
            <a:ext cx="7543800" cy="4144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67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84B8E78-C64F-478E-A41A-3BA612D06AB9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67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75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A32A0B8-0FCB-4637-8626-BCE6275C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9A097-6D12-45DE-A74B-C0C17A355012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E5B0-4735-461C-A6D9-8025718AF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ewppt_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5937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3800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6D73D53-9835-4F19-8D6D-0617BB938348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0E6E2EE-F29F-413E-8393-5914F539D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D79C941-E72C-4691-8888-0A93C899DA5C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F454083-E608-49B9-B441-88FA31608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B0FE98-CF1D-4B1A-BDEF-15EC35984BA6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4F659A4-DCB1-4945-967D-B212884A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6153150"/>
            <a:ext cx="9144000" cy="704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00285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002857"/>
              </a:gs>
              <a:gs pos="100000">
                <a:srgbClr val="9E303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949325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6119813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17" descr="UBC SciSol logo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6259513"/>
            <a:ext cx="1271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6563" y="63119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574615-CE11-4141-AE81-7B7A5D2BE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3" y="269875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3113" y="1638300"/>
            <a:ext cx="7543800" cy="4144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67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67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75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9BADCC7-676D-4E42-9C3F-DD0E16DB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ewppt_a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5937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3800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67E9E0F-49E5-4569-A820-2E85B9914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173163"/>
            <a:ext cx="4097338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173163"/>
            <a:ext cx="4098925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9100" y="88900"/>
            <a:ext cx="8423275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900" y="1173163"/>
            <a:ext cx="4097338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9638" y="1173163"/>
            <a:ext cx="4098925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900" y="3605213"/>
            <a:ext cx="4097338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8" y="3605213"/>
            <a:ext cx="4098925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67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67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75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F0C9658-4A2D-466C-8F05-A4CAA8EB7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8900"/>
            <a:ext cx="8423275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9900" y="1173163"/>
            <a:ext cx="8348663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" y="3605213"/>
            <a:ext cx="8348663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D586-B6E9-4139-A201-894AB022E274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98F0-326B-40D6-A5CC-F6EAA99D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6153150"/>
            <a:ext cx="9144000" cy="704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00285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002857"/>
              </a:gs>
              <a:gs pos="100000">
                <a:srgbClr val="9E303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949325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6119813"/>
            <a:ext cx="9144000" cy="57150"/>
          </a:xfrm>
          <a:prstGeom prst="rect">
            <a:avLst/>
          </a:prstGeom>
          <a:solidFill>
            <a:srgbClr val="003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17" descr="UBC SciSol logo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6259513"/>
            <a:ext cx="1271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6563" y="63119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F2DDE6-346A-48FF-8402-4DE3A95BD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3" y="269875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3113" y="1638300"/>
            <a:ext cx="7543800" cy="4144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67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67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75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EEB839-7106-4C9D-BE4D-18D8034C1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ewppt_a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5937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3800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D8ABB2-A840-4A4C-B800-C565984A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173163"/>
            <a:ext cx="4097338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173163"/>
            <a:ext cx="4098925" cy="471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9100" y="88900"/>
            <a:ext cx="8423275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900" y="1173163"/>
            <a:ext cx="4097338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9638" y="1173163"/>
            <a:ext cx="4098925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900" y="3605213"/>
            <a:ext cx="4097338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8" y="3605213"/>
            <a:ext cx="4098925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67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67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75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097885E-C99F-4D10-A6BE-49C67C6C8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88900"/>
            <a:ext cx="8423275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9900" y="1173163"/>
            <a:ext cx="8348663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" y="3605213"/>
            <a:ext cx="8348663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randomBa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1EF9-E68C-4F75-B261-09E7C2B4CD55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87FF-F78A-46DD-9D40-666C6E23D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273596"/>
            <a:ext cx="7600950" cy="4191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96752"/>
            <a:ext cx="7610475" cy="401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randomBa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52550"/>
            <a:ext cx="3729038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352550"/>
            <a:ext cx="3729037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8BFA-8E6D-4C52-A69A-323D64129173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3311-4975-4018-A8E0-CEDE4F225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423863"/>
            <a:ext cx="1901825" cy="4941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23863"/>
            <a:ext cx="5556250" cy="4941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23863"/>
            <a:ext cx="7600950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352550"/>
            <a:ext cx="7610475" cy="4013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</p:cSld>
  <p:clrMapOvr>
    <a:masterClrMapping/>
  </p:clrMapOvr>
  <p:transition>
    <p:randomBar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10B7-AF2A-4D49-AFCE-D8BD5342CA5D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6A7BF-9DE5-4C72-BD17-874DBFF9F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968B-A493-4FC3-8185-4D6648EA4463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4B37-6E3B-40E6-BD67-E3CFB17F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7EB9-C198-4658-8130-4FE57B54748F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BAFF-37DE-4469-8FEC-65005918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36933-2A5A-44A4-9A9D-0CA70E48DF05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A620-3FCD-4CDE-969E-B5BD3FDEE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F332D1C-D13F-4F42-96D5-10A9006D176F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C47A0E8-1CAB-4F81-8120-1D172C5E6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0" r:id="rId1"/>
    <p:sldLayoutId id="2147484661" r:id="rId2"/>
    <p:sldLayoutId id="2147484662" r:id="rId3"/>
    <p:sldLayoutId id="2147484663" r:id="rId4"/>
    <p:sldLayoutId id="2147484664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88900"/>
            <a:ext cx="84232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73163"/>
            <a:ext cx="8348663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71" r:id="rId4"/>
    <p:sldLayoutId id="2147484672" r:id="rId5"/>
    <p:sldLayoutId id="2147484688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569BBD"/>
        </a:buClr>
        <a:buSzPct val="80000"/>
        <a:buFont typeface="Arial" charset="0"/>
        <a:buChar char="●"/>
        <a:defRPr sz="2800">
          <a:solidFill>
            <a:srgbClr val="00346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003468"/>
        </a:buClr>
        <a:buFont typeface="Arial" charset="0"/>
        <a:buChar char="•"/>
        <a:defRPr sz="2400">
          <a:solidFill>
            <a:srgbClr val="5B6F7B"/>
          </a:solidFill>
          <a:latin typeface="Arial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•"/>
        <a:defRPr sz="2000">
          <a:solidFill>
            <a:srgbClr val="5B6F7B"/>
          </a:solidFill>
          <a:latin typeface="Arial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5B6F7B"/>
          </a:solidFill>
          <a:latin typeface="Arial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rgbClr val="5B6F7B"/>
          </a:solidFill>
          <a:latin typeface="Arial" pitchFamily="34" charset="0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88900"/>
            <a:ext cx="84232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73163"/>
            <a:ext cx="8348663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569BBD"/>
        </a:buClr>
        <a:buSzPct val="80000"/>
        <a:buFont typeface="Arial" charset="0"/>
        <a:buChar char="●"/>
        <a:defRPr sz="2800">
          <a:solidFill>
            <a:srgbClr val="00346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003468"/>
        </a:buClr>
        <a:buFont typeface="Arial" charset="0"/>
        <a:buChar char="•"/>
        <a:defRPr sz="2400">
          <a:solidFill>
            <a:srgbClr val="5B6F7B"/>
          </a:solidFill>
          <a:latin typeface="Arial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•"/>
        <a:defRPr sz="2000">
          <a:solidFill>
            <a:srgbClr val="5B6F7B"/>
          </a:solidFill>
          <a:latin typeface="Arial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5B6F7B"/>
          </a:solidFill>
          <a:latin typeface="Arial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rgbClr val="5B6F7B"/>
          </a:solidFill>
          <a:latin typeface="Arial" pitchFamily="34" charset="0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88900"/>
            <a:ext cx="84232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73163"/>
            <a:ext cx="8348663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696" r:id="rId3"/>
    <p:sldLayoutId id="2147484697" r:id="rId4"/>
    <p:sldLayoutId id="2147484698" r:id="rId5"/>
    <p:sldLayoutId id="2147484699" r:id="rId6"/>
    <p:sldLayoutId id="2147484700" r:id="rId7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569BBD"/>
        </a:buClr>
        <a:buSzPct val="80000"/>
        <a:buFont typeface="Arial" charset="0"/>
        <a:buChar char="●"/>
        <a:defRPr sz="2800">
          <a:solidFill>
            <a:srgbClr val="00346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003468"/>
        </a:buClr>
        <a:buFont typeface="Arial" charset="0"/>
        <a:buChar char="•"/>
        <a:defRPr sz="2400">
          <a:solidFill>
            <a:srgbClr val="5B6F7B"/>
          </a:solidFill>
          <a:latin typeface="Arial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•"/>
        <a:defRPr sz="2000">
          <a:solidFill>
            <a:srgbClr val="5B6F7B"/>
          </a:solidFill>
          <a:latin typeface="Arial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5B6F7B"/>
          </a:solidFill>
          <a:latin typeface="Arial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rgbClr val="5B6F7B"/>
          </a:solidFill>
          <a:latin typeface="Arial" pitchFamily="34" charset="0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88900"/>
            <a:ext cx="84232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73163"/>
            <a:ext cx="8348663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  <p:sldLayoutId id="2147484703" r:id="rId3"/>
    <p:sldLayoutId id="2147484704" r:id="rId4"/>
    <p:sldLayoutId id="2147484705" r:id="rId5"/>
    <p:sldLayoutId id="2147484706" r:id="rId6"/>
    <p:sldLayoutId id="2147484707" r:id="rId7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569BBD"/>
        </a:buClr>
        <a:buSzPct val="80000"/>
        <a:buFont typeface="Arial" charset="0"/>
        <a:buChar char="●"/>
        <a:defRPr sz="2800">
          <a:solidFill>
            <a:srgbClr val="00346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003468"/>
        </a:buClr>
        <a:buFont typeface="Arial" charset="0"/>
        <a:buChar char="•"/>
        <a:defRPr sz="2400">
          <a:solidFill>
            <a:srgbClr val="5B6F7B"/>
          </a:solidFill>
          <a:latin typeface="Arial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•"/>
        <a:defRPr sz="2000">
          <a:solidFill>
            <a:srgbClr val="5B6F7B"/>
          </a:solidFill>
          <a:latin typeface="Arial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5B6F7B"/>
          </a:solidFill>
          <a:latin typeface="Arial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rgbClr val="5B6F7B"/>
          </a:solidFill>
          <a:latin typeface="Arial" pitchFamily="34" charset="0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>
          <a:solidFill>
            <a:srgbClr val="2835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7586008" y="5954606"/>
            <a:ext cx="1777019" cy="1209858"/>
            <a:chOff x="7376200" y="5800750"/>
            <a:chExt cx="2069532" cy="1551407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 rot="19390895">
              <a:off x="7376200" y="5800750"/>
              <a:ext cx="2069532" cy="1551407"/>
            </a:xfrm>
            <a:prstGeom prst="ellipse">
              <a:avLst/>
            </a:prstGeom>
            <a:solidFill>
              <a:srgbClr val="EDF0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18288" tIns="18288" rIns="18288" bIns="18288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 rot="19390895">
              <a:off x="7521562" y="6041817"/>
              <a:ext cx="1646684" cy="114091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18288" tIns="18288" rIns="18288" bIns="18288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" name="Picture 9" descr="Ascot-11_Logo_Small.jpg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065187" y="6215676"/>
              <a:ext cx="887858" cy="293058"/>
            </a:xfrm>
            <a:prstGeom prst="rect">
              <a:avLst/>
            </a:prstGeom>
          </p:spPr>
        </p:pic>
      </p:grp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1403350" cy="6597650"/>
          </a:xfrm>
          <a:prstGeom prst="rect">
            <a:avLst/>
          </a:prstGeom>
          <a:gradFill rotWithShape="1">
            <a:gsLst>
              <a:gs pos="0">
                <a:srgbClr val="EDF0FF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423863"/>
            <a:ext cx="760095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52550"/>
            <a:ext cx="7610475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53D9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8288" tIns="18288" rIns="18288" bIns="1828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3" r:id="rId1"/>
    <p:sldLayoutId id="2147484708" r:id="rId2"/>
    <p:sldLayoutId id="2147484723" r:id="rId3"/>
    <p:sldLayoutId id="2147484709" r:id="rId4"/>
    <p:sldLayoutId id="2147484710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  <p:sldLayoutId id="2147484682" r:id="rId14"/>
    <p:sldLayoutId id="2147484683" r:id="rId15"/>
    <p:sldLayoutId id="2147484684" r:id="rId16"/>
  </p:sldLayoutIdLst>
  <p:transition>
    <p:randomBar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E53134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531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53134"/>
        </a:buClr>
        <a:buChar char="•"/>
        <a:defRPr sz="24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53134"/>
        </a:buClr>
        <a:buFont typeface="Times New Roman" pitchFamily="18" charset="0"/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4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400">
          <a:solidFill>
            <a:srgbClr val="000099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400">
          <a:solidFill>
            <a:srgbClr val="000099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400">
          <a:solidFill>
            <a:srgbClr val="000099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400">
          <a:solidFill>
            <a:srgbClr val="000099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4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617C-686F-4DFE-8D1C-5CE1D844CDC4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8EBC-952E-4526-8CB3-437996B79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6" r:id="rId2"/>
    <p:sldLayoutId id="2147484727" r:id="rId3"/>
    <p:sldLayoutId id="2147484728" r:id="rId4"/>
    <p:sldLayoutId id="2147484729" r:id="rId5"/>
    <p:sldLayoutId id="2147484730" r:id="rId6"/>
    <p:sldLayoutId id="2147484731" r:id="rId7"/>
    <p:sldLayoutId id="2147484732" r:id="rId8"/>
    <p:sldLayoutId id="2147484733" r:id="rId9"/>
    <p:sldLayoutId id="2147484734" r:id="rId10"/>
    <p:sldLayoutId id="21474847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7219-E6DF-4071-B578-D49DED9AF97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B575-1F26-405A-BDDF-3061A83434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7" r:id="rId1"/>
    <p:sldLayoutId id="2147484738" r:id="rId2"/>
    <p:sldLayoutId id="2147484739" r:id="rId3"/>
    <p:sldLayoutId id="2147484740" r:id="rId4"/>
    <p:sldLayoutId id="2147484741" r:id="rId5"/>
    <p:sldLayoutId id="2147484742" r:id="rId6"/>
    <p:sldLayoutId id="2147484743" r:id="rId7"/>
    <p:sldLayoutId id="2147484744" r:id="rId8"/>
    <p:sldLayoutId id="2147484745" r:id="rId9"/>
    <p:sldLayoutId id="2147484746" r:id="rId10"/>
    <p:sldLayoutId id="2147484747" r:id="rId11"/>
    <p:sldLayoutId id="214748474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3659-FD36-4A38-B659-16F5F238BE5C}" type="datetimeFigureOut">
              <a:rPr lang="en-GB" smtClean="0"/>
              <a:pPr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EB539-4F6E-428E-82DF-6B83A008EB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8"/>
          <p:cNvGrpSpPr>
            <a:grpSpLocks/>
          </p:cNvGrpSpPr>
          <p:nvPr/>
        </p:nvGrpSpPr>
        <p:grpSpPr bwMode="auto">
          <a:xfrm>
            <a:off x="0" y="0"/>
            <a:ext cx="8748464" cy="6524625"/>
            <a:chOff x="0" y="0"/>
            <a:chExt cx="8748464" cy="6525344"/>
          </a:xfrm>
        </p:grpSpPr>
        <p:pic>
          <p:nvPicPr>
            <p:cNvPr id="36868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572000" cy="337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 bwMode="auto">
            <a:xfrm>
              <a:off x="14288" y="3356345"/>
              <a:ext cx="4356100" cy="31689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288" tIns="18288" rIns="18288" bIns="18288" anchor="ctr"/>
            <a:lstStyle/>
            <a:p>
              <a:pPr algn="ctr" eaLnBrk="0" hangingPunct="0">
                <a:defRPr/>
              </a:pPr>
              <a:endParaRPr lang="en-US" sz="1400" b="1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grpSp>
          <p:nvGrpSpPr>
            <p:cNvPr id="36869" name="Group 67"/>
            <p:cNvGrpSpPr>
              <a:grpSpLocks/>
            </p:cNvGrpSpPr>
            <p:nvPr/>
          </p:nvGrpSpPr>
          <p:grpSpPr bwMode="auto">
            <a:xfrm>
              <a:off x="324197" y="4005261"/>
              <a:ext cx="5904238" cy="1871663"/>
              <a:chOff x="452" y="2251"/>
              <a:chExt cx="4230" cy="1179"/>
            </a:xfrm>
          </p:grpSpPr>
          <p:sp>
            <p:nvSpPr>
              <p:cNvPr id="36873" name="AutoShape 66"/>
              <p:cNvSpPr>
                <a:spLocks noChangeArrowheads="1"/>
              </p:cNvSpPr>
              <p:nvPr/>
            </p:nvSpPr>
            <p:spPr bwMode="auto">
              <a:xfrm>
                <a:off x="452" y="2251"/>
                <a:ext cx="4230" cy="1179"/>
              </a:xfrm>
              <a:prstGeom prst="roundRect">
                <a:avLst>
                  <a:gd name="adj" fmla="val 50000"/>
                </a:avLst>
              </a:prstGeom>
              <a:solidFill>
                <a:srgbClr val="EDF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18288" tIns="18288" rIns="18288" bIns="18288" anchor="ctr"/>
              <a:lstStyle/>
              <a:p>
                <a:endParaRPr lang="en-US"/>
              </a:p>
            </p:txBody>
          </p:sp>
          <p:sp>
            <p:nvSpPr>
              <p:cNvPr id="36874" name="Rectangle 4"/>
              <p:cNvSpPr>
                <a:spLocks noChangeArrowheads="1"/>
              </p:cNvSpPr>
              <p:nvPr/>
            </p:nvSpPr>
            <p:spPr bwMode="auto">
              <a:xfrm>
                <a:off x="761" y="2342"/>
                <a:ext cx="3663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bIns="0">
                <a:spAutoFit/>
              </a:bodyPr>
              <a:lstStyle/>
              <a:p>
                <a:pPr algn="ctr"/>
                <a:r>
                  <a:rPr lang="en-GB" b="1" i="1" u="sng" dirty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Peter S. </a:t>
                </a:r>
                <a:r>
                  <a:rPr lang="en-GB" b="1" i="1" u="sng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Sever*</a:t>
                </a:r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, </a:t>
                </a:r>
                <a:r>
                  <a:rPr lang="en-GB" b="1" i="1" dirty="0" err="1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Choon</a:t>
                </a:r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 L. Chang, Ajay Gupta, Andrew Whitehouse and Neil R. </a:t>
                </a:r>
                <a:r>
                  <a:rPr lang="en-GB" b="1" i="1" dirty="0" err="1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Poulter</a:t>
                </a:r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 </a:t>
                </a:r>
              </a:p>
              <a:p>
                <a:pPr algn="ctr"/>
                <a:endParaRPr lang="en-GB" sz="1200" b="1" i="1" dirty="0" smtClean="0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  <a:p>
                <a:pPr algn="ctr"/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on </a:t>
                </a:r>
                <a:r>
                  <a:rPr lang="en-GB" b="1" i="1" dirty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behalf of the ASCOT </a:t>
                </a:r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Investigators</a:t>
                </a:r>
              </a:p>
              <a:p>
                <a:pPr algn="ctr"/>
                <a:endParaRPr lang="en-GB" b="1" i="1" dirty="0" smtClean="0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  <a:p>
                <a:pPr algn="ctr"/>
                <a:r>
                  <a:rPr lang="en-GB" b="1" i="1" dirty="0" smtClean="0">
                    <a:solidFill>
                      <a:srgbClr val="000099"/>
                    </a:solidFill>
                    <a:latin typeface="Arial Narrow" pitchFamily="34" charset="0"/>
                    <a:cs typeface="Arial" charset="0"/>
                  </a:rPr>
                  <a:t>*Imperial College London, UK</a:t>
                </a:r>
                <a:endParaRPr lang="en-GB" b="1" i="1" dirty="0">
                  <a:solidFill>
                    <a:srgbClr val="000099"/>
                  </a:solidFill>
                  <a:latin typeface="Arial Narrow" pitchFamily="34" charset="0"/>
                  <a:cs typeface="Arial" charset="0"/>
                </a:endParaRPr>
              </a:p>
            </p:txBody>
          </p:sp>
        </p:grpSp>
        <p:sp>
          <p:nvSpPr>
            <p:cNvPr id="36870" name="Rectangle 58"/>
            <p:cNvSpPr>
              <a:spLocks noChangeArrowheads="1"/>
            </p:cNvSpPr>
            <p:nvPr/>
          </p:nvSpPr>
          <p:spPr bwMode="auto">
            <a:xfrm>
              <a:off x="4499992" y="1886598"/>
              <a:ext cx="4192230" cy="1391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8288" tIns="18288" rIns="18288" bIns="18288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2200" b="1" i="1" dirty="0" smtClean="0">
                  <a:solidFill>
                    <a:srgbClr val="353D92"/>
                  </a:solidFill>
                  <a:latin typeface="Arial Narrow" pitchFamily="34" charset="0"/>
                </a:rPr>
                <a:t>   The Anglo-Scandinavian Cardiac    </a:t>
              </a:r>
            </a:p>
            <a:p>
              <a:pPr>
                <a:spcBef>
                  <a:spcPts val="0"/>
                </a:spcBef>
              </a:pPr>
              <a:r>
                <a:rPr lang="en-GB" sz="2200" b="1" i="1" dirty="0" smtClean="0">
                  <a:solidFill>
                    <a:srgbClr val="353D92"/>
                  </a:solidFill>
                  <a:latin typeface="Arial Narrow" pitchFamily="34" charset="0"/>
                </a:rPr>
                <a:t>  Outcomes Trial Lipid-Lowering Arm </a:t>
              </a:r>
            </a:p>
            <a:p>
              <a:pPr>
                <a:spcBef>
                  <a:spcPts val="0"/>
                </a:spcBef>
              </a:pPr>
              <a:r>
                <a:rPr lang="en-GB" sz="2200" b="1" i="1" dirty="0" smtClean="0">
                  <a:solidFill>
                    <a:srgbClr val="353D92"/>
                  </a:solidFill>
                  <a:latin typeface="Arial Narrow" pitchFamily="34" charset="0"/>
                </a:rPr>
                <a:t> (ASCOT-LLA):</a:t>
              </a:r>
              <a:r>
                <a:rPr lang="en-GB" sz="2200" b="1" i="1" dirty="0" smtClean="0">
                  <a:solidFill>
                    <a:srgbClr val="002672"/>
                  </a:solidFill>
                  <a:latin typeface="Arial Narrow" pitchFamily="34" charset="0"/>
                </a:rPr>
                <a:t> </a:t>
              </a:r>
            </a:p>
            <a:p>
              <a:pPr>
                <a:spcBef>
                  <a:spcPts val="0"/>
                </a:spcBef>
              </a:pPr>
              <a:r>
                <a:rPr lang="en-GB" sz="2200" b="1" i="1" dirty="0" smtClean="0">
                  <a:solidFill>
                    <a:srgbClr val="FF0000"/>
                  </a:solidFill>
                  <a:latin typeface="Arial Narrow" pitchFamily="34" charset="0"/>
                </a:rPr>
                <a:t>11 Year Mortality Follow-up in the UK</a:t>
              </a:r>
              <a:endParaRPr lang="en-US" sz="2200" b="1" i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6871" name="AutoShape 64"/>
            <p:cNvSpPr>
              <a:spLocks noChangeArrowheads="1"/>
            </p:cNvSpPr>
            <p:nvPr/>
          </p:nvSpPr>
          <p:spPr bwMode="auto">
            <a:xfrm>
              <a:off x="899592" y="3428995"/>
              <a:ext cx="7560840" cy="45724"/>
            </a:xfrm>
            <a:prstGeom prst="parallelogram">
              <a:avLst>
                <a:gd name="adj" fmla="val 64279"/>
              </a:avLst>
            </a:prstGeom>
            <a:solidFill>
              <a:srgbClr val="353D9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 anchor="ctr"/>
            <a:lstStyle/>
            <a:p>
              <a:endParaRPr lang="en-US"/>
            </a:p>
          </p:txBody>
        </p:sp>
        <p:sp>
          <p:nvSpPr>
            <p:cNvPr id="36872" name="AutoShape 65"/>
            <p:cNvSpPr>
              <a:spLocks noChangeArrowheads="1"/>
            </p:cNvSpPr>
            <p:nvPr/>
          </p:nvSpPr>
          <p:spPr bwMode="auto">
            <a:xfrm>
              <a:off x="1691680" y="1689172"/>
              <a:ext cx="7056784" cy="45724"/>
            </a:xfrm>
            <a:prstGeom prst="parallelogram">
              <a:avLst>
                <a:gd name="adj" fmla="val 61737"/>
              </a:avLst>
            </a:prstGeom>
            <a:solidFill>
              <a:srgbClr val="353D92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 anchor="ctr"/>
            <a:lstStyle/>
            <a:p>
              <a:endParaRPr lang="en-US"/>
            </a:p>
          </p:txBody>
        </p:sp>
      </p:grpSp>
      <p:sp>
        <p:nvSpPr>
          <p:cNvPr id="16" name="Freeform 15"/>
          <p:cNvSpPr/>
          <p:nvPr/>
        </p:nvSpPr>
        <p:spPr bwMode="auto">
          <a:xfrm>
            <a:off x="1043608" y="1772816"/>
            <a:ext cx="3528392" cy="1512168"/>
          </a:xfrm>
          <a:custGeom>
            <a:avLst/>
            <a:gdLst>
              <a:gd name="connsiteX0" fmla="*/ 0 w 3600400"/>
              <a:gd name="connsiteY0" fmla="*/ 1512168 h 1512168"/>
              <a:gd name="connsiteX1" fmla="*/ 378042 w 3600400"/>
              <a:gd name="connsiteY1" fmla="*/ 0 h 1512168"/>
              <a:gd name="connsiteX2" fmla="*/ 3600400 w 3600400"/>
              <a:gd name="connsiteY2" fmla="*/ 0 h 1512168"/>
              <a:gd name="connsiteX3" fmla="*/ 3222358 w 3600400"/>
              <a:gd name="connsiteY3" fmla="*/ 1512168 h 1512168"/>
              <a:gd name="connsiteX4" fmla="*/ 0 w 3600400"/>
              <a:gd name="connsiteY4" fmla="*/ 1512168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00" h="1512168">
                <a:moveTo>
                  <a:pt x="0" y="1512168"/>
                </a:moveTo>
                <a:lnTo>
                  <a:pt x="378042" y="0"/>
                </a:lnTo>
                <a:lnTo>
                  <a:pt x="3600400" y="0"/>
                </a:lnTo>
                <a:lnTo>
                  <a:pt x="3222358" y="1512168"/>
                </a:lnTo>
                <a:lnTo>
                  <a:pt x="0" y="1512168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noFill/>
              <a:effectLst/>
              <a:latin typeface="Helvetica" pitchFamily="34" charset="0"/>
            </a:endParaRPr>
          </a:p>
        </p:txBody>
      </p:sp>
      <p:pic>
        <p:nvPicPr>
          <p:cNvPr id="17" name="Picture 16" descr="Ascot-11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2894" y="2051552"/>
            <a:ext cx="3262837" cy="10735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16624"/>
          </a:xfrm>
        </p:spPr>
        <p:txBody>
          <a:bodyPr/>
          <a:lstStyle/>
          <a:p>
            <a:r>
              <a:rPr lang="en-GB" sz="2200" dirty="0" smtClean="0"/>
              <a:t>Patients </a:t>
            </a:r>
          </a:p>
          <a:p>
            <a:pPr marL="631825" indent="-26828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All patients in the intention-to-treat population who were alive at the end of ASCOT-BPLA (also the end of LLA-extension)</a:t>
            </a:r>
          </a:p>
          <a:p>
            <a:r>
              <a:rPr lang="en-GB" sz="2200" dirty="0" smtClean="0"/>
              <a:t>Cox regression analysis</a:t>
            </a:r>
          </a:p>
          <a:p>
            <a:pPr marL="631825" indent="-26828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Two randomised treatment groups, i.e., atorvastatin and placebo, were compared for each mortality outcome</a:t>
            </a:r>
          </a:p>
          <a:p>
            <a:pPr marL="631825" indent="-26828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Analyses were unadjusted and adjusted for </a:t>
            </a:r>
            <a:r>
              <a:rPr lang="en-GB" sz="1800" dirty="0" err="1" smtClean="0"/>
              <a:t>prespecified</a:t>
            </a:r>
            <a:r>
              <a:rPr lang="en-GB" sz="1800" dirty="0" smtClean="0"/>
              <a:t> baseline risk factors including age, sex, systolic blood pressure, body mass index, total cholesterol, diabetes, current smokers, ethnicity, randomised blood pressure treatment and age at completion of education; hazard ratios (HR) were estimated </a:t>
            </a:r>
          </a:p>
          <a:p>
            <a:pPr marL="631825" indent="-26828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The assumption of proportionality was tested using </a:t>
            </a:r>
            <a:r>
              <a:rPr lang="en-GB" sz="1800" dirty="0" err="1" smtClean="0"/>
              <a:t>Schoenfeld</a:t>
            </a:r>
            <a:r>
              <a:rPr lang="en-GB" sz="1800" dirty="0" smtClean="0"/>
              <a:t> residuals</a:t>
            </a:r>
          </a:p>
          <a:p>
            <a:pPr marL="631825" indent="-26828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Tests for interactions were performed for:</a:t>
            </a:r>
          </a:p>
          <a:p>
            <a:pPr marL="900113" indent="-266700">
              <a:buSzPct val="80000"/>
              <a:buFont typeface="Courier New" pitchFamily="49" charset="0"/>
              <a:buChar char="o"/>
            </a:pPr>
            <a:r>
              <a:rPr lang="en-GB" sz="1500" dirty="0" smtClean="0"/>
              <a:t>Atorvastatin treatment and trial period (in- or post-trial) </a:t>
            </a:r>
          </a:p>
          <a:p>
            <a:pPr marL="900113" indent="-266700">
              <a:buSzPct val="80000"/>
              <a:buFont typeface="Courier New" pitchFamily="49" charset="0"/>
              <a:buChar char="o"/>
            </a:pPr>
            <a:r>
              <a:rPr lang="en-GB" sz="1500" dirty="0" smtClean="0"/>
              <a:t>Atorvastatin  and randomised blood pressure treatment</a:t>
            </a:r>
          </a:p>
          <a:p>
            <a:pPr marL="900113" indent="-266700">
              <a:buSzPct val="80000"/>
              <a:buFont typeface="Courier New" pitchFamily="49" charset="0"/>
              <a:buChar char="o"/>
            </a:pPr>
            <a:r>
              <a:rPr lang="en-GB" sz="1500" dirty="0" smtClean="0"/>
              <a:t>Whether the atorvastatin effects differed between subgroups such as age, sex, ethnic or diabetes status </a:t>
            </a:r>
          </a:p>
          <a:p>
            <a:r>
              <a:rPr lang="en-GB" sz="2200" dirty="0" smtClean="0"/>
              <a:t>Statistical tests were 2-sided and a </a:t>
            </a:r>
            <a:r>
              <a:rPr lang="en-GB" sz="2200" i="1" dirty="0" smtClean="0"/>
              <a:t>P</a:t>
            </a:r>
            <a:r>
              <a:rPr lang="en-GB" sz="2200" dirty="0" smtClean="0"/>
              <a:t> value of &lt;0.05 was considered to be of statistical significance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79512" y="163926"/>
            <a:ext cx="8712968" cy="419100"/>
          </a:xfrm>
        </p:spPr>
        <p:txBody>
          <a:bodyPr/>
          <a:lstStyle/>
          <a:p>
            <a:pPr eaLnBrk="1" hangingPunct="1"/>
            <a:r>
              <a:rPr lang="en-US" sz="3100" b="1" dirty="0" smtClean="0"/>
              <a:t>ASCOT-LLA 11 </a:t>
            </a:r>
            <a:r>
              <a:rPr lang="en-US" sz="3100" dirty="0" smtClean="0"/>
              <a:t>Year Mortality: </a:t>
            </a:r>
            <a:r>
              <a:rPr lang="en-US" sz="3100" b="1" dirty="0" smtClean="0"/>
              <a:t>Study Profile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57797" y="980728"/>
            <a:ext cx="8264167" cy="5259402"/>
            <a:chOff x="357797" y="980728"/>
            <a:chExt cx="8264167" cy="5259402"/>
          </a:xfrm>
        </p:grpSpPr>
        <p:cxnSp>
          <p:nvCxnSpPr>
            <p:cNvPr id="39944" name="AutoShape 24"/>
            <p:cNvCxnSpPr>
              <a:cxnSpLocks noChangeShapeType="1"/>
              <a:stCxn id="39953" idx="0"/>
              <a:endCxn id="39952" idx="2"/>
            </p:cNvCxnSpPr>
            <p:nvPr/>
          </p:nvCxnSpPr>
          <p:spPr bwMode="auto">
            <a:xfrm rot="5400000" flipH="1" flipV="1">
              <a:off x="3711122" y="1666500"/>
              <a:ext cx="216024" cy="2244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9947" name="AutoShape 27"/>
            <p:cNvCxnSpPr>
              <a:cxnSpLocks noChangeShapeType="1"/>
              <a:stCxn id="39953" idx="2"/>
              <a:endCxn id="39948" idx="0"/>
            </p:cNvCxnSpPr>
            <p:nvPr/>
          </p:nvCxnSpPr>
          <p:spPr bwMode="auto">
            <a:xfrm rot="5400000">
              <a:off x="3498096" y="2433973"/>
              <a:ext cx="637737" cy="2096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39948" name="AutoShape 11"/>
            <p:cNvSpPr>
              <a:spLocks noChangeArrowheads="1"/>
            </p:cNvSpPr>
            <p:nvPr/>
          </p:nvSpPr>
          <p:spPr bwMode="auto">
            <a:xfrm>
              <a:off x="1547664" y="2753890"/>
              <a:ext cx="4536504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4605 patients included in the current study 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39952" name="AutoShape 5"/>
            <p:cNvSpPr>
              <a:spLocks noChangeArrowheads="1"/>
            </p:cNvSpPr>
            <p:nvPr/>
          </p:nvSpPr>
          <p:spPr bwMode="auto">
            <a:xfrm>
              <a:off x="507888" y="980728"/>
              <a:ext cx="6624736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000099"/>
                  </a:solidFill>
                </a:rPr>
                <a:t>ASCOT in the UK and Ireland</a:t>
              </a:r>
            </a:p>
            <a:p>
              <a:pPr algn="ctr"/>
              <a:r>
                <a:rPr lang="en-GB" sz="1400" b="1" dirty="0" smtClean="0">
                  <a:solidFill>
                    <a:srgbClr val="000099"/>
                  </a:solidFill>
                </a:rPr>
                <a:t>9098 patients randomised </a:t>
              </a:r>
              <a:r>
                <a:rPr lang="en-GB" sz="1400" b="1" dirty="0">
                  <a:solidFill>
                    <a:srgbClr val="000099"/>
                  </a:solidFill>
                </a:rPr>
                <a:t>to antihypertensive treatment </a:t>
              </a:r>
              <a:endParaRPr lang="en-US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39953" name="AutoShape 8"/>
            <p:cNvSpPr>
              <a:spLocks noChangeArrowheads="1"/>
            </p:cNvSpPr>
            <p:nvPr/>
          </p:nvSpPr>
          <p:spPr bwMode="auto">
            <a:xfrm>
              <a:off x="505644" y="1775634"/>
              <a:ext cx="6624736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5000"/>
                </a:spcBef>
              </a:pPr>
              <a:r>
                <a:rPr lang="en-GB" sz="1400" b="1" dirty="0">
                  <a:solidFill>
                    <a:srgbClr val="000099"/>
                  </a:solidFill>
                </a:rPr>
                <a:t>4853 patients eligible and </a:t>
              </a:r>
              <a:r>
                <a:rPr lang="en-GB" sz="1400" b="1" dirty="0" smtClean="0">
                  <a:solidFill>
                    <a:srgbClr val="000099"/>
                  </a:solidFill>
                </a:rPr>
                <a:t>randomised </a:t>
              </a:r>
              <a:r>
                <a:rPr lang="en-GB" sz="1400" b="1" dirty="0">
                  <a:solidFill>
                    <a:srgbClr val="000099"/>
                  </a:solidFill>
                </a:rPr>
                <a:t>in lipid-lowering </a:t>
              </a:r>
              <a:r>
                <a:rPr lang="en-GB" sz="1400" b="1" dirty="0" smtClean="0">
                  <a:solidFill>
                    <a:srgbClr val="000099"/>
                  </a:solidFill>
                </a:rPr>
                <a:t>arm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45" name="AutoShape 26"/>
            <p:cNvCxnSpPr>
              <a:cxnSpLocks noChangeShapeType="1"/>
            </p:cNvCxnSpPr>
            <p:nvPr/>
          </p:nvCxnSpPr>
          <p:spPr bwMode="auto">
            <a:xfrm rot="10800000">
              <a:off x="3815660" y="2441060"/>
              <a:ext cx="792088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4608260" y="2264365"/>
              <a:ext cx="3996188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Excluded 248 patients from Ireland 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84" name="AutoShape 26"/>
            <p:cNvCxnSpPr>
              <a:cxnSpLocks noChangeShapeType="1"/>
              <a:stCxn id="91" idx="0"/>
              <a:endCxn id="39948" idx="2"/>
            </p:cNvCxnSpPr>
            <p:nvPr/>
          </p:nvCxnSpPr>
          <p:spPr bwMode="auto">
            <a:xfrm rot="16200000" flipV="1">
              <a:off x="4766706" y="2143620"/>
              <a:ext cx="294665" cy="2196244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85" name="AutoShape 26"/>
            <p:cNvCxnSpPr>
              <a:cxnSpLocks noChangeShapeType="1"/>
              <a:stCxn id="39948" idx="2"/>
              <a:endCxn id="92" idx="0"/>
            </p:cNvCxnSpPr>
            <p:nvPr/>
          </p:nvCxnSpPr>
          <p:spPr bwMode="auto">
            <a:xfrm rot="5400000">
              <a:off x="2624468" y="2197625"/>
              <a:ext cx="294665" cy="2088232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91" name="AutoShape 10"/>
            <p:cNvSpPr>
              <a:spLocks noChangeArrowheads="1"/>
            </p:cNvSpPr>
            <p:nvPr/>
          </p:nvSpPr>
          <p:spPr bwMode="auto">
            <a:xfrm>
              <a:off x="5004048" y="3389074"/>
              <a:ext cx="2016224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2288 patients Placebo 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92" name="AutoShape 10"/>
            <p:cNvSpPr>
              <a:spLocks noChangeArrowheads="1"/>
            </p:cNvSpPr>
            <p:nvPr/>
          </p:nvSpPr>
          <p:spPr bwMode="auto">
            <a:xfrm>
              <a:off x="539552" y="3389074"/>
              <a:ext cx="2376264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2317 patients Atorvastatin 10 </a:t>
              </a:r>
              <a:r>
                <a:rPr lang="en-GB" sz="1400" b="1" dirty="0">
                  <a:solidFill>
                    <a:srgbClr val="000099"/>
                  </a:solidFill>
                </a:rPr>
                <a:t>mg</a:t>
              </a:r>
            </a:p>
          </p:txBody>
        </p:sp>
        <p:cxnSp>
          <p:nvCxnSpPr>
            <p:cNvPr id="105" name="AutoShape 26"/>
            <p:cNvCxnSpPr>
              <a:cxnSpLocks noChangeShapeType="1"/>
              <a:stCxn id="92" idx="2"/>
              <a:endCxn id="133" idx="0"/>
            </p:cNvCxnSpPr>
            <p:nvPr/>
          </p:nvCxnSpPr>
          <p:spPr bwMode="auto">
            <a:xfrm rot="5400000">
              <a:off x="1455693" y="4239947"/>
              <a:ext cx="54398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106" name="AutoShape 26"/>
            <p:cNvCxnSpPr>
              <a:cxnSpLocks noChangeShapeType="1"/>
              <a:stCxn id="91" idx="2"/>
              <a:endCxn id="147" idx="0"/>
            </p:cNvCxnSpPr>
            <p:nvPr/>
          </p:nvCxnSpPr>
          <p:spPr bwMode="auto">
            <a:xfrm rot="5400000">
              <a:off x="5740169" y="4239947"/>
              <a:ext cx="54398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133" name="AutoShape 10"/>
            <p:cNvSpPr>
              <a:spLocks noChangeArrowheads="1"/>
            </p:cNvSpPr>
            <p:nvPr/>
          </p:nvSpPr>
          <p:spPr bwMode="auto">
            <a:xfrm>
              <a:off x="755576" y="4511938"/>
              <a:ext cx="1944216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End of ASCOT-LLA 2234 alive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142" name="AutoShape 10"/>
            <p:cNvSpPr>
              <a:spLocks noChangeArrowheads="1"/>
            </p:cNvSpPr>
            <p:nvPr/>
          </p:nvSpPr>
          <p:spPr bwMode="auto">
            <a:xfrm>
              <a:off x="2389458" y="4058682"/>
              <a:ext cx="1944215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83 patients died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143" name="AutoShape 10"/>
            <p:cNvSpPr>
              <a:spLocks noChangeArrowheads="1"/>
            </p:cNvSpPr>
            <p:nvPr/>
          </p:nvSpPr>
          <p:spPr bwMode="auto">
            <a:xfrm>
              <a:off x="6660232" y="4058682"/>
              <a:ext cx="1944215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90 patients died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147" name="AutoShape 10"/>
            <p:cNvSpPr>
              <a:spLocks noChangeArrowheads="1"/>
            </p:cNvSpPr>
            <p:nvPr/>
          </p:nvSpPr>
          <p:spPr bwMode="auto">
            <a:xfrm>
              <a:off x="5004048" y="4511938"/>
              <a:ext cx="2016224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End of ASCOT-LLA 2198 alive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153" name="AutoShape 26"/>
            <p:cNvCxnSpPr>
              <a:cxnSpLocks noChangeShapeType="1"/>
            </p:cNvCxnSpPr>
            <p:nvPr/>
          </p:nvCxnSpPr>
          <p:spPr bwMode="auto">
            <a:xfrm>
              <a:off x="1733952" y="4234361"/>
              <a:ext cx="64807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171" name="AutoShape 26"/>
            <p:cNvCxnSpPr>
              <a:cxnSpLocks noChangeShapeType="1"/>
            </p:cNvCxnSpPr>
            <p:nvPr/>
          </p:nvCxnSpPr>
          <p:spPr bwMode="auto">
            <a:xfrm>
              <a:off x="6012160" y="4234361"/>
              <a:ext cx="64807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29" name="AutoShape 26"/>
            <p:cNvCxnSpPr>
              <a:cxnSpLocks noChangeShapeType="1"/>
              <a:stCxn id="133" idx="2"/>
              <a:endCxn id="31" idx="0"/>
            </p:cNvCxnSpPr>
            <p:nvPr/>
          </p:nvCxnSpPr>
          <p:spPr bwMode="auto">
            <a:xfrm rot="5400000">
              <a:off x="1441603" y="5375167"/>
              <a:ext cx="570428" cy="1735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0" name="AutoShape 26"/>
            <p:cNvCxnSpPr>
              <a:cxnSpLocks noChangeShapeType="1"/>
              <a:stCxn id="147" idx="2"/>
              <a:endCxn id="34" idx="0"/>
            </p:cNvCxnSpPr>
            <p:nvPr/>
          </p:nvCxnSpPr>
          <p:spPr bwMode="auto">
            <a:xfrm rot="16200000" flipH="1">
              <a:off x="5727246" y="5375733"/>
              <a:ext cx="570428" cy="601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>
              <a:off x="357797" y="5661248"/>
              <a:ext cx="2736304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End of follow-up (31Dec2010) 1857 alive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>
              <a:off x="2391075" y="5198110"/>
              <a:ext cx="1944215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377 patients died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6677749" y="5198110"/>
              <a:ext cx="1944215" cy="34051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430 patients died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sp>
          <p:nvSpPr>
            <p:cNvPr id="34" name="AutoShape 10"/>
            <p:cNvSpPr>
              <a:spLocks noChangeArrowheads="1"/>
            </p:cNvSpPr>
            <p:nvPr/>
          </p:nvSpPr>
          <p:spPr bwMode="auto">
            <a:xfrm>
              <a:off x="4608605" y="5661248"/>
              <a:ext cx="2808312" cy="57888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 dirty="0" smtClean="0">
                  <a:solidFill>
                    <a:srgbClr val="000099"/>
                  </a:solidFill>
                </a:rPr>
                <a:t>End of follow-up (31Dec2010) 1768 alive</a:t>
              </a:r>
              <a:endParaRPr lang="en-GB" sz="14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35" name="AutoShape 26"/>
            <p:cNvCxnSpPr>
              <a:cxnSpLocks noChangeShapeType="1"/>
            </p:cNvCxnSpPr>
            <p:nvPr/>
          </p:nvCxnSpPr>
          <p:spPr bwMode="auto">
            <a:xfrm>
              <a:off x="1735234" y="5380514"/>
              <a:ext cx="64807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6" name="AutoShape 26"/>
            <p:cNvCxnSpPr>
              <a:cxnSpLocks noChangeShapeType="1"/>
            </p:cNvCxnSpPr>
            <p:nvPr/>
          </p:nvCxnSpPr>
          <p:spPr bwMode="auto">
            <a:xfrm>
              <a:off x="6018983" y="5380514"/>
              <a:ext cx="648072" cy="158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345604"/>
            <a:ext cx="7600950" cy="419100"/>
          </a:xfrm>
        </p:spPr>
        <p:txBody>
          <a:bodyPr/>
          <a:lstStyle/>
          <a:p>
            <a:r>
              <a:rPr lang="en-GB" dirty="0" smtClean="0"/>
              <a:t>Effect of Atorvastatin on Mortality and Causes of Death ‒ 1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549048"/>
          <a:ext cx="8640962" cy="301822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749082"/>
                <a:gridCol w="612886"/>
                <a:gridCol w="582248"/>
                <a:gridCol w="648072"/>
                <a:gridCol w="504056"/>
                <a:gridCol w="936104"/>
                <a:gridCol w="576064"/>
                <a:gridCol w="148002"/>
                <a:gridCol w="644086"/>
                <a:gridCol w="576064"/>
                <a:gridCol w="648072"/>
                <a:gridCol w="576064"/>
                <a:gridCol w="963473"/>
                <a:gridCol w="476689"/>
              </a:tblGrid>
              <a:tr h="4612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353D92"/>
                          </a:solidFill>
                        </a:rPr>
                        <a:t>LLA</a:t>
                      </a: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353D92"/>
                          </a:solidFill>
                        </a:rPr>
                        <a:t>Total Follow-up</a:t>
                      </a: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Placebo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Atorvastatin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HR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</a:rPr>
                        <a:t>†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</a:rPr>
                        <a:t>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value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Placebo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Atorvastatin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HR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</a:rPr>
                        <a:t>†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</a:rPr>
                        <a:t>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value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effectLst/>
                        </a:rPr>
                        <a:t>Cause of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effectLst/>
                        </a:rPr>
                        <a:t>Death</a:t>
                      </a: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839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rgbClr val="353D92"/>
                        </a:solidFill>
                        <a:effectLst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25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effectLst/>
                        </a:rPr>
                        <a:t>All-cause</a:t>
                      </a: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90 </a:t>
                      </a:r>
                      <a:endParaRPr lang="en-GB" sz="1200" dirty="0" smtClean="0">
                        <a:solidFill>
                          <a:srgbClr val="353D92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(3.9)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1.28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83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(3.6)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1.18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0.92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(0.68, 1.24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0.60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520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(22.7)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2.24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460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(19.9)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1.94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(0.76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, 0.98)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0.02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5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effectLst/>
                        </a:rPr>
                        <a:t>CV</a:t>
                      </a: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36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(1.6)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0.51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(1.3)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0.43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0.83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(0.51, 1.35)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0.45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167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(7.3)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0.73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154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(6.6)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0.65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0.89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(0.72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, 1.11)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0.32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5790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effectLst/>
                        </a:rPr>
                        <a:t>Non-CV</a:t>
                      </a: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54 </a:t>
                      </a:r>
                      <a:endParaRPr lang="en-GB" sz="1200" dirty="0" smtClean="0">
                        <a:solidFill>
                          <a:srgbClr val="353D92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(2.4)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0.77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53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(2.3)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0.75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0.99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(0.67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, 1.44)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0.94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353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(15.4)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</a:rPr>
                        <a:t>1.52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306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(13.2)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1.29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0.85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(0.73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, 0.99)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0.03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4581128"/>
            <a:ext cx="8208912" cy="93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lnSpc>
                <a:spcPct val="114000"/>
              </a:lnSpc>
            </a:pP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*Per 100 person-years </a:t>
            </a:r>
          </a:p>
          <a:p>
            <a:pPr lvl="0" eaLnBrk="0" hangingPunct="0">
              <a:lnSpc>
                <a:spcPct val="114000"/>
              </a:lnSpc>
            </a:pPr>
            <a:r>
              <a:rPr lang="en-GB" sz="1200" baseline="30000" dirty="0" smtClean="0">
                <a:solidFill>
                  <a:srgbClr val="000099"/>
                </a:solidFill>
              </a:rPr>
              <a:t>†</a:t>
            </a:r>
            <a:r>
              <a:rPr lang="en-GB" sz="1200" dirty="0" smtClean="0">
                <a:solidFill>
                  <a:srgbClr val="000099"/>
                </a:solidFill>
              </a:rPr>
              <a:t>Unadjusted hazard ratios (HR) (95% confidence interval [CI]) of atorvastatin effect on mortality and causes of death during ASCOT-LLA and total follow-up period</a:t>
            </a:r>
            <a:r>
              <a:rPr kumimoji="0" lang="en-GB" sz="120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GB" sz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14000"/>
              </a:lnSpc>
            </a:pPr>
            <a:endParaRPr kumimoji="0" lang="en-GB" sz="12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345604"/>
            <a:ext cx="7600950" cy="419100"/>
          </a:xfrm>
        </p:spPr>
        <p:txBody>
          <a:bodyPr/>
          <a:lstStyle/>
          <a:p>
            <a:r>
              <a:rPr lang="en-GB" dirty="0" smtClean="0"/>
              <a:t>Effect of Atorvastatin on Mortality and Causes of Death ‒ 2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556792"/>
          <a:ext cx="8640961" cy="3422254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008112"/>
                <a:gridCol w="576064"/>
                <a:gridCol w="576064"/>
                <a:gridCol w="504056"/>
                <a:gridCol w="576064"/>
                <a:gridCol w="936104"/>
                <a:gridCol w="504056"/>
                <a:gridCol w="148002"/>
                <a:gridCol w="572078"/>
                <a:gridCol w="576064"/>
                <a:gridCol w="648072"/>
                <a:gridCol w="576064"/>
                <a:gridCol w="963473"/>
                <a:gridCol w="476688"/>
              </a:tblGrid>
              <a:tr h="4133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353D92"/>
                          </a:solidFill>
                        </a:rPr>
                        <a:t>LLA</a:t>
                      </a: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353D92"/>
                          </a:solidFill>
                        </a:rPr>
                        <a:t>Total Follow-up</a:t>
                      </a:r>
                      <a:endParaRPr lang="en-GB" sz="18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+mn-lt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Placebo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Atorvastatin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HR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</a:rPr>
                        <a:t>†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</a:rPr>
                        <a:t>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value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Placebo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</a:rPr>
                        <a:t>Atorvastatin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HR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</a:rPr>
                        <a:t>†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</a:rPr>
                        <a:t>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</a:rPr>
                        <a:t>value 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effectLst/>
                        </a:rPr>
                        <a:t>Cause of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effectLst/>
                        </a:rPr>
                        <a:t>Death</a:t>
                      </a: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5014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rgbClr val="353D92"/>
                        </a:solidFill>
                        <a:effectLst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N (%)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</a:rPr>
                        <a:t>Rate*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37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Cancer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(1.7)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(0.67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1.65)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(9.3)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(8.7)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(0.76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1.12)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Infection/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Respiratory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(11.1)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0.09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(5.7)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(0.13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2.04)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(15.9)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(12.1)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(0.42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0.97)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655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Infection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(5.6)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(1.9)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0.01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(0.04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3.26)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(10.5)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(7.5)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0.10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(0.36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1.02)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0.06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5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Respiratory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(5.6)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(3.8)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(0.11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4.07)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0.67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301" marR="61301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(5.4)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0.08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(4.6)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0.06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999" marR="16999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(0.36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1.44)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4991172"/>
            <a:ext cx="8208912" cy="93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lnSpc>
                <a:spcPct val="114000"/>
              </a:lnSpc>
            </a:pP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*Per 100 person-years; </a:t>
            </a:r>
          </a:p>
          <a:p>
            <a:pPr lvl="0" eaLnBrk="0" hangingPunct="0">
              <a:lnSpc>
                <a:spcPct val="114000"/>
              </a:lnSpc>
            </a:pPr>
            <a:r>
              <a:rPr lang="en-GB" sz="1200" baseline="30000" dirty="0" smtClean="0">
                <a:solidFill>
                  <a:srgbClr val="000099"/>
                </a:solidFill>
              </a:rPr>
              <a:t>†</a:t>
            </a:r>
            <a:r>
              <a:rPr lang="en-GB" sz="1200" dirty="0" smtClean="0">
                <a:solidFill>
                  <a:srgbClr val="000099"/>
                </a:solidFill>
              </a:rPr>
              <a:t>Unadjusted hazard ratios (HR) (95% confidence interval [CI]) of atorvastatin effect on mortality and causes of death during ASCOT-LLA and total follow-up period</a:t>
            </a:r>
            <a:r>
              <a:rPr kumimoji="0" lang="en-GB" sz="120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GB" sz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114000"/>
              </a:lnSpc>
            </a:pPr>
            <a:endParaRPr kumimoji="0" lang="en-GB" sz="12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Adjusted Effect of Atorvastatin on Mortality and Causes of Death 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1412776"/>
          <a:ext cx="8640959" cy="3672408"/>
        </p:xfrm>
        <a:graphic>
          <a:graphicData uri="http://schemas.openxmlformats.org/drawingml/2006/table">
            <a:tbl>
              <a:tblPr/>
              <a:tblGrid>
                <a:gridCol w="1656184"/>
                <a:gridCol w="1440160"/>
                <a:gridCol w="720080"/>
                <a:gridCol w="216024"/>
                <a:gridCol w="1440160"/>
                <a:gridCol w="720080"/>
                <a:gridCol w="216024"/>
                <a:gridCol w="1440160"/>
                <a:gridCol w="792087"/>
              </a:tblGrid>
              <a:tr h="301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Calibri"/>
                          <a:cs typeface="Times New Roman"/>
                        </a:rPr>
                        <a:t>LLA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Post-LLA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en-GB" sz="1200" b="1" baseline="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Follow-up</a:t>
                      </a:r>
                      <a:endParaRPr lang="en-GB" sz="1200" dirty="0" smtClean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Cause of death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HR 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†</a:t>
                      </a:r>
                      <a:endParaRPr lang="en-GB" sz="1200" baseline="300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HR 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†</a:t>
                      </a:r>
                      <a:endParaRPr lang="en-GB" sz="1200" dirty="0" smtClean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HR (95% CI)</a:t>
                      </a:r>
                      <a:r>
                        <a:rPr lang="en-GB" sz="1200" b="1" baseline="300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†</a:t>
                      </a:r>
                      <a:endParaRPr lang="en-GB" sz="1200" dirty="0" smtClean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All-cause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0.93</a:t>
                      </a:r>
                      <a:r>
                        <a:rPr lang="en-GB" sz="1200" baseline="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(0.69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1.25)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0.64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0.85 (0.74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0.98)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0.86   (0.76, 0.98)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0.02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CV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0.85 (0.52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1.38)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0.51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0.91 (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0.72, 1.17)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0.47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0.90   (0.72, 1.12)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Non-CV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0.99 (0.68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1.44)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0.94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0.82 (0.69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0.97)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0.02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0.84   (0.72, 0.98)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0.03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Cancer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1.05 (0.67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1.64)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0.84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0.89 (0.72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1.10)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0.92   (0.75, 1.11)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0.37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Infection/Respiratory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0.51</a:t>
                      </a:r>
                      <a:r>
                        <a:rPr lang="en-GB" sz="1200" baseline="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(0.13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2.05)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0.35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0.65 (0.42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1.01)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0.06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0.64   (0.42, 0.97)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Infection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0.33 (0.03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3.16)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0.33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0.61 (0.36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1.05)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0.07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0.59   (0.35, 0.99)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0.046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F7"/>
                    </a:solidFill>
                  </a:tcPr>
                </a:tc>
              </a:tr>
              <a:tr h="561848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Respiratory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0.73 (0.12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4.39)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0.73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0.75 (0.36</a:t>
                      </a: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1.60)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0.46</a:t>
                      </a:r>
                      <a:endParaRPr lang="en-GB" sz="120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0.75   (0.37, </a:t>
                      </a:r>
                      <a:r>
                        <a:rPr lang="en-GB" sz="1200" dirty="0" smtClean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1.50)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53D9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0.42</a:t>
                      </a:r>
                      <a:endParaRPr lang="en-GB" sz="1200" dirty="0">
                        <a:solidFill>
                          <a:srgbClr val="353D9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06" marR="4840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536" y="5085184"/>
            <a:ext cx="7885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353D9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*Participants who died during LLA period were excluded	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53D9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GB" sz="1200" b="1" baseline="30000" dirty="0" smtClean="0">
                <a:solidFill>
                  <a:srgbClr val="353D92"/>
                </a:solidFill>
                <a:ea typeface="Times New Roman"/>
                <a:cs typeface="Times New Roman"/>
              </a:rPr>
              <a:t>†</a:t>
            </a:r>
            <a:r>
              <a:rPr lang="en-GB" sz="1200" dirty="0" smtClean="0">
                <a:solidFill>
                  <a:srgbClr val="353D9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Adjusted for age, sex, body mass index, systolic blood pressure, total cholesterol, diabetes, current smokers, ethnicity, randomised blood pressure treatment and completion educational age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53D9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3596"/>
            <a:ext cx="8640960" cy="419100"/>
          </a:xfrm>
        </p:spPr>
        <p:txBody>
          <a:bodyPr/>
          <a:lstStyle/>
          <a:p>
            <a:r>
              <a:rPr lang="en-GB" dirty="0" smtClean="0"/>
              <a:t>Cumulative Incidence by Cause of Death ‒ 1</a:t>
            </a:r>
            <a:endParaRPr lang="en-GB" dirty="0"/>
          </a:p>
        </p:txBody>
      </p:sp>
      <p:grpSp>
        <p:nvGrpSpPr>
          <p:cNvPr id="3" name="Group 48"/>
          <p:cNvGrpSpPr/>
          <p:nvPr/>
        </p:nvGrpSpPr>
        <p:grpSpPr>
          <a:xfrm>
            <a:off x="-36511" y="980728"/>
            <a:ext cx="8784975" cy="5025299"/>
            <a:chOff x="-36511" y="980728"/>
            <a:chExt cx="8784975" cy="5025299"/>
          </a:xfrm>
        </p:grpSpPr>
        <p:pic>
          <p:nvPicPr>
            <p:cNvPr id="5" name="Picture 1" descr="ESC Figure 3a.png"/>
            <p:cNvPicPr>
              <a:picLocks noChangeAspect="1"/>
            </p:cNvPicPr>
            <p:nvPr/>
          </p:nvPicPr>
          <p:blipFill>
            <a:blip r:embed="rId2" cstate="print"/>
            <a:srcRect t="3118" b="6966"/>
            <a:stretch>
              <a:fillRect/>
            </a:stretch>
          </p:blipFill>
          <p:spPr bwMode="auto">
            <a:xfrm>
              <a:off x="323528" y="1196752"/>
              <a:ext cx="8424936" cy="4464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3"/>
            <p:cNvGrpSpPr/>
            <p:nvPr/>
          </p:nvGrpSpPr>
          <p:grpSpPr>
            <a:xfrm>
              <a:off x="-36511" y="5413557"/>
              <a:ext cx="8615560" cy="592470"/>
              <a:chOff x="-36511" y="5500826"/>
              <a:chExt cx="8615560" cy="59247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-36511" y="5500826"/>
                <a:ext cx="936103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Number at risk</a:t>
                </a:r>
              </a:p>
              <a:p>
                <a:pPr algn="r">
                  <a:spcBef>
                    <a:spcPts val="300"/>
                  </a:spcBef>
                </a:pPr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Placebo</a:t>
                </a:r>
              </a:p>
              <a:p>
                <a:pPr algn="r"/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Atorvastatin </a:t>
                </a:r>
                <a:endParaRPr lang="en-GB" sz="1000" b="1" dirty="0">
                  <a:solidFill>
                    <a:srgbClr val="000099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10" name="Group 17"/>
              <p:cNvGrpSpPr/>
              <p:nvPr/>
            </p:nvGrpSpPr>
            <p:grpSpPr>
              <a:xfrm>
                <a:off x="84028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1" name="Group 18"/>
              <p:cNvGrpSpPr/>
              <p:nvPr/>
            </p:nvGrpSpPr>
            <p:grpSpPr>
              <a:xfrm>
                <a:off x="281637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2" name="Group 23"/>
              <p:cNvGrpSpPr/>
              <p:nvPr/>
            </p:nvGrpSpPr>
            <p:grpSpPr>
              <a:xfrm>
                <a:off x="479437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" name="Group 28"/>
              <p:cNvGrpSpPr/>
              <p:nvPr/>
            </p:nvGrpSpPr>
            <p:grpSpPr>
              <a:xfrm>
                <a:off x="6772498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043608" y="980728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latin typeface="+mn-lt"/>
                </a:rPr>
                <a:t>      All-cause mortality </a:t>
              </a:r>
              <a:endParaRPr lang="en-GB" sz="1000" b="1" dirty="0">
                <a:latin typeface="+mn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644008" y="4725142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724128" y="4581128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9654" y="4267696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 flipV="1">
              <a:off x="1763688" y="3873748"/>
              <a:ext cx="45719" cy="72010"/>
            </a:xfrm>
            <a:prstGeom prst="rect">
              <a:avLst/>
            </a:prstGeom>
            <a:ln w="3175">
              <a:noFill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688399" y="4549230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236296" y="98072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Cancer mortality</a:t>
            </a:r>
            <a:endParaRPr lang="en-GB" sz="1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87824" y="980728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Non-cardiovascular mortality</a:t>
            </a:r>
            <a:endParaRPr lang="en-GB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076056" y="980728"/>
            <a:ext cx="2016224" cy="254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Cardiovascular mortality</a:t>
            </a:r>
            <a:endParaRPr lang="en-GB" sz="1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3596"/>
            <a:ext cx="8640960" cy="419100"/>
          </a:xfrm>
        </p:spPr>
        <p:txBody>
          <a:bodyPr/>
          <a:lstStyle/>
          <a:p>
            <a:r>
              <a:rPr lang="en-GB" dirty="0" smtClean="0"/>
              <a:t>Cumulative Incidence by Cause of Death ‒ 1</a:t>
            </a:r>
            <a:endParaRPr lang="en-GB" dirty="0"/>
          </a:p>
        </p:txBody>
      </p:sp>
      <p:grpSp>
        <p:nvGrpSpPr>
          <p:cNvPr id="3" name="Group 48"/>
          <p:cNvGrpSpPr/>
          <p:nvPr/>
        </p:nvGrpSpPr>
        <p:grpSpPr>
          <a:xfrm>
            <a:off x="-36511" y="980728"/>
            <a:ext cx="8784975" cy="5025299"/>
            <a:chOff x="-36511" y="980728"/>
            <a:chExt cx="8784975" cy="5025299"/>
          </a:xfrm>
        </p:grpSpPr>
        <p:pic>
          <p:nvPicPr>
            <p:cNvPr id="5" name="Picture 1" descr="ESC Figure 3a.png"/>
            <p:cNvPicPr>
              <a:picLocks noChangeAspect="1"/>
            </p:cNvPicPr>
            <p:nvPr/>
          </p:nvPicPr>
          <p:blipFill>
            <a:blip r:embed="rId2" cstate="print"/>
            <a:srcRect t="3118" b="6966"/>
            <a:stretch>
              <a:fillRect/>
            </a:stretch>
          </p:blipFill>
          <p:spPr bwMode="auto">
            <a:xfrm>
              <a:off x="323528" y="1196752"/>
              <a:ext cx="8424936" cy="4464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3"/>
            <p:cNvGrpSpPr/>
            <p:nvPr/>
          </p:nvGrpSpPr>
          <p:grpSpPr>
            <a:xfrm>
              <a:off x="-36511" y="5413557"/>
              <a:ext cx="8615560" cy="592470"/>
              <a:chOff x="-36511" y="5500826"/>
              <a:chExt cx="8615560" cy="59247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-36511" y="5500826"/>
                <a:ext cx="936103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Number at risk</a:t>
                </a:r>
              </a:p>
              <a:p>
                <a:pPr algn="r">
                  <a:spcBef>
                    <a:spcPts val="300"/>
                  </a:spcBef>
                </a:pPr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Placebo</a:t>
                </a:r>
              </a:p>
              <a:p>
                <a:pPr algn="r"/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Atorvastatin </a:t>
                </a:r>
                <a:endParaRPr lang="en-GB" sz="1000" b="1" dirty="0">
                  <a:solidFill>
                    <a:srgbClr val="000099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10" name="Group 17"/>
              <p:cNvGrpSpPr/>
              <p:nvPr/>
            </p:nvGrpSpPr>
            <p:grpSpPr>
              <a:xfrm>
                <a:off x="84028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1" name="Group 18"/>
              <p:cNvGrpSpPr/>
              <p:nvPr/>
            </p:nvGrpSpPr>
            <p:grpSpPr>
              <a:xfrm>
                <a:off x="281637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2" name="Group 23"/>
              <p:cNvGrpSpPr/>
              <p:nvPr/>
            </p:nvGrpSpPr>
            <p:grpSpPr>
              <a:xfrm>
                <a:off x="4794374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" name="Group 28"/>
              <p:cNvGrpSpPr/>
              <p:nvPr/>
            </p:nvGrpSpPr>
            <p:grpSpPr>
              <a:xfrm>
                <a:off x="6772498" y="5693186"/>
                <a:ext cx="1806551" cy="400110"/>
                <a:chOff x="840284" y="5693186"/>
                <a:chExt cx="1806551" cy="40011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84028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25963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594272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21478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1043608" y="980728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latin typeface="+mn-lt"/>
                </a:rPr>
                <a:t>      All-cause mortality </a:t>
              </a:r>
              <a:endParaRPr lang="en-GB" sz="1000" b="1" dirty="0">
                <a:latin typeface="+mn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644008" y="4725142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724128" y="4581128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9654" y="4267696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 flipV="1">
              <a:off x="1763688" y="3873748"/>
              <a:ext cx="45719" cy="72010"/>
            </a:xfrm>
            <a:prstGeom prst="rect">
              <a:avLst/>
            </a:prstGeom>
            <a:ln w="3175">
              <a:noFill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688399" y="4549230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236296" y="98072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Cancer mortality</a:t>
            </a:r>
            <a:endParaRPr lang="en-GB" sz="1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87824" y="980728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Non-cardiovascular mortality</a:t>
            </a:r>
            <a:endParaRPr lang="en-GB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076056" y="980728"/>
            <a:ext cx="2016224" cy="254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Cardiovascular mortality</a:t>
            </a:r>
            <a:endParaRPr lang="en-GB" sz="1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604448" y="1556792"/>
            <a:ext cx="5395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  P</a:t>
            </a:r>
            <a:endParaRPr lang="en-GB" sz="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604448" y="134076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  A</a:t>
            </a:r>
            <a:endParaRPr lang="en-GB" sz="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627784" y="1196752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</a:t>
            </a:r>
            <a:endParaRPr lang="en-GB" sz="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2204864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</a:t>
            </a:r>
            <a:endParaRPr lang="en-GB" sz="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588224" y="3933056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</a:t>
            </a:r>
            <a:endParaRPr lang="en-GB" sz="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532440" y="3645024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</a:t>
            </a:r>
            <a:endParaRPr lang="en-GB" sz="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99792" y="1988840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A</a:t>
            </a:r>
            <a:endParaRPr lang="en-GB" sz="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44008" y="2996952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</a:t>
            </a:r>
            <a:endParaRPr lang="en-GB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88224" y="4077072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</a:t>
            </a:r>
            <a:endParaRPr lang="en-GB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8532440" y="386104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 A</a:t>
            </a:r>
            <a:endParaRPr lang="en-GB" sz="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3596"/>
            <a:ext cx="8640960" cy="419100"/>
          </a:xfrm>
        </p:spPr>
        <p:txBody>
          <a:bodyPr/>
          <a:lstStyle/>
          <a:p>
            <a:r>
              <a:rPr lang="en-GB" dirty="0" smtClean="0"/>
              <a:t>Cumulative Incidence by Cause of Death ‒ 2</a:t>
            </a:r>
            <a:endParaRPr lang="en-GB" dirty="0"/>
          </a:p>
        </p:txBody>
      </p:sp>
      <p:grpSp>
        <p:nvGrpSpPr>
          <p:cNvPr id="3" name="Group 34"/>
          <p:cNvGrpSpPr/>
          <p:nvPr/>
        </p:nvGrpSpPr>
        <p:grpSpPr>
          <a:xfrm>
            <a:off x="0" y="836712"/>
            <a:ext cx="8892480" cy="5294174"/>
            <a:chOff x="0" y="836712"/>
            <a:chExt cx="8892480" cy="5294174"/>
          </a:xfrm>
        </p:grpSpPr>
        <p:grpSp>
          <p:nvGrpSpPr>
            <p:cNvPr id="5" name="Group 46"/>
            <p:cNvGrpSpPr/>
            <p:nvPr/>
          </p:nvGrpSpPr>
          <p:grpSpPr>
            <a:xfrm>
              <a:off x="179512" y="836712"/>
              <a:ext cx="8712968" cy="4998169"/>
              <a:chOff x="179512" y="951111"/>
              <a:chExt cx="8712968" cy="5142185"/>
            </a:xfrm>
          </p:grpSpPr>
          <p:pic>
            <p:nvPicPr>
              <p:cNvPr id="4" name="Picture 1" descr="ESC Figure 4.png"/>
              <p:cNvPicPr>
                <a:picLocks noChangeAspect="1"/>
              </p:cNvPicPr>
              <p:nvPr/>
            </p:nvPicPr>
            <p:blipFill>
              <a:blip r:embed="rId3" cstate="print"/>
              <a:srcRect b="7042"/>
              <a:stretch>
                <a:fillRect/>
              </a:stretch>
            </p:blipFill>
            <p:spPr bwMode="auto">
              <a:xfrm>
                <a:off x="179512" y="1340768"/>
                <a:ext cx="8712968" cy="4752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1043608" y="951111"/>
                <a:ext cx="7632848" cy="461665"/>
                <a:chOff x="1043608" y="764704"/>
                <a:chExt cx="7632848" cy="461665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1043608" y="764704"/>
                  <a:ext cx="18722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>
                      <a:solidFill>
                        <a:srgbClr val="000099"/>
                      </a:solidFill>
                    </a:rPr>
                    <a:t>Mortality due to infection </a:t>
                  </a:r>
                  <a:endParaRPr lang="en-GB" sz="1200" b="1" dirty="0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3851920" y="764704"/>
                  <a:ext cx="18722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>
                      <a:solidFill>
                        <a:srgbClr val="000099"/>
                      </a:solidFill>
                    </a:rPr>
                    <a:t>Mortality due to respiratory illness</a:t>
                  </a:r>
                  <a:endParaRPr lang="en-GB" sz="1200" b="1" dirty="0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588224" y="764704"/>
                  <a:ext cx="20882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>
                      <a:solidFill>
                        <a:srgbClr val="000099"/>
                      </a:solidFill>
                    </a:rPr>
                    <a:t>Mortality due to infection and respiratory illness</a:t>
                  </a:r>
                  <a:endParaRPr lang="en-GB" sz="1200" b="1" dirty="0">
                    <a:solidFill>
                      <a:srgbClr val="000099"/>
                    </a:solidFill>
                  </a:endParaRPr>
                </a:p>
              </p:txBody>
            </p:sp>
          </p:grpSp>
        </p:grpSp>
        <p:grpSp>
          <p:nvGrpSpPr>
            <p:cNvPr id="10" name="Group 45"/>
            <p:cNvGrpSpPr/>
            <p:nvPr/>
          </p:nvGrpSpPr>
          <p:grpSpPr>
            <a:xfrm>
              <a:off x="0" y="5538416"/>
              <a:ext cx="8651950" cy="592470"/>
              <a:chOff x="0" y="5788858"/>
              <a:chExt cx="8651950" cy="59247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0" y="5788858"/>
                <a:ext cx="936103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Number at risk</a:t>
                </a:r>
              </a:p>
              <a:p>
                <a:pPr algn="r">
                  <a:spcBef>
                    <a:spcPts val="300"/>
                  </a:spcBef>
                </a:pPr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Placebo</a:t>
                </a:r>
              </a:p>
              <a:p>
                <a:pPr algn="r"/>
                <a:r>
                  <a:rPr lang="en-GB" sz="1000" b="1" dirty="0" smtClean="0">
                    <a:solidFill>
                      <a:srgbClr val="000099"/>
                    </a:solidFill>
                    <a:latin typeface="Arial Narrow" pitchFamily="34" charset="0"/>
                  </a:rPr>
                  <a:t>Atorvastatin </a:t>
                </a:r>
                <a:endParaRPr lang="en-GB" sz="1000" b="1" dirty="0">
                  <a:solidFill>
                    <a:srgbClr val="000099"/>
                  </a:solidFill>
                  <a:latin typeface="Arial Narrow" pitchFamily="34" charset="0"/>
                </a:endParaRPr>
              </a:p>
            </p:txBody>
          </p:sp>
          <p:grpSp>
            <p:nvGrpSpPr>
              <p:cNvPr id="11" name="Group 17"/>
              <p:cNvGrpSpPr/>
              <p:nvPr/>
            </p:nvGrpSpPr>
            <p:grpSpPr>
              <a:xfrm>
                <a:off x="857745" y="5981218"/>
                <a:ext cx="2082776" cy="400110"/>
                <a:chOff x="821234" y="5693186"/>
                <a:chExt cx="2082776" cy="400110"/>
              </a:xfrm>
            </p:grpSpPr>
            <p:sp>
              <p:nvSpPr>
                <p:cNvPr id="29" name="TextBox 6"/>
                <p:cNvSpPr txBox="1"/>
                <p:nvPr/>
              </p:nvSpPr>
              <p:spPr>
                <a:xfrm>
                  <a:off x="82123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0" name="TextBox 7"/>
                <p:cNvSpPr txBox="1"/>
                <p:nvPr/>
              </p:nvSpPr>
              <p:spPr>
                <a:xfrm>
                  <a:off x="132630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9997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47196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" name="Group 17"/>
              <p:cNvGrpSpPr/>
              <p:nvPr/>
            </p:nvGrpSpPr>
            <p:grpSpPr>
              <a:xfrm>
                <a:off x="3707904" y="5981218"/>
                <a:ext cx="2082776" cy="400110"/>
                <a:chOff x="821234" y="5693186"/>
                <a:chExt cx="2082776" cy="400110"/>
              </a:xfrm>
            </p:grpSpPr>
            <p:sp>
              <p:nvSpPr>
                <p:cNvPr id="37" name="TextBox 6"/>
                <p:cNvSpPr txBox="1"/>
                <p:nvPr/>
              </p:nvSpPr>
              <p:spPr>
                <a:xfrm>
                  <a:off x="82123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8" name="TextBox 7"/>
                <p:cNvSpPr txBox="1"/>
                <p:nvPr/>
              </p:nvSpPr>
              <p:spPr>
                <a:xfrm>
                  <a:off x="132630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9997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247196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4" name="Group 17"/>
              <p:cNvGrpSpPr/>
              <p:nvPr/>
            </p:nvGrpSpPr>
            <p:grpSpPr>
              <a:xfrm>
                <a:off x="6569174" y="5981218"/>
                <a:ext cx="2082776" cy="400110"/>
                <a:chOff x="821234" y="5693186"/>
                <a:chExt cx="2082776" cy="400110"/>
              </a:xfrm>
            </p:grpSpPr>
            <p:sp>
              <p:nvSpPr>
                <p:cNvPr id="42" name="TextBox 6"/>
                <p:cNvSpPr txBox="1"/>
                <p:nvPr/>
              </p:nvSpPr>
              <p:spPr>
                <a:xfrm>
                  <a:off x="821234" y="5693186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2288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2317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43" name="TextBox 7"/>
                <p:cNvSpPr txBox="1"/>
                <p:nvPr/>
              </p:nvSpPr>
              <p:spPr>
                <a:xfrm>
                  <a:off x="1326307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2191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2228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9997" y="5693186"/>
                  <a:ext cx="4847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2052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2091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2471962" y="5693186"/>
                  <a:ext cx="4320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1208</a:t>
                  </a:r>
                </a:p>
                <a:p>
                  <a:r>
                    <a:rPr lang="en-GB" sz="1000" b="1" dirty="0" smtClean="0">
                      <a:solidFill>
                        <a:srgbClr val="000099"/>
                      </a:solidFill>
                      <a:latin typeface="Arial Narrow" pitchFamily="34" charset="0"/>
                    </a:rPr>
                    <a:t>1226</a:t>
                  </a:r>
                  <a:endParaRPr lang="en-GB" sz="1000" b="1" dirty="0">
                    <a:solidFill>
                      <a:srgbClr val="000099"/>
                    </a:solidFill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4762005" y="4691691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607487" y="4676823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942542" y="4676823"/>
              <a:ext cx="45719" cy="45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18288" tIns="18288" rIns="18288" bIns="1828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4392488"/>
          </a:xfrm>
        </p:spPr>
        <p:txBody>
          <a:bodyPr/>
          <a:lstStyle/>
          <a:p>
            <a:r>
              <a:rPr lang="en-GB" dirty="0" smtClean="0"/>
              <a:t>A median 11 years after the initial randomisation for ASCOT, and approximately 8 years after the closure of the LLA, all-cause mortality remained significantly lower in those originally assigned atorvastatin </a:t>
            </a:r>
          </a:p>
          <a:p>
            <a:pPr>
              <a:spcBef>
                <a:spcPts val="1000"/>
              </a:spcBef>
            </a:pPr>
            <a:r>
              <a:rPr lang="en-GB" dirty="0" smtClean="0"/>
              <a:t>Among the UK participants of ASCOT-LLA who were initially randomised to atorvastatin 10 mg therapy:</a:t>
            </a:r>
          </a:p>
          <a:p>
            <a:pPr marL="720725" indent="-360363">
              <a:spcBef>
                <a:spcPts val="1000"/>
              </a:spcBef>
              <a:buSzPct val="80000"/>
              <a:buFont typeface="Wingdings" pitchFamily="2" charset="2"/>
              <a:buChar char="§"/>
            </a:pPr>
            <a:r>
              <a:rPr lang="en-GB" sz="2200" dirty="0" smtClean="0"/>
              <a:t>CV deaths were fewer, but the difference was not significant</a:t>
            </a:r>
          </a:p>
          <a:p>
            <a:pPr marL="720725" indent="-360363">
              <a:spcBef>
                <a:spcPts val="1000"/>
              </a:spcBef>
              <a:buSzPct val="80000"/>
              <a:buFont typeface="Wingdings" pitchFamily="2" charset="2"/>
              <a:buChar char="§"/>
            </a:pPr>
            <a:r>
              <a:rPr lang="en-GB" sz="2200" dirty="0" smtClean="0"/>
              <a:t>Non-CV deaths were significantly fewer, attributed to a reduction in deaths caused by infection and respiratory illness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88640"/>
            <a:ext cx="7600950" cy="419100"/>
          </a:xfrm>
        </p:spPr>
        <p:txBody>
          <a:bodyPr/>
          <a:lstStyle/>
          <a:p>
            <a:r>
              <a:rPr lang="en-GB" dirty="0" smtClean="0"/>
              <a:t>Statins on Infection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112568"/>
          </a:xfrm>
        </p:spPr>
        <p:txBody>
          <a:bodyPr/>
          <a:lstStyle/>
          <a:p>
            <a:r>
              <a:rPr lang="en-GB" sz="1800" dirty="0" smtClean="0"/>
              <a:t>Experimental studies</a:t>
            </a:r>
            <a:r>
              <a:rPr lang="en-GB" sz="1800" baseline="30000" dirty="0" smtClean="0"/>
              <a:t>1</a:t>
            </a:r>
            <a:r>
              <a:rPr lang="en-GB" sz="1800" dirty="0" smtClean="0"/>
              <a:t> show statins:</a:t>
            </a:r>
          </a:p>
          <a:p>
            <a:pPr marL="627063" indent="-265113">
              <a:buSzPct val="80000"/>
              <a:buFont typeface="Wingdings" pitchFamily="2" charset="2"/>
              <a:buChar char="§"/>
            </a:pPr>
            <a:r>
              <a:rPr lang="en-GB" sz="1400" dirty="0" smtClean="0"/>
              <a:t>Modulate </a:t>
            </a:r>
            <a:r>
              <a:rPr lang="en-GB" sz="1400" dirty="0" err="1" smtClean="0"/>
              <a:t>neutrophil</a:t>
            </a:r>
            <a:r>
              <a:rPr lang="en-GB" sz="1400" dirty="0" smtClean="0"/>
              <a:t> function, reduce pro-inflammatory cytokine release, improve vascular function,</a:t>
            </a:r>
          </a:p>
          <a:p>
            <a:pPr marL="627063" indent="-265113">
              <a:buSzPct val="80000"/>
              <a:buNone/>
            </a:pPr>
            <a:r>
              <a:rPr lang="en-GB" sz="1400" dirty="0" smtClean="0"/>
              <a:t>     are anti-thrombotic and  improve outcome from pneumonia and sepsis</a:t>
            </a:r>
          </a:p>
          <a:p>
            <a:pPr marL="627063" indent="-265113">
              <a:buSzPct val="80000"/>
              <a:buNone/>
            </a:pPr>
            <a:endParaRPr lang="en-GB" sz="1400" dirty="0" smtClean="0"/>
          </a:p>
          <a:p>
            <a:r>
              <a:rPr lang="en-GB" sz="1800" dirty="0" smtClean="0"/>
              <a:t>Observational studies have shown prior statin use reduces mortality from sepsis and community acquired pneumonia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  </a:t>
            </a:r>
          </a:p>
          <a:p>
            <a:r>
              <a:rPr lang="en-GB" sz="1800" dirty="0" smtClean="0"/>
              <a:t>A review and meta-analysis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 of randomised trials and cohort studies found that:</a:t>
            </a:r>
          </a:p>
          <a:p>
            <a:pPr marL="627063" indent="-265113">
              <a:buSzPct val="80000"/>
              <a:buFont typeface="Wingdings" pitchFamily="2" charset="2"/>
              <a:buChar char="§"/>
            </a:pPr>
            <a:r>
              <a:rPr lang="en-GB" sz="1400" dirty="0" smtClean="0"/>
              <a:t>In 9 cohorts addressing the role of statins in treating infection, the pooled effect estimate ( mainly short term mortality) was 0.55 (95% CI: 0.36, 0.83) in favour of statin </a:t>
            </a:r>
          </a:p>
          <a:p>
            <a:pPr marL="627063" indent="-265113">
              <a:buSzPct val="80000"/>
              <a:buFont typeface="Wingdings" pitchFamily="2" charset="2"/>
              <a:buChar char="§"/>
            </a:pPr>
            <a:r>
              <a:rPr lang="en-GB" sz="1400" dirty="0" smtClean="0"/>
              <a:t>In 7 cohort studies investigating the prevention of infection in patients with vascular disease, the pooled effect estimate  ( mainly sepsis related event) was 0.57 (95% CI: 0.43, 0.75) in favour of </a:t>
            </a:r>
            <a:r>
              <a:rPr lang="en-GB" sz="1400" dirty="0" err="1" smtClean="0"/>
              <a:t>statin</a:t>
            </a:r>
            <a:r>
              <a:rPr lang="en-GB" sz="1400" dirty="0" smtClean="0"/>
              <a:t> use</a:t>
            </a:r>
          </a:p>
          <a:p>
            <a:pPr marL="627063" indent="-265113">
              <a:buSzPct val="80000"/>
              <a:buFont typeface="Wingdings" pitchFamily="2" charset="2"/>
              <a:buChar char="§"/>
            </a:pPr>
            <a:endParaRPr lang="en-GB" sz="1400" dirty="0" smtClean="0"/>
          </a:p>
          <a:p>
            <a:r>
              <a:rPr lang="en-GB" sz="1800" dirty="0" smtClean="0"/>
              <a:t>A recent editorial</a:t>
            </a:r>
            <a:r>
              <a:rPr lang="en-GB" sz="1800" baseline="30000" dirty="0" smtClean="0"/>
              <a:t>3 </a:t>
            </a:r>
            <a:endParaRPr lang="en-GB" sz="1800" dirty="0" smtClean="0"/>
          </a:p>
          <a:p>
            <a:pPr marL="623888" indent="-263525">
              <a:buSzPct val="80000"/>
              <a:buFont typeface="Wingdings" pitchFamily="2" charset="2"/>
              <a:buChar char="§"/>
            </a:pPr>
            <a:r>
              <a:rPr lang="en-GB" sz="1400" dirty="0" smtClean="0"/>
              <a:t>Urged caution in their interpretation, on account of the fact that observational, retrospective and meta-analytical studies cannot eliminate the possibility of confounding bias</a:t>
            </a:r>
          </a:p>
          <a:p>
            <a:pPr marL="623888" indent="-263525">
              <a:buSzPct val="80000"/>
              <a:buFont typeface="Wingdings" pitchFamily="2" charset="2"/>
              <a:buChar char="§"/>
            </a:pPr>
            <a:r>
              <a:rPr lang="en-GB" sz="1400" dirty="0" smtClean="0"/>
              <a:t>highlighted the need for formal prospective randomized controlled trials to be conducted</a:t>
            </a:r>
            <a:endParaRPr lang="en-GB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5926197"/>
            <a:ext cx="49685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3525" marR="0" lvl="0" indent="-263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Chalmers JD, et al.</a:t>
            </a:r>
            <a:r>
              <a:rPr kumimoji="0" lang="en-GB" altLang="ja-JP" sz="1100" b="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</a:t>
            </a:r>
            <a:r>
              <a:rPr kumimoji="0" lang="en-GB" altLang="ja-JP" sz="1100" b="0" i="1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Resp</a:t>
            </a:r>
            <a:r>
              <a:rPr kumimoji="0" lang="en-GB" altLang="ja-JP" sz="11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Med.</a:t>
            </a: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2010;104:1081-1091.</a:t>
            </a:r>
            <a:endParaRPr lang="en-GB" altLang="ja-JP" sz="1100" dirty="0" smtClean="0">
              <a:solidFill>
                <a:srgbClr val="000099"/>
              </a:solidFill>
              <a:latin typeface="+mn-ea"/>
              <a:cs typeface="Arial" pitchFamily="34" charset="0"/>
            </a:endParaRPr>
          </a:p>
          <a:p>
            <a:pPr marL="263525" marR="0" lvl="0" indent="-263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altLang="ja-JP" sz="11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Tleyjeh</a:t>
            </a: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IM,</a:t>
            </a:r>
            <a:r>
              <a:rPr kumimoji="0" lang="en-GB" altLang="ja-JP" sz="1100" b="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et al. </a:t>
            </a:r>
            <a:r>
              <a:rPr kumimoji="0" lang="en-GB" altLang="ja-JP" sz="11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Arch Intern Med. </a:t>
            </a: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2009;169:1658-1667.</a:t>
            </a:r>
            <a:endParaRPr lang="en-GB" altLang="ja-JP" sz="1100" dirty="0" smtClean="0">
              <a:solidFill>
                <a:srgbClr val="000099"/>
              </a:solidFill>
              <a:latin typeface="+mn-ea"/>
              <a:cs typeface="Arial" pitchFamily="34" charset="0"/>
            </a:endParaRPr>
          </a:p>
          <a:p>
            <a:pPr marL="263525" marR="0" lvl="0" indent="-263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Chopra V and Flanders SA.</a:t>
            </a:r>
            <a:r>
              <a:rPr kumimoji="0" lang="en-GB" altLang="ja-JP" sz="1100" b="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 </a:t>
            </a:r>
            <a:r>
              <a:rPr kumimoji="0" lang="en-GB" altLang="ja-JP" sz="11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BMJ. </a:t>
            </a:r>
            <a:r>
              <a:rPr kumimoji="0" lang="en-GB" altLang="ja-JP" sz="11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n-ea"/>
                <a:cs typeface="Times New Roman" pitchFamily="18" charset="0"/>
              </a:rPr>
              <a:t>2011;342:d1907</a:t>
            </a:r>
            <a:endParaRPr kumimoji="0" lang="en-GB" altLang="ja-JP" sz="11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Presenter Disclosure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ASCOT-LLA: 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11 year mortality follow-up in the UK</a:t>
            </a:r>
            <a:endParaRPr lang="en-US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n-GB" b="1" dirty="0" smtClean="0"/>
          </a:p>
          <a:p>
            <a:pPr marL="273050" indent="-273050"/>
            <a:r>
              <a:rPr lang="en-GB" dirty="0" smtClean="0"/>
              <a:t>P. S. Sever and N. R. </a:t>
            </a:r>
            <a:r>
              <a:rPr lang="en-GB" dirty="0" err="1" smtClean="0"/>
              <a:t>Poulter</a:t>
            </a:r>
            <a:r>
              <a:rPr lang="en-GB" dirty="0" smtClean="0"/>
              <a:t> have served as consultants or received travel expenses, or payment for speaking at meetings, or funding for research from one or more pharmaceutical companies that market blood-pressure lowering or lipid-lowering drugs, including Pfizer for ASCOT	</a:t>
            </a:r>
          </a:p>
          <a:p>
            <a:pPr algn="ctr">
              <a:buNone/>
            </a:pPr>
            <a:endParaRPr lang="en-GB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4013200"/>
          </a:xfrm>
        </p:spPr>
        <p:txBody>
          <a:bodyPr/>
          <a:lstStyle/>
          <a:p>
            <a:r>
              <a:rPr lang="en-GB" sz="2800" dirty="0" smtClean="0"/>
              <a:t>Long-term benefits on all-cause mortality were observed among the UK participants of ASCOT-LLA who were originally assigned atorvastatin</a:t>
            </a:r>
          </a:p>
          <a:p>
            <a:endParaRPr lang="en-GB" sz="2800" dirty="0" smtClean="0"/>
          </a:p>
          <a:p>
            <a:r>
              <a:rPr lang="en-GB" sz="2800" dirty="0" smtClean="0"/>
              <a:t>No definitive explanation has been established for the hypothesised legacy effects of atorvastatin therapy on non-CV death reduction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ASCOT Study Design</a:t>
            </a:r>
          </a:p>
        </p:txBody>
      </p:sp>
      <p:grpSp>
        <p:nvGrpSpPr>
          <p:cNvPr id="38915" name="Group 95"/>
          <p:cNvGrpSpPr>
            <a:grpSpLocks/>
          </p:cNvGrpSpPr>
          <p:nvPr/>
        </p:nvGrpSpPr>
        <p:grpSpPr bwMode="auto">
          <a:xfrm>
            <a:off x="323850" y="1268413"/>
            <a:ext cx="6911975" cy="4568434"/>
            <a:chOff x="500994" y="1268760"/>
            <a:chExt cx="8175462" cy="4566999"/>
          </a:xfrm>
        </p:grpSpPr>
        <p:cxnSp>
          <p:nvCxnSpPr>
            <p:cNvPr id="38918" name="AutoShape 22"/>
            <p:cNvCxnSpPr>
              <a:cxnSpLocks noChangeShapeType="1"/>
              <a:stCxn id="38928" idx="2"/>
              <a:endCxn id="38925" idx="0"/>
            </p:cNvCxnSpPr>
            <p:nvPr/>
          </p:nvCxnSpPr>
          <p:spPr bwMode="auto">
            <a:xfrm rot="5400000">
              <a:off x="2817866" y="1008164"/>
              <a:ext cx="625146" cy="2576066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8919" name="AutoShape 23"/>
            <p:cNvCxnSpPr>
              <a:cxnSpLocks noChangeShapeType="1"/>
              <a:stCxn id="38928" idx="2"/>
              <a:endCxn id="38926" idx="0"/>
            </p:cNvCxnSpPr>
            <p:nvPr/>
          </p:nvCxnSpPr>
          <p:spPr bwMode="auto">
            <a:xfrm rot="16200000" flipH="1">
              <a:off x="5602003" y="800093"/>
              <a:ext cx="625106" cy="299216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8920" name="AutoShape 24"/>
            <p:cNvCxnSpPr>
              <a:cxnSpLocks noChangeShapeType="1"/>
              <a:stCxn id="38929" idx="0"/>
              <a:endCxn id="38925" idx="2"/>
            </p:cNvCxnSpPr>
            <p:nvPr/>
          </p:nvCxnSpPr>
          <p:spPr bwMode="auto">
            <a:xfrm rot="16200000" flipV="1">
              <a:off x="2940977" y="2157102"/>
              <a:ext cx="378923" cy="2576068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8921" name="AutoShape 25"/>
            <p:cNvCxnSpPr>
              <a:cxnSpLocks noChangeShapeType="1"/>
              <a:stCxn id="38929" idx="0"/>
              <a:endCxn id="38926" idx="2"/>
            </p:cNvCxnSpPr>
            <p:nvPr/>
          </p:nvCxnSpPr>
          <p:spPr bwMode="auto">
            <a:xfrm rot="5400000" flipH="1" flipV="1">
              <a:off x="5725115" y="1949074"/>
              <a:ext cx="378882" cy="2992167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8922" name="AutoShape 26"/>
            <p:cNvCxnSpPr>
              <a:cxnSpLocks noChangeShapeType="1"/>
              <a:stCxn id="38929" idx="2"/>
              <a:endCxn id="38927" idx="0"/>
            </p:cNvCxnSpPr>
            <p:nvPr/>
          </p:nvCxnSpPr>
          <p:spPr bwMode="auto">
            <a:xfrm rot="5400000">
              <a:off x="2929767" y="3598147"/>
              <a:ext cx="465062" cy="2512350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cxnSp>
          <p:nvCxnSpPr>
            <p:cNvPr id="38923" name="AutoShape 27"/>
            <p:cNvCxnSpPr>
              <a:cxnSpLocks noChangeShapeType="1"/>
              <a:stCxn id="38929" idx="2"/>
              <a:endCxn id="38924" idx="0"/>
            </p:cNvCxnSpPr>
            <p:nvPr/>
          </p:nvCxnSpPr>
          <p:spPr bwMode="auto">
            <a:xfrm rot="16200000" flipH="1">
              <a:off x="5559828" y="3480435"/>
              <a:ext cx="533143" cy="2815855"/>
            </a:xfrm>
            <a:prstGeom prst="straightConnector1">
              <a:avLst/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</p:cxnSp>
        <p:sp>
          <p:nvSpPr>
            <p:cNvPr id="38924" name="AutoShape 11"/>
            <p:cNvSpPr>
              <a:spLocks noChangeArrowheads="1"/>
            </p:cNvSpPr>
            <p:nvPr/>
          </p:nvSpPr>
          <p:spPr bwMode="auto">
            <a:xfrm>
              <a:off x="5792198" y="5154935"/>
              <a:ext cx="2884258" cy="6808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endParaRPr lang="en-GB" sz="800" b="1" dirty="0" smtClean="0">
                <a:solidFill>
                  <a:srgbClr val="000099"/>
                </a:solidFill>
              </a:endParaRPr>
            </a:p>
            <a:p>
              <a:pPr algn="ctr">
                <a:spcBef>
                  <a:spcPts val="0"/>
                </a:spcBef>
              </a:pPr>
              <a:r>
                <a:rPr lang="en-GB" b="1" dirty="0" smtClean="0">
                  <a:solidFill>
                    <a:srgbClr val="000099"/>
                  </a:solidFill>
                </a:rPr>
                <a:t>Placebo</a:t>
              </a:r>
            </a:p>
            <a:p>
              <a:pPr algn="ctr">
                <a:spcBef>
                  <a:spcPts val="0"/>
                </a:spcBef>
              </a:pPr>
              <a:endParaRPr lang="en-GB" sz="800" b="1" dirty="0">
                <a:solidFill>
                  <a:srgbClr val="000099"/>
                </a:solidFill>
              </a:endParaRPr>
            </a:p>
          </p:txBody>
        </p:sp>
        <p:sp>
          <p:nvSpPr>
            <p:cNvPr id="38925" name="AutoShape 7"/>
            <p:cNvSpPr>
              <a:spLocks noChangeArrowheads="1"/>
            </p:cNvSpPr>
            <p:nvPr/>
          </p:nvSpPr>
          <p:spPr bwMode="auto">
            <a:xfrm>
              <a:off x="500994" y="2608770"/>
              <a:ext cx="2682821" cy="64690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 dirty="0" err="1">
                  <a:solidFill>
                    <a:srgbClr val="000099"/>
                  </a:solidFill>
                </a:rPr>
                <a:t>Atenolol</a:t>
              </a:r>
              <a:r>
                <a:rPr lang="en-GB" sz="1600" b="1" dirty="0">
                  <a:solidFill>
                    <a:srgbClr val="000099"/>
                  </a:solidFill>
                </a:rPr>
                <a:t> </a:t>
              </a:r>
              <a:r>
                <a:rPr lang="en-US" sz="1600" b="1" dirty="0">
                  <a:solidFill>
                    <a:srgbClr val="000099"/>
                  </a:solidFill>
                </a:rPr>
                <a:t>±</a:t>
              </a:r>
              <a:r>
                <a:rPr lang="en-GB" sz="1600" b="1" dirty="0">
                  <a:solidFill>
                    <a:srgbClr val="000099"/>
                  </a:solidFill>
                </a:rPr>
                <a:t> </a:t>
              </a:r>
              <a:r>
                <a:rPr lang="en-GB" sz="1600" b="1" dirty="0" err="1">
                  <a:solidFill>
                    <a:srgbClr val="000099"/>
                  </a:solidFill>
                </a:rPr>
                <a:t>bendrofluazide</a:t>
              </a:r>
              <a:endParaRPr lang="en-US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38926" name="AutoShape 9"/>
            <p:cNvSpPr>
              <a:spLocks noChangeArrowheads="1"/>
            </p:cNvSpPr>
            <p:nvPr/>
          </p:nvSpPr>
          <p:spPr bwMode="auto">
            <a:xfrm>
              <a:off x="6144824" y="2608730"/>
              <a:ext cx="2531632" cy="64698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000099"/>
                  </a:solidFill>
                </a:rPr>
                <a:t>Amlodipine </a:t>
              </a:r>
              <a:r>
                <a:rPr lang="en-US" sz="1600" b="1">
                  <a:solidFill>
                    <a:srgbClr val="000099"/>
                  </a:solidFill>
                  <a:cs typeface="Arial" charset="0"/>
                </a:rPr>
                <a:t>±</a:t>
              </a:r>
              <a:r>
                <a:rPr lang="en-GB" sz="1600" b="1">
                  <a:solidFill>
                    <a:srgbClr val="000099"/>
                  </a:solidFill>
                </a:rPr>
                <a:t> perindopril</a:t>
              </a:r>
              <a:endParaRPr lang="en-US" sz="1600" b="1" u="sng">
                <a:solidFill>
                  <a:srgbClr val="000099"/>
                </a:solidFill>
              </a:endParaRPr>
            </a:p>
          </p:txBody>
        </p:sp>
        <p:sp>
          <p:nvSpPr>
            <p:cNvPr id="38927" name="AutoShape 10"/>
            <p:cNvSpPr>
              <a:spLocks noChangeArrowheads="1"/>
            </p:cNvSpPr>
            <p:nvPr/>
          </p:nvSpPr>
          <p:spPr bwMode="auto">
            <a:xfrm>
              <a:off x="500994" y="5086853"/>
              <a:ext cx="2810257" cy="7489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GB" sz="800" b="1" dirty="0" smtClean="0">
                <a:solidFill>
                  <a:srgbClr val="000099"/>
                </a:solidFill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GB" b="1" dirty="0" smtClean="0">
                  <a:solidFill>
                    <a:srgbClr val="000099"/>
                  </a:solidFill>
                </a:rPr>
                <a:t>Atorvastatin </a:t>
              </a:r>
              <a:r>
                <a:rPr lang="en-GB" b="1" dirty="0">
                  <a:solidFill>
                    <a:srgbClr val="000099"/>
                  </a:solidFill>
                </a:rPr>
                <a:t>10 </a:t>
              </a:r>
              <a:r>
                <a:rPr lang="en-GB" b="1" dirty="0" smtClean="0">
                  <a:solidFill>
                    <a:srgbClr val="000099"/>
                  </a:solidFill>
                </a:rPr>
                <a:t>mg</a:t>
              </a:r>
            </a:p>
            <a:p>
              <a:pPr algn="ctr">
                <a:spcBef>
                  <a:spcPct val="50000"/>
                </a:spcBef>
                <a:spcAft>
                  <a:spcPts val="0"/>
                </a:spcAft>
              </a:pPr>
              <a:endParaRPr lang="en-GB" sz="800" b="1" dirty="0" smtClean="0">
                <a:solidFill>
                  <a:srgbClr val="000099"/>
                </a:solidFill>
              </a:endParaRPr>
            </a:p>
          </p:txBody>
        </p:sp>
        <p:sp>
          <p:nvSpPr>
            <p:cNvPr id="38928" name="AutoShape 5"/>
            <p:cNvSpPr>
              <a:spLocks noChangeArrowheads="1"/>
            </p:cNvSpPr>
            <p:nvPr/>
          </p:nvSpPr>
          <p:spPr bwMode="auto">
            <a:xfrm>
              <a:off x="1267151" y="1268760"/>
              <a:ext cx="6302642" cy="71486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00099"/>
                  </a:solidFill>
                </a:rPr>
                <a:t>19,342 </a:t>
              </a:r>
              <a:r>
                <a:rPr lang="en-GB" b="1" dirty="0">
                  <a:solidFill>
                    <a:srgbClr val="000099"/>
                  </a:solidFill>
                </a:rPr>
                <a:t>hypertensive patients </a:t>
              </a:r>
              <a:r>
                <a:rPr lang="en-GB" b="1" dirty="0" smtClean="0">
                  <a:solidFill>
                    <a:srgbClr val="000099"/>
                  </a:solidFill>
                </a:rPr>
                <a:t>randomised </a:t>
              </a:r>
              <a:r>
                <a:rPr lang="en-GB" b="1" dirty="0">
                  <a:solidFill>
                    <a:srgbClr val="000099"/>
                  </a:solidFill>
                </a:rPr>
                <a:t>to antihypertensive treatment </a:t>
              </a:r>
              <a:endParaRPr lang="en-US" b="1" dirty="0">
                <a:solidFill>
                  <a:srgbClr val="000099"/>
                </a:solidFill>
              </a:endParaRPr>
            </a:p>
          </p:txBody>
        </p:sp>
        <p:sp>
          <p:nvSpPr>
            <p:cNvPr id="38929" name="AutoShape 8"/>
            <p:cNvSpPr>
              <a:spLocks noChangeArrowheads="1"/>
            </p:cNvSpPr>
            <p:nvPr/>
          </p:nvSpPr>
          <p:spPr bwMode="auto">
            <a:xfrm>
              <a:off x="2097696" y="3634598"/>
              <a:ext cx="4641551" cy="98719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53D9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5000"/>
                </a:spcBef>
              </a:pPr>
              <a:r>
                <a:rPr lang="en-GB" sz="1600" b="1" dirty="0" smtClean="0">
                  <a:solidFill>
                    <a:srgbClr val="000099"/>
                  </a:solidFill>
                </a:rPr>
                <a:t>10,305 </a:t>
              </a:r>
              <a:r>
                <a:rPr lang="en-GB" sz="1600" b="1" dirty="0">
                  <a:solidFill>
                    <a:srgbClr val="000099"/>
                  </a:solidFill>
                </a:rPr>
                <a:t>patients eligible and </a:t>
              </a:r>
              <a:r>
                <a:rPr lang="en-GB" sz="1600" b="1" dirty="0" smtClean="0">
                  <a:solidFill>
                    <a:srgbClr val="000099"/>
                  </a:solidFill>
                </a:rPr>
                <a:t>randomised </a:t>
              </a:r>
              <a:r>
                <a:rPr lang="en-GB" sz="1600" b="1" dirty="0">
                  <a:solidFill>
                    <a:srgbClr val="000099"/>
                  </a:solidFill>
                </a:rPr>
                <a:t>in lipid-lowering arm</a:t>
              </a:r>
            </a:p>
            <a:p>
              <a:pPr algn="ctr">
                <a:spcBef>
                  <a:spcPct val="25000"/>
                </a:spcBef>
              </a:pPr>
              <a:r>
                <a:rPr lang="en-GB" sz="1600" b="1" dirty="0">
                  <a:solidFill>
                    <a:srgbClr val="000099"/>
                  </a:solidFill>
                </a:rPr>
                <a:t>TC </a:t>
              </a:r>
              <a:r>
                <a:rPr lang="en-GB" sz="1600" b="1" dirty="0">
                  <a:solidFill>
                    <a:srgbClr val="000099"/>
                  </a:solidFill>
                  <a:cs typeface="Arial" charset="0"/>
                </a:rPr>
                <a:t>≤</a:t>
              </a:r>
              <a:r>
                <a:rPr lang="en-GB" sz="1600" b="1" dirty="0">
                  <a:solidFill>
                    <a:srgbClr val="000099"/>
                  </a:solidFill>
                </a:rPr>
                <a:t> 6.5 </a:t>
              </a:r>
              <a:r>
                <a:rPr lang="en-GB" sz="1600" b="1" dirty="0" err="1">
                  <a:solidFill>
                    <a:srgbClr val="000099"/>
                  </a:solidFill>
                </a:rPr>
                <a:t>mmol</a:t>
              </a:r>
              <a:r>
                <a:rPr lang="en-GB" sz="1600" b="1" dirty="0">
                  <a:solidFill>
                    <a:srgbClr val="000099"/>
                  </a:solidFill>
                </a:rPr>
                <a:t>/L (250 mg/</a:t>
              </a:r>
              <a:r>
                <a:rPr lang="en-GB" sz="1600" b="1" dirty="0" err="1">
                  <a:solidFill>
                    <a:srgbClr val="000099"/>
                  </a:solidFill>
                </a:rPr>
                <a:t>dL</a:t>
              </a:r>
              <a:r>
                <a:rPr lang="en-GB" sz="1600" b="1" dirty="0">
                  <a:solidFill>
                    <a:srgbClr val="000099"/>
                  </a:solidFill>
                </a:rPr>
                <a:t>)</a:t>
              </a:r>
              <a:endParaRPr lang="en-US" sz="16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38916" name="TextBox 129"/>
          <p:cNvSpPr txBox="1">
            <a:spLocks noChangeArrowheads="1"/>
          </p:cNvSpPr>
          <p:nvPr/>
        </p:nvSpPr>
        <p:spPr bwMode="auto">
          <a:xfrm>
            <a:off x="6875462" y="1772816"/>
            <a:ext cx="2268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E53134"/>
                </a:solidFill>
              </a:rPr>
              <a:t>ASCOT-BPLA</a:t>
            </a:r>
          </a:p>
          <a:p>
            <a:r>
              <a:rPr lang="en-US" b="1" dirty="0" smtClean="0">
                <a:solidFill>
                  <a:srgbClr val="E53134"/>
                </a:solidFill>
              </a:rPr>
              <a:t>Stopped at 5.5 yrs</a:t>
            </a:r>
            <a:endParaRPr lang="en-US" b="1" dirty="0">
              <a:solidFill>
                <a:srgbClr val="E53134"/>
              </a:solidFill>
            </a:endParaRPr>
          </a:p>
        </p:txBody>
      </p:sp>
      <p:sp>
        <p:nvSpPr>
          <p:cNvPr id="38917" name="TextBox 130"/>
          <p:cNvSpPr txBox="1">
            <a:spLocks noChangeArrowheads="1"/>
          </p:cNvSpPr>
          <p:nvPr/>
        </p:nvSpPr>
        <p:spPr bwMode="auto">
          <a:xfrm>
            <a:off x="6875462" y="4149080"/>
            <a:ext cx="2268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E53134"/>
                </a:solidFill>
              </a:rPr>
              <a:t>ASCOT-LLA</a:t>
            </a:r>
          </a:p>
          <a:p>
            <a:r>
              <a:rPr lang="en-US" b="1" dirty="0" smtClean="0">
                <a:solidFill>
                  <a:srgbClr val="E53134"/>
                </a:solidFill>
              </a:rPr>
              <a:t>Stopped at 3.3 yrs</a:t>
            </a:r>
            <a:endParaRPr lang="en-US" b="1" dirty="0">
              <a:solidFill>
                <a:srgbClr val="E5313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877272"/>
            <a:ext cx="81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 Investigator lead trial of hypertensive subjects age 40-79 yrs , no history of CHD, but with 3 additional CV risk factors</a:t>
            </a:r>
            <a:endParaRPr lang="en-GB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3" name="Rectangle 5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416824" cy="990600"/>
          </a:xfrm>
        </p:spPr>
        <p:txBody>
          <a:bodyPr/>
          <a:lstStyle/>
          <a:p>
            <a:r>
              <a:rPr lang="en-US" b="1" dirty="0" smtClean="0"/>
              <a:t>ASCOT-LLA Primary </a:t>
            </a:r>
            <a:r>
              <a:rPr lang="en-US" b="1" dirty="0"/>
              <a:t>End Point: Nonfatal </a:t>
            </a:r>
            <a:r>
              <a:rPr lang="en-US" b="1" dirty="0" smtClean="0"/>
              <a:t>MI and </a:t>
            </a:r>
            <a:r>
              <a:rPr lang="en-US" b="1" dirty="0"/>
              <a:t>Fatal CHD</a:t>
            </a:r>
          </a:p>
        </p:txBody>
      </p:sp>
      <p:sp>
        <p:nvSpPr>
          <p:cNvPr id="826370" name="Rectangle 2"/>
          <p:cNvSpPr>
            <a:spLocks noChangeArrowheads="1"/>
          </p:cNvSpPr>
          <p:nvPr/>
        </p:nvSpPr>
        <p:spPr bwMode="auto">
          <a:xfrm>
            <a:off x="1722438" y="1824756"/>
            <a:ext cx="715168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8288" tIns="18288" rIns="18288" bIns="18288" anchor="ctr"/>
          <a:lstStyle/>
          <a:p>
            <a:endParaRPr lang="en-GB"/>
          </a:p>
        </p:txBody>
      </p:sp>
      <p:graphicFrame>
        <p:nvGraphicFramePr>
          <p:cNvPr id="1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7388" y="1558925"/>
          <a:ext cx="6326187" cy="490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6374" name="Text Box 6"/>
          <p:cNvSpPr txBox="1">
            <a:spLocks noChangeArrowheads="1"/>
          </p:cNvSpPr>
          <p:nvPr/>
        </p:nvSpPr>
        <p:spPr bwMode="auto">
          <a:xfrm>
            <a:off x="5652120" y="4653136"/>
            <a:ext cx="254749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ts val="600"/>
              </a:spcBef>
            </a:pPr>
            <a:r>
              <a:rPr lang="en-US" sz="1400" dirty="0" smtClean="0">
                <a:latin typeface="Arial" charset="0"/>
              </a:rPr>
              <a:t>HR=0.64 (95% CI: 0.50, 0.83)</a:t>
            </a:r>
          </a:p>
          <a:p>
            <a:pPr>
              <a:spcBef>
                <a:spcPts val="600"/>
              </a:spcBef>
            </a:pPr>
            <a:r>
              <a:rPr lang="en-US" sz="1400" i="1" dirty="0" smtClean="0"/>
              <a:t>P</a:t>
            </a:r>
            <a:r>
              <a:rPr lang="en-US" sz="1400" dirty="0" smtClean="0"/>
              <a:t>=0.0005</a:t>
            </a:r>
          </a:p>
        </p:txBody>
      </p:sp>
      <p:sp>
        <p:nvSpPr>
          <p:cNvPr id="826372" name="Text Box 4"/>
          <p:cNvSpPr txBox="1">
            <a:spLocks noChangeArrowheads="1"/>
          </p:cNvSpPr>
          <p:nvPr/>
        </p:nvSpPr>
        <p:spPr bwMode="auto">
          <a:xfrm>
            <a:off x="7283896" y="2702644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0" dirty="0">
                <a:solidFill>
                  <a:srgbClr val="353D92"/>
                </a:solidFill>
                <a:latin typeface="Arial" charset="0"/>
              </a:rPr>
              <a:t>36% reduction</a:t>
            </a:r>
          </a:p>
        </p:txBody>
      </p:sp>
      <p:sp>
        <p:nvSpPr>
          <p:cNvPr id="826378" name="Line 10"/>
          <p:cNvSpPr>
            <a:spLocks noChangeShapeType="1"/>
          </p:cNvSpPr>
          <p:nvPr/>
        </p:nvSpPr>
        <p:spPr bwMode="auto">
          <a:xfrm>
            <a:off x="7164288" y="2648788"/>
            <a:ext cx="0" cy="1152128"/>
          </a:xfrm>
          <a:prstGeom prst="line">
            <a:avLst/>
          </a:prstGeom>
          <a:ln w="88900">
            <a:solidFill>
              <a:srgbClr val="800080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0" y="2702644"/>
            <a:ext cx="5205413" cy="2738437"/>
            <a:chOff x="960" y="1461"/>
            <a:chExt cx="3279" cy="1725"/>
          </a:xfrm>
        </p:grpSpPr>
        <p:sp>
          <p:nvSpPr>
            <p:cNvPr id="826382" name="Freeform 14"/>
            <p:cNvSpPr>
              <a:spLocks/>
            </p:cNvSpPr>
            <p:nvPr/>
          </p:nvSpPr>
          <p:spPr bwMode="auto">
            <a:xfrm>
              <a:off x="2649" y="1461"/>
              <a:ext cx="1590" cy="795"/>
            </a:xfrm>
            <a:custGeom>
              <a:avLst/>
              <a:gdLst/>
              <a:ahLst/>
              <a:cxnLst>
                <a:cxn ang="0">
                  <a:pos x="1590" y="0"/>
                </a:cxn>
                <a:cxn ang="0">
                  <a:pos x="1563" y="6"/>
                </a:cxn>
                <a:cxn ang="0">
                  <a:pos x="1563" y="24"/>
                </a:cxn>
                <a:cxn ang="0">
                  <a:pos x="1542" y="30"/>
                </a:cxn>
                <a:cxn ang="0">
                  <a:pos x="1542" y="63"/>
                </a:cxn>
                <a:cxn ang="0">
                  <a:pos x="1476" y="63"/>
                </a:cxn>
                <a:cxn ang="0">
                  <a:pos x="1473" y="108"/>
                </a:cxn>
                <a:cxn ang="0">
                  <a:pos x="1362" y="111"/>
                </a:cxn>
                <a:cxn ang="0">
                  <a:pos x="1347" y="141"/>
                </a:cxn>
                <a:cxn ang="0">
                  <a:pos x="1341" y="165"/>
                </a:cxn>
                <a:cxn ang="0">
                  <a:pos x="1323" y="180"/>
                </a:cxn>
                <a:cxn ang="0">
                  <a:pos x="1320" y="207"/>
                </a:cxn>
                <a:cxn ang="0">
                  <a:pos x="1272" y="207"/>
                </a:cxn>
                <a:cxn ang="0">
                  <a:pos x="1257" y="231"/>
                </a:cxn>
                <a:cxn ang="0">
                  <a:pos x="1242" y="243"/>
                </a:cxn>
                <a:cxn ang="0">
                  <a:pos x="1173" y="237"/>
                </a:cxn>
                <a:cxn ang="0">
                  <a:pos x="1161" y="267"/>
                </a:cxn>
                <a:cxn ang="0">
                  <a:pos x="1155" y="294"/>
                </a:cxn>
                <a:cxn ang="0">
                  <a:pos x="1089" y="297"/>
                </a:cxn>
                <a:cxn ang="0">
                  <a:pos x="1074" y="333"/>
                </a:cxn>
                <a:cxn ang="0">
                  <a:pos x="1041" y="336"/>
                </a:cxn>
                <a:cxn ang="0">
                  <a:pos x="1005" y="342"/>
                </a:cxn>
                <a:cxn ang="0">
                  <a:pos x="924" y="348"/>
                </a:cxn>
                <a:cxn ang="0">
                  <a:pos x="915" y="369"/>
                </a:cxn>
                <a:cxn ang="0">
                  <a:pos x="879" y="381"/>
                </a:cxn>
                <a:cxn ang="0">
                  <a:pos x="852" y="399"/>
                </a:cxn>
                <a:cxn ang="0">
                  <a:pos x="831" y="417"/>
                </a:cxn>
                <a:cxn ang="0">
                  <a:pos x="807" y="435"/>
                </a:cxn>
                <a:cxn ang="0">
                  <a:pos x="741" y="435"/>
                </a:cxn>
                <a:cxn ang="0">
                  <a:pos x="711" y="480"/>
                </a:cxn>
                <a:cxn ang="0">
                  <a:pos x="684" y="498"/>
                </a:cxn>
                <a:cxn ang="0">
                  <a:pos x="648" y="504"/>
                </a:cxn>
                <a:cxn ang="0">
                  <a:pos x="609" y="522"/>
                </a:cxn>
                <a:cxn ang="0">
                  <a:pos x="591" y="534"/>
                </a:cxn>
                <a:cxn ang="0">
                  <a:pos x="552" y="540"/>
                </a:cxn>
                <a:cxn ang="0">
                  <a:pos x="513" y="543"/>
                </a:cxn>
                <a:cxn ang="0">
                  <a:pos x="510" y="579"/>
                </a:cxn>
                <a:cxn ang="0">
                  <a:pos x="486" y="609"/>
                </a:cxn>
                <a:cxn ang="0">
                  <a:pos x="468" y="627"/>
                </a:cxn>
                <a:cxn ang="0">
                  <a:pos x="417" y="630"/>
                </a:cxn>
                <a:cxn ang="0">
                  <a:pos x="396" y="642"/>
                </a:cxn>
                <a:cxn ang="0">
                  <a:pos x="378" y="654"/>
                </a:cxn>
                <a:cxn ang="0">
                  <a:pos x="363" y="666"/>
                </a:cxn>
                <a:cxn ang="0">
                  <a:pos x="330" y="669"/>
                </a:cxn>
                <a:cxn ang="0">
                  <a:pos x="321" y="702"/>
                </a:cxn>
                <a:cxn ang="0">
                  <a:pos x="294" y="729"/>
                </a:cxn>
                <a:cxn ang="0">
                  <a:pos x="291" y="747"/>
                </a:cxn>
                <a:cxn ang="0">
                  <a:pos x="222" y="747"/>
                </a:cxn>
                <a:cxn ang="0">
                  <a:pos x="201" y="762"/>
                </a:cxn>
                <a:cxn ang="0">
                  <a:pos x="162" y="783"/>
                </a:cxn>
                <a:cxn ang="0">
                  <a:pos x="132" y="789"/>
                </a:cxn>
                <a:cxn ang="0">
                  <a:pos x="66" y="795"/>
                </a:cxn>
                <a:cxn ang="0">
                  <a:pos x="0" y="795"/>
                </a:cxn>
              </a:cxnLst>
              <a:rect l="0" t="0" r="r" b="b"/>
              <a:pathLst>
                <a:path w="1590" h="795">
                  <a:moveTo>
                    <a:pt x="1590" y="0"/>
                  </a:moveTo>
                  <a:lnTo>
                    <a:pt x="1563" y="6"/>
                  </a:lnTo>
                  <a:lnTo>
                    <a:pt x="1563" y="24"/>
                  </a:lnTo>
                  <a:lnTo>
                    <a:pt x="1542" y="30"/>
                  </a:lnTo>
                  <a:lnTo>
                    <a:pt x="1542" y="63"/>
                  </a:lnTo>
                  <a:lnTo>
                    <a:pt x="1476" y="63"/>
                  </a:lnTo>
                  <a:lnTo>
                    <a:pt x="1473" y="108"/>
                  </a:lnTo>
                  <a:lnTo>
                    <a:pt x="1362" y="111"/>
                  </a:lnTo>
                  <a:lnTo>
                    <a:pt x="1347" y="141"/>
                  </a:lnTo>
                  <a:lnTo>
                    <a:pt x="1341" y="165"/>
                  </a:lnTo>
                  <a:lnTo>
                    <a:pt x="1323" y="180"/>
                  </a:lnTo>
                  <a:lnTo>
                    <a:pt x="1320" y="207"/>
                  </a:lnTo>
                  <a:lnTo>
                    <a:pt x="1272" y="207"/>
                  </a:lnTo>
                  <a:lnTo>
                    <a:pt x="1257" y="231"/>
                  </a:lnTo>
                  <a:lnTo>
                    <a:pt x="1242" y="243"/>
                  </a:lnTo>
                  <a:lnTo>
                    <a:pt x="1173" y="237"/>
                  </a:lnTo>
                  <a:lnTo>
                    <a:pt x="1161" y="267"/>
                  </a:lnTo>
                  <a:lnTo>
                    <a:pt x="1155" y="294"/>
                  </a:lnTo>
                  <a:lnTo>
                    <a:pt x="1089" y="297"/>
                  </a:lnTo>
                  <a:lnTo>
                    <a:pt x="1074" y="333"/>
                  </a:lnTo>
                  <a:lnTo>
                    <a:pt x="1041" y="336"/>
                  </a:lnTo>
                  <a:lnTo>
                    <a:pt x="1005" y="342"/>
                  </a:lnTo>
                  <a:lnTo>
                    <a:pt x="924" y="348"/>
                  </a:lnTo>
                  <a:lnTo>
                    <a:pt x="915" y="369"/>
                  </a:lnTo>
                  <a:lnTo>
                    <a:pt x="879" y="381"/>
                  </a:lnTo>
                  <a:lnTo>
                    <a:pt x="852" y="399"/>
                  </a:lnTo>
                  <a:lnTo>
                    <a:pt x="831" y="417"/>
                  </a:lnTo>
                  <a:lnTo>
                    <a:pt x="807" y="435"/>
                  </a:lnTo>
                  <a:lnTo>
                    <a:pt x="741" y="435"/>
                  </a:lnTo>
                  <a:lnTo>
                    <a:pt x="711" y="480"/>
                  </a:lnTo>
                  <a:lnTo>
                    <a:pt x="684" y="498"/>
                  </a:lnTo>
                  <a:lnTo>
                    <a:pt x="648" y="504"/>
                  </a:lnTo>
                  <a:lnTo>
                    <a:pt x="609" y="522"/>
                  </a:lnTo>
                  <a:lnTo>
                    <a:pt x="591" y="534"/>
                  </a:lnTo>
                  <a:lnTo>
                    <a:pt x="552" y="540"/>
                  </a:lnTo>
                  <a:lnTo>
                    <a:pt x="513" y="543"/>
                  </a:lnTo>
                  <a:lnTo>
                    <a:pt x="510" y="579"/>
                  </a:lnTo>
                  <a:lnTo>
                    <a:pt x="486" y="609"/>
                  </a:lnTo>
                  <a:lnTo>
                    <a:pt x="468" y="627"/>
                  </a:lnTo>
                  <a:lnTo>
                    <a:pt x="417" y="630"/>
                  </a:lnTo>
                  <a:lnTo>
                    <a:pt x="396" y="642"/>
                  </a:lnTo>
                  <a:lnTo>
                    <a:pt x="378" y="654"/>
                  </a:lnTo>
                  <a:lnTo>
                    <a:pt x="363" y="666"/>
                  </a:lnTo>
                  <a:lnTo>
                    <a:pt x="330" y="669"/>
                  </a:lnTo>
                  <a:lnTo>
                    <a:pt x="321" y="702"/>
                  </a:lnTo>
                  <a:lnTo>
                    <a:pt x="294" y="729"/>
                  </a:lnTo>
                  <a:lnTo>
                    <a:pt x="291" y="747"/>
                  </a:lnTo>
                  <a:lnTo>
                    <a:pt x="222" y="747"/>
                  </a:lnTo>
                  <a:lnTo>
                    <a:pt x="201" y="762"/>
                  </a:lnTo>
                  <a:lnTo>
                    <a:pt x="162" y="783"/>
                  </a:lnTo>
                  <a:lnTo>
                    <a:pt x="132" y="789"/>
                  </a:lnTo>
                  <a:lnTo>
                    <a:pt x="66" y="795"/>
                  </a:lnTo>
                  <a:lnTo>
                    <a:pt x="0" y="795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  <p:sp>
          <p:nvSpPr>
            <p:cNvPr id="826383" name="Freeform 15"/>
            <p:cNvSpPr>
              <a:spLocks/>
            </p:cNvSpPr>
            <p:nvPr/>
          </p:nvSpPr>
          <p:spPr bwMode="auto">
            <a:xfrm>
              <a:off x="960" y="2250"/>
              <a:ext cx="1686" cy="936"/>
            </a:xfrm>
            <a:custGeom>
              <a:avLst/>
              <a:gdLst/>
              <a:ahLst/>
              <a:cxnLst>
                <a:cxn ang="0">
                  <a:pos x="1686" y="0"/>
                </a:cxn>
                <a:cxn ang="0">
                  <a:pos x="1665" y="48"/>
                </a:cxn>
                <a:cxn ang="0">
                  <a:pos x="1629" y="51"/>
                </a:cxn>
                <a:cxn ang="0">
                  <a:pos x="1611" y="69"/>
                </a:cxn>
                <a:cxn ang="0">
                  <a:pos x="1572" y="84"/>
                </a:cxn>
                <a:cxn ang="0">
                  <a:pos x="1545" y="93"/>
                </a:cxn>
                <a:cxn ang="0">
                  <a:pos x="1512" y="108"/>
                </a:cxn>
                <a:cxn ang="0">
                  <a:pos x="1485" y="111"/>
                </a:cxn>
                <a:cxn ang="0">
                  <a:pos x="1485" y="135"/>
                </a:cxn>
                <a:cxn ang="0">
                  <a:pos x="1431" y="138"/>
                </a:cxn>
                <a:cxn ang="0">
                  <a:pos x="1392" y="153"/>
                </a:cxn>
                <a:cxn ang="0">
                  <a:pos x="1335" y="168"/>
                </a:cxn>
                <a:cxn ang="0">
                  <a:pos x="1329" y="189"/>
                </a:cxn>
                <a:cxn ang="0">
                  <a:pos x="1302" y="189"/>
                </a:cxn>
                <a:cxn ang="0">
                  <a:pos x="1254" y="189"/>
                </a:cxn>
                <a:cxn ang="0">
                  <a:pos x="1245" y="207"/>
                </a:cxn>
                <a:cxn ang="0">
                  <a:pos x="1251" y="225"/>
                </a:cxn>
                <a:cxn ang="0">
                  <a:pos x="1224" y="240"/>
                </a:cxn>
                <a:cxn ang="0">
                  <a:pos x="1218" y="261"/>
                </a:cxn>
                <a:cxn ang="0">
                  <a:pos x="1146" y="258"/>
                </a:cxn>
                <a:cxn ang="0">
                  <a:pos x="1038" y="267"/>
                </a:cxn>
                <a:cxn ang="0">
                  <a:pos x="1029" y="294"/>
                </a:cxn>
                <a:cxn ang="0">
                  <a:pos x="1014" y="312"/>
                </a:cxn>
                <a:cxn ang="0">
                  <a:pos x="966" y="318"/>
                </a:cxn>
                <a:cxn ang="0">
                  <a:pos x="951" y="336"/>
                </a:cxn>
                <a:cxn ang="0">
                  <a:pos x="933" y="378"/>
                </a:cxn>
                <a:cxn ang="0">
                  <a:pos x="927" y="411"/>
                </a:cxn>
                <a:cxn ang="0">
                  <a:pos x="828" y="429"/>
                </a:cxn>
                <a:cxn ang="0">
                  <a:pos x="810" y="456"/>
                </a:cxn>
                <a:cxn ang="0">
                  <a:pos x="780" y="462"/>
                </a:cxn>
                <a:cxn ang="0">
                  <a:pos x="765" y="477"/>
                </a:cxn>
                <a:cxn ang="0">
                  <a:pos x="741" y="486"/>
                </a:cxn>
                <a:cxn ang="0">
                  <a:pos x="657" y="498"/>
                </a:cxn>
                <a:cxn ang="0">
                  <a:pos x="639" y="519"/>
                </a:cxn>
                <a:cxn ang="0">
                  <a:pos x="618" y="525"/>
                </a:cxn>
                <a:cxn ang="0">
                  <a:pos x="567" y="534"/>
                </a:cxn>
                <a:cxn ang="0">
                  <a:pos x="513" y="555"/>
                </a:cxn>
                <a:cxn ang="0">
                  <a:pos x="486" y="588"/>
                </a:cxn>
                <a:cxn ang="0">
                  <a:pos x="486" y="609"/>
                </a:cxn>
                <a:cxn ang="0">
                  <a:pos x="444" y="615"/>
                </a:cxn>
                <a:cxn ang="0">
                  <a:pos x="438" y="633"/>
                </a:cxn>
                <a:cxn ang="0">
                  <a:pos x="417" y="639"/>
                </a:cxn>
                <a:cxn ang="0">
                  <a:pos x="411" y="660"/>
                </a:cxn>
                <a:cxn ang="0">
                  <a:pos x="369" y="669"/>
                </a:cxn>
                <a:cxn ang="0">
                  <a:pos x="363" y="687"/>
                </a:cxn>
                <a:cxn ang="0">
                  <a:pos x="333" y="690"/>
                </a:cxn>
                <a:cxn ang="0">
                  <a:pos x="312" y="687"/>
                </a:cxn>
                <a:cxn ang="0">
                  <a:pos x="303" y="708"/>
                </a:cxn>
                <a:cxn ang="0">
                  <a:pos x="294" y="726"/>
                </a:cxn>
                <a:cxn ang="0">
                  <a:pos x="243" y="741"/>
                </a:cxn>
                <a:cxn ang="0">
                  <a:pos x="234" y="765"/>
                </a:cxn>
                <a:cxn ang="0">
                  <a:pos x="213" y="786"/>
                </a:cxn>
                <a:cxn ang="0">
                  <a:pos x="171" y="801"/>
                </a:cxn>
                <a:cxn ang="0">
                  <a:pos x="159" y="828"/>
                </a:cxn>
                <a:cxn ang="0">
                  <a:pos x="147" y="861"/>
                </a:cxn>
                <a:cxn ang="0">
                  <a:pos x="126" y="876"/>
                </a:cxn>
                <a:cxn ang="0">
                  <a:pos x="90" y="912"/>
                </a:cxn>
                <a:cxn ang="0">
                  <a:pos x="66" y="930"/>
                </a:cxn>
                <a:cxn ang="0">
                  <a:pos x="48" y="936"/>
                </a:cxn>
                <a:cxn ang="0">
                  <a:pos x="0" y="933"/>
                </a:cxn>
              </a:cxnLst>
              <a:rect l="0" t="0" r="r" b="b"/>
              <a:pathLst>
                <a:path w="1686" h="936">
                  <a:moveTo>
                    <a:pt x="1686" y="0"/>
                  </a:moveTo>
                  <a:lnTo>
                    <a:pt x="1665" y="48"/>
                  </a:lnTo>
                  <a:lnTo>
                    <a:pt x="1629" y="51"/>
                  </a:lnTo>
                  <a:lnTo>
                    <a:pt x="1611" y="69"/>
                  </a:lnTo>
                  <a:lnTo>
                    <a:pt x="1572" y="84"/>
                  </a:lnTo>
                  <a:lnTo>
                    <a:pt x="1545" y="93"/>
                  </a:lnTo>
                  <a:lnTo>
                    <a:pt x="1512" y="108"/>
                  </a:lnTo>
                  <a:lnTo>
                    <a:pt x="1485" y="111"/>
                  </a:lnTo>
                  <a:lnTo>
                    <a:pt x="1485" y="135"/>
                  </a:lnTo>
                  <a:lnTo>
                    <a:pt x="1431" y="138"/>
                  </a:lnTo>
                  <a:lnTo>
                    <a:pt x="1392" y="153"/>
                  </a:lnTo>
                  <a:lnTo>
                    <a:pt x="1335" y="168"/>
                  </a:lnTo>
                  <a:lnTo>
                    <a:pt x="1329" y="189"/>
                  </a:lnTo>
                  <a:lnTo>
                    <a:pt x="1302" y="189"/>
                  </a:lnTo>
                  <a:lnTo>
                    <a:pt x="1254" y="189"/>
                  </a:lnTo>
                  <a:lnTo>
                    <a:pt x="1245" y="207"/>
                  </a:lnTo>
                  <a:lnTo>
                    <a:pt x="1251" y="225"/>
                  </a:lnTo>
                  <a:lnTo>
                    <a:pt x="1224" y="240"/>
                  </a:lnTo>
                  <a:lnTo>
                    <a:pt x="1218" y="261"/>
                  </a:lnTo>
                  <a:lnTo>
                    <a:pt x="1146" y="258"/>
                  </a:lnTo>
                  <a:lnTo>
                    <a:pt x="1038" y="267"/>
                  </a:lnTo>
                  <a:lnTo>
                    <a:pt x="1029" y="294"/>
                  </a:lnTo>
                  <a:lnTo>
                    <a:pt x="1014" y="312"/>
                  </a:lnTo>
                  <a:lnTo>
                    <a:pt x="966" y="318"/>
                  </a:lnTo>
                  <a:lnTo>
                    <a:pt x="951" y="336"/>
                  </a:lnTo>
                  <a:lnTo>
                    <a:pt x="933" y="378"/>
                  </a:lnTo>
                  <a:lnTo>
                    <a:pt x="927" y="411"/>
                  </a:lnTo>
                  <a:lnTo>
                    <a:pt x="828" y="429"/>
                  </a:lnTo>
                  <a:lnTo>
                    <a:pt x="810" y="456"/>
                  </a:lnTo>
                  <a:lnTo>
                    <a:pt x="780" y="462"/>
                  </a:lnTo>
                  <a:lnTo>
                    <a:pt x="765" y="477"/>
                  </a:lnTo>
                  <a:lnTo>
                    <a:pt x="741" y="486"/>
                  </a:lnTo>
                  <a:lnTo>
                    <a:pt x="657" y="498"/>
                  </a:lnTo>
                  <a:lnTo>
                    <a:pt x="639" y="519"/>
                  </a:lnTo>
                  <a:lnTo>
                    <a:pt x="618" y="525"/>
                  </a:lnTo>
                  <a:lnTo>
                    <a:pt x="567" y="534"/>
                  </a:lnTo>
                  <a:lnTo>
                    <a:pt x="513" y="555"/>
                  </a:lnTo>
                  <a:lnTo>
                    <a:pt x="486" y="588"/>
                  </a:lnTo>
                  <a:lnTo>
                    <a:pt x="486" y="609"/>
                  </a:lnTo>
                  <a:lnTo>
                    <a:pt x="444" y="615"/>
                  </a:lnTo>
                  <a:lnTo>
                    <a:pt x="438" y="633"/>
                  </a:lnTo>
                  <a:lnTo>
                    <a:pt x="417" y="639"/>
                  </a:lnTo>
                  <a:lnTo>
                    <a:pt x="411" y="660"/>
                  </a:lnTo>
                  <a:lnTo>
                    <a:pt x="369" y="669"/>
                  </a:lnTo>
                  <a:lnTo>
                    <a:pt x="363" y="687"/>
                  </a:lnTo>
                  <a:lnTo>
                    <a:pt x="333" y="690"/>
                  </a:lnTo>
                  <a:lnTo>
                    <a:pt x="312" y="687"/>
                  </a:lnTo>
                  <a:lnTo>
                    <a:pt x="303" y="708"/>
                  </a:lnTo>
                  <a:lnTo>
                    <a:pt x="294" y="726"/>
                  </a:lnTo>
                  <a:lnTo>
                    <a:pt x="243" y="741"/>
                  </a:lnTo>
                  <a:lnTo>
                    <a:pt x="234" y="765"/>
                  </a:lnTo>
                  <a:lnTo>
                    <a:pt x="213" y="786"/>
                  </a:lnTo>
                  <a:lnTo>
                    <a:pt x="171" y="801"/>
                  </a:lnTo>
                  <a:lnTo>
                    <a:pt x="159" y="828"/>
                  </a:lnTo>
                  <a:lnTo>
                    <a:pt x="147" y="861"/>
                  </a:lnTo>
                  <a:lnTo>
                    <a:pt x="126" y="876"/>
                  </a:lnTo>
                  <a:lnTo>
                    <a:pt x="90" y="912"/>
                  </a:lnTo>
                  <a:lnTo>
                    <a:pt x="66" y="930"/>
                  </a:lnTo>
                  <a:lnTo>
                    <a:pt x="48" y="936"/>
                  </a:lnTo>
                  <a:lnTo>
                    <a:pt x="0" y="933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33525" y="3759919"/>
            <a:ext cx="5162550" cy="1714500"/>
            <a:chOff x="966" y="2127"/>
            <a:chExt cx="3252" cy="1080"/>
          </a:xfrm>
        </p:grpSpPr>
        <p:sp>
          <p:nvSpPr>
            <p:cNvPr id="826385" name="Freeform 17"/>
            <p:cNvSpPr>
              <a:spLocks/>
            </p:cNvSpPr>
            <p:nvPr/>
          </p:nvSpPr>
          <p:spPr bwMode="auto">
            <a:xfrm>
              <a:off x="2838" y="2127"/>
              <a:ext cx="1380" cy="483"/>
            </a:xfrm>
            <a:custGeom>
              <a:avLst/>
              <a:gdLst/>
              <a:ahLst/>
              <a:cxnLst>
                <a:cxn ang="0">
                  <a:pos x="1380" y="0"/>
                </a:cxn>
                <a:cxn ang="0">
                  <a:pos x="1293" y="0"/>
                </a:cxn>
                <a:cxn ang="0">
                  <a:pos x="1278" y="27"/>
                </a:cxn>
                <a:cxn ang="0">
                  <a:pos x="1143" y="30"/>
                </a:cxn>
                <a:cxn ang="0">
                  <a:pos x="1110" y="48"/>
                </a:cxn>
                <a:cxn ang="0">
                  <a:pos x="1110" y="66"/>
                </a:cxn>
                <a:cxn ang="0">
                  <a:pos x="1077" y="69"/>
                </a:cxn>
                <a:cxn ang="0">
                  <a:pos x="1065" y="96"/>
                </a:cxn>
                <a:cxn ang="0">
                  <a:pos x="1035" y="105"/>
                </a:cxn>
                <a:cxn ang="0">
                  <a:pos x="960" y="117"/>
                </a:cxn>
                <a:cxn ang="0">
                  <a:pos x="960" y="135"/>
                </a:cxn>
                <a:cxn ang="0">
                  <a:pos x="912" y="132"/>
                </a:cxn>
                <a:cxn ang="0">
                  <a:pos x="879" y="153"/>
                </a:cxn>
                <a:cxn ang="0">
                  <a:pos x="831" y="168"/>
                </a:cxn>
                <a:cxn ang="0">
                  <a:pos x="828" y="195"/>
                </a:cxn>
                <a:cxn ang="0">
                  <a:pos x="807" y="201"/>
                </a:cxn>
                <a:cxn ang="0">
                  <a:pos x="663" y="213"/>
                </a:cxn>
                <a:cxn ang="0">
                  <a:pos x="657" y="231"/>
                </a:cxn>
                <a:cxn ang="0">
                  <a:pos x="636" y="234"/>
                </a:cxn>
                <a:cxn ang="0">
                  <a:pos x="612" y="243"/>
                </a:cxn>
                <a:cxn ang="0">
                  <a:pos x="600" y="258"/>
                </a:cxn>
                <a:cxn ang="0">
                  <a:pos x="579" y="261"/>
                </a:cxn>
                <a:cxn ang="0">
                  <a:pos x="546" y="267"/>
                </a:cxn>
                <a:cxn ang="0">
                  <a:pos x="522" y="273"/>
                </a:cxn>
                <a:cxn ang="0">
                  <a:pos x="510" y="300"/>
                </a:cxn>
                <a:cxn ang="0">
                  <a:pos x="507" y="327"/>
                </a:cxn>
                <a:cxn ang="0">
                  <a:pos x="489" y="348"/>
                </a:cxn>
                <a:cxn ang="0">
                  <a:pos x="453" y="339"/>
                </a:cxn>
                <a:cxn ang="0">
                  <a:pos x="420" y="372"/>
                </a:cxn>
                <a:cxn ang="0">
                  <a:pos x="321" y="366"/>
                </a:cxn>
                <a:cxn ang="0">
                  <a:pos x="312" y="393"/>
                </a:cxn>
                <a:cxn ang="0">
                  <a:pos x="264" y="396"/>
                </a:cxn>
                <a:cxn ang="0">
                  <a:pos x="240" y="417"/>
                </a:cxn>
                <a:cxn ang="0">
                  <a:pos x="177" y="417"/>
                </a:cxn>
                <a:cxn ang="0">
                  <a:pos x="156" y="441"/>
                </a:cxn>
                <a:cxn ang="0">
                  <a:pos x="105" y="438"/>
                </a:cxn>
                <a:cxn ang="0">
                  <a:pos x="87" y="447"/>
                </a:cxn>
                <a:cxn ang="0">
                  <a:pos x="30" y="444"/>
                </a:cxn>
                <a:cxn ang="0">
                  <a:pos x="12" y="459"/>
                </a:cxn>
                <a:cxn ang="0">
                  <a:pos x="0" y="483"/>
                </a:cxn>
              </a:cxnLst>
              <a:rect l="0" t="0" r="r" b="b"/>
              <a:pathLst>
                <a:path w="1380" h="483">
                  <a:moveTo>
                    <a:pt x="1380" y="0"/>
                  </a:moveTo>
                  <a:lnTo>
                    <a:pt x="1293" y="0"/>
                  </a:lnTo>
                  <a:lnTo>
                    <a:pt x="1278" y="27"/>
                  </a:lnTo>
                  <a:lnTo>
                    <a:pt x="1143" y="30"/>
                  </a:lnTo>
                  <a:lnTo>
                    <a:pt x="1110" y="48"/>
                  </a:lnTo>
                  <a:lnTo>
                    <a:pt x="1110" y="66"/>
                  </a:lnTo>
                  <a:lnTo>
                    <a:pt x="1077" y="69"/>
                  </a:lnTo>
                  <a:lnTo>
                    <a:pt x="1065" y="96"/>
                  </a:lnTo>
                  <a:lnTo>
                    <a:pt x="1035" y="105"/>
                  </a:lnTo>
                  <a:lnTo>
                    <a:pt x="960" y="117"/>
                  </a:lnTo>
                  <a:lnTo>
                    <a:pt x="960" y="135"/>
                  </a:lnTo>
                  <a:lnTo>
                    <a:pt x="912" y="132"/>
                  </a:lnTo>
                  <a:lnTo>
                    <a:pt x="879" y="153"/>
                  </a:lnTo>
                  <a:lnTo>
                    <a:pt x="831" y="168"/>
                  </a:lnTo>
                  <a:lnTo>
                    <a:pt x="828" y="195"/>
                  </a:lnTo>
                  <a:lnTo>
                    <a:pt x="807" y="201"/>
                  </a:lnTo>
                  <a:lnTo>
                    <a:pt x="663" y="213"/>
                  </a:lnTo>
                  <a:lnTo>
                    <a:pt x="657" y="231"/>
                  </a:lnTo>
                  <a:lnTo>
                    <a:pt x="636" y="234"/>
                  </a:lnTo>
                  <a:lnTo>
                    <a:pt x="612" y="243"/>
                  </a:lnTo>
                  <a:lnTo>
                    <a:pt x="600" y="258"/>
                  </a:lnTo>
                  <a:lnTo>
                    <a:pt x="579" y="261"/>
                  </a:lnTo>
                  <a:lnTo>
                    <a:pt x="546" y="267"/>
                  </a:lnTo>
                  <a:lnTo>
                    <a:pt x="522" y="273"/>
                  </a:lnTo>
                  <a:lnTo>
                    <a:pt x="510" y="300"/>
                  </a:lnTo>
                  <a:lnTo>
                    <a:pt x="507" y="327"/>
                  </a:lnTo>
                  <a:lnTo>
                    <a:pt x="489" y="348"/>
                  </a:lnTo>
                  <a:lnTo>
                    <a:pt x="453" y="339"/>
                  </a:lnTo>
                  <a:lnTo>
                    <a:pt x="420" y="372"/>
                  </a:lnTo>
                  <a:lnTo>
                    <a:pt x="321" y="366"/>
                  </a:lnTo>
                  <a:lnTo>
                    <a:pt x="312" y="393"/>
                  </a:lnTo>
                  <a:lnTo>
                    <a:pt x="264" y="396"/>
                  </a:lnTo>
                  <a:lnTo>
                    <a:pt x="240" y="417"/>
                  </a:lnTo>
                  <a:lnTo>
                    <a:pt x="177" y="417"/>
                  </a:lnTo>
                  <a:lnTo>
                    <a:pt x="156" y="441"/>
                  </a:lnTo>
                  <a:lnTo>
                    <a:pt x="105" y="438"/>
                  </a:lnTo>
                  <a:lnTo>
                    <a:pt x="87" y="447"/>
                  </a:lnTo>
                  <a:lnTo>
                    <a:pt x="30" y="444"/>
                  </a:lnTo>
                  <a:lnTo>
                    <a:pt x="12" y="459"/>
                  </a:lnTo>
                  <a:lnTo>
                    <a:pt x="0" y="483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  <p:sp>
          <p:nvSpPr>
            <p:cNvPr id="826386" name="Freeform 18"/>
            <p:cNvSpPr>
              <a:spLocks/>
            </p:cNvSpPr>
            <p:nvPr/>
          </p:nvSpPr>
          <p:spPr bwMode="auto">
            <a:xfrm>
              <a:off x="966" y="2610"/>
              <a:ext cx="1875" cy="597"/>
            </a:xfrm>
            <a:custGeom>
              <a:avLst/>
              <a:gdLst/>
              <a:ahLst/>
              <a:cxnLst>
                <a:cxn ang="0">
                  <a:pos x="1875" y="0"/>
                </a:cxn>
                <a:cxn ang="0">
                  <a:pos x="1851" y="3"/>
                </a:cxn>
                <a:cxn ang="0">
                  <a:pos x="1794" y="12"/>
                </a:cxn>
                <a:cxn ang="0">
                  <a:pos x="1794" y="33"/>
                </a:cxn>
                <a:cxn ang="0">
                  <a:pos x="1743" y="45"/>
                </a:cxn>
                <a:cxn ang="0">
                  <a:pos x="1668" y="54"/>
                </a:cxn>
                <a:cxn ang="0">
                  <a:pos x="1656" y="72"/>
                </a:cxn>
                <a:cxn ang="0">
                  <a:pos x="1584" y="75"/>
                </a:cxn>
                <a:cxn ang="0">
                  <a:pos x="1554" y="87"/>
                </a:cxn>
                <a:cxn ang="0">
                  <a:pos x="1506" y="99"/>
                </a:cxn>
                <a:cxn ang="0">
                  <a:pos x="1494" y="114"/>
                </a:cxn>
                <a:cxn ang="0">
                  <a:pos x="1446" y="111"/>
                </a:cxn>
                <a:cxn ang="0">
                  <a:pos x="1329" y="126"/>
                </a:cxn>
                <a:cxn ang="0">
                  <a:pos x="1287" y="129"/>
                </a:cxn>
                <a:cxn ang="0">
                  <a:pos x="1263" y="168"/>
                </a:cxn>
                <a:cxn ang="0">
                  <a:pos x="1263" y="186"/>
                </a:cxn>
                <a:cxn ang="0">
                  <a:pos x="1227" y="177"/>
                </a:cxn>
                <a:cxn ang="0">
                  <a:pos x="1200" y="201"/>
                </a:cxn>
                <a:cxn ang="0">
                  <a:pos x="1182" y="204"/>
                </a:cxn>
                <a:cxn ang="0">
                  <a:pos x="1137" y="210"/>
                </a:cxn>
                <a:cxn ang="0">
                  <a:pos x="1125" y="234"/>
                </a:cxn>
                <a:cxn ang="0">
                  <a:pos x="1080" y="234"/>
                </a:cxn>
                <a:cxn ang="0">
                  <a:pos x="981" y="240"/>
                </a:cxn>
                <a:cxn ang="0">
                  <a:pos x="933" y="255"/>
                </a:cxn>
                <a:cxn ang="0">
                  <a:pos x="906" y="288"/>
                </a:cxn>
                <a:cxn ang="0">
                  <a:pos x="876" y="285"/>
                </a:cxn>
                <a:cxn ang="0">
                  <a:pos x="828" y="315"/>
                </a:cxn>
                <a:cxn ang="0">
                  <a:pos x="798" y="333"/>
                </a:cxn>
                <a:cxn ang="0">
                  <a:pos x="756" y="327"/>
                </a:cxn>
                <a:cxn ang="0">
                  <a:pos x="717" y="360"/>
                </a:cxn>
                <a:cxn ang="0">
                  <a:pos x="687" y="363"/>
                </a:cxn>
                <a:cxn ang="0">
                  <a:pos x="672" y="378"/>
                </a:cxn>
                <a:cxn ang="0">
                  <a:pos x="591" y="378"/>
                </a:cxn>
                <a:cxn ang="0">
                  <a:pos x="579" y="399"/>
                </a:cxn>
                <a:cxn ang="0">
                  <a:pos x="522" y="402"/>
                </a:cxn>
                <a:cxn ang="0">
                  <a:pos x="516" y="426"/>
                </a:cxn>
                <a:cxn ang="0">
                  <a:pos x="459" y="420"/>
                </a:cxn>
                <a:cxn ang="0">
                  <a:pos x="432" y="438"/>
                </a:cxn>
                <a:cxn ang="0">
                  <a:pos x="429" y="459"/>
                </a:cxn>
                <a:cxn ang="0">
                  <a:pos x="426" y="477"/>
                </a:cxn>
                <a:cxn ang="0">
                  <a:pos x="417" y="495"/>
                </a:cxn>
                <a:cxn ang="0">
                  <a:pos x="411" y="516"/>
                </a:cxn>
                <a:cxn ang="0">
                  <a:pos x="387" y="519"/>
                </a:cxn>
                <a:cxn ang="0">
                  <a:pos x="318" y="528"/>
                </a:cxn>
                <a:cxn ang="0">
                  <a:pos x="279" y="540"/>
                </a:cxn>
                <a:cxn ang="0">
                  <a:pos x="210" y="552"/>
                </a:cxn>
                <a:cxn ang="0">
                  <a:pos x="180" y="564"/>
                </a:cxn>
                <a:cxn ang="0">
                  <a:pos x="165" y="585"/>
                </a:cxn>
                <a:cxn ang="0">
                  <a:pos x="126" y="579"/>
                </a:cxn>
                <a:cxn ang="0">
                  <a:pos x="111" y="594"/>
                </a:cxn>
                <a:cxn ang="0">
                  <a:pos x="72" y="594"/>
                </a:cxn>
                <a:cxn ang="0">
                  <a:pos x="0" y="597"/>
                </a:cxn>
              </a:cxnLst>
              <a:rect l="0" t="0" r="r" b="b"/>
              <a:pathLst>
                <a:path w="1875" h="597">
                  <a:moveTo>
                    <a:pt x="1875" y="0"/>
                  </a:moveTo>
                  <a:lnTo>
                    <a:pt x="1851" y="3"/>
                  </a:lnTo>
                  <a:lnTo>
                    <a:pt x="1794" y="12"/>
                  </a:lnTo>
                  <a:lnTo>
                    <a:pt x="1794" y="33"/>
                  </a:lnTo>
                  <a:lnTo>
                    <a:pt x="1743" y="45"/>
                  </a:lnTo>
                  <a:lnTo>
                    <a:pt x="1668" y="54"/>
                  </a:lnTo>
                  <a:lnTo>
                    <a:pt x="1656" y="72"/>
                  </a:lnTo>
                  <a:lnTo>
                    <a:pt x="1584" y="75"/>
                  </a:lnTo>
                  <a:lnTo>
                    <a:pt x="1554" y="87"/>
                  </a:lnTo>
                  <a:lnTo>
                    <a:pt x="1506" y="99"/>
                  </a:lnTo>
                  <a:lnTo>
                    <a:pt x="1494" y="114"/>
                  </a:lnTo>
                  <a:lnTo>
                    <a:pt x="1446" y="111"/>
                  </a:lnTo>
                  <a:lnTo>
                    <a:pt x="1329" y="126"/>
                  </a:lnTo>
                  <a:lnTo>
                    <a:pt x="1287" y="129"/>
                  </a:lnTo>
                  <a:lnTo>
                    <a:pt x="1263" y="168"/>
                  </a:lnTo>
                  <a:lnTo>
                    <a:pt x="1263" y="186"/>
                  </a:lnTo>
                  <a:lnTo>
                    <a:pt x="1227" y="177"/>
                  </a:lnTo>
                  <a:lnTo>
                    <a:pt x="1200" y="201"/>
                  </a:lnTo>
                  <a:lnTo>
                    <a:pt x="1182" y="204"/>
                  </a:lnTo>
                  <a:lnTo>
                    <a:pt x="1137" y="210"/>
                  </a:lnTo>
                  <a:lnTo>
                    <a:pt x="1125" y="234"/>
                  </a:lnTo>
                  <a:lnTo>
                    <a:pt x="1080" y="234"/>
                  </a:lnTo>
                  <a:lnTo>
                    <a:pt x="981" y="240"/>
                  </a:lnTo>
                  <a:lnTo>
                    <a:pt x="933" y="255"/>
                  </a:lnTo>
                  <a:lnTo>
                    <a:pt x="906" y="288"/>
                  </a:lnTo>
                  <a:lnTo>
                    <a:pt x="876" y="285"/>
                  </a:lnTo>
                  <a:lnTo>
                    <a:pt x="828" y="315"/>
                  </a:lnTo>
                  <a:lnTo>
                    <a:pt x="798" y="333"/>
                  </a:lnTo>
                  <a:lnTo>
                    <a:pt x="756" y="327"/>
                  </a:lnTo>
                  <a:lnTo>
                    <a:pt x="717" y="360"/>
                  </a:lnTo>
                  <a:lnTo>
                    <a:pt x="687" y="363"/>
                  </a:lnTo>
                  <a:lnTo>
                    <a:pt x="672" y="378"/>
                  </a:lnTo>
                  <a:lnTo>
                    <a:pt x="591" y="378"/>
                  </a:lnTo>
                  <a:lnTo>
                    <a:pt x="579" y="399"/>
                  </a:lnTo>
                  <a:lnTo>
                    <a:pt x="522" y="402"/>
                  </a:lnTo>
                  <a:lnTo>
                    <a:pt x="516" y="426"/>
                  </a:lnTo>
                  <a:lnTo>
                    <a:pt x="459" y="420"/>
                  </a:lnTo>
                  <a:lnTo>
                    <a:pt x="432" y="438"/>
                  </a:lnTo>
                  <a:lnTo>
                    <a:pt x="429" y="459"/>
                  </a:lnTo>
                  <a:lnTo>
                    <a:pt x="426" y="477"/>
                  </a:lnTo>
                  <a:lnTo>
                    <a:pt x="417" y="495"/>
                  </a:lnTo>
                  <a:lnTo>
                    <a:pt x="411" y="516"/>
                  </a:lnTo>
                  <a:lnTo>
                    <a:pt x="387" y="519"/>
                  </a:lnTo>
                  <a:lnTo>
                    <a:pt x="318" y="528"/>
                  </a:lnTo>
                  <a:lnTo>
                    <a:pt x="279" y="540"/>
                  </a:lnTo>
                  <a:lnTo>
                    <a:pt x="210" y="552"/>
                  </a:lnTo>
                  <a:lnTo>
                    <a:pt x="180" y="564"/>
                  </a:lnTo>
                  <a:lnTo>
                    <a:pt x="165" y="585"/>
                  </a:lnTo>
                  <a:lnTo>
                    <a:pt x="126" y="579"/>
                  </a:lnTo>
                  <a:lnTo>
                    <a:pt x="111" y="594"/>
                  </a:lnTo>
                  <a:lnTo>
                    <a:pt x="72" y="594"/>
                  </a:lnTo>
                  <a:cubicBezTo>
                    <a:pt x="48" y="595"/>
                    <a:pt x="0" y="597"/>
                    <a:pt x="0" y="597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</p:grp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2123728" y="1805069"/>
            <a:ext cx="36004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sz="1600">
              <a:solidFill>
                <a:srgbClr val="353D92"/>
              </a:solidFill>
              <a:cs typeface="+mn-cs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498725" y="1628800"/>
            <a:ext cx="5862638" cy="65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293938" algn="l"/>
                <a:tab pos="4684713" algn="l"/>
              </a:tabLst>
            </a:pPr>
            <a:r>
              <a:rPr lang="en-US" sz="1600" dirty="0">
                <a:cs typeface="+mn-cs"/>
              </a:rPr>
              <a:t>Atorvastatin 10 </a:t>
            </a:r>
            <a:r>
              <a:rPr lang="en-US" sz="1600" dirty="0" smtClean="0">
                <a:cs typeface="+mn-cs"/>
              </a:rPr>
              <a:t>mg   </a:t>
            </a:r>
            <a:r>
              <a:rPr lang="en-US" sz="1600" dirty="0" smtClean="0">
                <a:solidFill>
                  <a:srgbClr val="353D92"/>
                </a:solidFill>
                <a:cs typeface="+mn-cs"/>
              </a:rPr>
              <a:t>(Number </a:t>
            </a:r>
            <a:r>
              <a:rPr lang="en-US" sz="1600" dirty="0">
                <a:solidFill>
                  <a:srgbClr val="353D92"/>
                </a:solidFill>
                <a:cs typeface="+mn-cs"/>
              </a:rPr>
              <a:t>of </a:t>
            </a:r>
            <a:r>
              <a:rPr lang="en-US" sz="1600" dirty="0" smtClean="0">
                <a:solidFill>
                  <a:srgbClr val="353D92"/>
                </a:solidFill>
                <a:cs typeface="+mn-cs"/>
              </a:rPr>
              <a:t>events: 100)</a:t>
            </a:r>
            <a:endParaRPr lang="en-US" sz="1600" dirty="0">
              <a:solidFill>
                <a:srgbClr val="353D92"/>
              </a:solidFill>
              <a:cs typeface="+mn-cs"/>
            </a:endParaRPr>
          </a:p>
          <a:p>
            <a:pPr>
              <a:spcBef>
                <a:spcPct val="30000"/>
              </a:spcBef>
              <a:tabLst>
                <a:tab pos="2293938" algn="l"/>
                <a:tab pos="4684713" algn="l"/>
              </a:tabLst>
            </a:pPr>
            <a:r>
              <a:rPr lang="en-US" sz="1600" dirty="0" smtClean="0">
                <a:cs typeface="+mn-cs"/>
              </a:rPr>
              <a:t>Placebo</a:t>
            </a:r>
            <a:r>
              <a:rPr lang="en-US" sz="1600" dirty="0">
                <a:cs typeface="+mn-cs"/>
              </a:rPr>
              <a:t> </a:t>
            </a:r>
            <a:r>
              <a:rPr lang="en-US" sz="1600" dirty="0" smtClean="0">
                <a:solidFill>
                  <a:srgbClr val="353D92"/>
                </a:solidFill>
                <a:cs typeface="+mn-cs"/>
              </a:rPr>
              <a:t>                   (Number </a:t>
            </a:r>
            <a:r>
              <a:rPr lang="en-US" sz="1600" dirty="0">
                <a:solidFill>
                  <a:srgbClr val="353D92"/>
                </a:solidFill>
                <a:cs typeface="+mn-cs"/>
              </a:rPr>
              <a:t>of </a:t>
            </a:r>
            <a:r>
              <a:rPr lang="en-US" sz="1600" dirty="0" smtClean="0">
                <a:solidFill>
                  <a:srgbClr val="353D92"/>
                </a:solidFill>
                <a:cs typeface="+mn-cs"/>
              </a:rPr>
              <a:t>events: 154)</a:t>
            </a:r>
            <a:endParaRPr lang="en-US" sz="1600" dirty="0">
              <a:solidFill>
                <a:srgbClr val="353D92"/>
              </a:solidFill>
              <a:cs typeface="+mn-cs"/>
            </a:endParaRPr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V="1">
            <a:off x="2123728" y="2116954"/>
            <a:ext cx="36004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sz="1600">
              <a:solidFill>
                <a:srgbClr val="353D92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321131" y="1233135"/>
            <a:ext cx="8433068" cy="5307017"/>
            <a:chOff x="705816" y="954975"/>
            <a:chExt cx="8293631" cy="5307017"/>
          </a:xfrm>
        </p:grpSpPr>
        <p:sp>
          <p:nvSpPr>
            <p:cNvPr id="706562" name="Text Box 2"/>
            <p:cNvSpPr txBox="1">
              <a:spLocks noChangeArrowheads="1"/>
            </p:cNvSpPr>
            <p:nvPr/>
          </p:nvSpPr>
          <p:spPr bwMode="auto">
            <a:xfrm>
              <a:off x="7189697" y="954975"/>
              <a:ext cx="1809750" cy="4562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indent="39688" eaLnBrk="1" hangingPunct="1">
                <a:spcAft>
                  <a:spcPct val="30000"/>
                </a:spcAft>
              </a:pPr>
              <a:r>
                <a:rPr lang="en-US" sz="1600" b="1" dirty="0" smtClean="0">
                  <a:solidFill>
                    <a:srgbClr val="000099"/>
                  </a:solidFill>
                  <a:latin typeface="Arial" charset="0"/>
                </a:rPr>
                <a:t>  </a:t>
              </a:r>
              <a:r>
                <a:rPr lang="zh-CN" altLang="en-US" sz="1600" b="1" dirty="0" smtClean="0">
                  <a:solidFill>
                    <a:srgbClr val="000099"/>
                  </a:solidFill>
                  <a:latin typeface="Arial" charset="0"/>
                </a:rPr>
                <a:t>  </a:t>
              </a:r>
              <a:r>
                <a:rPr lang="en-US" sz="1600" b="1" dirty="0" smtClean="0">
                  <a:solidFill>
                    <a:srgbClr val="000099"/>
                  </a:solidFill>
                  <a:latin typeface="Arial" charset="0"/>
                </a:rPr>
                <a:t>HR (95% CI) </a:t>
              </a:r>
              <a:endParaRPr lang="en-US" sz="1600" b="1" dirty="0">
                <a:solidFill>
                  <a:srgbClr val="000099"/>
                </a:solidFill>
                <a:latin typeface="Arial" charset="0"/>
              </a:endParaRPr>
            </a:p>
            <a:p>
              <a:pPr marL="114300" lvl="1" algn="l" eaLnBrk="1" hangingPunct="1">
                <a:spcAft>
                  <a:spcPct val="30000"/>
                </a:spcAft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0.64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0.50, 0.83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algn="l" eaLnBrk="1" hangingPunct="1"/>
              <a:r>
                <a:rPr lang="en-US" sz="1600" b="0" u="sng" dirty="0">
                  <a:solidFill>
                    <a:srgbClr val="000099"/>
                  </a:solidFill>
                  <a:latin typeface="Arial" charset="0"/>
                </a:rPr>
                <a:t> </a:t>
              </a:r>
              <a:endParaRPr lang="en-US" sz="1600" b="0" dirty="0">
                <a:solidFill>
                  <a:srgbClr val="000099"/>
                </a:solidFill>
                <a:latin typeface="Arial" charset="0"/>
              </a:endParaRP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0.79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0.69, 0.90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0.71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0.59, 0.86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0.62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0.47, 0.81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0.87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0.71, 1.06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0.90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0.66, 1.23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0.73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0.56, 0.96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1.13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0.73, 1.78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algn="l" eaLnBrk="1" hangingPunct="1">
                <a:lnSpc>
                  <a:spcPct val="89000"/>
                </a:lnSpc>
                <a:spcAft>
                  <a:spcPct val="30000"/>
                </a:spcAft>
              </a:pPr>
              <a:r>
                <a:rPr lang="en-US" sz="1600" b="0" u="sng" dirty="0">
                  <a:solidFill>
                    <a:srgbClr val="000099"/>
                  </a:solidFill>
                  <a:latin typeface="Arial" charset="0"/>
                </a:rPr>
                <a:t> </a:t>
              </a:r>
              <a:endParaRPr lang="en-US" sz="1600" b="0" dirty="0">
                <a:solidFill>
                  <a:srgbClr val="000099"/>
                </a:solidFill>
                <a:latin typeface="Arial" charset="0"/>
              </a:endParaRP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0.82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0.40, 1.66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0.87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0.49, 1.57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0.59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0.38, 0.90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1.02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0.66, 1.57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  <a:spcBef>
                  <a:spcPts val="200"/>
                </a:spcBef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1.15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0.91, 1.44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1.29 (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0.76, 2.19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706566" name="Text Box 6"/>
            <p:cNvSpPr txBox="1">
              <a:spLocks noChangeArrowheads="1"/>
            </p:cNvSpPr>
            <p:nvPr/>
          </p:nvSpPr>
          <p:spPr bwMode="auto">
            <a:xfrm>
              <a:off x="3399234" y="6031160"/>
              <a:ext cx="409266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000" dirty="0">
                  <a:solidFill>
                    <a:srgbClr val="000099"/>
                  </a:solidFill>
                  <a:latin typeface="Arial" charset="0"/>
                </a:rPr>
                <a:t>Area of squares is proportional to the amount of statistical information</a:t>
              </a:r>
            </a:p>
          </p:txBody>
        </p:sp>
        <p:sp>
          <p:nvSpPr>
            <p:cNvPr id="706568" name="Line 8"/>
            <p:cNvSpPr>
              <a:spLocks noChangeShapeType="1"/>
            </p:cNvSpPr>
            <p:nvPr/>
          </p:nvSpPr>
          <p:spPr bwMode="auto">
            <a:xfrm flipV="1">
              <a:off x="5643563" y="1371600"/>
              <a:ext cx="0" cy="4305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  <p:sp>
          <p:nvSpPr>
            <p:cNvPr id="706569" name="Rectangle 9"/>
            <p:cNvSpPr>
              <a:spLocks noChangeArrowheads="1"/>
            </p:cNvSpPr>
            <p:nvPr/>
          </p:nvSpPr>
          <p:spPr bwMode="auto">
            <a:xfrm>
              <a:off x="4876800" y="1439863"/>
              <a:ext cx="73025" cy="730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70" name="Rectangle 10"/>
            <p:cNvSpPr>
              <a:spLocks noChangeArrowheads="1"/>
            </p:cNvSpPr>
            <p:nvPr/>
          </p:nvSpPr>
          <p:spPr bwMode="auto">
            <a:xfrm>
              <a:off x="4876800" y="1439863"/>
              <a:ext cx="73025" cy="73025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72" name="Rectangle 12"/>
            <p:cNvSpPr>
              <a:spLocks noChangeArrowheads="1"/>
            </p:cNvSpPr>
            <p:nvPr/>
          </p:nvSpPr>
          <p:spPr bwMode="auto">
            <a:xfrm>
              <a:off x="5146675" y="1974850"/>
              <a:ext cx="138113" cy="136525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74" name="Rectangle 14"/>
            <p:cNvSpPr>
              <a:spLocks noChangeArrowheads="1"/>
            </p:cNvSpPr>
            <p:nvPr/>
          </p:nvSpPr>
          <p:spPr bwMode="auto">
            <a:xfrm>
              <a:off x="5008563" y="2239963"/>
              <a:ext cx="96837" cy="93662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76" name="Rectangle 16"/>
            <p:cNvSpPr>
              <a:spLocks noChangeArrowheads="1"/>
            </p:cNvSpPr>
            <p:nvPr/>
          </p:nvSpPr>
          <p:spPr bwMode="auto">
            <a:xfrm>
              <a:off x="4835525" y="2497138"/>
              <a:ext cx="69850" cy="66675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78" name="Rectangle 18"/>
            <p:cNvSpPr>
              <a:spLocks noChangeArrowheads="1"/>
            </p:cNvSpPr>
            <p:nvPr/>
          </p:nvSpPr>
          <p:spPr bwMode="auto">
            <a:xfrm>
              <a:off x="5330825" y="2728913"/>
              <a:ext cx="93663" cy="90487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0" name="Rectangle 20"/>
            <p:cNvSpPr>
              <a:spLocks noChangeArrowheads="1"/>
            </p:cNvSpPr>
            <p:nvPr/>
          </p:nvSpPr>
          <p:spPr bwMode="auto">
            <a:xfrm>
              <a:off x="5408613" y="2987675"/>
              <a:ext cx="58737" cy="58738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2" name="Rectangle 22"/>
            <p:cNvSpPr>
              <a:spLocks noChangeArrowheads="1"/>
            </p:cNvSpPr>
            <p:nvPr/>
          </p:nvSpPr>
          <p:spPr bwMode="auto">
            <a:xfrm>
              <a:off x="5057775" y="3278026"/>
              <a:ext cx="68263" cy="65088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3" name="Rectangle 23"/>
            <p:cNvSpPr>
              <a:spLocks noChangeArrowheads="1"/>
            </p:cNvSpPr>
            <p:nvPr/>
          </p:nvSpPr>
          <p:spPr bwMode="auto">
            <a:xfrm>
              <a:off x="5899150" y="3484563"/>
              <a:ext cx="41275" cy="3968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4" name="Rectangle 24"/>
            <p:cNvSpPr>
              <a:spLocks noChangeArrowheads="1"/>
            </p:cNvSpPr>
            <p:nvPr/>
          </p:nvSpPr>
          <p:spPr bwMode="auto">
            <a:xfrm>
              <a:off x="5899150" y="3484563"/>
              <a:ext cx="41275" cy="39687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5" name="Rectangle 25"/>
            <p:cNvSpPr>
              <a:spLocks noChangeArrowheads="1"/>
            </p:cNvSpPr>
            <p:nvPr/>
          </p:nvSpPr>
          <p:spPr bwMode="auto">
            <a:xfrm>
              <a:off x="5262563" y="4060825"/>
              <a:ext cx="26987" cy="238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6" name="Rectangle 26"/>
            <p:cNvSpPr>
              <a:spLocks noChangeArrowheads="1"/>
            </p:cNvSpPr>
            <p:nvPr/>
          </p:nvSpPr>
          <p:spPr bwMode="auto">
            <a:xfrm>
              <a:off x="5262563" y="4060825"/>
              <a:ext cx="26987" cy="23813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88" name="Rectangle 28"/>
            <p:cNvSpPr>
              <a:spLocks noChangeArrowheads="1"/>
            </p:cNvSpPr>
            <p:nvPr/>
          </p:nvSpPr>
          <p:spPr bwMode="auto">
            <a:xfrm>
              <a:off x="5365750" y="4300538"/>
              <a:ext cx="31750" cy="30162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0" name="Rectangle 30"/>
            <p:cNvSpPr>
              <a:spLocks noChangeArrowheads="1"/>
            </p:cNvSpPr>
            <p:nvPr/>
          </p:nvSpPr>
          <p:spPr bwMode="auto">
            <a:xfrm>
              <a:off x="4775200" y="4537075"/>
              <a:ext cx="42863" cy="42863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2" name="Rectangle 32"/>
            <p:cNvSpPr>
              <a:spLocks noChangeArrowheads="1"/>
            </p:cNvSpPr>
            <p:nvPr/>
          </p:nvSpPr>
          <p:spPr bwMode="auto">
            <a:xfrm>
              <a:off x="5665788" y="4781550"/>
              <a:ext cx="42862" cy="42863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4" name="Rectangle 34"/>
            <p:cNvSpPr>
              <a:spLocks noChangeArrowheads="1"/>
            </p:cNvSpPr>
            <p:nvPr/>
          </p:nvSpPr>
          <p:spPr bwMode="auto">
            <a:xfrm>
              <a:off x="5902325" y="5044314"/>
              <a:ext cx="79375" cy="77788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6" name="Rectangle 36"/>
            <p:cNvSpPr>
              <a:spLocks noChangeArrowheads="1"/>
            </p:cNvSpPr>
            <p:nvPr/>
          </p:nvSpPr>
          <p:spPr bwMode="auto">
            <a:xfrm>
              <a:off x="6215063" y="5272088"/>
              <a:ext cx="34925" cy="33337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7" name="Line 37"/>
            <p:cNvSpPr>
              <a:spLocks noChangeShapeType="1"/>
            </p:cNvSpPr>
            <p:nvPr/>
          </p:nvSpPr>
          <p:spPr bwMode="auto">
            <a:xfrm>
              <a:off x="3600450" y="5672138"/>
              <a:ext cx="1588" cy="15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8" name="Rectangle 38"/>
            <p:cNvSpPr>
              <a:spLocks noChangeArrowheads="1"/>
            </p:cNvSpPr>
            <p:nvPr/>
          </p:nvSpPr>
          <p:spPr bwMode="auto">
            <a:xfrm>
              <a:off x="3600450" y="5672138"/>
              <a:ext cx="3270250" cy="4762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599" name="Line 39"/>
            <p:cNvSpPr>
              <a:spLocks noChangeShapeType="1"/>
            </p:cNvSpPr>
            <p:nvPr/>
          </p:nvSpPr>
          <p:spPr bwMode="auto">
            <a:xfrm>
              <a:off x="564197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0" name="Line 40"/>
            <p:cNvSpPr>
              <a:spLocks noChangeShapeType="1"/>
            </p:cNvSpPr>
            <p:nvPr/>
          </p:nvSpPr>
          <p:spPr bwMode="auto">
            <a:xfrm>
              <a:off x="3602038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1" name="Rectangle 41"/>
            <p:cNvSpPr>
              <a:spLocks noChangeArrowheads="1"/>
            </p:cNvSpPr>
            <p:nvPr/>
          </p:nvSpPr>
          <p:spPr bwMode="auto">
            <a:xfrm>
              <a:off x="3597275" y="5673725"/>
              <a:ext cx="4763" cy="8255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2" name="Line 42"/>
            <p:cNvSpPr>
              <a:spLocks noChangeShapeType="1"/>
            </p:cNvSpPr>
            <p:nvPr/>
          </p:nvSpPr>
          <p:spPr bwMode="auto">
            <a:xfrm>
              <a:off x="380682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3" name="Rectangle 43"/>
            <p:cNvSpPr>
              <a:spLocks noChangeArrowheads="1"/>
            </p:cNvSpPr>
            <p:nvPr/>
          </p:nvSpPr>
          <p:spPr bwMode="auto">
            <a:xfrm>
              <a:off x="3802063" y="5673725"/>
              <a:ext cx="4762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4" name="Line 44"/>
            <p:cNvSpPr>
              <a:spLocks noChangeShapeType="1"/>
            </p:cNvSpPr>
            <p:nvPr/>
          </p:nvSpPr>
          <p:spPr bwMode="auto">
            <a:xfrm>
              <a:off x="4011613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5" name="Rectangle 45"/>
            <p:cNvSpPr>
              <a:spLocks noChangeArrowheads="1"/>
            </p:cNvSpPr>
            <p:nvPr/>
          </p:nvSpPr>
          <p:spPr bwMode="auto">
            <a:xfrm>
              <a:off x="4006850" y="5679011"/>
              <a:ext cx="4763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6" name="Line 46"/>
            <p:cNvSpPr>
              <a:spLocks noChangeShapeType="1"/>
            </p:cNvSpPr>
            <p:nvPr/>
          </p:nvSpPr>
          <p:spPr bwMode="auto">
            <a:xfrm>
              <a:off x="4214813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7" name="Rectangle 47"/>
            <p:cNvSpPr>
              <a:spLocks noChangeArrowheads="1"/>
            </p:cNvSpPr>
            <p:nvPr/>
          </p:nvSpPr>
          <p:spPr bwMode="auto">
            <a:xfrm>
              <a:off x="4210050" y="5673725"/>
              <a:ext cx="4763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06608" name="Line 48"/>
            <p:cNvSpPr>
              <a:spLocks noChangeShapeType="1"/>
            </p:cNvSpPr>
            <p:nvPr/>
          </p:nvSpPr>
          <p:spPr bwMode="auto">
            <a:xfrm>
              <a:off x="4419600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09" name="Rectangle 49"/>
            <p:cNvSpPr>
              <a:spLocks noChangeArrowheads="1"/>
            </p:cNvSpPr>
            <p:nvPr/>
          </p:nvSpPr>
          <p:spPr bwMode="auto">
            <a:xfrm>
              <a:off x="4414838" y="5673725"/>
              <a:ext cx="4762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06610" name="Line 50"/>
            <p:cNvSpPr>
              <a:spLocks noChangeShapeType="1"/>
            </p:cNvSpPr>
            <p:nvPr/>
          </p:nvSpPr>
          <p:spPr bwMode="auto">
            <a:xfrm>
              <a:off x="4624388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1" name="Rectangle 51"/>
            <p:cNvSpPr>
              <a:spLocks noChangeArrowheads="1"/>
            </p:cNvSpPr>
            <p:nvPr/>
          </p:nvSpPr>
          <p:spPr bwMode="auto">
            <a:xfrm>
              <a:off x="4619625" y="5679011"/>
              <a:ext cx="4763" cy="8255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2" name="Rectangle 52"/>
            <p:cNvSpPr>
              <a:spLocks noChangeArrowheads="1"/>
            </p:cNvSpPr>
            <p:nvPr/>
          </p:nvSpPr>
          <p:spPr bwMode="auto">
            <a:xfrm>
              <a:off x="4479925" y="5735638"/>
              <a:ext cx="2096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 dirty="0">
                  <a:latin typeface="Arial" charset="0"/>
                </a:rPr>
                <a:t>0.5</a:t>
              </a:r>
              <a:endParaRPr lang="en-US" sz="1200" dirty="0"/>
            </a:p>
          </p:txBody>
        </p:sp>
        <p:sp>
          <p:nvSpPr>
            <p:cNvPr id="706613" name="Line 53"/>
            <p:cNvSpPr>
              <a:spLocks noChangeShapeType="1"/>
            </p:cNvSpPr>
            <p:nvPr/>
          </p:nvSpPr>
          <p:spPr bwMode="auto">
            <a:xfrm>
              <a:off x="482917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4" name="Rectangle 54"/>
            <p:cNvSpPr>
              <a:spLocks noChangeArrowheads="1"/>
            </p:cNvSpPr>
            <p:nvPr/>
          </p:nvSpPr>
          <p:spPr bwMode="auto">
            <a:xfrm>
              <a:off x="4824413" y="5679011"/>
              <a:ext cx="4762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5" name="Line 55"/>
            <p:cNvSpPr>
              <a:spLocks noChangeShapeType="1"/>
            </p:cNvSpPr>
            <p:nvPr/>
          </p:nvSpPr>
          <p:spPr bwMode="auto">
            <a:xfrm>
              <a:off x="5033963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6" name="Rectangle 56"/>
            <p:cNvSpPr>
              <a:spLocks noChangeArrowheads="1"/>
            </p:cNvSpPr>
            <p:nvPr/>
          </p:nvSpPr>
          <p:spPr bwMode="auto">
            <a:xfrm>
              <a:off x="5028034" y="5679011"/>
              <a:ext cx="4763" cy="396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7" name="Line 57"/>
            <p:cNvSpPr>
              <a:spLocks noChangeShapeType="1"/>
            </p:cNvSpPr>
            <p:nvPr/>
          </p:nvSpPr>
          <p:spPr bwMode="auto">
            <a:xfrm>
              <a:off x="5237163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19" name="Line 59"/>
            <p:cNvSpPr>
              <a:spLocks noChangeShapeType="1"/>
            </p:cNvSpPr>
            <p:nvPr/>
          </p:nvSpPr>
          <p:spPr bwMode="auto">
            <a:xfrm>
              <a:off x="5441950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0" name="Rectangle 60"/>
            <p:cNvSpPr>
              <a:spLocks noChangeArrowheads="1"/>
            </p:cNvSpPr>
            <p:nvPr/>
          </p:nvSpPr>
          <p:spPr bwMode="auto">
            <a:xfrm>
              <a:off x="5437188" y="5679011"/>
              <a:ext cx="4762" cy="396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1" name="Line 61"/>
            <p:cNvSpPr>
              <a:spLocks noChangeShapeType="1"/>
            </p:cNvSpPr>
            <p:nvPr/>
          </p:nvSpPr>
          <p:spPr bwMode="auto">
            <a:xfrm>
              <a:off x="5646738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2" name="Rectangle 62"/>
            <p:cNvSpPr>
              <a:spLocks noChangeArrowheads="1"/>
            </p:cNvSpPr>
            <p:nvPr/>
          </p:nvSpPr>
          <p:spPr bwMode="auto">
            <a:xfrm>
              <a:off x="5637576" y="5673725"/>
              <a:ext cx="4763" cy="825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3" name="Rectangle 63"/>
            <p:cNvSpPr>
              <a:spLocks noChangeArrowheads="1"/>
            </p:cNvSpPr>
            <p:nvPr/>
          </p:nvSpPr>
          <p:spPr bwMode="auto">
            <a:xfrm>
              <a:off x="5502275" y="5735638"/>
              <a:ext cx="2096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 dirty="0">
                  <a:latin typeface="Arial" charset="0"/>
                </a:rPr>
                <a:t>1.0</a:t>
              </a:r>
              <a:endParaRPr lang="en-US" sz="1200" dirty="0"/>
            </a:p>
          </p:txBody>
        </p:sp>
        <p:sp>
          <p:nvSpPr>
            <p:cNvPr id="706624" name="Line 64"/>
            <p:cNvSpPr>
              <a:spLocks noChangeShapeType="1"/>
            </p:cNvSpPr>
            <p:nvPr/>
          </p:nvSpPr>
          <p:spPr bwMode="auto">
            <a:xfrm>
              <a:off x="585152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5" name="Rectangle 65"/>
            <p:cNvSpPr>
              <a:spLocks noChangeArrowheads="1"/>
            </p:cNvSpPr>
            <p:nvPr/>
          </p:nvSpPr>
          <p:spPr bwMode="auto">
            <a:xfrm>
              <a:off x="5846763" y="5673725"/>
              <a:ext cx="4762" cy="396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6" name="Line 66"/>
            <p:cNvSpPr>
              <a:spLocks noChangeShapeType="1"/>
            </p:cNvSpPr>
            <p:nvPr/>
          </p:nvSpPr>
          <p:spPr bwMode="auto">
            <a:xfrm>
              <a:off x="605472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7" name="Rectangle 67"/>
            <p:cNvSpPr>
              <a:spLocks noChangeArrowheads="1"/>
            </p:cNvSpPr>
            <p:nvPr/>
          </p:nvSpPr>
          <p:spPr bwMode="auto">
            <a:xfrm>
              <a:off x="6049963" y="5673725"/>
              <a:ext cx="4762" cy="396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8" name="Line 68"/>
            <p:cNvSpPr>
              <a:spLocks noChangeShapeType="1"/>
            </p:cNvSpPr>
            <p:nvPr/>
          </p:nvSpPr>
          <p:spPr bwMode="auto">
            <a:xfrm>
              <a:off x="6259513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29" name="Rectangle 69"/>
            <p:cNvSpPr>
              <a:spLocks noChangeArrowheads="1"/>
            </p:cNvSpPr>
            <p:nvPr/>
          </p:nvSpPr>
          <p:spPr bwMode="auto">
            <a:xfrm>
              <a:off x="6254750" y="5673725"/>
              <a:ext cx="4763" cy="396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0" name="Line 70"/>
            <p:cNvSpPr>
              <a:spLocks noChangeShapeType="1"/>
            </p:cNvSpPr>
            <p:nvPr/>
          </p:nvSpPr>
          <p:spPr bwMode="auto">
            <a:xfrm>
              <a:off x="6464300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1" name="Rectangle 71"/>
            <p:cNvSpPr>
              <a:spLocks noChangeArrowheads="1"/>
            </p:cNvSpPr>
            <p:nvPr/>
          </p:nvSpPr>
          <p:spPr bwMode="auto">
            <a:xfrm>
              <a:off x="6459538" y="5673725"/>
              <a:ext cx="4762" cy="396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2" name="Line 72"/>
            <p:cNvSpPr>
              <a:spLocks noChangeShapeType="1"/>
            </p:cNvSpPr>
            <p:nvPr/>
          </p:nvSpPr>
          <p:spPr bwMode="auto">
            <a:xfrm>
              <a:off x="6669088" y="5673725"/>
              <a:ext cx="1587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3" name="Rectangle 73"/>
            <p:cNvSpPr>
              <a:spLocks noChangeArrowheads="1"/>
            </p:cNvSpPr>
            <p:nvPr/>
          </p:nvSpPr>
          <p:spPr bwMode="auto">
            <a:xfrm>
              <a:off x="6664325" y="5673725"/>
              <a:ext cx="4763" cy="825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4" name="Rectangle 74"/>
            <p:cNvSpPr>
              <a:spLocks noChangeArrowheads="1"/>
            </p:cNvSpPr>
            <p:nvPr/>
          </p:nvSpPr>
          <p:spPr bwMode="auto">
            <a:xfrm>
              <a:off x="6524625" y="5735638"/>
              <a:ext cx="2096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 dirty="0">
                  <a:latin typeface="Arial" charset="0"/>
                </a:rPr>
                <a:t>1.5</a:t>
              </a:r>
              <a:endParaRPr lang="en-US" sz="1200" dirty="0"/>
            </a:p>
          </p:txBody>
        </p:sp>
        <p:sp>
          <p:nvSpPr>
            <p:cNvPr id="706635" name="Line 75"/>
            <p:cNvSpPr>
              <a:spLocks noChangeShapeType="1"/>
            </p:cNvSpPr>
            <p:nvPr/>
          </p:nvSpPr>
          <p:spPr bwMode="auto">
            <a:xfrm>
              <a:off x="6873875" y="5673725"/>
              <a:ext cx="1588" cy="15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6" name="Rectangle 76"/>
            <p:cNvSpPr>
              <a:spLocks noChangeArrowheads="1"/>
            </p:cNvSpPr>
            <p:nvPr/>
          </p:nvSpPr>
          <p:spPr bwMode="auto">
            <a:xfrm>
              <a:off x="6869113" y="5673725"/>
              <a:ext cx="4762" cy="39688"/>
            </a:xfrm>
            <a:prstGeom prst="rect">
              <a:avLst/>
            </a:prstGeom>
            <a:noFill/>
            <a:ln w="6350">
              <a:solidFill>
                <a:srgbClr val="353D9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37" name="Rectangle 77"/>
            <p:cNvSpPr>
              <a:spLocks noChangeArrowheads="1"/>
            </p:cNvSpPr>
            <p:nvPr/>
          </p:nvSpPr>
          <p:spPr bwMode="auto">
            <a:xfrm>
              <a:off x="4202901" y="5456032"/>
              <a:ext cx="117922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Arial Narrow" pitchFamily="34" charset="0"/>
                </a:rPr>
                <a:t>Atorvastatin better</a:t>
              </a:r>
              <a:endParaRPr lang="en-US" sz="1400" dirty="0">
                <a:latin typeface="Arial Narrow" pitchFamily="34" charset="0"/>
              </a:endParaRPr>
            </a:p>
          </p:txBody>
        </p:sp>
        <p:sp>
          <p:nvSpPr>
            <p:cNvPr id="706638" name="Rectangle 78"/>
            <p:cNvSpPr>
              <a:spLocks noChangeArrowheads="1"/>
            </p:cNvSpPr>
            <p:nvPr/>
          </p:nvSpPr>
          <p:spPr bwMode="auto">
            <a:xfrm>
              <a:off x="5857340" y="5456032"/>
              <a:ext cx="93486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Arial Narrow" pitchFamily="34" charset="0"/>
                </a:rPr>
                <a:t>Placebo better</a:t>
              </a:r>
              <a:endParaRPr lang="en-US" sz="1400" dirty="0">
                <a:latin typeface="Arial Narrow" pitchFamily="34" charset="0"/>
              </a:endParaRPr>
            </a:p>
          </p:txBody>
        </p:sp>
        <p:sp>
          <p:nvSpPr>
            <p:cNvPr id="706639" name="Line 79"/>
            <p:cNvSpPr>
              <a:spLocks noChangeShapeType="1"/>
            </p:cNvSpPr>
            <p:nvPr/>
          </p:nvSpPr>
          <p:spPr bwMode="auto">
            <a:xfrm>
              <a:off x="4619625" y="1503363"/>
              <a:ext cx="15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41" name="Line 81"/>
            <p:cNvSpPr>
              <a:spLocks noChangeShapeType="1"/>
            </p:cNvSpPr>
            <p:nvPr/>
          </p:nvSpPr>
          <p:spPr bwMode="auto">
            <a:xfrm>
              <a:off x="5287963" y="1503363"/>
              <a:ext cx="15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43" name="Line 83"/>
            <p:cNvSpPr>
              <a:spLocks noChangeShapeType="1"/>
            </p:cNvSpPr>
            <p:nvPr/>
          </p:nvSpPr>
          <p:spPr bwMode="auto">
            <a:xfrm>
              <a:off x="4621213" y="1473200"/>
              <a:ext cx="15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83" name="Line 123"/>
            <p:cNvSpPr>
              <a:spLocks noChangeShapeType="1"/>
            </p:cNvSpPr>
            <p:nvPr/>
          </p:nvSpPr>
          <p:spPr bwMode="auto">
            <a:xfrm>
              <a:off x="6900863" y="3451225"/>
              <a:ext cx="15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84" name="Freeform 124"/>
            <p:cNvSpPr>
              <a:spLocks/>
            </p:cNvSpPr>
            <p:nvPr/>
          </p:nvSpPr>
          <p:spPr bwMode="auto">
            <a:xfrm>
              <a:off x="6840538" y="3448050"/>
              <a:ext cx="60325" cy="111125"/>
            </a:xfrm>
            <a:custGeom>
              <a:avLst/>
              <a:gdLst/>
              <a:ahLst/>
              <a:cxnLst>
                <a:cxn ang="0">
                  <a:pos x="150" y="6"/>
                </a:cxn>
                <a:cxn ang="0">
                  <a:pos x="10" y="285"/>
                </a:cxn>
                <a:cxn ang="0">
                  <a:pos x="0" y="280"/>
                </a:cxn>
                <a:cxn ang="0">
                  <a:pos x="139" y="0"/>
                </a:cxn>
                <a:cxn ang="0">
                  <a:pos x="150" y="6"/>
                </a:cxn>
              </a:cxnLst>
              <a:rect l="0" t="0" r="r" b="b"/>
              <a:pathLst>
                <a:path w="150" h="285">
                  <a:moveTo>
                    <a:pt x="150" y="6"/>
                  </a:moveTo>
                  <a:lnTo>
                    <a:pt x="10" y="285"/>
                  </a:lnTo>
                  <a:lnTo>
                    <a:pt x="0" y="280"/>
                  </a:lnTo>
                  <a:lnTo>
                    <a:pt x="139" y="0"/>
                  </a:lnTo>
                  <a:lnTo>
                    <a:pt x="150" y="6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85" name="Line 125"/>
            <p:cNvSpPr>
              <a:spLocks noChangeShapeType="1"/>
            </p:cNvSpPr>
            <p:nvPr/>
          </p:nvSpPr>
          <p:spPr bwMode="auto">
            <a:xfrm>
              <a:off x="6929438" y="3451225"/>
              <a:ext cx="15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86" name="Freeform 126"/>
            <p:cNvSpPr>
              <a:spLocks/>
            </p:cNvSpPr>
            <p:nvPr/>
          </p:nvSpPr>
          <p:spPr bwMode="auto">
            <a:xfrm>
              <a:off x="6869113" y="3448050"/>
              <a:ext cx="60325" cy="111125"/>
            </a:xfrm>
            <a:custGeom>
              <a:avLst/>
              <a:gdLst/>
              <a:ahLst/>
              <a:cxnLst>
                <a:cxn ang="0">
                  <a:pos x="150" y="6"/>
                </a:cxn>
                <a:cxn ang="0">
                  <a:pos x="11" y="285"/>
                </a:cxn>
                <a:cxn ang="0">
                  <a:pos x="0" y="280"/>
                </a:cxn>
                <a:cxn ang="0">
                  <a:pos x="139" y="0"/>
                </a:cxn>
                <a:cxn ang="0">
                  <a:pos x="150" y="6"/>
                </a:cxn>
              </a:cxnLst>
              <a:rect l="0" t="0" r="r" b="b"/>
              <a:pathLst>
                <a:path w="150" h="285">
                  <a:moveTo>
                    <a:pt x="150" y="6"/>
                  </a:moveTo>
                  <a:lnTo>
                    <a:pt x="11" y="285"/>
                  </a:lnTo>
                  <a:lnTo>
                    <a:pt x="0" y="280"/>
                  </a:lnTo>
                  <a:lnTo>
                    <a:pt x="139" y="0"/>
                  </a:lnTo>
                  <a:lnTo>
                    <a:pt x="150" y="6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91" name="Line 131"/>
            <p:cNvSpPr>
              <a:spLocks noChangeShapeType="1"/>
            </p:cNvSpPr>
            <p:nvPr/>
          </p:nvSpPr>
          <p:spPr bwMode="auto">
            <a:xfrm>
              <a:off x="6900863" y="4017963"/>
              <a:ext cx="15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92" name="Freeform 132"/>
            <p:cNvSpPr>
              <a:spLocks/>
            </p:cNvSpPr>
            <p:nvPr/>
          </p:nvSpPr>
          <p:spPr bwMode="auto">
            <a:xfrm>
              <a:off x="6840538" y="4016375"/>
              <a:ext cx="60325" cy="111125"/>
            </a:xfrm>
            <a:custGeom>
              <a:avLst/>
              <a:gdLst/>
              <a:ahLst/>
              <a:cxnLst>
                <a:cxn ang="0">
                  <a:pos x="150" y="5"/>
                </a:cxn>
                <a:cxn ang="0">
                  <a:pos x="10" y="285"/>
                </a:cxn>
                <a:cxn ang="0">
                  <a:pos x="0" y="279"/>
                </a:cxn>
                <a:cxn ang="0">
                  <a:pos x="139" y="0"/>
                </a:cxn>
                <a:cxn ang="0">
                  <a:pos x="150" y="5"/>
                </a:cxn>
              </a:cxnLst>
              <a:rect l="0" t="0" r="r" b="b"/>
              <a:pathLst>
                <a:path w="150" h="285">
                  <a:moveTo>
                    <a:pt x="150" y="5"/>
                  </a:moveTo>
                  <a:lnTo>
                    <a:pt x="10" y="285"/>
                  </a:lnTo>
                  <a:lnTo>
                    <a:pt x="0" y="279"/>
                  </a:lnTo>
                  <a:lnTo>
                    <a:pt x="139" y="0"/>
                  </a:lnTo>
                  <a:lnTo>
                    <a:pt x="150" y="5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93" name="Line 133"/>
            <p:cNvSpPr>
              <a:spLocks noChangeShapeType="1"/>
            </p:cNvSpPr>
            <p:nvPr/>
          </p:nvSpPr>
          <p:spPr bwMode="auto">
            <a:xfrm>
              <a:off x="6929438" y="4017963"/>
              <a:ext cx="15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694" name="Freeform 134"/>
            <p:cNvSpPr>
              <a:spLocks/>
            </p:cNvSpPr>
            <p:nvPr/>
          </p:nvSpPr>
          <p:spPr bwMode="auto">
            <a:xfrm>
              <a:off x="6869113" y="4016375"/>
              <a:ext cx="60325" cy="111125"/>
            </a:xfrm>
            <a:custGeom>
              <a:avLst/>
              <a:gdLst/>
              <a:ahLst/>
              <a:cxnLst>
                <a:cxn ang="0">
                  <a:pos x="150" y="5"/>
                </a:cxn>
                <a:cxn ang="0">
                  <a:pos x="11" y="285"/>
                </a:cxn>
                <a:cxn ang="0">
                  <a:pos x="0" y="279"/>
                </a:cxn>
                <a:cxn ang="0">
                  <a:pos x="139" y="0"/>
                </a:cxn>
                <a:cxn ang="0">
                  <a:pos x="150" y="5"/>
                </a:cxn>
              </a:cxnLst>
              <a:rect l="0" t="0" r="r" b="b"/>
              <a:pathLst>
                <a:path w="150" h="285">
                  <a:moveTo>
                    <a:pt x="150" y="5"/>
                  </a:moveTo>
                  <a:lnTo>
                    <a:pt x="11" y="285"/>
                  </a:lnTo>
                  <a:lnTo>
                    <a:pt x="0" y="279"/>
                  </a:lnTo>
                  <a:lnTo>
                    <a:pt x="139" y="0"/>
                  </a:lnTo>
                  <a:lnTo>
                    <a:pt x="150" y="5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3" name="Line 163"/>
            <p:cNvSpPr>
              <a:spLocks noChangeShapeType="1"/>
            </p:cNvSpPr>
            <p:nvPr/>
          </p:nvSpPr>
          <p:spPr bwMode="auto">
            <a:xfrm>
              <a:off x="6900863" y="5235575"/>
              <a:ext cx="15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4" name="Freeform 164"/>
            <p:cNvSpPr>
              <a:spLocks/>
            </p:cNvSpPr>
            <p:nvPr/>
          </p:nvSpPr>
          <p:spPr bwMode="auto">
            <a:xfrm>
              <a:off x="6840538" y="5233988"/>
              <a:ext cx="60325" cy="111125"/>
            </a:xfrm>
            <a:custGeom>
              <a:avLst/>
              <a:gdLst/>
              <a:ahLst/>
              <a:cxnLst>
                <a:cxn ang="0">
                  <a:pos x="150" y="6"/>
                </a:cxn>
                <a:cxn ang="0">
                  <a:pos x="10" y="284"/>
                </a:cxn>
                <a:cxn ang="0">
                  <a:pos x="0" y="280"/>
                </a:cxn>
                <a:cxn ang="0">
                  <a:pos x="139" y="0"/>
                </a:cxn>
                <a:cxn ang="0">
                  <a:pos x="150" y="6"/>
                </a:cxn>
              </a:cxnLst>
              <a:rect l="0" t="0" r="r" b="b"/>
              <a:pathLst>
                <a:path w="150" h="284">
                  <a:moveTo>
                    <a:pt x="150" y="6"/>
                  </a:moveTo>
                  <a:lnTo>
                    <a:pt x="10" y="284"/>
                  </a:lnTo>
                  <a:lnTo>
                    <a:pt x="0" y="280"/>
                  </a:lnTo>
                  <a:lnTo>
                    <a:pt x="139" y="0"/>
                  </a:lnTo>
                  <a:lnTo>
                    <a:pt x="150" y="6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5" name="Line 165"/>
            <p:cNvSpPr>
              <a:spLocks noChangeShapeType="1"/>
            </p:cNvSpPr>
            <p:nvPr/>
          </p:nvSpPr>
          <p:spPr bwMode="auto">
            <a:xfrm>
              <a:off x="6929438" y="5235575"/>
              <a:ext cx="15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6" name="Freeform 166"/>
            <p:cNvSpPr>
              <a:spLocks/>
            </p:cNvSpPr>
            <p:nvPr/>
          </p:nvSpPr>
          <p:spPr bwMode="auto">
            <a:xfrm>
              <a:off x="6869113" y="5233988"/>
              <a:ext cx="60325" cy="111125"/>
            </a:xfrm>
            <a:custGeom>
              <a:avLst/>
              <a:gdLst/>
              <a:ahLst/>
              <a:cxnLst>
                <a:cxn ang="0">
                  <a:pos x="150" y="6"/>
                </a:cxn>
                <a:cxn ang="0">
                  <a:pos x="11" y="284"/>
                </a:cxn>
                <a:cxn ang="0">
                  <a:pos x="0" y="280"/>
                </a:cxn>
                <a:cxn ang="0">
                  <a:pos x="139" y="0"/>
                </a:cxn>
                <a:cxn ang="0">
                  <a:pos x="150" y="6"/>
                </a:cxn>
              </a:cxnLst>
              <a:rect l="0" t="0" r="r" b="b"/>
              <a:pathLst>
                <a:path w="150" h="284">
                  <a:moveTo>
                    <a:pt x="150" y="6"/>
                  </a:moveTo>
                  <a:lnTo>
                    <a:pt x="11" y="284"/>
                  </a:lnTo>
                  <a:lnTo>
                    <a:pt x="0" y="280"/>
                  </a:lnTo>
                  <a:lnTo>
                    <a:pt x="139" y="0"/>
                  </a:lnTo>
                  <a:lnTo>
                    <a:pt x="150" y="6"/>
                  </a:lnTo>
                  <a:close/>
                </a:path>
              </a:pathLst>
            </a:custGeom>
            <a:solidFill>
              <a:srgbClr val="000000"/>
            </a:solidFill>
            <a:ln w="12700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6729" name="Text Box 169"/>
            <p:cNvSpPr txBox="1">
              <a:spLocks noChangeArrowheads="1"/>
            </p:cNvSpPr>
            <p:nvPr/>
          </p:nvSpPr>
          <p:spPr bwMode="auto">
            <a:xfrm>
              <a:off x="705816" y="1068388"/>
              <a:ext cx="3897313" cy="4480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Primary End Points</a:t>
              </a:r>
            </a:p>
            <a:p>
              <a:pPr marL="114300" lvl="1" algn="l" eaLnBrk="1" hangingPunct="1"/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Nonfatal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MI (</a:t>
              </a:r>
              <a:r>
                <a:rPr lang="en-US" sz="1600" b="0" dirty="0" err="1">
                  <a:solidFill>
                    <a:srgbClr val="000099"/>
                  </a:solidFill>
                  <a:latin typeface="Arial" charset="0"/>
                </a:rPr>
                <a:t>incl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 silent) + fatal CHD</a:t>
              </a:r>
            </a:p>
            <a:p>
              <a:pPr algn="l" eaLnBrk="1" hangingPunct="1">
                <a:spcBef>
                  <a:spcPts val="6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Secondary End Points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Total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CV events and procedures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Total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coronary events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Nonfatal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MI (excl silent) + fatal CHD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All-cause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mortality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Cardiovascular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mortality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Fatal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and nonfatal 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stroke</a:t>
              </a:r>
              <a:endParaRPr lang="en-US" sz="1600" b="0" dirty="0">
                <a:solidFill>
                  <a:srgbClr val="000099"/>
                </a:solidFill>
                <a:latin typeface="Arial" charset="0"/>
              </a:endParaRP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Fatal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and nonfatal 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heart failure</a:t>
              </a:r>
              <a:endParaRPr lang="en-US" sz="1600" b="0" dirty="0">
                <a:solidFill>
                  <a:srgbClr val="000099"/>
                </a:solidFill>
                <a:latin typeface="Arial" charset="0"/>
              </a:endParaRPr>
            </a:p>
            <a:p>
              <a:pPr algn="l" eaLnBrk="1" hangingPunct="1">
                <a:spcBef>
                  <a:spcPct val="25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Tertiary End Points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Silent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MI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Unstable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angina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Chronic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stable angina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Peripheral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arterial disease</a:t>
              </a: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Development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of </a:t>
              </a: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diabetes mellitus</a:t>
              </a:r>
              <a:endParaRPr lang="en-US" sz="1600" b="0" dirty="0">
                <a:solidFill>
                  <a:srgbClr val="000099"/>
                </a:solidFill>
                <a:latin typeface="Arial" charset="0"/>
              </a:endParaRPr>
            </a:p>
            <a:p>
              <a:pPr marL="114300" lvl="1" algn="l" eaLnBrk="1" hangingPunct="1">
                <a:lnSpc>
                  <a:spcPct val="102000"/>
                </a:lnSpc>
              </a:pPr>
              <a:r>
                <a:rPr lang="en-US" sz="1600" b="0" dirty="0" smtClean="0">
                  <a:solidFill>
                    <a:srgbClr val="000099"/>
                  </a:solidFill>
                  <a:latin typeface="Arial" charset="0"/>
                </a:rPr>
                <a:t>   Development </a:t>
              </a:r>
              <a:r>
                <a:rPr lang="en-US" sz="1600" b="0" dirty="0">
                  <a:solidFill>
                    <a:srgbClr val="000099"/>
                  </a:solidFill>
                  <a:latin typeface="Arial" charset="0"/>
                </a:rPr>
                <a:t>of renal impairment</a:t>
              </a:r>
            </a:p>
          </p:txBody>
        </p:sp>
        <p:sp>
          <p:nvSpPr>
            <p:cNvPr id="706730" name="Text Box 170"/>
            <p:cNvSpPr txBox="1">
              <a:spLocks noChangeArrowheads="1"/>
            </p:cNvSpPr>
            <p:nvPr/>
          </p:nvSpPr>
          <p:spPr bwMode="auto">
            <a:xfrm>
              <a:off x="4957490" y="990600"/>
              <a:ext cx="13452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Aft>
                  <a:spcPct val="30000"/>
                </a:spcAft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Risk Ratio</a:t>
              </a:r>
            </a:p>
          </p:txBody>
        </p:sp>
        <p:grpSp>
          <p:nvGrpSpPr>
            <p:cNvPr id="2" name="Group 180"/>
            <p:cNvGrpSpPr>
              <a:grpSpLocks/>
            </p:cNvGrpSpPr>
            <p:nvPr/>
          </p:nvGrpSpPr>
          <p:grpSpPr bwMode="auto">
            <a:xfrm>
              <a:off x="4619625" y="1433513"/>
              <a:ext cx="681038" cy="85725"/>
              <a:chOff x="2910" y="966"/>
              <a:chExt cx="429" cy="54"/>
            </a:xfrm>
          </p:grpSpPr>
          <p:sp>
            <p:nvSpPr>
              <p:cNvPr id="706737" name="Line 177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38" name="Line 178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39" name="Line 179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3" name="Group 182"/>
            <p:cNvGrpSpPr>
              <a:grpSpLocks/>
            </p:cNvGrpSpPr>
            <p:nvPr/>
          </p:nvGrpSpPr>
          <p:grpSpPr bwMode="auto">
            <a:xfrm>
              <a:off x="5014913" y="1995488"/>
              <a:ext cx="433387" cy="95250"/>
              <a:chOff x="2910" y="966"/>
              <a:chExt cx="429" cy="54"/>
            </a:xfrm>
          </p:grpSpPr>
          <p:sp>
            <p:nvSpPr>
              <p:cNvPr id="706743" name="Line 183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44" name="Line 184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45" name="Line 185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4" name="Group 186"/>
            <p:cNvGrpSpPr>
              <a:grpSpLocks/>
            </p:cNvGrpSpPr>
            <p:nvPr/>
          </p:nvGrpSpPr>
          <p:grpSpPr bwMode="auto">
            <a:xfrm>
              <a:off x="4805363" y="2238375"/>
              <a:ext cx="561975" cy="104775"/>
              <a:chOff x="2910" y="966"/>
              <a:chExt cx="429" cy="54"/>
            </a:xfrm>
          </p:grpSpPr>
          <p:sp>
            <p:nvSpPr>
              <p:cNvPr id="706747" name="Line 187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48" name="Line 188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49" name="Line 189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5" name="Group 190"/>
            <p:cNvGrpSpPr>
              <a:grpSpLocks/>
            </p:cNvGrpSpPr>
            <p:nvPr/>
          </p:nvGrpSpPr>
          <p:grpSpPr bwMode="auto">
            <a:xfrm>
              <a:off x="4567238" y="2481263"/>
              <a:ext cx="700087" cy="100012"/>
              <a:chOff x="2910" y="966"/>
              <a:chExt cx="429" cy="54"/>
            </a:xfrm>
          </p:grpSpPr>
          <p:sp>
            <p:nvSpPr>
              <p:cNvPr id="706751" name="Line 191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52" name="Line 192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53" name="Line 193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6" name="Group 194"/>
            <p:cNvGrpSpPr>
              <a:grpSpLocks/>
            </p:cNvGrpSpPr>
            <p:nvPr/>
          </p:nvGrpSpPr>
          <p:grpSpPr bwMode="auto">
            <a:xfrm>
              <a:off x="5062538" y="2725738"/>
              <a:ext cx="709612" cy="100012"/>
              <a:chOff x="2910" y="966"/>
              <a:chExt cx="429" cy="54"/>
            </a:xfrm>
          </p:grpSpPr>
          <p:sp>
            <p:nvSpPr>
              <p:cNvPr id="706755" name="Line 195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56" name="Line 196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57" name="Line 197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7" name="Group 198"/>
            <p:cNvGrpSpPr>
              <a:grpSpLocks/>
            </p:cNvGrpSpPr>
            <p:nvPr/>
          </p:nvGrpSpPr>
          <p:grpSpPr bwMode="auto">
            <a:xfrm>
              <a:off x="4941888" y="2967038"/>
              <a:ext cx="1185862" cy="100012"/>
              <a:chOff x="2910" y="966"/>
              <a:chExt cx="429" cy="54"/>
            </a:xfrm>
          </p:grpSpPr>
          <p:sp>
            <p:nvSpPr>
              <p:cNvPr id="706759" name="Line 199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60" name="Line 200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61" name="Line 201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8" name="Group 202"/>
            <p:cNvGrpSpPr>
              <a:grpSpLocks/>
            </p:cNvGrpSpPr>
            <p:nvPr/>
          </p:nvGrpSpPr>
          <p:grpSpPr bwMode="auto">
            <a:xfrm>
              <a:off x="4735513" y="3254640"/>
              <a:ext cx="830262" cy="100012"/>
              <a:chOff x="2910" y="991"/>
              <a:chExt cx="429" cy="54"/>
            </a:xfrm>
          </p:grpSpPr>
          <p:sp>
            <p:nvSpPr>
              <p:cNvPr id="706763" name="Line 203"/>
              <p:cNvSpPr>
                <a:spLocks noChangeShapeType="1"/>
              </p:cNvSpPr>
              <p:nvPr/>
            </p:nvSpPr>
            <p:spPr bwMode="auto">
              <a:xfrm>
                <a:off x="2910" y="1021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64" name="Line 204"/>
              <p:cNvSpPr>
                <a:spLocks noChangeShapeType="1"/>
              </p:cNvSpPr>
              <p:nvPr/>
            </p:nvSpPr>
            <p:spPr bwMode="auto">
              <a:xfrm>
                <a:off x="2910" y="991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65" name="Line 205"/>
              <p:cNvSpPr>
                <a:spLocks noChangeShapeType="1"/>
              </p:cNvSpPr>
              <p:nvPr/>
            </p:nvSpPr>
            <p:spPr bwMode="auto">
              <a:xfrm>
                <a:off x="3336" y="991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9" name="Group 212"/>
            <p:cNvGrpSpPr>
              <a:grpSpLocks/>
            </p:cNvGrpSpPr>
            <p:nvPr/>
          </p:nvGrpSpPr>
          <p:grpSpPr bwMode="auto">
            <a:xfrm>
              <a:off x="5078413" y="3452813"/>
              <a:ext cx="1798637" cy="100012"/>
              <a:chOff x="3199" y="2175"/>
              <a:chExt cx="1133" cy="63"/>
            </a:xfrm>
          </p:grpSpPr>
          <p:sp>
            <p:nvSpPr>
              <p:cNvPr id="706767" name="Line 207"/>
              <p:cNvSpPr>
                <a:spLocks noChangeShapeType="1"/>
              </p:cNvSpPr>
              <p:nvPr/>
            </p:nvSpPr>
            <p:spPr bwMode="auto">
              <a:xfrm>
                <a:off x="3199" y="2207"/>
                <a:ext cx="1133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68" name="Line 208"/>
              <p:cNvSpPr>
                <a:spLocks noChangeShapeType="1"/>
              </p:cNvSpPr>
              <p:nvPr/>
            </p:nvSpPr>
            <p:spPr bwMode="auto">
              <a:xfrm>
                <a:off x="3199" y="2175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0" name="Group 215"/>
            <p:cNvGrpSpPr>
              <a:grpSpLocks/>
            </p:cNvGrpSpPr>
            <p:nvPr/>
          </p:nvGrpSpPr>
          <p:grpSpPr bwMode="auto">
            <a:xfrm>
              <a:off x="4427538" y="4024313"/>
              <a:ext cx="2446337" cy="100012"/>
              <a:chOff x="2789" y="2535"/>
              <a:chExt cx="1541" cy="63"/>
            </a:xfrm>
          </p:grpSpPr>
          <p:sp>
            <p:nvSpPr>
              <p:cNvPr id="706770" name="Line 210"/>
              <p:cNvSpPr>
                <a:spLocks noChangeShapeType="1"/>
              </p:cNvSpPr>
              <p:nvPr/>
            </p:nvSpPr>
            <p:spPr bwMode="auto">
              <a:xfrm>
                <a:off x="2789" y="2567"/>
                <a:ext cx="1541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71" name="Line 211"/>
              <p:cNvSpPr>
                <a:spLocks noChangeShapeType="1"/>
              </p:cNvSpPr>
              <p:nvPr/>
            </p:nvSpPr>
            <p:spPr bwMode="auto">
              <a:xfrm>
                <a:off x="2789" y="2535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1" name="Group 228"/>
            <p:cNvGrpSpPr>
              <a:grpSpLocks/>
            </p:cNvGrpSpPr>
            <p:nvPr/>
          </p:nvGrpSpPr>
          <p:grpSpPr bwMode="auto">
            <a:xfrm>
              <a:off x="4592638" y="4265613"/>
              <a:ext cx="2220912" cy="100012"/>
              <a:chOff x="2893" y="2687"/>
              <a:chExt cx="1399" cy="63"/>
            </a:xfrm>
          </p:grpSpPr>
          <p:sp>
            <p:nvSpPr>
              <p:cNvPr id="706777" name="Line 217"/>
              <p:cNvSpPr>
                <a:spLocks noChangeShapeType="1"/>
              </p:cNvSpPr>
              <p:nvPr/>
            </p:nvSpPr>
            <p:spPr bwMode="auto">
              <a:xfrm>
                <a:off x="2893" y="2719"/>
                <a:ext cx="139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78" name="Line 218"/>
              <p:cNvSpPr>
                <a:spLocks noChangeShapeType="1"/>
              </p:cNvSpPr>
              <p:nvPr/>
            </p:nvSpPr>
            <p:spPr bwMode="auto">
              <a:xfrm>
                <a:off x="2893" y="2687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79" name="Line 219"/>
              <p:cNvSpPr>
                <a:spLocks noChangeShapeType="1"/>
              </p:cNvSpPr>
              <p:nvPr/>
            </p:nvSpPr>
            <p:spPr bwMode="auto">
              <a:xfrm>
                <a:off x="4288" y="2687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2" name="Group 220"/>
            <p:cNvGrpSpPr>
              <a:grpSpLocks/>
            </p:cNvGrpSpPr>
            <p:nvPr/>
          </p:nvGrpSpPr>
          <p:grpSpPr bwMode="auto">
            <a:xfrm>
              <a:off x="4376738" y="4510088"/>
              <a:ext cx="1068387" cy="100012"/>
              <a:chOff x="2910" y="966"/>
              <a:chExt cx="429" cy="54"/>
            </a:xfrm>
          </p:grpSpPr>
          <p:sp>
            <p:nvSpPr>
              <p:cNvPr id="706781" name="Line 221"/>
              <p:cNvSpPr>
                <a:spLocks noChangeShapeType="1"/>
              </p:cNvSpPr>
              <p:nvPr/>
            </p:nvSpPr>
            <p:spPr bwMode="auto">
              <a:xfrm>
                <a:off x="2910" y="993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82" name="Line 222"/>
              <p:cNvSpPr>
                <a:spLocks noChangeShapeType="1"/>
              </p:cNvSpPr>
              <p:nvPr/>
            </p:nvSpPr>
            <p:spPr bwMode="auto">
              <a:xfrm>
                <a:off x="2910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83" name="Line 223"/>
              <p:cNvSpPr>
                <a:spLocks noChangeShapeType="1"/>
              </p:cNvSpPr>
              <p:nvPr/>
            </p:nvSpPr>
            <p:spPr bwMode="auto">
              <a:xfrm>
                <a:off x="3336" y="966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3" name="Group 229"/>
            <p:cNvGrpSpPr>
              <a:grpSpLocks/>
            </p:cNvGrpSpPr>
            <p:nvPr/>
          </p:nvGrpSpPr>
          <p:grpSpPr bwMode="auto">
            <a:xfrm>
              <a:off x="4957763" y="4751388"/>
              <a:ext cx="1862137" cy="100012"/>
              <a:chOff x="3123" y="2993"/>
              <a:chExt cx="1173" cy="63"/>
            </a:xfrm>
          </p:grpSpPr>
          <p:sp>
            <p:nvSpPr>
              <p:cNvPr id="706785" name="Line 225"/>
              <p:cNvSpPr>
                <a:spLocks noChangeShapeType="1"/>
              </p:cNvSpPr>
              <p:nvPr/>
            </p:nvSpPr>
            <p:spPr bwMode="auto">
              <a:xfrm>
                <a:off x="3123" y="3025"/>
                <a:ext cx="1173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86" name="Line 226"/>
              <p:cNvSpPr>
                <a:spLocks noChangeShapeType="1"/>
              </p:cNvSpPr>
              <p:nvPr/>
            </p:nvSpPr>
            <p:spPr bwMode="auto">
              <a:xfrm>
                <a:off x="3123" y="2993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87" name="Line 227"/>
              <p:cNvSpPr>
                <a:spLocks noChangeShapeType="1"/>
              </p:cNvSpPr>
              <p:nvPr/>
            </p:nvSpPr>
            <p:spPr bwMode="auto">
              <a:xfrm>
                <a:off x="4294" y="2993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4" name="Group 230"/>
            <p:cNvGrpSpPr>
              <a:grpSpLocks/>
            </p:cNvGrpSpPr>
            <p:nvPr/>
          </p:nvGrpSpPr>
          <p:grpSpPr bwMode="auto">
            <a:xfrm>
              <a:off x="5453063" y="5035549"/>
              <a:ext cx="1100137" cy="100012"/>
              <a:chOff x="3123" y="3018"/>
              <a:chExt cx="1173" cy="63"/>
            </a:xfrm>
          </p:grpSpPr>
          <p:sp>
            <p:nvSpPr>
              <p:cNvPr id="706791" name="Line 231"/>
              <p:cNvSpPr>
                <a:spLocks noChangeShapeType="1"/>
              </p:cNvSpPr>
              <p:nvPr/>
            </p:nvSpPr>
            <p:spPr bwMode="auto">
              <a:xfrm>
                <a:off x="3123" y="3050"/>
                <a:ext cx="1173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92" name="Line 232"/>
              <p:cNvSpPr>
                <a:spLocks noChangeShapeType="1"/>
              </p:cNvSpPr>
              <p:nvPr/>
            </p:nvSpPr>
            <p:spPr bwMode="auto">
              <a:xfrm>
                <a:off x="3123" y="3018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93" name="Line 233"/>
              <p:cNvSpPr>
                <a:spLocks noChangeShapeType="1"/>
              </p:cNvSpPr>
              <p:nvPr/>
            </p:nvSpPr>
            <p:spPr bwMode="auto">
              <a:xfrm>
                <a:off x="4294" y="3018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  <p:grpSp>
          <p:nvGrpSpPr>
            <p:cNvPr id="15" name="Group 238"/>
            <p:cNvGrpSpPr>
              <a:grpSpLocks/>
            </p:cNvGrpSpPr>
            <p:nvPr/>
          </p:nvGrpSpPr>
          <p:grpSpPr bwMode="auto">
            <a:xfrm>
              <a:off x="5145088" y="5240338"/>
              <a:ext cx="1725612" cy="100012"/>
              <a:chOff x="3089" y="3207"/>
              <a:chExt cx="693" cy="63"/>
            </a:xfrm>
          </p:grpSpPr>
          <p:sp>
            <p:nvSpPr>
              <p:cNvPr id="706795" name="Line 235"/>
              <p:cNvSpPr>
                <a:spLocks noChangeShapeType="1"/>
              </p:cNvSpPr>
              <p:nvPr/>
            </p:nvSpPr>
            <p:spPr bwMode="auto">
              <a:xfrm>
                <a:off x="3089" y="3239"/>
                <a:ext cx="693" cy="0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706796" name="Line 236"/>
              <p:cNvSpPr>
                <a:spLocks noChangeShapeType="1"/>
              </p:cNvSpPr>
              <p:nvPr/>
            </p:nvSpPr>
            <p:spPr bwMode="auto">
              <a:xfrm>
                <a:off x="3089" y="3207"/>
                <a:ext cx="0" cy="63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</p:grpSp>
      </p:grpSp>
      <p:sp>
        <p:nvSpPr>
          <p:cNvPr id="137" name="Title 136"/>
          <p:cNvSpPr>
            <a:spLocks noGrp="1"/>
          </p:cNvSpPr>
          <p:nvPr>
            <p:ph type="title"/>
          </p:nvPr>
        </p:nvSpPr>
        <p:spPr>
          <a:xfrm>
            <a:off x="771525" y="188640"/>
            <a:ext cx="7600950" cy="419100"/>
          </a:xfrm>
        </p:spPr>
        <p:txBody>
          <a:bodyPr/>
          <a:lstStyle/>
          <a:p>
            <a:r>
              <a:rPr lang="en-US" dirty="0" smtClean="0"/>
              <a:t>ASCOT-LLA: Effects of Atorvastatin and Placebo on End Points</a:t>
            </a:r>
            <a:endParaRPr lang="en-GB" dirty="0"/>
          </a:p>
        </p:txBody>
      </p:sp>
      <p:sp>
        <p:nvSpPr>
          <p:cNvPr id="138" name="Rectangle 56"/>
          <p:cNvSpPr>
            <a:spLocks noChangeArrowheads="1"/>
          </p:cNvSpPr>
          <p:nvPr/>
        </p:nvSpPr>
        <p:spPr bwMode="auto">
          <a:xfrm>
            <a:off x="4932040" y="5957011"/>
            <a:ext cx="4843" cy="396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ASCOT-LLA-Extension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3312368"/>
          </a:xfrm>
        </p:spPr>
        <p:txBody>
          <a:bodyPr/>
          <a:lstStyle/>
          <a:p>
            <a:r>
              <a:rPr lang="en-GB" dirty="0" smtClean="0"/>
              <a:t>Early closure of ASCOT-LLA</a:t>
            </a:r>
          </a:p>
          <a:p>
            <a:pPr marL="725488" indent="-36353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Median follow-up 3.3 years</a:t>
            </a:r>
          </a:p>
          <a:p>
            <a:pPr marL="725488" indent="-36353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Atorvastatin versus placebo: </a:t>
            </a:r>
          </a:p>
          <a:p>
            <a:pPr marL="1071563" indent="-346075">
              <a:buSzPct val="80000"/>
              <a:buFont typeface="Courier New" pitchFamily="49" charset="0"/>
              <a:buChar char="o"/>
            </a:pPr>
            <a:r>
              <a:rPr lang="en-GB" sz="1600" dirty="0" smtClean="0"/>
              <a:t>36% reduction in the primary endpoint </a:t>
            </a:r>
          </a:p>
          <a:p>
            <a:pPr marL="1071563" indent="-346075">
              <a:buSzPct val="80000"/>
              <a:buFont typeface="Courier New" pitchFamily="49" charset="0"/>
              <a:buChar char="o"/>
            </a:pPr>
            <a:r>
              <a:rPr lang="en-GB" sz="1600" dirty="0" smtClean="0"/>
              <a:t>27% reduction in stroke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dirty="0" smtClean="0"/>
              <a:t>ASCOT-LLA-extension</a:t>
            </a:r>
          </a:p>
          <a:p>
            <a:pPr marL="725488" indent="-36353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Offering atorvastatin 10 mg daily to all patients in LLA</a:t>
            </a:r>
          </a:p>
          <a:p>
            <a:pPr marL="725488" indent="-363538">
              <a:buSzPct val="80000"/>
              <a:buFont typeface="Wingdings" pitchFamily="2" charset="2"/>
              <a:buChar char="§"/>
            </a:pPr>
            <a:r>
              <a:rPr lang="en-GB" sz="1800" dirty="0" smtClean="0"/>
              <a:t>Continued for a further 2.2 years until the closure of ASCOT-BPLA</a:t>
            </a:r>
          </a:p>
          <a:p>
            <a:pPr marL="361950" indent="-361950">
              <a:buSzPct val="100000"/>
              <a:buFont typeface="Arial" pitchFamily="34" charset="0"/>
              <a:buChar char="•"/>
            </a:pPr>
            <a:r>
              <a:rPr lang="en-GB" dirty="0" smtClean="0"/>
              <a:t>Statin usage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4221089"/>
          <a:ext cx="7488832" cy="144016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939072"/>
                <a:gridCol w="1471021"/>
                <a:gridCol w="1270427"/>
                <a:gridCol w="1348624"/>
                <a:gridCol w="1459688"/>
              </a:tblGrid>
              <a:tr h="327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D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Atorvastatin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(n=4978)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Placebo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(n=4916)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1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Atorvastatin</a:t>
                      </a:r>
                      <a:endParaRPr lang="en-GB" sz="1400" b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Other statins</a:t>
                      </a:r>
                      <a:endParaRPr lang="en-GB" sz="1400" b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Atorvastatin</a:t>
                      </a:r>
                      <a:endParaRPr lang="en-GB" sz="1400" b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Other satins</a:t>
                      </a:r>
                      <a:endParaRPr lang="en-GB" sz="1400" b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</a:tr>
              <a:tr h="33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End of ASCOT-LLA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4113 (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82.6)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54 (1.1)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415 </a:t>
                      </a: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(8.4)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220 (4.5)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T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9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</a:t>
                      </a:r>
                      <a:r>
                        <a:rPr lang="en-GB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 of ASCOT-BPLA*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3122 (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62.7)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200 (4.0)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2752 </a:t>
                      </a:r>
                      <a:r>
                        <a:rPr lang="en-GB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56.0)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337 (6.9)</a:t>
                      </a:r>
                      <a:endParaRPr lang="en-GB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4186" marR="44186" marT="0" marB="0" anchor="ctr">
                    <a:lnB w="3175" cap="flat" cmpd="sng" algn="ctr">
                      <a:solidFill>
                        <a:srgbClr val="353D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0436" y="5657398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</a:rPr>
              <a:t>Values are n (%)</a:t>
            </a:r>
          </a:p>
          <a:p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</a:rPr>
              <a:t>*Also the end of LLA-extension </a:t>
            </a:r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SC Figure 1.png"/>
          <p:cNvPicPr>
            <a:picLocks noChangeAspect="1"/>
          </p:cNvPicPr>
          <p:nvPr/>
        </p:nvPicPr>
        <p:blipFill>
          <a:blip r:embed="rId2" cstate="print"/>
          <a:srcRect b="5489"/>
          <a:stretch>
            <a:fillRect/>
          </a:stretch>
        </p:blipFill>
        <p:spPr bwMode="auto">
          <a:xfrm>
            <a:off x="684213" y="1340098"/>
            <a:ext cx="7680325" cy="496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Lipids Levels During ASCOT-LLA and LLA-Extension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390" y="6309320"/>
            <a:ext cx="27254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</a:rPr>
              <a:t>*Lipid closeout visit  (end of ASCOT-LLA)</a:t>
            </a:r>
            <a:endParaRPr lang="en-GB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660232" y="1398548"/>
            <a:ext cx="2132738" cy="446276"/>
            <a:chOff x="6712485" y="1398548"/>
            <a:chExt cx="2132738" cy="446276"/>
          </a:xfrm>
        </p:grpSpPr>
        <p:grpSp>
          <p:nvGrpSpPr>
            <p:cNvPr id="28" name="Group 8"/>
            <p:cNvGrpSpPr/>
            <p:nvPr/>
          </p:nvGrpSpPr>
          <p:grpSpPr>
            <a:xfrm>
              <a:off x="6712485" y="1525318"/>
              <a:ext cx="163771" cy="200451"/>
              <a:chOff x="1475656" y="3463946"/>
              <a:chExt cx="525463" cy="200451"/>
            </a:xfrm>
          </p:grpSpPr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1475656" y="3463946"/>
                <a:ext cx="525463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400">
                  <a:solidFill>
                    <a:srgbClr val="353D92"/>
                  </a:solidFill>
                  <a:cs typeface="+mn-cs"/>
                </a:endParaRPr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1475656" y="3664397"/>
                <a:ext cx="52546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400">
                  <a:solidFill>
                    <a:srgbClr val="353D92"/>
                  </a:solidFill>
                  <a:cs typeface="+mn-cs"/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6861518" y="1398548"/>
              <a:ext cx="1983705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2293938" algn="l"/>
                  <a:tab pos="4684713" algn="l"/>
                </a:tabLst>
              </a:pPr>
              <a:r>
                <a:rPr lang="en-US" sz="1000" b="1" dirty="0">
                  <a:cs typeface="+mn-cs"/>
                </a:rPr>
                <a:t>Atorvastatin </a:t>
              </a:r>
              <a:endParaRPr lang="en-US" sz="1000" b="1" dirty="0">
                <a:solidFill>
                  <a:srgbClr val="353D92"/>
                </a:solidFill>
                <a:cs typeface="+mn-cs"/>
              </a:endParaRPr>
            </a:p>
            <a:p>
              <a:pPr>
                <a:spcBef>
                  <a:spcPct val="30000"/>
                </a:spcBef>
                <a:tabLst>
                  <a:tab pos="2293938" algn="l"/>
                  <a:tab pos="4684713" algn="l"/>
                </a:tabLst>
              </a:pPr>
              <a:r>
                <a:rPr lang="en-US" sz="1000" b="1" dirty="0" smtClean="0">
                  <a:cs typeface="+mn-cs"/>
                </a:rPr>
                <a:t>Placebo</a:t>
              </a:r>
              <a:endParaRPr lang="en-US" sz="1000" b="1" dirty="0">
                <a:solidFill>
                  <a:srgbClr val="353D92"/>
                </a:solidFill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8640960" cy="582315"/>
          </a:xfrm>
        </p:spPr>
        <p:txBody>
          <a:bodyPr/>
          <a:lstStyle/>
          <a:p>
            <a:r>
              <a:rPr lang="en-GB" sz="3100" dirty="0" smtClean="0"/>
              <a:t>ASCOT-LLA endpoints at the end of the trial (3.3 yrs) and at the end of BPLA (5.5 yrs)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76250" y="6154738"/>
            <a:ext cx="5472113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8288" tIns="18288" rIns="18288" bIns="18288">
            <a:spAutoFit/>
          </a:bodyPr>
          <a:lstStyle/>
          <a:p>
            <a:r>
              <a:rPr lang="en-US" sz="1200" b="1">
                <a:solidFill>
                  <a:srgbClr val="000099"/>
                </a:solidFill>
              </a:rPr>
              <a:t>Area of each square is proportional to the amount of statistical information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6400" y="1484313"/>
            <a:ext cx="2978150" cy="3933825"/>
            <a:chOff x="240" y="935"/>
            <a:chExt cx="1876" cy="2478"/>
          </a:xfrm>
        </p:grpSpPr>
        <p:sp>
          <p:nvSpPr>
            <p:cNvPr id="8453" name="Text Box 5"/>
            <p:cNvSpPr txBox="1">
              <a:spLocks noChangeArrowheads="1"/>
            </p:cNvSpPr>
            <p:nvPr/>
          </p:nvSpPr>
          <p:spPr bwMode="auto">
            <a:xfrm>
              <a:off x="240" y="935"/>
              <a:ext cx="100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r>
                <a:rPr lang="en-US" sz="1400" b="1">
                  <a:solidFill>
                    <a:srgbClr val="000099"/>
                  </a:solidFill>
                </a:rPr>
                <a:t>Primary endpoints</a:t>
              </a:r>
            </a:p>
          </p:txBody>
        </p:sp>
        <p:sp>
          <p:nvSpPr>
            <p:cNvPr id="8454" name="Text Box 6"/>
            <p:cNvSpPr txBox="1">
              <a:spLocks noChangeArrowheads="1"/>
            </p:cNvSpPr>
            <p:nvPr/>
          </p:nvSpPr>
          <p:spPr bwMode="auto">
            <a:xfrm>
              <a:off x="240" y="1089"/>
              <a:ext cx="184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Non-fatal MI (incl silent) + fatal CHD</a:t>
              </a:r>
            </a:p>
          </p:txBody>
        </p:sp>
        <p:sp>
          <p:nvSpPr>
            <p:cNvPr id="8455" name="Text Box 7"/>
            <p:cNvSpPr txBox="1">
              <a:spLocks noChangeArrowheads="1"/>
            </p:cNvSpPr>
            <p:nvPr/>
          </p:nvSpPr>
          <p:spPr bwMode="auto">
            <a:xfrm>
              <a:off x="240" y="1225"/>
              <a:ext cx="1158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r>
                <a:rPr lang="en-US" sz="1400" b="1">
                  <a:solidFill>
                    <a:srgbClr val="000099"/>
                  </a:solidFill>
                </a:rPr>
                <a:t>Secondary endpoints</a:t>
              </a:r>
            </a:p>
          </p:txBody>
        </p:sp>
        <p:sp>
          <p:nvSpPr>
            <p:cNvPr id="8456" name="Text Box 8"/>
            <p:cNvSpPr txBox="1">
              <a:spLocks noChangeArrowheads="1"/>
            </p:cNvSpPr>
            <p:nvPr/>
          </p:nvSpPr>
          <p:spPr bwMode="auto">
            <a:xfrm>
              <a:off x="240" y="1387"/>
              <a:ext cx="1661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Total CV events and procedures</a:t>
              </a:r>
            </a:p>
          </p:txBody>
        </p:sp>
        <p:sp>
          <p:nvSpPr>
            <p:cNvPr id="8457" name="Text Box 9"/>
            <p:cNvSpPr txBox="1">
              <a:spLocks noChangeArrowheads="1"/>
            </p:cNvSpPr>
            <p:nvPr/>
          </p:nvSpPr>
          <p:spPr bwMode="auto">
            <a:xfrm>
              <a:off x="240" y="1522"/>
              <a:ext cx="1133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Total coronary events</a:t>
              </a:r>
            </a:p>
          </p:txBody>
        </p:sp>
        <p:sp>
          <p:nvSpPr>
            <p:cNvPr id="8458" name="Text Box 10"/>
            <p:cNvSpPr txBox="1">
              <a:spLocks noChangeArrowheads="1"/>
            </p:cNvSpPr>
            <p:nvPr/>
          </p:nvSpPr>
          <p:spPr bwMode="auto">
            <a:xfrm>
              <a:off x="240" y="1661"/>
              <a:ext cx="1876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Non-fatal MI (excl silent) + fatal CHD</a:t>
              </a:r>
            </a:p>
          </p:txBody>
        </p:sp>
        <p:sp>
          <p:nvSpPr>
            <p:cNvPr id="8459" name="Text Box 11"/>
            <p:cNvSpPr txBox="1">
              <a:spLocks noChangeArrowheads="1"/>
            </p:cNvSpPr>
            <p:nvPr/>
          </p:nvSpPr>
          <p:spPr bwMode="auto">
            <a:xfrm>
              <a:off x="240" y="1805"/>
              <a:ext cx="973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All-cause mortality</a:t>
              </a:r>
            </a:p>
          </p:txBody>
        </p:sp>
        <p:sp>
          <p:nvSpPr>
            <p:cNvPr id="8460" name="Text Box 12"/>
            <p:cNvSpPr txBox="1">
              <a:spLocks noChangeArrowheads="1"/>
            </p:cNvSpPr>
            <p:nvPr/>
          </p:nvSpPr>
          <p:spPr bwMode="auto">
            <a:xfrm>
              <a:off x="240" y="1950"/>
              <a:ext cx="1258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Cardiovascular mortality</a:t>
              </a:r>
            </a:p>
          </p:txBody>
        </p:sp>
        <p:sp>
          <p:nvSpPr>
            <p:cNvPr id="8461" name="Text Box 13"/>
            <p:cNvSpPr txBox="1">
              <a:spLocks noChangeArrowheads="1"/>
            </p:cNvSpPr>
            <p:nvPr/>
          </p:nvSpPr>
          <p:spPr bwMode="auto">
            <a:xfrm>
              <a:off x="240" y="2095"/>
              <a:ext cx="132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Fatal and non-fatal stroke</a:t>
              </a:r>
            </a:p>
          </p:txBody>
        </p:sp>
        <p:sp>
          <p:nvSpPr>
            <p:cNvPr id="8462" name="Text Box 14"/>
            <p:cNvSpPr txBox="1">
              <a:spLocks noChangeArrowheads="1"/>
            </p:cNvSpPr>
            <p:nvPr/>
          </p:nvSpPr>
          <p:spPr bwMode="auto">
            <a:xfrm>
              <a:off x="240" y="2240"/>
              <a:ext cx="1610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Fatal and non-fatal heart failure</a:t>
              </a:r>
            </a:p>
          </p:txBody>
        </p:sp>
        <p:sp>
          <p:nvSpPr>
            <p:cNvPr id="8463" name="Text Box 15"/>
            <p:cNvSpPr txBox="1">
              <a:spLocks noChangeArrowheads="1"/>
            </p:cNvSpPr>
            <p:nvPr/>
          </p:nvSpPr>
          <p:spPr bwMode="auto">
            <a:xfrm>
              <a:off x="240" y="2385"/>
              <a:ext cx="997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r>
                <a:rPr lang="en-US" sz="1400" b="1">
                  <a:solidFill>
                    <a:srgbClr val="000099"/>
                  </a:solidFill>
                </a:rPr>
                <a:t>Tertiary endpoints</a:t>
              </a:r>
            </a:p>
          </p:txBody>
        </p:sp>
        <p:sp>
          <p:nvSpPr>
            <p:cNvPr id="8464" name="Text Box 16"/>
            <p:cNvSpPr txBox="1">
              <a:spLocks noChangeArrowheads="1"/>
            </p:cNvSpPr>
            <p:nvPr/>
          </p:nvSpPr>
          <p:spPr bwMode="auto">
            <a:xfrm>
              <a:off x="240" y="2533"/>
              <a:ext cx="49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Silent MI</a:t>
              </a:r>
            </a:p>
          </p:txBody>
        </p:sp>
        <p:sp>
          <p:nvSpPr>
            <p:cNvPr id="8465" name="Text Box 17"/>
            <p:cNvSpPr txBox="1">
              <a:spLocks noChangeArrowheads="1"/>
            </p:cNvSpPr>
            <p:nvPr/>
          </p:nvSpPr>
          <p:spPr bwMode="auto">
            <a:xfrm>
              <a:off x="240" y="2675"/>
              <a:ext cx="867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Unstable angina</a:t>
              </a:r>
            </a:p>
          </p:txBody>
        </p:sp>
        <p:sp>
          <p:nvSpPr>
            <p:cNvPr id="8466" name="Text Box 18"/>
            <p:cNvSpPr txBox="1">
              <a:spLocks noChangeArrowheads="1"/>
            </p:cNvSpPr>
            <p:nvPr/>
          </p:nvSpPr>
          <p:spPr bwMode="auto">
            <a:xfrm>
              <a:off x="240" y="2820"/>
              <a:ext cx="1140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Chronic stable angina</a:t>
              </a:r>
            </a:p>
          </p:txBody>
        </p:sp>
        <p:sp>
          <p:nvSpPr>
            <p:cNvPr id="8467" name="Text Box 19"/>
            <p:cNvSpPr txBox="1">
              <a:spLocks noChangeArrowheads="1"/>
            </p:cNvSpPr>
            <p:nvPr/>
          </p:nvSpPr>
          <p:spPr bwMode="auto">
            <a:xfrm>
              <a:off x="240" y="2965"/>
              <a:ext cx="1357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Peripheral arterial disease</a:t>
              </a:r>
            </a:p>
          </p:txBody>
        </p:sp>
        <p:sp>
          <p:nvSpPr>
            <p:cNvPr id="8468" name="Text Box 20"/>
            <p:cNvSpPr txBox="1">
              <a:spLocks noChangeArrowheads="1"/>
            </p:cNvSpPr>
            <p:nvPr/>
          </p:nvSpPr>
          <p:spPr bwMode="auto">
            <a:xfrm>
              <a:off x="240" y="3110"/>
              <a:ext cx="170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Development of diabetes mellitus</a:t>
              </a:r>
            </a:p>
          </p:txBody>
        </p:sp>
        <p:sp>
          <p:nvSpPr>
            <p:cNvPr id="8469" name="Text Box 21"/>
            <p:cNvSpPr txBox="1">
              <a:spLocks noChangeArrowheads="1"/>
            </p:cNvSpPr>
            <p:nvPr/>
          </p:nvSpPr>
          <p:spPr bwMode="auto">
            <a:xfrm>
              <a:off x="240" y="3255"/>
              <a:ext cx="1704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8288" tIns="18288" rIns="18288" bIns="18288">
              <a:spAutoFit/>
            </a:bodyPr>
            <a:lstStyle/>
            <a:p>
              <a:pPr indent="57150"/>
              <a:r>
                <a:rPr lang="en-US" sz="1400">
                  <a:solidFill>
                    <a:srgbClr val="000099"/>
                  </a:solidFill>
                </a:rPr>
                <a:t>Development of renal impairment</a:t>
              </a:r>
            </a:p>
          </p:txBody>
        </p:sp>
      </p:grpSp>
      <p:grpSp>
        <p:nvGrpSpPr>
          <p:cNvPr id="3" name="Group 279"/>
          <p:cNvGrpSpPr>
            <a:grpSpLocks/>
          </p:cNvGrpSpPr>
          <p:nvPr/>
        </p:nvGrpSpPr>
        <p:grpSpPr bwMode="auto">
          <a:xfrm>
            <a:off x="6180138" y="1343025"/>
            <a:ext cx="2755900" cy="4565650"/>
            <a:chOff x="3893" y="846"/>
            <a:chExt cx="1736" cy="2876"/>
          </a:xfrm>
        </p:grpSpPr>
        <p:sp>
          <p:nvSpPr>
            <p:cNvPr id="8361" name="Line 23"/>
            <p:cNvSpPr>
              <a:spLocks noChangeShapeType="1"/>
            </p:cNvSpPr>
            <p:nvPr/>
          </p:nvSpPr>
          <p:spPr bwMode="auto">
            <a:xfrm flipV="1">
              <a:off x="4763" y="1151"/>
              <a:ext cx="0" cy="24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18288" tIns="18288" rIns="18288" bIns="18288" anchor="ctr"/>
            <a:lstStyle/>
            <a:p>
              <a:endParaRPr lang="en-GB"/>
            </a:p>
          </p:txBody>
        </p:sp>
        <p:sp>
          <p:nvSpPr>
            <p:cNvPr id="8362" name="Rectangle 24"/>
            <p:cNvSpPr>
              <a:spLocks noChangeArrowheads="1"/>
            </p:cNvSpPr>
            <p:nvPr/>
          </p:nvSpPr>
          <p:spPr bwMode="auto">
            <a:xfrm>
              <a:off x="4011" y="3415"/>
              <a:ext cx="701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Atorvastatin better</a:t>
              </a:r>
            </a:p>
          </p:txBody>
        </p:sp>
        <p:sp>
          <p:nvSpPr>
            <p:cNvPr id="8363" name="Rectangle 25"/>
            <p:cNvSpPr>
              <a:spLocks noChangeArrowheads="1"/>
            </p:cNvSpPr>
            <p:nvPr/>
          </p:nvSpPr>
          <p:spPr bwMode="auto">
            <a:xfrm>
              <a:off x="4802" y="3415"/>
              <a:ext cx="578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Placebo better</a:t>
              </a:r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3893" y="3561"/>
              <a:ext cx="1736" cy="161"/>
              <a:chOff x="3750" y="3561"/>
              <a:chExt cx="1905" cy="161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3750" y="3561"/>
                <a:ext cx="1905" cy="51"/>
                <a:chOff x="3750" y="3561"/>
                <a:chExt cx="1905" cy="51"/>
              </a:xfrm>
            </p:grpSpPr>
            <p:sp>
              <p:nvSpPr>
                <p:cNvPr id="8446" name="Line 28"/>
                <p:cNvSpPr>
                  <a:spLocks noChangeShapeType="1"/>
                </p:cNvSpPr>
                <p:nvPr/>
              </p:nvSpPr>
              <p:spPr bwMode="auto">
                <a:xfrm>
                  <a:off x="3750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47" name="Line 29"/>
                <p:cNvSpPr>
                  <a:spLocks noChangeShapeType="1"/>
                </p:cNvSpPr>
                <p:nvPr/>
              </p:nvSpPr>
              <p:spPr bwMode="auto">
                <a:xfrm>
                  <a:off x="4074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48" name="Line 30"/>
                <p:cNvSpPr>
                  <a:spLocks noChangeShapeType="1"/>
                </p:cNvSpPr>
                <p:nvPr/>
              </p:nvSpPr>
              <p:spPr bwMode="auto">
                <a:xfrm>
                  <a:off x="4390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49" name="Line 31"/>
                <p:cNvSpPr>
                  <a:spLocks noChangeShapeType="1"/>
                </p:cNvSpPr>
                <p:nvPr/>
              </p:nvSpPr>
              <p:spPr bwMode="auto">
                <a:xfrm>
                  <a:off x="5022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50" name="Line 32"/>
                <p:cNvSpPr>
                  <a:spLocks noChangeShapeType="1"/>
                </p:cNvSpPr>
                <p:nvPr/>
              </p:nvSpPr>
              <p:spPr bwMode="auto">
                <a:xfrm>
                  <a:off x="5338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51" name="Line 33"/>
                <p:cNvSpPr>
                  <a:spLocks noChangeShapeType="1"/>
                </p:cNvSpPr>
                <p:nvPr/>
              </p:nvSpPr>
              <p:spPr bwMode="auto">
                <a:xfrm>
                  <a:off x="3750" y="3561"/>
                  <a:ext cx="190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52" name="Line 34"/>
                <p:cNvSpPr>
                  <a:spLocks noChangeShapeType="1"/>
                </p:cNvSpPr>
                <p:nvPr/>
              </p:nvSpPr>
              <p:spPr bwMode="auto">
                <a:xfrm>
                  <a:off x="5655" y="3561"/>
                  <a:ext cx="0" cy="5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3753" y="3607"/>
                <a:ext cx="1898" cy="115"/>
                <a:chOff x="3753" y="3607"/>
                <a:chExt cx="1898" cy="115"/>
              </a:xfrm>
            </p:grpSpPr>
            <p:sp>
              <p:nvSpPr>
                <p:cNvPr id="8439" name="Rectangle 36"/>
                <p:cNvSpPr>
                  <a:spLocks noChangeArrowheads="1"/>
                </p:cNvSpPr>
                <p:nvPr/>
              </p:nvSpPr>
              <p:spPr bwMode="auto">
                <a:xfrm>
                  <a:off x="3753" y="3607"/>
                  <a:ext cx="1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GB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440" name="Rectangle 37"/>
                <p:cNvSpPr>
                  <a:spLocks noChangeArrowheads="1"/>
                </p:cNvSpPr>
                <p:nvPr/>
              </p:nvSpPr>
              <p:spPr bwMode="auto">
                <a:xfrm>
                  <a:off x="4628" y="3607"/>
                  <a:ext cx="146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200" b="1">
                      <a:solidFill>
                        <a:srgbClr val="000000"/>
                      </a:solidFill>
                    </a:rPr>
                    <a:t>1.0</a:t>
                  </a:r>
                </a:p>
              </p:txBody>
            </p:sp>
            <p:sp>
              <p:nvSpPr>
                <p:cNvPr id="8441" name="Rectangle 38"/>
                <p:cNvSpPr>
                  <a:spLocks noChangeArrowheads="1"/>
                </p:cNvSpPr>
                <p:nvPr/>
              </p:nvSpPr>
              <p:spPr bwMode="auto">
                <a:xfrm>
                  <a:off x="5260" y="3607"/>
                  <a:ext cx="146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200" b="1">
                      <a:solidFill>
                        <a:srgbClr val="000000"/>
                      </a:solidFill>
                    </a:rPr>
                    <a:t>1.5</a:t>
                  </a:r>
                </a:p>
              </p:txBody>
            </p:sp>
            <p:sp>
              <p:nvSpPr>
                <p:cNvPr id="8442" name="Rectangle 39"/>
                <p:cNvSpPr>
                  <a:spLocks noChangeArrowheads="1"/>
                </p:cNvSpPr>
                <p:nvPr/>
              </p:nvSpPr>
              <p:spPr bwMode="auto">
                <a:xfrm>
                  <a:off x="3995" y="3607"/>
                  <a:ext cx="146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200" b="1">
                      <a:solidFill>
                        <a:srgbClr val="000000"/>
                      </a:solidFill>
                    </a:rPr>
                    <a:t>0.5</a:t>
                  </a:r>
                </a:p>
              </p:txBody>
            </p:sp>
            <p:sp>
              <p:nvSpPr>
                <p:cNvPr id="8443" name="Rectangle 40"/>
                <p:cNvSpPr>
                  <a:spLocks noChangeArrowheads="1"/>
                </p:cNvSpPr>
                <p:nvPr/>
              </p:nvSpPr>
              <p:spPr bwMode="auto">
                <a:xfrm>
                  <a:off x="4383" y="3607"/>
                  <a:ext cx="1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GB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444" name="Rectangle 41"/>
                <p:cNvSpPr>
                  <a:spLocks noChangeArrowheads="1"/>
                </p:cNvSpPr>
                <p:nvPr/>
              </p:nvSpPr>
              <p:spPr bwMode="auto">
                <a:xfrm>
                  <a:off x="5016" y="3607"/>
                  <a:ext cx="1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GB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445" name="Rectangle 42"/>
                <p:cNvSpPr>
                  <a:spLocks noChangeArrowheads="1"/>
                </p:cNvSpPr>
                <p:nvPr/>
              </p:nvSpPr>
              <p:spPr bwMode="auto">
                <a:xfrm>
                  <a:off x="5650" y="3607"/>
                  <a:ext cx="1" cy="11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en-GB" sz="1200" b="1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4104" y="1145"/>
              <a:ext cx="1504" cy="2213"/>
              <a:chOff x="3981" y="1145"/>
              <a:chExt cx="1650" cy="2213"/>
            </a:xfrm>
          </p:grpSpPr>
          <p:grpSp>
            <p:nvGrpSpPr>
              <p:cNvPr id="8" name="Group 44"/>
              <p:cNvGrpSpPr>
                <a:grpSpLocks/>
              </p:cNvGrpSpPr>
              <p:nvPr/>
            </p:nvGrpSpPr>
            <p:grpSpPr bwMode="auto">
              <a:xfrm>
                <a:off x="4104" y="1145"/>
                <a:ext cx="323" cy="48"/>
                <a:chOff x="4104" y="1145"/>
                <a:chExt cx="323" cy="48"/>
              </a:xfrm>
            </p:grpSpPr>
            <p:sp>
              <p:nvSpPr>
                <p:cNvPr id="8434" name="Line 45"/>
                <p:cNvSpPr>
                  <a:spLocks noChangeShapeType="1"/>
                </p:cNvSpPr>
                <p:nvPr/>
              </p:nvSpPr>
              <p:spPr bwMode="auto">
                <a:xfrm>
                  <a:off x="4104" y="1169"/>
                  <a:ext cx="320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35" name="Line 46"/>
                <p:cNvSpPr>
                  <a:spLocks noChangeShapeType="1"/>
                </p:cNvSpPr>
                <p:nvPr/>
              </p:nvSpPr>
              <p:spPr bwMode="auto">
                <a:xfrm>
                  <a:off x="4108" y="114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36" name="Line 47"/>
                <p:cNvSpPr>
                  <a:spLocks noChangeShapeType="1"/>
                </p:cNvSpPr>
                <p:nvPr/>
              </p:nvSpPr>
              <p:spPr bwMode="auto">
                <a:xfrm>
                  <a:off x="4427" y="114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4332" y="1425"/>
                <a:ext cx="244" cy="84"/>
                <a:chOff x="4332" y="1425"/>
                <a:chExt cx="244" cy="84"/>
              </a:xfrm>
            </p:grpSpPr>
            <p:sp>
              <p:nvSpPr>
                <p:cNvPr id="8430" name="Line 49"/>
                <p:cNvSpPr>
                  <a:spLocks noChangeShapeType="1"/>
                </p:cNvSpPr>
                <p:nvPr/>
              </p:nvSpPr>
              <p:spPr bwMode="auto">
                <a:xfrm>
                  <a:off x="4332" y="1467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31" name="Line 50"/>
                <p:cNvSpPr>
                  <a:spLocks noChangeShapeType="1"/>
                </p:cNvSpPr>
                <p:nvPr/>
              </p:nvSpPr>
              <p:spPr bwMode="auto">
                <a:xfrm>
                  <a:off x="4335" y="1443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32" name="Line 51"/>
                <p:cNvSpPr>
                  <a:spLocks noChangeShapeType="1"/>
                </p:cNvSpPr>
                <p:nvPr/>
              </p:nvSpPr>
              <p:spPr bwMode="auto">
                <a:xfrm>
                  <a:off x="4576" y="1443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33" name="Rectangle 52"/>
                <p:cNvSpPr>
                  <a:spLocks noChangeArrowheads="1"/>
                </p:cNvSpPr>
                <p:nvPr/>
              </p:nvSpPr>
              <p:spPr bwMode="auto">
                <a:xfrm>
                  <a:off x="4413" y="1425"/>
                  <a:ext cx="84" cy="84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0" name="Group 53"/>
              <p:cNvGrpSpPr>
                <a:grpSpLocks/>
              </p:cNvGrpSpPr>
              <p:nvPr/>
            </p:nvGrpSpPr>
            <p:grpSpPr bwMode="auto">
              <a:xfrm>
                <a:off x="4239" y="1572"/>
                <a:ext cx="277" cy="59"/>
                <a:chOff x="4239" y="1572"/>
                <a:chExt cx="277" cy="59"/>
              </a:xfrm>
            </p:grpSpPr>
            <p:sp>
              <p:nvSpPr>
                <p:cNvPr id="8426" name="Line 54"/>
                <p:cNvSpPr>
                  <a:spLocks noChangeShapeType="1"/>
                </p:cNvSpPr>
                <p:nvPr/>
              </p:nvSpPr>
              <p:spPr bwMode="auto">
                <a:xfrm>
                  <a:off x="4239" y="1602"/>
                  <a:ext cx="276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7" name="Line 55"/>
                <p:cNvSpPr>
                  <a:spLocks noChangeShapeType="1"/>
                </p:cNvSpPr>
                <p:nvPr/>
              </p:nvSpPr>
              <p:spPr bwMode="auto">
                <a:xfrm>
                  <a:off x="4242" y="157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8" name="Line 56"/>
                <p:cNvSpPr>
                  <a:spLocks noChangeShapeType="1"/>
                </p:cNvSpPr>
                <p:nvPr/>
              </p:nvSpPr>
              <p:spPr bwMode="auto">
                <a:xfrm>
                  <a:off x="4516" y="157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338" y="1572"/>
                  <a:ext cx="65" cy="59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1" name="Group 58"/>
              <p:cNvGrpSpPr>
                <a:grpSpLocks/>
              </p:cNvGrpSpPr>
              <p:nvPr/>
            </p:nvGrpSpPr>
            <p:grpSpPr bwMode="auto">
              <a:xfrm>
                <a:off x="4083" y="1716"/>
                <a:ext cx="339" cy="48"/>
                <a:chOff x="4083" y="1716"/>
                <a:chExt cx="339" cy="48"/>
              </a:xfrm>
            </p:grpSpPr>
            <p:sp>
              <p:nvSpPr>
                <p:cNvPr id="8422" name="Line 59"/>
                <p:cNvSpPr>
                  <a:spLocks noChangeShapeType="1"/>
                </p:cNvSpPr>
                <p:nvPr/>
              </p:nvSpPr>
              <p:spPr bwMode="auto">
                <a:xfrm>
                  <a:off x="4083" y="1740"/>
                  <a:ext cx="339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3" name="Line 60"/>
                <p:cNvSpPr>
                  <a:spLocks noChangeShapeType="1"/>
                </p:cNvSpPr>
                <p:nvPr/>
              </p:nvSpPr>
              <p:spPr bwMode="auto">
                <a:xfrm>
                  <a:off x="4085" y="1716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4" name="Line 61"/>
                <p:cNvSpPr>
                  <a:spLocks noChangeShapeType="1"/>
                </p:cNvSpPr>
                <p:nvPr/>
              </p:nvSpPr>
              <p:spPr bwMode="auto">
                <a:xfrm>
                  <a:off x="4419" y="1716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5" name="Rectangle 62"/>
                <p:cNvSpPr>
                  <a:spLocks noChangeArrowheads="1"/>
                </p:cNvSpPr>
                <p:nvPr/>
              </p:nvSpPr>
              <p:spPr bwMode="auto">
                <a:xfrm>
                  <a:off x="4212" y="1720"/>
                  <a:ext cx="50" cy="41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2" name="Group 63"/>
              <p:cNvGrpSpPr>
                <a:grpSpLocks/>
              </p:cNvGrpSpPr>
              <p:nvPr/>
            </p:nvGrpSpPr>
            <p:grpSpPr bwMode="auto">
              <a:xfrm>
                <a:off x="4378" y="1856"/>
                <a:ext cx="302" cy="56"/>
                <a:chOff x="4378" y="1856"/>
                <a:chExt cx="302" cy="56"/>
              </a:xfrm>
            </p:grpSpPr>
            <p:sp>
              <p:nvSpPr>
                <p:cNvPr id="8418" name="Line 64"/>
                <p:cNvSpPr>
                  <a:spLocks noChangeShapeType="1"/>
                </p:cNvSpPr>
                <p:nvPr/>
              </p:nvSpPr>
              <p:spPr bwMode="auto">
                <a:xfrm>
                  <a:off x="4380" y="1884"/>
                  <a:ext cx="300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9" name="Line 65"/>
                <p:cNvSpPr>
                  <a:spLocks noChangeShapeType="1"/>
                </p:cNvSpPr>
                <p:nvPr/>
              </p:nvSpPr>
              <p:spPr bwMode="auto">
                <a:xfrm>
                  <a:off x="4378" y="186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0" name="Line 66"/>
                <p:cNvSpPr>
                  <a:spLocks noChangeShapeType="1"/>
                </p:cNvSpPr>
                <p:nvPr/>
              </p:nvSpPr>
              <p:spPr bwMode="auto">
                <a:xfrm>
                  <a:off x="4680" y="186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21" name="Rectangle 67"/>
                <p:cNvSpPr>
                  <a:spLocks noChangeArrowheads="1"/>
                </p:cNvSpPr>
                <p:nvPr/>
              </p:nvSpPr>
              <p:spPr bwMode="auto">
                <a:xfrm>
                  <a:off x="4490" y="1856"/>
                  <a:ext cx="56" cy="56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4284" y="2005"/>
                <a:ext cx="492" cy="48"/>
                <a:chOff x="4284" y="2005"/>
                <a:chExt cx="492" cy="48"/>
              </a:xfrm>
            </p:grpSpPr>
            <p:sp>
              <p:nvSpPr>
                <p:cNvPr id="8414" name="Line 69"/>
                <p:cNvSpPr>
                  <a:spLocks noChangeShapeType="1"/>
                </p:cNvSpPr>
                <p:nvPr/>
              </p:nvSpPr>
              <p:spPr bwMode="auto">
                <a:xfrm>
                  <a:off x="4284" y="2029"/>
                  <a:ext cx="492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5" name="Line 70"/>
                <p:cNvSpPr>
                  <a:spLocks noChangeShapeType="1"/>
                </p:cNvSpPr>
                <p:nvPr/>
              </p:nvSpPr>
              <p:spPr bwMode="auto">
                <a:xfrm>
                  <a:off x="4284" y="200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6" name="Line 71"/>
                <p:cNvSpPr>
                  <a:spLocks noChangeShapeType="1"/>
                </p:cNvSpPr>
                <p:nvPr/>
              </p:nvSpPr>
              <p:spPr bwMode="auto">
                <a:xfrm>
                  <a:off x="4771" y="200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7" name="Rectangle 72"/>
                <p:cNvSpPr>
                  <a:spLocks noChangeArrowheads="1"/>
                </p:cNvSpPr>
                <p:nvPr/>
              </p:nvSpPr>
              <p:spPr bwMode="auto">
                <a:xfrm>
                  <a:off x="4480" y="2006"/>
                  <a:ext cx="46" cy="46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4236" y="2150"/>
                <a:ext cx="411" cy="48"/>
                <a:chOff x="4236" y="2150"/>
                <a:chExt cx="411" cy="48"/>
              </a:xfrm>
            </p:grpSpPr>
            <p:sp>
              <p:nvSpPr>
                <p:cNvPr id="8410" name="Line 74"/>
                <p:cNvSpPr>
                  <a:spLocks noChangeShapeType="1"/>
                </p:cNvSpPr>
                <p:nvPr/>
              </p:nvSpPr>
              <p:spPr bwMode="auto">
                <a:xfrm>
                  <a:off x="4236" y="2174"/>
                  <a:ext cx="411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1" name="Line 75"/>
                <p:cNvSpPr>
                  <a:spLocks noChangeShapeType="1"/>
                </p:cNvSpPr>
                <p:nvPr/>
              </p:nvSpPr>
              <p:spPr bwMode="auto">
                <a:xfrm>
                  <a:off x="4238" y="215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2" name="Line 76"/>
                <p:cNvSpPr>
                  <a:spLocks noChangeShapeType="1"/>
                </p:cNvSpPr>
                <p:nvPr/>
              </p:nvSpPr>
              <p:spPr bwMode="auto">
                <a:xfrm>
                  <a:off x="4643" y="215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4400" y="2151"/>
                  <a:ext cx="46" cy="46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4359" y="2295"/>
                <a:ext cx="843" cy="48"/>
                <a:chOff x="4359" y="2295"/>
                <a:chExt cx="843" cy="48"/>
              </a:xfrm>
            </p:grpSpPr>
            <p:sp>
              <p:nvSpPr>
                <p:cNvPr id="8406" name="Line 79"/>
                <p:cNvSpPr>
                  <a:spLocks noChangeShapeType="1"/>
                </p:cNvSpPr>
                <p:nvPr/>
              </p:nvSpPr>
              <p:spPr bwMode="auto">
                <a:xfrm>
                  <a:off x="4359" y="2319"/>
                  <a:ext cx="843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7" name="Line 80"/>
                <p:cNvSpPr>
                  <a:spLocks noChangeShapeType="1"/>
                </p:cNvSpPr>
                <p:nvPr/>
              </p:nvSpPr>
              <p:spPr bwMode="auto">
                <a:xfrm>
                  <a:off x="5199" y="229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8" name="Line 81"/>
                <p:cNvSpPr>
                  <a:spLocks noChangeShapeType="1"/>
                </p:cNvSpPr>
                <p:nvPr/>
              </p:nvSpPr>
              <p:spPr bwMode="auto">
                <a:xfrm>
                  <a:off x="4363" y="229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9" name="Rectangle 82"/>
                <p:cNvSpPr>
                  <a:spLocks noChangeArrowheads="1"/>
                </p:cNvSpPr>
                <p:nvPr/>
              </p:nvSpPr>
              <p:spPr bwMode="auto">
                <a:xfrm>
                  <a:off x="4694" y="2302"/>
                  <a:ext cx="32" cy="34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6" name="Group 83"/>
              <p:cNvGrpSpPr>
                <a:grpSpLocks/>
              </p:cNvGrpSpPr>
              <p:nvPr/>
            </p:nvGrpSpPr>
            <p:grpSpPr bwMode="auto">
              <a:xfrm>
                <a:off x="3981" y="2588"/>
                <a:ext cx="1274" cy="48"/>
                <a:chOff x="3981" y="2588"/>
                <a:chExt cx="1274" cy="48"/>
              </a:xfrm>
            </p:grpSpPr>
            <p:sp>
              <p:nvSpPr>
                <p:cNvPr id="8402" name="Line 84"/>
                <p:cNvSpPr>
                  <a:spLocks noChangeShapeType="1"/>
                </p:cNvSpPr>
                <p:nvPr/>
              </p:nvSpPr>
              <p:spPr bwMode="auto">
                <a:xfrm>
                  <a:off x="3981" y="2612"/>
                  <a:ext cx="1274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3" name="Line 85"/>
                <p:cNvSpPr>
                  <a:spLocks noChangeShapeType="1"/>
                </p:cNvSpPr>
                <p:nvPr/>
              </p:nvSpPr>
              <p:spPr bwMode="auto">
                <a:xfrm>
                  <a:off x="3983" y="258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4" name="Line 86"/>
                <p:cNvSpPr>
                  <a:spLocks noChangeShapeType="1"/>
                </p:cNvSpPr>
                <p:nvPr/>
              </p:nvSpPr>
              <p:spPr bwMode="auto">
                <a:xfrm>
                  <a:off x="5255" y="258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5" name="Rectangle 87"/>
                <p:cNvSpPr>
                  <a:spLocks noChangeArrowheads="1"/>
                </p:cNvSpPr>
                <p:nvPr/>
              </p:nvSpPr>
              <p:spPr bwMode="auto">
                <a:xfrm>
                  <a:off x="4422" y="2599"/>
                  <a:ext cx="27" cy="27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7" name="Group 88"/>
              <p:cNvGrpSpPr>
                <a:grpSpLocks/>
              </p:cNvGrpSpPr>
              <p:nvPr/>
            </p:nvGrpSpPr>
            <p:grpSpPr bwMode="auto">
              <a:xfrm>
                <a:off x="4326" y="2730"/>
                <a:ext cx="1305" cy="48"/>
                <a:chOff x="4326" y="2730"/>
                <a:chExt cx="1305" cy="48"/>
              </a:xfrm>
            </p:grpSpPr>
            <p:sp>
              <p:nvSpPr>
                <p:cNvPr id="8398" name="Line 89"/>
                <p:cNvSpPr>
                  <a:spLocks noChangeShapeType="1"/>
                </p:cNvSpPr>
                <p:nvPr/>
              </p:nvSpPr>
              <p:spPr bwMode="auto">
                <a:xfrm>
                  <a:off x="4326" y="2754"/>
                  <a:ext cx="1305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9" name="Line 90"/>
                <p:cNvSpPr>
                  <a:spLocks noChangeShapeType="1"/>
                </p:cNvSpPr>
                <p:nvPr/>
              </p:nvSpPr>
              <p:spPr bwMode="auto">
                <a:xfrm>
                  <a:off x="4326" y="273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0" name="Line 91"/>
                <p:cNvSpPr>
                  <a:spLocks noChangeShapeType="1"/>
                </p:cNvSpPr>
                <p:nvPr/>
              </p:nvSpPr>
              <p:spPr bwMode="auto">
                <a:xfrm>
                  <a:off x="5628" y="273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401" name="Rectangle 92"/>
                <p:cNvSpPr>
                  <a:spLocks noChangeArrowheads="1"/>
                </p:cNvSpPr>
                <p:nvPr/>
              </p:nvSpPr>
              <p:spPr bwMode="auto">
                <a:xfrm>
                  <a:off x="4820" y="2741"/>
                  <a:ext cx="28" cy="27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8" name="Group 93"/>
              <p:cNvGrpSpPr>
                <a:grpSpLocks/>
              </p:cNvGrpSpPr>
              <p:nvPr/>
            </p:nvGrpSpPr>
            <p:grpSpPr bwMode="auto">
              <a:xfrm>
                <a:off x="4026" y="2875"/>
                <a:ext cx="492" cy="48"/>
                <a:chOff x="4026" y="2875"/>
                <a:chExt cx="492" cy="48"/>
              </a:xfrm>
            </p:grpSpPr>
            <p:sp>
              <p:nvSpPr>
                <p:cNvPr id="8394" name="Line 94"/>
                <p:cNvSpPr>
                  <a:spLocks noChangeShapeType="1"/>
                </p:cNvSpPr>
                <p:nvPr/>
              </p:nvSpPr>
              <p:spPr bwMode="auto">
                <a:xfrm>
                  <a:off x="4026" y="2899"/>
                  <a:ext cx="489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5" name="Line 95"/>
                <p:cNvSpPr>
                  <a:spLocks noChangeShapeType="1"/>
                </p:cNvSpPr>
                <p:nvPr/>
              </p:nvSpPr>
              <p:spPr bwMode="auto">
                <a:xfrm>
                  <a:off x="4029" y="287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6" name="Line 96"/>
                <p:cNvSpPr>
                  <a:spLocks noChangeShapeType="1"/>
                </p:cNvSpPr>
                <p:nvPr/>
              </p:nvSpPr>
              <p:spPr bwMode="auto">
                <a:xfrm>
                  <a:off x="4518" y="287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7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0" y="2882"/>
                  <a:ext cx="40" cy="34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19" name="Group 98"/>
              <p:cNvGrpSpPr>
                <a:grpSpLocks/>
              </p:cNvGrpSpPr>
              <p:nvPr/>
            </p:nvGrpSpPr>
            <p:grpSpPr bwMode="auto">
              <a:xfrm>
                <a:off x="4299" y="3020"/>
                <a:ext cx="750" cy="48"/>
                <a:chOff x="4299" y="3020"/>
                <a:chExt cx="750" cy="48"/>
              </a:xfrm>
            </p:grpSpPr>
            <p:sp>
              <p:nvSpPr>
                <p:cNvPr id="8390" name="Line 99"/>
                <p:cNvSpPr>
                  <a:spLocks noChangeShapeType="1"/>
                </p:cNvSpPr>
                <p:nvPr/>
              </p:nvSpPr>
              <p:spPr bwMode="auto">
                <a:xfrm>
                  <a:off x="4299" y="3044"/>
                  <a:ext cx="750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1" name="Line 100"/>
                <p:cNvSpPr>
                  <a:spLocks noChangeShapeType="1"/>
                </p:cNvSpPr>
                <p:nvPr/>
              </p:nvSpPr>
              <p:spPr bwMode="auto">
                <a:xfrm>
                  <a:off x="4303" y="302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2" name="Line 101"/>
                <p:cNvSpPr>
                  <a:spLocks noChangeShapeType="1"/>
                </p:cNvSpPr>
                <p:nvPr/>
              </p:nvSpPr>
              <p:spPr bwMode="auto">
                <a:xfrm>
                  <a:off x="5046" y="302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9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600" y="3027"/>
                  <a:ext cx="36" cy="34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20" name="Group 103"/>
              <p:cNvGrpSpPr>
                <a:grpSpLocks/>
              </p:cNvGrpSpPr>
              <p:nvPr/>
            </p:nvGrpSpPr>
            <p:grpSpPr bwMode="auto">
              <a:xfrm>
                <a:off x="4536" y="3157"/>
                <a:ext cx="385" cy="64"/>
                <a:chOff x="4536" y="3157"/>
                <a:chExt cx="385" cy="64"/>
              </a:xfrm>
            </p:grpSpPr>
            <p:sp>
              <p:nvSpPr>
                <p:cNvPr id="8386" name="Line 104"/>
                <p:cNvSpPr>
                  <a:spLocks noChangeShapeType="1"/>
                </p:cNvSpPr>
                <p:nvPr/>
              </p:nvSpPr>
              <p:spPr bwMode="auto">
                <a:xfrm>
                  <a:off x="4536" y="3189"/>
                  <a:ext cx="381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7" name="Line 105"/>
                <p:cNvSpPr>
                  <a:spLocks noChangeShapeType="1"/>
                </p:cNvSpPr>
                <p:nvPr/>
              </p:nvSpPr>
              <p:spPr bwMode="auto">
                <a:xfrm>
                  <a:off x="4921" y="316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8" name="Line 106"/>
                <p:cNvSpPr>
                  <a:spLocks noChangeShapeType="1"/>
                </p:cNvSpPr>
                <p:nvPr/>
              </p:nvSpPr>
              <p:spPr bwMode="auto">
                <a:xfrm>
                  <a:off x="4541" y="3165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4688" y="3157"/>
                  <a:ext cx="56" cy="64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grpSp>
            <p:nvGrpSpPr>
              <p:cNvPr id="21" name="Group 108"/>
              <p:cNvGrpSpPr>
                <a:grpSpLocks/>
              </p:cNvGrpSpPr>
              <p:nvPr/>
            </p:nvGrpSpPr>
            <p:grpSpPr bwMode="auto">
              <a:xfrm>
                <a:off x="4542" y="3310"/>
                <a:ext cx="486" cy="48"/>
                <a:chOff x="4542" y="3310"/>
                <a:chExt cx="486" cy="48"/>
              </a:xfrm>
            </p:grpSpPr>
            <p:sp>
              <p:nvSpPr>
                <p:cNvPr id="8382" name="Line 109"/>
                <p:cNvSpPr>
                  <a:spLocks noChangeShapeType="1"/>
                </p:cNvSpPr>
                <p:nvPr/>
              </p:nvSpPr>
              <p:spPr bwMode="auto">
                <a:xfrm>
                  <a:off x="4542" y="3334"/>
                  <a:ext cx="486" cy="0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3" name="Line 110"/>
                <p:cNvSpPr>
                  <a:spLocks noChangeShapeType="1"/>
                </p:cNvSpPr>
                <p:nvPr/>
              </p:nvSpPr>
              <p:spPr bwMode="auto">
                <a:xfrm>
                  <a:off x="4542" y="331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4" name="Line 111"/>
                <p:cNvSpPr>
                  <a:spLocks noChangeShapeType="1"/>
                </p:cNvSpPr>
                <p:nvPr/>
              </p:nvSpPr>
              <p:spPr bwMode="auto">
                <a:xfrm>
                  <a:off x="5025" y="3310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endParaRPr lang="en-GB"/>
                </a:p>
              </p:txBody>
            </p:sp>
            <p:sp>
              <p:nvSpPr>
                <p:cNvPr id="8385" name="Rectangle 112"/>
                <p:cNvSpPr>
                  <a:spLocks noChangeArrowheads="1"/>
                </p:cNvSpPr>
                <p:nvPr/>
              </p:nvSpPr>
              <p:spPr bwMode="auto">
                <a:xfrm>
                  <a:off x="4732" y="3310"/>
                  <a:ext cx="54" cy="48"/>
                </a:xfrm>
                <a:prstGeom prst="rect">
                  <a:avLst/>
                </a:prstGeom>
                <a:solidFill>
                  <a:srgbClr val="660066"/>
                </a:solidFill>
                <a:ln w="28575" algn="ctr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lIns="18288" tIns="18288" rIns="18288" bIns="18288" anchor="ctr"/>
                <a:lstStyle/>
                <a:p>
                  <a:endParaRPr lang="en-GB" sz="1400" b="1">
                    <a:solidFill>
                      <a:srgbClr val="000099"/>
                    </a:solidFill>
                  </a:endParaRPr>
                </a:p>
              </p:txBody>
            </p:sp>
          </p:grpSp>
          <p:sp>
            <p:nvSpPr>
              <p:cNvPr id="8381" name="Rectangle 113"/>
              <p:cNvSpPr>
                <a:spLocks noChangeArrowheads="1"/>
              </p:cNvSpPr>
              <p:nvPr/>
            </p:nvSpPr>
            <p:spPr bwMode="auto">
              <a:xfrm>
                <a:off x="4226" y="1148"/>
                <a:ext cx="41" cy="41"/>
              </a:xfrm>
              <a:prstGeom prst="rect">
                <a:avLst/>
              </a:prstGeom>
              <a:solidFill>
                <a:srgbClr val="660066"/>
              </a:solidFill>
              <a:ln w="28575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8366" name="Text Box 114"/>
            <p:cNvSpPr txBox="1">
              <a:spLocks noChangeArrowheads="1"/>
            </p:cNvSpPr>
            <p:nvPr/>
          </p:nvSpPr>
          <p:spPr bwMode="auto">
            <a:xfrm>
              <a:off x="4377" y="846"/>
              <a:ext cx="619" cy="29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square" lIns="18288" tIns="18288" rIns="18288" bIns="18288" anchor="b" anchorCtr="1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99"/>
                  </a:solidFill>
                </a:rPr>
                <a:t>5.5 yrs</a:t>
              </a:r>
              <a:r>
                <a:rPr lang="en-US" sz="1400" b="1" baseline="30000" dirty="0">
                  <a:solidFill>
                    <a:srgbClr val="000099"/>
                  </a:solidFill>
                </a:rPr>
                <a:t>2</a:t>
              </a:r>
              <a:endParaRPr lang="en-US" sz="1400" b="1" dirty="0">
                <a:solidFill>
                  <a:srgbClr val="000099"/>
                </a:solidFill>
              </a:endParaRPr>
            </a:p>
            <a:p>
              <a:r>
                <a:rPr lang="en-US" sz="1400" b="1" dirty="0">
                  <a:solidFill>
                    <a:srgbClr val="000099"/>
                  </a:solidFill>
                </a:rPr>
                <a:t>Risk ratio</a:t>
              </a:r>
            </a:p>
          </p:txBody>
        </p:sp>
      </p:grpSp>
      <p:grpSp>
        <p:nvGrpSpPr>
          <p:cNvPr id="22" name="Group 278"/>
          <p:cNvGrpSpPr>
            <a:grpSpLocks/>
          </p:cNvGrpSpPr>
          <p:nvPr/>
        </p:nvGrpSpPr>
        <p:grpSpPr bwMode="auto">
          <a:xfrm>
            <a:off x="2989263" y="1339850"/>
            <a:ext cx="2978150" cy="4551363"/>
            <a:chOff x="1883" y="844"/>
            <a:chExt cx="1876" cy="2867"/>
          </a:xfrm>
        </p:grpSpPr>
        <p:grpSp>
          <p:nvGrpSpPr>
            <p:cNvPr id="23" name="Group 116"/>
            <p:cNvGrpSpPr>
              <a:grpSpLocks/>
            </p:cNvGrpSpPr>
            <p:nvPr/>
          </p:nvGrpSpPr>
          <p:grpSpPr bwMode="auto">
            <a:xfrm>
              <a:off x="1883" y="1148"/>
              <a:ext cx="1876" cy="2563"/>
              <a:chOff x="1627" y="1148"/>
              <a:chExt cx="1876" cy="2563"/>
            </a:xfrm>
          </p:grpSpPr>
          <p:sp>
            <p:nvSpPr>
              <p:cNvPr id="8204" name="Line 117"/>
              <p:cNvSpPr>
                <a:spLocks noChangeShapeType="1"/>
              </p:cNvSpPr>
              <p:nvPr/>
            </p:nvSpPr>
            <p:spPr bwMode="auto">
              <a:xfrm flipV="1">
                <a:off x="2774" y="1149"/>
                <a:ext cx="0" cy="24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endParaRPr lang="en-GB"/>
              </a:p>
            </p:txBody>
          </p:sp>
          <p:sp>
            <p:nvSpPr>
              <p:cNvPr id="8205" name="Line 118"/>
              <p:cNvSpPr>
                <a:spLocks noChangeShapeType="1"/>
              </p:cNvSpPr>
              <p:nvPr/>
            </p:nvSpPr>
            <p:spPr bwMode="auto">
              <a:xfrm>
                <a:off x="1629" y="3559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6" name="Rectangle 119"/>
              <p:cNvSpPr>
                <a:spLocks noChangeArrowheads="1"/>
              </p:cNvSpPr>
              <p:nvPr/>
            </p:nvSpPr>
            <p:spPr bwMode="auto">
              <a:xfrm>
                <a:off x="1629" y="3559"/>
                <a:ext cx="1833" cy="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07" name="Line 120"/>
              <p:cNvSpPr>
                <a:spLocks noChangeShapeType="1"/>
              </p:cNvSpPr>
              <p:nvPr/>
            </p:nvSpPr>
            <p:spPr bwMode="auto">
              <a:xfrm>
                <a:off x="2773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8" name="Line 121"/>
              <p:cNvSpPr>
                <a:spLocks noChangeShapeType="1"/>
              </p:cNvSpPr>
              <p:nvPr/>
            </p:nvSpPr>
            <p:spPr bwMode="auto">
              <a:xfrm>
                <a:off x="1630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9" name="Rectangle 122"/>
              <p:cNvSpPr>
                <a:spLocks noChangeArrowheads="1"/>
              </p:cNvSpPr>
              <p:nvPr/>
            </p:nvSpPr>
            <p:spPr bwMode="auto">
              <a:xfrm>
                <a:off x="1627" y="3560"/>
                <a:ext cx="3" cy="47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10" name="Line 123"/>
              <p:cNvSpPr>
                <a:spLocks noChangeShapeType="1"/>
              </p:cNvSpPr>
              <p:nvPr/>
            </p:nvSpPr>
            <p:spPr bwMode="auto">
              <a:xfrm>
                <a:off x="1744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1" name="Rectangle 124"/>
              <p:cNvSpPr>
                <a:spLocks noChangeArrowheads="1"/>
              </p:cNvSpPr>
              <p:nvPr/>
            </p:nvSpPr>
            <p:spPr bwMode="auto">
              <a:xfrm>
                <a:off x="1742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12" name="Line 125"/>
              <p:cNvSpPr>
                <a:spLocks noChangeShapeType="1"/>
              </p:cNvSpPr>
              <p:nvPr/>
            </p:nvSpPr>
            <p:spPr bwMode="auto">
              <a:xfrm>
                <a:off x="1859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3" name="Rectangle 126"/>
              <p:cNvSpPr>
                <a:spLocks noChangeArrowheads="1"/>
              </p:cNvSpPr>
              <p:nvPr/>
            </p:nvSpPr>
            <p:spPr bwMode="auto">
              <a:xfrm>
                <a:off x="1857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14" name="Line 127"/>
              <p:cNvSpPr>
                <a:spLocks noChangeShapeType="1"/>
              </p:cNvSpPr>
              <p:nvPr/>
            </p:nvSpPr>
            <p:spPr bwMode="auto">
              <a:xfrm>
                <a:off x="1973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5" name="Rectangle 128"/>
              <p:cNvSpPr>
                <a:spLocks noChangeArrowheads="1"/>
              </p:cNvSpPr>
              <p:nvPr/>
            </p:nvSpPr>
            <p:spPr bwMode="auto">
              <a:xfrm>
                <a:off x="1971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16" name="Line 129"/>
              <p:cNvSpPr>
                <a:spLocks noChangeShapeType="1"/>
              </p:cNvSpPr>
              <p:nvPr/>
            </p:nvSpPr>
            <p:spPr bwMode="auto">
              <a:xfrm>
                <a:off x="2088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7" name="Rectangle 130"/>
              <p:cNvSpPr>
                <a:spLocks noChangeArrowheads="1"/>
              </p:cNvSpPr>
              <p:nvPr/>
            </p:nvSpPr>
            <p:spPr bwMode="auto">
              <a:xfrm>
                <a:off x="2085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18" name="Line 131"/>
              <p:cNvSpPr>
                <a:spLocks noChangeShapeType="1"/>
              </p:cNvSpPr>
              <p:nvPr/>
            </p:nvSpPr>
            <p:spPr bwMode="auto">
              <a:xfrm>
                <a:off x="2203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9" name="Rectangle 132"/>
              <p:cNvSpPr>
                <a:spLocks noChangeArrowheads="1"/>
              </p:cNvSpPr>
              <p:nvPr/>
            </p:nvSpPr>
            <p:spPr bwMode="auto">
              <a:xfrm>
                <a:off x="2200" y="3560"/>
                <a:ext cx="3" cy="47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20" name="Rectangle 133"/>
              <p:cNvSpPr>
                <a:spLocks noChangeArrowheads="1"/>
              </p:cNvSpPr>
              <p:nvPr/>
            </p:nvSpPr>
            <p:spPr bwMode="auto">
              <a:xfrm>
                <a:off x="2135" y="3596"/>
                <a:ext cx="133" cy="11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0.5</a:t>
                </a:r>
                <a:endParaRPr lang="en-US" sz="1200" b="1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8221" name="Line 134"/>
              <p:cNvSpPr>
                <a:spLocks noChangeShapeType="1"/>
              </p:cNvSpPr>
              <p:nvPr/>
            </p:nvSpPr>
            <p:spPr bwMode="auto">
              <a:xfrm>
                <a:off x="2318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2" name="Rectangle 135"/>
              <p:cNvSpPr>
                <a:spLocks noChangeArrowheads="1"/>
              </p:cNvSpPr>
              <p:nvPr/>
            </p:nvSpPr>
            <p:spPr bwMode="auto">
              <a:xfrm>
                <a:off x="2315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23" name="Line 136"/>
              <p:cNvSpPr>
                <a:spLocks noChangeShapeType="1"/>
              </p:cNvSpPr>
              <p:nvPr/>
            </p:nvSpPr>
            <p:spPr bwMode="auto">
              <a:xfrm>
                <a:off x="2432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4" name="Rectangle 137"/>
              <p:cNvSpPr>
                <a:spLocks noChangeArrowheads="1"/>
              </p:cNvSpPr>
              <p:nvPr/>
            </p:nvSpPr>
            <p:spPr bwMode="auto">
              <a:xfrm>
                <a:off x="2430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25" name="Line 138"/>
              <p:cNvSpPr>
                <a:spLocks noChangeShapeType="1"/>
              </p:cNvSpPr>
              <p:nvPr/>
            </p:nvSpPr>
            <p:spPr bwMode="auto">
              <a:xfrm>
                <a:off x="2546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6" name="Rectangle 139"/>
              <p:cNvSpPr>
                <a:spLocks noChangeArrowheads="1"/>
              </p:cNvSpPr>
              <p:nvPr/>
            </p:nvSpPr>
            <p:spPr bwMode="auto">
              <a:xfrm>
                <a:off x="2545" y="3560"/>
                <a:ext cx="1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27" name="Line 140"/>
              <p:cNvSpPr>
                <a:spLocks noChangeShapeType="1"/>
              </p:cNvSpPr>
              <p:nvPr/>
            </p:nvSpPr>
            <p:spPr bwMode="auto">
              <a:xfrm>
                <a:off x="2661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8" name="Rectangle 141"/>
              <p:cNvSpPr>
                <a:spLocks noChangeArrowheads="1"/>
              </p:cNvSpPr>
              <p:nvPr/>
            </p:nvSpPr>
            <p:spPr bwMode="auto">
              <a:xfrm>
                <a:off x="2659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29" name="Line 142"/>
              <p:cNvSpPr>
                <a:spLocks noChangeShapeType="1"/>
              </p:cNvSpPr>
              <p:nvPr/>
            </p:nvSpPr>
            <p:spPr bwMode="auto">
              <a:xfrm>
                <a:off x="2776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30" name="Rectangle 143"/>
              <p:cNvSpPr>
                <a:spLocks noChangeArrowheads="1"/>
              </p:cNvSpPr>
              <p:nvPr/>
            </p:nvSpPr>
            <p:spPr bwMode="auto">
              <a:xfrm>
                <a:off x="2773" y="3560"/>
                <a:ext cx="3" cy="47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31" name="Rectangle 144"/>
              <p:cNvSpPr>
                <a:spLocks noChangeArrowheads="1"/>
              </p:cNvSpPr>
              <p:nvPr/>
            </p:nvSpPr>
            <p:spPr bwMode="auto">
              <a:xfrm>
                <a:off x="2708" y="3596"/>
                <a:ext cx="133" cy="11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1.0</a:t>
                </a:r>
                <a:endParaRPr lang="en-US" sz="1200" b="1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8232" name="Line 145"/>
              <p:cNvSpPr>
                <a:spLocks noChangeShapeType="1"/>
              </p:cNvSpPr>
              <p:nvPr/>
            </p:nvSpPr>
            <p:spPr bwMode="auto">
              <a:xfrm>
                <a:off x="2891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33" name="Rectangle 146"/>
              <p:cNvSpPr>
                <a:spLocks noChangeArrowheads="1"/>
              </p:cNvSpPr>
              <p:nvPr/>
            </p:nvSpPr>
            <p:spPr bwMode="auto">
              <a:xfrm>
                <a:off x="2888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34" name="Line 147"/>
              <p:cNvSpPr>
                <a:spLocks noChangeShapeType="1"/>
              </p:cNvSpPr>
              <p:nvPr/>
            </p:nvSpPr>
            <p:spPr bwMode="auto">
              <a:xfrm>
                <a:off x="3005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35" name="Rectangle 148"/>
              <p:cNvSpPr>
                <a:spLocks noChangeArrowheads="1"/>
              </p:cNvSpPr>
              <p:nvPr/>
            </p:nvSpPr>
            <p:spPr bwMode="auto">
              <a:xfrm>
                <a:off x="3002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36" name="Line 149"/>
              <p:cNvSpPr>
                <a:spLocks noChangeShapeType="1"/>
              </p:cNvSpPr>
              <p:nvPr/>
            </p:nvSpPr>
            <p:spPr bwMode="auto">
              <a:xfrm>
                <a:off x="3120" y="3560"/>
                <a:ext cx="0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37" name="Rectangle 150"/>
              <p:cNvSpPr>
                <a:spLocks noChangeArrowheads="1"/>
              </p:cNvSpPr>
              <p:nvPr/>
            </p:nvSpPr>
            <p:spPr bwMode="auto">
              <a:xfrm>
                <a:off x="3117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38" name="Line 151"/>
              <p:cNvSpPr>
                <a:spLocks noChangeShapeType="1"/>
              </p:cNvSpPr>
              <p:nvPr/>
            </p:nvSpPr>
            <p:spPr bwMode="auto">
              <a:xfrm>
                <a:off x="3234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39" name="Rectangle 152"/>
              <p:cNvSpPr>
                <a:spLocks noChangeArrowheads="1"/>
              </p:cNvSpPr>
              <p:nvPr/>
            </p:nvSpPr>
            <p:spPr bwMode="auto">
              <a:xfrm>
                <a:off x="3232" y="3560"/>
                <a:ext cx="2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40" name="Line 153"/>
              <p:cNvSpPr>
                <a:spLocks noChangeShapeType="1"/>
              </p:cNvSpPr>
              <p:nvPr/>
            </p:nvSpPr>
            <p:spPr bwMode="auto">
              <a:xfrm>
                <a:off x="3349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1" name="Rectangle 154"/>
              <p:cNvSpPr>
                <a:spLocks noChangeArrowheads="1"/>
              </p:cNvSpPr>
              <p:nvPr/>
            </p:nvSpPr>
            <p:spPr bwMode="auto">
              <a:xfrm>
                <a:off x="3346" y="3560"/>
                <a:ext cx="3" cy="47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42" name="Rectangle 155"/>
              <p:cNvSpPr>
                <a:spLocks noChangeArrowheads="1"/>
              </p:cNvSpPr>
              <p:nvPr/>
            </p:nvSpPr>
            <p:spPr bwMode="auto">
              <a:xfrm>
                <a:off x="3280" y="3596"/>
                <a:ext cx="133" cy="11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1.5</a:t>
                </a:r>
                <a:endParaRPr lang="en-US" sz="1200" b="1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8243" name="Line 156"/>
              <p:cNvSpPr>
                <a:spLocks noChangeShapeType="1"/>
              </p:cNvSpPr>
              <p:nvPr/>
            </p:nvSpPr>
            <p:spPr bwMode="auto">
              <a:xfrm>
                <a:off x="3464" y="3560"/>
                <a:ext cx="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4" name="Rectangle 157"/>
              <p:cNvSpPr>
                <a:spLocks noChangeArrowheads="1"/>
              </p:cNvSpPr>
              <p:nvPr/>
            </p:nvSpPr>
            <p:spPr bwMode="auto">
              <a:xfrm>
                <a:off x="3461" y="3560"/>
                <a:ext cx="3" cy="23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sp>
            <p:nvSpPr>
              <p:cNvPr id="8245" name="Rectangle 158"/>
              <p:cNvSpPr>
                <a:spLocks noChangeArrowheads="1"/>
              </p:cNvSpPr>
              <p:nvPr/>
            </p:nvSpPr>
            <p:spPr bwMode="auto">
              <a:xfrm>
                <a:off x="2787" y="3030"/>
                <a:ext cx="29" cy="29"/>
              </a:xfrm>
              <a:prstGeom prst="rect">
                <a:avLst/>
              </a:prstGeom>
              <a:solidFill>
                <a:srgbClr val="FF330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1400" b="1">
                  <a:solidFill>
                    <a:srgbClr val="000099"/>
                  </a:solidFill>
                </a:endParaRPr>
              </a:p>
            </p:txBody>
          </p:sp>
          <p:grpSp>
            <p:nvGrpSpPr>
              <p:cNvPr id="24" name="Group 159"/>
              <p:cNvGrpSpPr>
                <a:grpSpLocks/>
              </p:cNvGrpSpPr>
              <p:nvPr/>
            </p:nvGrpSpPr>
            <p:grpSpPr bwMode="auto">
              <a:xfrm>
                <a:off x="2063" y="1148"/>
                <a:ext cx="1440" cy="2217"/>
                <a:chOff x="2063" y="1148"/>
                <a:chExt cx="1440" cy="2217"/>
              </a:xfrm>
            </p:grpSpPr>
            <p:grpSp>
              <p:nvGrpSpPr>
                <p:cNvPr id="25" name="Group 160"/>
                <p:cNvGrpSpPr>
                  <a:grpSpLocks/>
                </p:cNvGrpSpPr>
                <p:nvPr/>
              </p:nvGrpSpPr>
              <p:grpSpPr bwMode="auto">
                <a:xfrm>
                  <a:off x="2200" y="1148"/>
                  <a:ext cx="378" cy="41"/>
                  <a:chOff x="2200" y="1148"/>
                  <a:chExt cx="378" cy="41"/>
                </a:xfrm>
              </p:grpSpPr>
              <p:sp>
                <p:nvSpPr>
                  <p:cNvPr id="8353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1148"/>
                    <a:ext cx="41" cy="4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54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1148"/>
                    <a:ext cx="41" cy="41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5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200" y="1168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5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1154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5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575" y="1168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5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575" y="1154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5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201" y="1169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6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2201" y="1168"/>
                    <a:ext cx="375" cy="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</p:grpSp>
            <p:grpSp>
              <p:nvGrpSpPr>
                <p:cNvPr id="26" name="Group 169"/>
                <p:cNvGrpSpPr>
                  <a:grpSpLocks/>
                </p:cNvGrpSpPr>
                <p:nvPr/>
              </p:nvGrpSpPr>
              <p:grpSpPr bwMode="auto">
                <a:xfrm>
                  <a:off x="2063" y="1429"/>
                  <a:ext cx="1440" cy="1936"/>
                  <a:chOff x="2063" y="1429"/>
                  <a:chExt cx="1440" cy="1936"/>
                </a:xfrm>
              </p:grpSpPr>
              <p:sp>
                <p:nvSpPr>
                  <p:cNvPr id="8249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429"/>
                    <a:ext cx="77" cy="76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0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429"/>
                    <a:ext cx="77" cy="76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1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575"/>
                    <a:ext cx="55" cy="53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2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575"/>
                    <a:ext cx="55" cy="53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3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321" y="1722"/>
                    <a:ext cx="39" cy="37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4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321" y="1720"/>
                    <a:ext cx="39" cy="40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5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2599" y="1859"/>
                    <a:ext cx="52" cy="5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6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599" y="1859"/>
                    <a:ext cx="52" cy="51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7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642" y="2013"/>
                    <a:ext cx="33" cy="3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8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642" y="2009"/>
                    <a:ext cx="40" cy="40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59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2446" y="2156"/>
                    <a:ext cx="38" cy="36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0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446" y="2156"/>
                    <a:ext cx="38" cy="36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1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918" y="2308"/>
                    <a:ext cx="23" cy="2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2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918" y="2308"/>
                    <a:ext cx="23" cy="22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3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61" y="2606"/>
                    <a:ext cx="15" cy="1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4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561" y="2598"/>
                    <a:ext cx="29" cy="29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5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618" y="2746"/>
                    <a:ext cx="18" cy="16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6" name="Rectangle 1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18" y="2741"/>
                    <a:ext cx="29" cy="26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287" y="2887"/>
                    <a:ext cx="24" cy="24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8" name="Rectangle 1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87" y="2882"/>
                    <a:ext cx="35" cy="35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69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3168"/>
                    <a:ext cx="45" cy="43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0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3168"/>
                    <a:ext cx="45" cy="43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1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095" y="3325"/>
                    <a:ext cx="19" cy="19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095" y="3325"/>
                    <a:ext cx="19" cy="19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3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420" y="1466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74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1452"/>
                    <a:ext cx="3" cy="29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5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662" y="1466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76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662" y="1452"/>
                    <a:ext cx="3" cy="29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7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1466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78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421" y="1465"/>
                    <a:ext cx="243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79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1601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80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1587"/>
                    <a:ext cx="2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81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2618" y="1601"/>
                    <a:ext cx="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82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618" y="1587"/>
                    <a:ext cx="2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83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1601"/>
                    <a:ext cx="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84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303" y="1600"/>
                    <a:ext cx="316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85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171" y="1740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86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171" y="1725"/>
                    <a:ext cx="2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87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560" y="1740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88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2560" y="1725"/>
                    <a:ext cx="2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89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173" y="1740"/>
                    <a:ext cx="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90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2173" y="1739"/>
                    <a:ext cx="389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91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446" y="1884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92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446" y="1869"/>
                    <a:ext cx="2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93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842" y="1884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94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1869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95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447" y="1884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96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447" y="1883"/>
                    <a:ext cx="396" cy="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97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2380" y="2029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98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380" y="2013"/>
                    <a:ext cx="3" cy="3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299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3039" y="2029"/>
                    <a:ext cx="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00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039" y="2013"/>
                    <a:ext cx="2" cy="3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01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02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02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381" y="2028"/>
                    <a:ext cx="658" cy="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03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263" y="217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04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263" y="2159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05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2727" y="217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06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2159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07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265" y="217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08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173"/>
                    <a:ext cx="463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09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2458" y="231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0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458" y="2304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11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479" y="2318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2" name="Freeform 233"/>
                  <p:cNvSpPr>
                    <a:spLocks/>
                  </p:cNvSpPr>
                  <p:nvPr/>
                </p:nvSpPr>
                <p:spPr bwMode="auto">
                  <a:xfrm>
                    <a:off x="3445" y="2288"/>
                    <a:ext cx="34" cy="62"/>
                  </a:xfrm>
                  <a:custGeom>
                    <a:avLst/>
                    <a:gdLst>
                      <a:gd name="T0" fmla="*/ 2 w 150"/>
                      <a:gd name="T1" fmla="*/ 0 h 285"/>
                      <a:gd name="T2" fmla="*/ 0 w 150"/>
                      <a:gd name="T3" fmla="*/ 3 h 285"/>
                      <a:gd name="T4" fmla="*/ 0 w 150"/>
                      <a:gd name="T5" fmla="*/ 3 h 285"/>
                      <a:gd name="T6" fmla="*/ 2 w 150"/>
                      <a:gd name="T7" fmla="*/ 0 h 285"/>
                      <a:gd name="T8" fmla="*/ 2 w 150"/>
                      <a:gd name="T9" fmla="*/ 0 h 2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5"/>
                      <a:gd name="T17" fmla="*/ 150 w 150"/>
                      <a:gd name="T18" fmla="*/ 285 h 2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5">
                        <a:moveTo>
                          <a:pt x="150" y="6"/>
                        </a:moveTo>
                        <a:lnTo>
                          <a:pt x="10" y="285"/>
                        </a:lnTo>
                        <a:lnTo>
                          <a:pt x="0" y="280"/>
                        </a:lnTo>
                        <a:lnTo>
                          <a:pt x="139" y="0"/>
                        </a:lnTo>
                        <a:lnTo>
                          <a:pt x="150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3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3495" y="2318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4" name="Freeform 235"/>
                  <p:cNvSpPr>
                    <a:spLocks/>
                  </p:cNvSpPr>
                  <p:nvPr/>
                </p:nvSpPr>
                <p:spPr bwMode="auto">
                  <a:xfrm>
                    <a:off x="3461" y="2288"/>
                    <a:ext cx="34" cy="62"/>
                  </a:xfrm>
                  <a:custGeom>
                    <a:avLst/>
                    <a:gdLst>
                      <a:gd name="T0" fmla="*/ 2 w 150"/>
                      <a:gd name="T1" fmla="*/ 0 h 285"/>
                      <a:gd name="T2" fmla="*/ 0 w 150"/>
                      <a:gd name="T3" fmla="*/ 3 h 285"/>
                      <a:gd name="T4" fmla="*/ 0 w 150"/>
                      <a:gd name="T5" fmla="*/ 3 h 285"/>
                      <a:gd name="T6" fmla="*/ 2 w 150"/>
                      <a:gd name="T7" fmla="*/ 0 h 285"/>
                      <a:gd name="T8" fmla="*/ 2 w 150"/>
                      <a:gd name="T9" fmla="*/ 0 h 2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5"/>
                      <a:gd name="T17" fmla="*/ 150 w 150"/>
                      <a:gd name="T18" fmla="*/ 285 h 2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5">
                        <a:moveTo>
                          <a:pt x="150" y="6"/>
                        </a:moveTo>
                        <a:lnTo>
                          <a:pt x="11" y="285"/>
                        </a:lnTo>
                        <a:lnTo>
                          <a:pt x="0" y="280"/>
                        </a:lnTo>
                        <a:lnTo>
                          <a:pt x="139" y="0"/>
                        </a:lnTo>
                        <a:lnTo>
                          <a:pt x="150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5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459" y="231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6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459" y="2318"/>
                    <a:ext cx="1003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17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2091" y="2612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1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597"/>
                    <a:ext cx="2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19" name="Freeform 240"/>
                  <p:cNvSpPr>
                    <a:spLocks/>
                  </p:cNvSpPr>
                  <p:nvPr/>
                </p:nvSpPr>
                <p:spPr bwMode="auto">
                  <a:xfrm>
                    <a:off x="3467" y="2581"/>
                    <a:ext cx="34" cy="63"/>
                  </a:xfrm>
                  <a:custGeom>
                    <a:avLst/>
                    <a:gdLst>
                      <a:gd name="T0" fmla="*/ 2 w 150"/>
                      <a:gd name="T1" fmla="*/ 0 h 285"/>
                      <a:gd name="T2" fmla="*/ 0 w 150"/>
                      <a:gd name="T3" fmla="*/ 3 h 285"/>
                      <a:gd name="T4" fmla="*/ 0 w 150"/>
                      <a:gd name="T5" fmla="*/ 3 h 285"/>
                      <a:gd name="T6" fmla="*/ 2 w 150"/>
                      <a:gd name="T7" fmla="*/ 0 h 285"/>
                      <a:gd name="T8" fmla="*/ 2 w 150"/>
                      <a:gd name="T9" fmla="*/ 0 h 2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5"/>
                      <a:gd name="T17" fmla="*/ 150 w 150"/>
                      <a:gd name="T18" fmla="*/ 285 h 2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5">
                        <a:moveTo>
                          <a:pt x="150" y="5"/>
                        </a:moveTo>
                        <a:lnTo>
                          <a:pt x="11" y="285"/>
                        </a:lnTo>
                        <a:lnTo>
                          <a:pt x="0" y="279"/>
                        </a:lnTo>
                        <a:lnTo>
                          <a:pt x="139" y="0"/>
                        </a:lnTo>
                        <a:lnTo>
                          <a:pt x="150" y="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0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092" y="2612"/>
                    <a:ext cx="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1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2092" y="2611"/>
                    <a:ext cx="1370" cy="3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22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183" y="275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3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2739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24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421" y="275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5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739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26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184" y="275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7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2753"/>
                    <a:ext cx="1239" cy="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28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2063" y="2899"/>
                    <a:ext cx="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29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063" y="2884"/>
                    <a:ext cx="3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30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659" y="2899"/>
                    <a:ext cx="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31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2659" y="2884"/>
                    <a:ext cx="2" cy="3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32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2065" y="289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33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2899"/>
                    <a:ext cx="594" cy="1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34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2388" y="304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35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3029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36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3427" y="3044"/>
                    <a:ext cx="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37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427" y="3029"/>
                    <a:ext cx="2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38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390" y="304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39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2390" y="3043"/>
                    <a:ext cx="1037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40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2668" y="318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41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668" y="3174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42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3282" y="318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43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282" y="3174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44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670" y="3189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45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3188"/>
                    <a:ext cx="613" cy="3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46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493" y="333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47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493" y="3319"/>
                    <a:ext cx="3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48" name="Freeform 269"/>
                  <p:cNvSpPr>
                    <a:spLocks/>
                  </p:cNvSpPr>
                  <p:nvPr/>
                </p:nvSpPr>
                <p:spPr bwMode="auto">
                  <a:xfrm>
                    <a:off x="3453" y="3303"/>
                    <a:ext cx="34" cy="62"/>
                  </a:xfrm>
                  <a:custGeom>
                    <a:avLst/>
                    <a:gdLst>
                      <a:gd name="T0" fmla="*/ 2 w 150"/>
                      <a:gd name="T1" fmla="*/ 0 h 284"/>
                      <a:gd name="T2" fmla="*/ 0 w 150"/>
                      <a:gd name="T3" fmla="*/ 3 h 284"/>
                      <a:gd name="T4" fmla="*/ 0 w 150"/>
                      <a:gd name="T5" fmla="*/ 3 h 284"/>
                      <a:gd name="T6" fmla="*/ 2 w 150"/>
                      <a:gd name="T7" fmla="*/ 0 h 284"/>
                      <a:gd name="T8" fmla="*/ 2 w 150"/>
                      <a:gd name="T9" fmla="*/ 0 h 2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4"/>
                      <a:gd name="T17" fmla="*/ 150 w 150"/>
                      <a:gd name="T18" fmla="*/ 284 h 2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4">
                        <a:moveTo>
                          <a:pt x="150" y="6"/>
                        </a:moveTo>
                        <a:lnTo>
                          <a:pt x="10" y="284"/>
                        </a:lnTo>
                        <a:lnTo>
                          <a:pt x="0" y="280"/>
                        </a:lnTo>
                        <a:lnTo>
                          <a:pt x="139" y="0"/>
                        </a:lnTo>
                        <a:lnTo>
                          <a:pt x="150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49" name="Freeform 270"/>
                  <p:cNvSpPr>
                    <a:spLocks/>
                  </p:cNvSpPr>
                  <p:nvPr/>
                </p:nvSpPr>
                <p:spPr bwMode="auto">
                  <a:xfrm>
                    <a:off x="3469" y="3303"/>
                    <a:ext cx="34" cy="62"/>
                  </a:xfrm>
                  <a:custGeom>
                    <a:avLst/>
                    <a:gdLst>
                      <a:gd name="T0" fmla="*/ 2 w 150"/>
                      <a:gd name="T1" fmla="*/ 0 h 284"/>
                      <a:gd name="T2" fmla="*/ 0 w 150"/>
                      <a:gd name="T3" fmla="*/ 3 h 284"/>
                      <a:gd name="T4" fmla="*/ 0 w 150"/>
                      <a:gd name="T5" fmla="*/ 3 h 284"/>
                      <a:gd name="T6" fmla="*/ 2 w 150"/>
                      <a:gd name="T7" fmla="*/ 0 h 284"/>
                      <a:gd name="T8" fmla="*/ 2 w 150"/>
                      <a:gd name="T9" fmla="*/ 0 h 2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4"/>
                      <a:gd name="T17" fmla="*/ 150 w 150"/>
                      <a:gd name="T18" fmla="*/ 284 h 2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4">
                        <a:moveTo>
                          <a:pt x="150" y="6"/>
                        </a:moveTo>
                        <a:lnTo>
                          <a:pt x="11" y="284"/>
                        </a:lnTo>
                        <a:lnTo>
                          <a:pt x="0" y="280"/>
                        </a:lnTo>
                        <a:lnTo>
                          <a:pt x="139" y="0"/>
                        </a:lnTo>
                        <a:lnTo>
                          <a:pt x="150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50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495" y="3334"/>
                    <a:ext cx="1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351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2495" y="3333"/>
                    <a:ext cx="967" cy="2"/>
                  </a:xfrm>
                  <a:prstGeom prst="rect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sz="1400" b="1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352" name="Freeform 273"/>
                  <p:cNvSpPr>
                    <a:spLocks/>
                  </p:cNvSpPr>
                  <p:nvPr/>
                </p:nvSpPr>
                <p:spPr bwMode="auto">
                  <a:xfrm>
                    <a:off x="3451" y="2581"/>
                    <a:ext cx="34" cy="63"/>
                  </a:xfrm>
                  <a:custGeom>
                    <a:avLst/>
                    <a:gdLst>
                      <a:gd name="T0" fmla="*/ 2 w 150"/>
                      <a:gd name="T1" fmla="*/ 0 h 285"/>
                      <a:gd name="T2" fmla="*/ 0 w 150"/>
                      <a:gd name="T3" fmla="*/ 3 h 285"/>
                      <a:gd name="T4" fmla="*/ 0 w 150"/>
                      <a:gd name="T5" fmla="*/ 3 h 285"/>
                      <a:gd name="T6" fmla="*/ 2 w 150"/>
                      <a:gd name="T7" fmla="*/ 0 h 285"/>
                      <a:gd name="T8" fmla="*/ 2 w 150"/>
                      <a:gd name="T9" fmla="*/ 0 h 2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0"/>
                      <a:gd name="T16" fmla="*/ 0 h 285"/>
                      <a:gd name="T17" fmla="*/ 150 w 150"/>
                      <a:gd name="T18" fmla="*/ 285 h 2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0" h="285">
                        <a:moveTo>
                          <a:pt x="150" y="5"/>
                        </a:moveTo>
                        <a:lnTo>
                          <a:pt x="10" y="285"/>
                        </a:lnTo>
                        <a:lnTo>
                          <a:pt x="0" y="279"/>
                        </a:lnTo>
                        <a:lnTo>
                          <a:pt x="139" y="0"/>
                        </a:lnTo>
                        <a:lnTo>
                          <a:pt x="150" y="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8201" name="Text Box 274"/>
            <p:cNvSpPr txBox="1">
              <a:spLocks noChangeArrowheads="1"/>
            </p:cNvSpPr>
            <p:nvPr/>
          </p:nvSpPr>
          <p:spPr bwMode="auto">
            <a:xfrm>
              <a:off x="2653" y="844"/>
              <a:ext cx="611" cy="29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square" lIns="18288" tIns="18288" rIns="18288" bIns="18288" anchor="b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99"/>
                  </a:solidFill>
                </a:rPr>
                <a:t>3.3 yrs</a:t>
              </a:r>
              <a:r>
                <a:rPr lang="en-US" sz="1400" b="1" baseline="30000" dirty="0">
                  <a:solidFill>
                    <a:srgbClr val="000099"/>
                  </a:solidFill>
                </a:rPr>
                <a:t>1</a:t>
              </a:r>
              <a:r>
                <a:rPr lang="en-US" sz="1400" b="1" dirty="0">
                  <a:solidFill>
                    <a:srgbClr val="000099"/>
                  </a:solidFill>
                </a:rPr>
                <a:t> </a:t>
              </a:r>
            </a:p>
            <a:p>
              <a:r>
                <a:rPr lang="en-US" sz="1400" b="1" dirty="0">
                  <a:solidFill>
                    <a:srgbClr val="000099"/>
                  </a:solidFill>
                </a:rPr>
                <a:t>Risk ratio</a:t>
              </a:r>
            </a:p>
          </p:txBody>
        </p:sp>
        <p:sp>
          <p:nvSpPr>
            <p:cNvPr id="8202" name="Rectangle 275"/>
            <p:cNvSpPr>
              <a:spLocks noChangeArrowheads="1"/>
            </p:cNvSpPr>
            <p:nvPr/>
          </p:nvSpPr>
          <p:spPr bwMode="auto">
            <a:xfrm>
              <a:off x="2278" y="3413"/>
              <a:ext cx="701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Atorvastatin better</a:t>
              </a:r>
            </a:p>
          </p:txBody>
        </p:sp>
        <p:sp>
          <p:nvSpPr>
            <p:cNvPr id="8203" name="Rectangle 276"/>
            <p:cNvSpPr>
              <a:spLocks noChangeArrowheads="1"/>
            </p:cNvSpPr>
            <p:nvPr/>
          </p:nvSpPr>
          <p:spPr bwMode="auto">
            <a:xfrm>
              <a:off x="3036" y="3413"/>
              <a:ext cx="634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Placebo better</a:t>
              </a:r>
            </a:p>
          </p:txBody>
        </p:sp>
      </p:grpSp>
      <p:sp>
        <p:nvSpPr>
          <p:cNvPr id="8199" name="Text Box 170"/>
          <p:cNvSpPr txBox="1">
            <a:spLocks noChangeArrowheads="1"/>
          </p:cNvSpPr>
          <p:nvPr/>
        </p:nvSpPr>
        <p:spPr bwMode="auto">
          <a:xfrm>
            <a:off x="0" y="6583363"/>
            <a:ext cx="9064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</a:rPr>
              <a:t>1. Sever PS, et al. Lancet 2003;361:1149–58; 2. Sever PS, et al. Eur Heart J 2008;29:499–508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25532E-6 L 0.15312 4.2553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161E-6 L -0.14826 -4.616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3596"/>
            <a:ext cx="8064895" cy="419100"/>
          </a:xfrm>
        </p:spPr>
        <p:txBody>
          <a:bodyPr/>
          <a:lstStyle/>
          <a:p>
            <a:r>
              <a:rPr lang="en-GB" dirty="0" smtClean="0"/>
              <a:t>ASCOT-LLA: 11 Year Mortality Follow-up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30480" cy="5328592"/>
          </a:xfrm>
        </p:spPr>
        <p:txBody>
          <a:bodyPr/>
          <a:lstStyle/>
          <a:p>
            <a:r>
              <a:rPr lang="en-GB" dirty="0" smtClean="0"/>
              <a:t>Post-trial mortality data were collected every 2-3 months in the UK </a:t>
            </a:r>
          </a:p>
          <a:p>
            <a:r>
              <a:rPr lang="en-GB" dirty="0" smtClean="0"/>
              <a:t>For the current analysis: </a:t>
            </a:r>
          </a:p>
          <a:p>
            <a:pPr marL="808038" indent="-357188" defTabSz="808038">
              <a:buSzPct val="80000"/>
              <a:buFont typeface="Wingdings" pitchFamily="2" charset="2"/>
              <a:buChar char="§"/>
            </a:pPr>
            <a:r>
              <a:rPr lang="en-GB" sz="2000" dirty="0" smtClean="0"/>
              <a:t>The primary causes of death were defined as death from: </a:t>
            </a:r>
          </a:p>
          <a:p>
            <a:pPr marL="1163638" indent="-355600" defTabSz="1163638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Any cause </a:t>
            </a:r>
          </a:p>
          <a:p>
            <a:pPr marL="1163638" indent="-355600" defTabSz="1163638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Cardiovascular (CV) or non-CV disease </a:t>
            </a:r>
          </a:p>
          <a:p>
            <a:pPr marL="1163638" indent="-355600" defTabSz="1163638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Cancer   </a:t>
            </a:r>
          </a:p>
          <a:p>
            <a:pPr marL="808038" indent="-357188" defTabSz="355600">
              <a:buSzPct val="80000"/>
              <a:buFont typeface="Wingdings" pitchFamily="2" charset="2"/>
              <a:buChar char="§"/>
            </a:pPr>
            <a:r>
              <a:rPr lang="en-GB" sz="2000" dirty="0" smtClean="0"/>
              <a:t>Additional post-hoc outcomes included are death from: </a:t>
            </a:r>
          </a:p>
          <a:p>
            <a:pPr marL="1163638" indent="-355600" defTabSz="355600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Infection (infectious or parasitic diseases) </a:t>
            </a:r>
          </a:p>
          <a:p>
            <a:pPr marL="1163638" indent="-355600" defTabSz="355600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Respiratory illness (disease of the respiratory system including pneumonia, chronic obstructive pulmonary disease and acute respiratory diseases)</a:t>
            </a:r>
          </a:p>
          <a:p>
            <a:pPr marL="1163638" indent="-355600" defTabSz="355600">
              <a:buSzPct val="80000"/>
              <a:buFont typeface="Courier New" pitchFamily="49" charset="0"/>
              <a:buChar char="o"/>
            </a:pPr>
            <a:r>
              <a:rPr lang="en-GB" sz="1800" dirty="0" smtClean="0"/>
              <a:t>Infection/respiratory combined</a:t>
            </a:r>
          </a:p>
          <a:p>
            <a:r>
              <a:rPr lang="en-GB" dirty="0" smtClean="0"/>
              <a:t>The cut-off date was 31</a:t>
            </a:r>
            <a:r>
              <a:rPr lang="en-GB" baseline="30000" dirty="0" smtClean="0"/>
              <a:t>st</a:t>
            </a:r>
            <a:r>
              <a:rPr lang="en-GB" dirty="0" smtClean="0"/>
              <a:t> December 2010 (inclusive)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yvox pi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CF3A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4F8D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ygacil pitc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CF3A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4F8D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CF3A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4F8D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CF3A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4F8D2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eme1-ASCOT">
  <a:themeElements>
    <a:clrScheme name="ASCOT - last ye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COT - last ye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ASCOT - last ye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OT - last ye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COT - last ye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OT - last ye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OT - last ye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OT - last ye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OT - last ye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0_Default Design 13">
    <a:dk1>
      <a:srgbClr val="000000"/>
    </a:dk1>
    <a:lt1>
      <a:srgbClr val="FFFFFF"/>
    </a:lt1>
    <a:dk2>
      <a:srgbClr val="000000"/>
    </a:dk2>
    <a:lt2>
      <a:srgbClr val="808080"/>
    </a:lt2>
    <a:accent1>
      <a:srgbClr val="ECF3AB"/>
    </a:accent1>
    <a:accent2>
      <a:srgbClr val="333399"/>
    </a:accent2>
    <a:accent3>
      <a:srgbClr val="FFFFFF"/>
    </a:accent3>
    <a:accent4>
      <a:srgbClr val="000000"/>
    </a:accent4>
    <a:accent5>
      <a:srgbClr val="F4F8D2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10_Default Design 13">
    <a:dk1>
      <a:srgbClr val="000000"/>
    </a:dk1>
    <a:lt1>
      <a:srgbClr val="FFFFFF"/>
    </a:lt1>
    <a:dk2>
      <a:srgbClr val="000000"/>
    </a:dk2>
    <a:lt2>
      <a:srgbClr val="808080"/>
    </a:lt2>
    <a:accent1>
      <a:srgbClr val="ECF3AB"/>
    </a:accent1>
    <a:accent2>
      <a:srgbClr val="333399"/>
    </a:accent2>
    <a:accent3>
      <a:srgbClr val="FFFFFF"/>
    </a:accent3>
    <a:accent4>
      <a:srgbClr val="000000"/>
    </a:accent4>
    <a:accent5>
      <a:srgbClr val="F4F8D2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10_Default Design 13">
    <a:dk1>
      <a:srgbClr val="000000"/>
    </a:dk1>
    <a:lt1>
      <a:srgbClr val="FFFFFF"/>
    </a:lt1>
    <a:dk2>
      <a:srgbClr val="000000"/>
    </a:dk2>
    <a:lt2>
      <a:srgbClr val="808080"/>
    </a:lt2>
    <a:accent1>
      <a:srgbClr val="ECF3AB"/>
    </a:accent1>
    <a:accent2>
      <a:srgbClr val="333399"/>
    </a:accent2>
    <a:accent3>
      <a:srgbClr val="FFFFFF"/>
    </a:accent3>
    <a:accent4>
      <a:srgbClr val="000000"/>
    </a:accent4>
    <a:accent5>
      <a:srgbClr val="F4F8D2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10_Default Design 13">
    <a:dk1>
      <a:srgbClr val="000000"/>
    </a:dk1>
    <a:lt1>
      <a:srgbClr val="FFFFFF"/>
    </a:lt1>
    <a:dk2>
      <a:srgbClr val="000000"/>
    </a:dk2>
    <a:lt2>
      <a:srgbClr val="808080"/>
    </a:lt2>
    <a:accent1>
      <a:srgbClr val="ECF3AB"/>
    </a:accent1>
    <a:accent2>
      <a:srgbClr val="333399"/>
    </a:accent2>
    <a:accent3>
      <a:srgbClr val="FFFFFF"/>
    </a:accent3>
    <a:accent4>
      <a:srgbClr val="000000"/>
    </a:accent4>
    <a:accent5>
      <a:srgbClr val="F4F8D2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Zyvox pitch</Template>
  <TotalTime>4529</TotalTime>
  <Words>2176</Words>
  <Application>Microsoft Office PowerPoint</Application>
  <PresentationFormat>On-screen Show (4:3)</PresentationFormat>
  <Paragraphs>589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Zyvox pitch</vt:lpstr>
      <vt:lpstr>9_Default Design</vt:lpstr>
      <vt:lpstr>Tygacil pitch</vt:lpstr>
      <vt:lpstr>10_Default Design</vt:lpstr>
      <vt:lpstr>11_Default Design</vt:lpstr>
      <vt:lpstr>Theme1-ASCOT</vt:lpstr>
      <vt:lpstr>1_Custom Design</vt:lpstr>
      <vt:lpstr>2_Custom Design</vt:lpstr>
      <vt:lpstr>Custom Design</vt:lpstr>
      <vt:lpstr>PowerPoint Presentation</vt:lpstr>
      <vt:lpstr>Presenter Disclosure Information</vt:lpstr>
      <vt:lpstr>ASCOT Study Design</vt:lpstr>
      <vt:lpstr>ASCOT-LLA Primary End Point: Nonfatal MI and Fatal CHD</vt:lpstr>
      <vt:lpstr>ASCOT-LLA: Effects of Atorvastatin and Placebo on End Points</vt:lpstr>
      <vt:lpstr>ASCOT-LLA-Extension</vt:lpstr>
      <vt:lpstr>Lipids Levels During ASCOT-LLA and LLA-Extension</vt:lpstr>
      <vt:lpstr>ASCOT-LLA endpoints at the end of the trial (3.3 yrs) and at the end of BPLA (5.5 yrs)</vt:lpstr>
      <vt:lpstr>ASCOT-LLA: 11 Year Mortality Follow-up </vt:lpstr>
      <vt:lpstr>Statistical Methods</vt:lpstr>
      <vt:lpstr>ASCOT-LLA 11 Year Mortality: Study Profile</vt:lpstr>
      <vt:lpstr>Effect of Atorvastatin on Mortality and Causes of Death ‒ 1 </vt:lpstr>
      <vt:lpstr>Effect of Atorvastatin on Mortality and Causes of Death ‒ 2</vt:lpstr>
      <vt:lpstr>Adjusted Effect of Atorvastatin on Mortality and Causes of Death  </vt:lpstr>
      <vt:lpstr>Cumulative Incidence by Cause of Death ‒ 1</vt:lpstr>
      <vt:lpstr>Cumulative Incidence by Cause of Death ‒ 1</vt:lpstr>
      <vt:lpstr>Cumulative Incidence by Cause of Death ‒ 2</vt:lpstr>
      <vt:lpstr>Summary </vt:lpstr>
      <vt:lpstr>Statins on Infection </vt:lpstr>
      <vt:lpstr>Conclusions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Shuang</dc:creator>
  <cp:lastModifiedBy>Green, Yvonne M</cp:lastModifiedBy>
  <cp:revision>483</cp:revision>
  <cp:lastPrinted>2015-07-07T15:39:09Z</cp:lastPrinted>
  <dcterms:created xsi:type="dcterms:W3CDTF">2010-10-05T12:44:16Z</dcterms:created>
  <dcterms:modified xsi:type="dcterms:W3CDTF">2015-07-07T15:41:19Z</dcterms:modified>
</cp:coreProperties>
</file>