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0"/>
  </p:notesMasterIdLst>
  <p:sldIdLst>
    <p:sldId id="317" r:id="rId2"/>
    <p:sldId id="318" r:id="rId3"/>
    <p:sldId id="264" r:id="rId4"/>
    <p:sldId id="298" r:id="rId5"/>
    <p:sldId id="296" r:id="rId6"/>
    <p:sldId id="295" r:id="rId7"/>
    <p:sldId id="273" r:id="rId8"/>
    <p:sldId id="272" r:id="rId9"/>
    <p:sldId id="276" r:id="rId10"/>
    <p:sldId id="287" r:id="rId11"/>
    <p:sldId id="293" r:id="rId12"/>
    <p:sldId id="294" r:id="rId13"/>
    <p:sldId id="281" r:id="rId14"/>
    <p:sldId id="297" r:id="rId15"/>
    <p:sldId id="288" r:id="rId16"/>
    <p:sldId id="271" r:id="rId17"/>
    <p:sldId id="286" r:id="rId18"/>
    <p:sldId id="282" r:id="rId19"/>
    <p:sldId id="290" r:id="rId20"/>
    <p:sldId id="278" r:id="rId21"/>
    <p:sldId id="279" r:id="rId22"/>
    <p:sldId id="277" r:id="rId23"/>
    <p:sldId id="306" r:id="rId24"/>
    <p:sldId id="291" r:id="rId25"/>
    <p:sldId id="299" r:id="rId26"/>
    <p:sldId id="300" r:id="rId27"/>
    <p:sldId id="319" r:id="rId28"/>
    <p:sldId id="320" r:id="rId29"/>
    <p:sldId id="292" r:id="rId30"/>
    <p:sldId id="303" r:id="rId31"/>
    <p:sldId id="304" r:id="rId32"/>
    <p:sldId id="305" r:id="rId33"/>
    <p:sldId id="307" r:id="rId34"/>
    <p:sldId id="308" r:id="rId35"/>
    <p:sldId id="316" r:id="rId36"/>
    <p:sldId id="315" r:id="rId37"/>
    <p:sldId id="309" r:id="rId38"/>
    <p:sldId id="310" r:id="rId39"/>
    <p:sldId id="311" r:id="rId40"/>
    <p:sldId id="321" r:id="rId41"/>
    <p:sldId id="312" r:id="rId42"/>
    <p:sldId id="322" r:id="rId43"/>
    <p:sldId id="323" r:id="rId44"/>
    <p:sldId id="313" r:id="rId45"/>
    <p:sldId id="302" r:id="rId46"/>
    <p:sldId id="260" r:id="rId47"/>
    <p:sldId id="324" r:id="rId48"/>
    <p:sldId id="258" r:id="rId4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1pPr>
    <a:lvl2pPr marL="4572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2pPr>
    <a:lvl3pPr marL="9144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3pPr>
    <a:lvl4pPr marL="13716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4pPr>
    <a:lvl5pPr marL="1828800" algn="l" rtl="0" eaLnBrk="0" fontAlgn="base" hangingPunct="0">
      <a:spcBef>
        <a:spcPct val="0"/>
      </a:spcBef>
      <a:spcAft>
        <a:spcPct val="0"/>
      </a:spcAft>
      <a:defRPr kern="1200">
        <a:solidFill>
          <a:schemeClr val="tx1"/>
        </a:solidFill>
        <a:latin typeface="Rubik" panose="00000500000000000000" pitchFamily="2" charset="-79"/>
        <a:ea typeface="+mn-ea"/>
        <a:cs typeface="+mn-cs"/>
      </a:defRPr>
    </a:lvl5pPr>
    <a:lvl6pPr marL="2286000" algn="l" defTabSz="914400" rtl="0" eaLnBrk="1" latinLnBrk="0" hangingPunct="1">
      <a:defRPr kern="1200">
        <a:solidFill>
          <a:schemeClr val="tx1"/>
        </a:solidFill>
        <a:latin typeface="Rubik" panose="00000500000000000000" pitchFamily="2" charset="-79"/>
        <a:ea typeface="+mn-ea"/>
        <a:cs typeface="+mn-cs"/>
      </a:defRPr>
    </a:lvl6pPr>
    <a:lvl7pPr marL="2743200" algn="l" defTabSz="914400" rtl="0" eaLnBrk="1" latinLnBrk="0" hangingPunct="1">
      <a:defRPr kern="1200">
        <a:solidFill>
          <a:schemeClr val="tx1"/>
        </a:solidFill>
        <a:latin typeface="Rubik" panose="00000500000000000000" pitchFamily="2" charset="-79"/>
        <a:ea typeface="+mn-ea"/>
        <a:cs typeface="+mn-cs"/>
      </a:defRPr>
    </a:lvl7pPr>
    <a:lvl8pPr marL="3200400" algn="l" defTabSz="914400" rtl="0" eaLnBrk="1" latinLnBrk="0" hangingPunct="1">
      <a:defRPr kern="1200">
        <a:solidFill>
          <a:schemeClr val="tx1"/>
        </a:solidFill>
        <a:latin typeface="Rubik" panose="00000500000000000000" pitchFamily="2" charset="-79"/>
        <a:ea typeface="+mn-ea"/>
        <a:cs typeface="+mn-cs"/>
      </a:defRPr>
    </a:lvl8pPr>
    <a:lvl9pPr marL="3657600" algn="l" defTabSz="914400" rtl="0" eaLnBrk="1" latinLnBrk="0" hangingPunct="1">
      <a:defRPr kern="1200">
        <a:solidFill>
          <a:schemeClr val="tx1"/>
        </a:solidFill>
        <a:latin typeface="Rubik" panose="00000500000000000000" pitchFamily="2" charset="-79"/>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96"/>
    <a:srgbClr val="00A6E9"/>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64" autoAdjust="0"/>
    <p:restoredTop sz="84688" autoAdjust="0"/>
  </p:normalViewPr>
  <p:slideViewPr>
    <p:cSldViewPr>
      <p:cViewPr>
        <p:scale>
          <a:sx n="60" d="100"/>
          <a:sy n="60" d="100"/>
        </p:scale>
        <p:origin x="422" y="171"/>
      </p:cViewPr>
      <p:guideLst/>
    </p:cSldViewPr>
  </p:slideViewPr>
  <p:notesTextViewPr>
    <p:cViewPr>
      <p:scale>
        <a:sx n="3" d="2"/>
        <a:sy n="3" d="2"/>
      </p:scale>
      <p:origin x="0" y="0"/>
    </p:cViewPr>
  </p:notesTextViewPr>
  <p:sorterViewPr>
    <p:cViewPr varScale="1">
      <p:scale>
        <a:sx n="1" d="1"/>
        <a:sy n="1" d="1"/>
      </p:scale>
      <p:origin x="0" y="-81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09981361025523E-2"/>
          <c:y val="3.4136045561473108E-2"/>
          <c:w val="0.93465166039027725"/>
          <c:h val="0.80530898218576474"/>
        </c:manualLayout>
      </c:layout>
      <c:barChart>
        <c:barDir val="bar"/>
        <c:grouping val="clustered"/>
        <c:varyColors val="0"/>
        <c:ser>
          <c:idx val="0"/>
          <c:order val="0"/>
          <c:tx>
            <c:strRef>
              <c:f>Sheet1!$B$1</c:f>
              <c:strCache>
                <c:ptCount val="1"/>
                <c:pt idx="0">
                  <c:v>Standard screening</c:v>
                </c:pt>
              </c:strCache>
            </c:strRef>
          </c:tx>
          <c:spPr>
            <a:solidFill>
              <a:schemeClr val="accent1"/>
            </a:solidFill>
            <a:ln>
              <a:noFill/>
            </a:ln>
            <a:effectLst/>
          </c:spPr>
          <c:invertIfNegative val="0"/>
          <c:cat>
            <c:numRef>
              <c:f>Sheet1!$A$2:$A$19</c:f>
              <c:numCache>
                <c:formatCode>General</c:formatCode>
                <c:ptCount val="18"/>
                <c:pt idx="0">
                  <c:v>34</c:v>
                </c:pt>
                <c:pt idx="1">
                  <c:v>36</c:v>
                </c:pt>
                <c:pt idx="2">
                  <c:v>38</c:v>
                </c:pt>
                <c:pt idx="3">
                  <c:v>40</c:v>
                </c:pt>
                <c:pt idx="4">
                  <c:v>42</c:v>
                </c:pt>
                <c:pt idx="5">
                  <c:v>44</c:v>
                </c:pt>
                <c:pt idx="6">
                  <c:v>46</c:v>
                </c:pt>
                <c:pt idx="7">
                  <c:v>48</c:v>
                </c:pt>
                <c:pt idx="8">
                  <c:v>50</c:v>
                </c:pt>
                <c:pt idx="9">
                  <c:v>52</c:v>
                </c:pt>
                <c:pt idx="10">
                  <c:v>54</c:v>
                </c:pt>
                <c:pt idx="11">
                  <c:v>56</c:v>
                </c:pt>
                <c:pt idx="12">
                  <c:v>58</c:v>
                </c:pt>
                <c:pt idx="13">
                  <c:v>60</c:v>
                </c:pt>
                <c:pt idx="14">
                  <c:v>62</c:v>
                </c:pt>
                <c:pt idx="15">
                  <c:v>64</c:v>
                </c:pt>
                <c:pt idx="16">
                  <c:v>66</c:v>
                </c:pt>
                <c:pt idx="17">
                  <c:v>68</c:v>
                </c:pt>
              </c:numCache>
            </c:numRef>
          </c:cat>
          <c:val>
            <c:numRef>
              <c:f>Sheet1!$B$2:$B$19</c:f>
              <c:numCache>
                <c:formatCode>0%</c:formatCode>
                <c:ptCount val="18"/>
                <c:pt idx="0">
                  <c:v>0</c:v>
                </c:pt>
                <c:pt idx="1">
                  <c:v>0</c:v>
                </c:pt>
                <c:pt idx="2">
                  <c:v>0</c:v>
                </c:pt>
                <c:pt idx="3">
                  <c:v>0</c:v>
                </c:pt>
                <c:pt idx="4">
                  <c:v>0</c:v>
                </c:pt>
                <c:pt idx="5">
                  <c:v>0</c:v>
                </c:pt>
                <c:pt idx="6">
                  <c:v>0</c:v>
                </c:pt>
                <c:pt idx="7">
                  <c:v>0</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9A07-4A64-9AE1-DBE80471B2A2}"/>
            </c:ext>
          </c:extLst>
        </c:ser>
        <c:ser>
          <c:idx val="1"/>
          <c:order val="1"/>
          <c:tx>
            <c:strRef>
              <c:f>Sheet1!$C$1</c:f>
              <c:strCache>
                <c:ptCount val="1"/>
                <c:pt idx="0">
                  <c:v>Stratified screening</c:v>
                </c:pt>
              </c:strCache>
            </c:strRef>
          </c:tx>
          <c:spPr>
            <a:solidFill>
              <a:schemeClr val="accent2"/>
            </a:solidFill>
            <a:ln>
              <a:noFill/>
            </a:ln>
            <a:effectLst/>
          </c:spPr>
          <c:invertIfNegative val="0"/>
          <c:cat>
            <c:numRef>
              <c:f>Sheet1!$A$2:$A$19</c:f>
              <c:numCache>
                <c:formatCode>General</c:formatCode>
                <c:ptCount val="18"/>
                <c:pt idx="0">
                  <c:v>34</c:v>
                </c:pt>
                <c:pt idx="1">
                  <c:v>36</c:v>
                </c:pt>
                <c:pt idx="2">
                  <c:v>38</c:v>
                </c:pt>
                <c:pt idx="3">
                  <c:v>40</c:v>
                </c:pt>
                <c:pt idx="4">
                  <c:v>42</c:v>
                </c:pt>
                <c:pt idx="5">
                  <c:v>44</c:v>
                </c:pt>
                <c:pt idx="6">
                  <c:v>46</c:v>
                </c:pt>
                <c:pt idx="7">
                  <c:v>48</c:v>
                </c:pt>
                <c:pt idx="8">
                  <c:v>50</c:v>
                </c:pt>
                <c:pt idx="9">
                  <c:v>52</c:v>
                </c:pt>
                <c:pt idx="10">
                  <c:v>54</c:v>
                </c:pt>
                <c:pt idx="11">
                  <c:v>56</c:v>
                </c:pt>
                <c:pt idx="12">
                  <c:v>58</c:v>
                </c:pt>
                <c:pt idx="13">
                  <c:v>60</c:v>
                </c:pt>
                <c:pt idx="14">
                  <c:v>62</c:v>
                </c:pt>
                <c:pt idx="15">
                  <c:v>64</c:v>
                </c:pt>
                <c:pt idx="16">
                  <c:v>66</c:v>
                </c:pt>
                <c:pt idx="17">
                  <c:v>68</c:v>
                </c:pt>
              </c:numCache>
            </c:numRef>
          </c:cat>
          <c:val>
            <c:numRef>
              <c:f>Sheet1!$C$2:$C$19</c:f>
              <c:numCache>
                <c:formatCode>0%</c:formatCode>
                <c:ptCount val="18"/>
                <c:pt idx="0">
                  <c:v>0.01</c:v>
                </c:pt>
                <c:pt idx="1">
                  <c:v>0.03</c:v>
                </c:pt>
                <c:pt idx="2">
                  <c:v>0.08</c:v>
                </c:pt>
                <c:pt idx="3">
                  <c:v>0.14000000000000001</c:v>
                </c:pt>
                <c:pt idx="4">
                  <c:v>0.22</c:v>
                </c:pt>
                <c:pt idx="5">
                  <c:v>0.3</c:v>
                </c:pt>
                <c:pt idx="6">
                  <c:v>0.38</c:v>
                </c:pt>
                <c:pt idx="7">
                  <c:v>0.44</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1-9A07-4A64-9AE1-DBE80471B2A2}"/>
            </c:ext>
          </c:extLst>
        </c:ser>
        <c:dLbls>
          <c:showLegendKey val="0"/>
          <c:showVal val="0"/>
          <c:showCatName val="0"/>
          <c:showSerName val="0"/>
          <c:showPercent val="0"/>
          <c:showBubbleSize val="0"/>
        </c:dLbls>
        <c:gapWidth val="182"/>
        <c:axId val="1384901936"/>
        <c:axId val="1734268832"/>
      </c:barChart>
      <c:catAx>
        <c:axId val="1384901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4268832"/>
        <c:crosses val="autoZero"/>
        <c:auto val="1"/>
        <c:lblAlgn val="ctr"/>
        <c:lblOffset val="100"/>
        <c:noMultiLvlLbl val="0"/>
      </c:catAx>
      <c:valAx>
        <c:axId val="173426883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4901936"/>
        <c:crosses val="autoZero"/>
        <c:crossBetween val="between"/>
      </c:valAx>
      <c:spPr>
        <a:noFill/>
        <a:ln>
          <a:noFill/>
        </a:ln>
        <a:effectLst/>
      </c:spPr>
    </c:plotArea>
    <c:legend>
      <c:legendPos val="b"/>
      <c:layout>
        <c:manualLayout>
          <c:xMode val="edge"/>
          <c:yMode val="edge"/>
          <c:x val="0.49942713682528816"/>
          <c:y val="0.70181469547240427"/>
          <c:w val="0.39003461523831262"/>
          <c:h val="0.161408310376765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07198-C646-4740-8A01-B3113DE25228}"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777BB-602A-4124-BBA3-1C4AA19106C8}" type="slidenum">
              <a:rPr lang="en-US" smtClean="0"/>
              <a:t>‹#›</a:t>
            </a:fld>
            <a:endParaRPr lang="en-US"/>
          </a:p>
        </p:txBody>
      </p:sp>
    </p:spTree>
    <p:extLst>
      <p:ext uri="{BB962C8B-B14F-4D97-AF65-F5344CB8AC3E}">
        <p14:creationId xmlns:p14="http://schemas.microsoft.com/office/powerpoint/2010/main" val="422797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mg.net/docs/standards_guidelines_for_the_interpretation_of_sequence_variant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e.com/scitable/topicpage/complex-diseases-research-and-applications-748/"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medlineplus.gov/genetics/understanding/mutationsanddisorders/complexdisorder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https://www.sm.ee/sites/default/files/content-editors/eesmargid_ja_tegevused/Personaalmeditsiin/personmed_moiste_arengud_5juuni2015.pdf</a:t>
            </a:r>
            <a:endParaRPr lang="et-EE" dirty="0" smtClean="0"/>
          </a:p>
          <a:p>
            <a:r>
              <a:rPr lang="en-US" dirty="0" smtClean="0"/>
              <a:t>https://www.ncbi.nlm.nih.gov/pmc/articles/PMC2370041/</a:t>
            </a:r>
            <a:endParaRPr lang="en-US" dirty="0"/>
          </a:p>
        </p:txBody>
      </p:sp>
      <p:sp>
        <p:nvSpPr>
          <p:cNvPr id="4" name="Slide Number Placeholder 3"/>
          <p:cNvSpPr>
            <a:spLocks noGrp="1"/>
          </p:cNvSpPr>
          <p:nvPr>
            <p:ph type="sldNum" sz="quarter" idx="10"/>
          </p:nvPr>
        </p:nvSpPr>
        <p:spPr/>
        <p:txBody>
          <a:bodyPr/>
          <a:lstStyle/>
          <a:p>
            <a:fld id="{A0042A1E-637A-0147-AEB2-C124736D1559}" type="slidenum">
              <a:rPr lang="en-US" smtClean="0"/>
              <a:t>2</a:t>
            </a:fld>
            <a:endParaRPr lang="en-US"/>
          </a:p>
        </p:txBody>
      </p:sp>
    </p:spTree>
    <p:extLst>
      <p:ext uri="{BB962C8B-B14F-4D97-AF65-F5344CB8AC3E}">
        <p14:creationId xmlns:p14="http://schemas.microsoft.com/office/powerpoint/2010/main" val="671368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t-EE" dirty="0" smtClean="0"/>
              <a:t>Suur osa ainevahetushaigusi</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14</a:t>
            </a:fld>
            <a:endParaRPr lang="en-US"/>
          </a:p>
        </p:txBody>
      </p:sp>
    </p:spTree>
    <p:extLst>
      <p:ext uri="{BB962C8B-B14F-4D97-AF65-F5344CB8AC3E}">
        <p14:creationId xmlns:p14="http://schemas.microsoft.com/office/powerpoint/2010/main" val="214369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t-EE" dirty="0" smtClean="0"/>
              <a:t>HWE 1908. Joonis – </a:t>
            </a:r>
            <a:r>
              <a:rPr lang="et-EE" dirty="0" err="1" smtClean="0"/>
              <a:t>wiki</a:t>
            </a:r>
            <a:r>
              <a:rPr lang="et-EE" dirty="0" smtClean="0"/>
              <a:t>.</a:t>
            </a:r>
            <a:r>
              <a:rPr lang="et-EE" baseline="0" dirty="0" smtClean="0"/>
              <a:t> Haigusalleeli on reeglina palju vähem.</a:t>
            </a:r>
            <a:endParaRPr lang="et-EE" dirty="0" smtClean="0"/>
          </a:p>
          <a:p>
            <a:pPr eaLnBrk="1" hangingPunct="1">
              <a:spcBef>
                <a:spcPct val="0"/>
              </a:spcBef>
            </a:pPr>
            <a:r>
              <a:rPr lang="et-EE" dirty="0" smtClean="0"/>
              <a:t>Näide kiireks arvutuseks 1/50 kandjate sagedus 1/50</a:t>
            </a:r>
            <a:r>
              <a:rPr lang="et-EE" baseline="0" dirty="0" smtClean="0"/>
              <a:t> jaga kahega, võta ruutu</a:t>
            </a:r>
            <a:endParaRPr lang="en-US" dirty="0" smtClean="0"/>
          </a:p>
          <a:p>
            <a:r>
              <a:rPr lang="et-EE" dirty="0" smtClean="0"/>
              <a:t>Vaja</a:t>
            </a:r>
            <a:r>
              <a:rPr lang="et-EE" baseline="0" dirty="0" smtClean="0"/>
              <a:t> kuluefektiivsuse andmeid, nõustamisvõimekust</a:t>
            </a:r>
          </a:p>
          <a:p>
            <a:r>
              <a:rPr lang="et-EE" baseline="0" dirty="0" smtClean="0"/>
              <a:t>Kõiki juhte ei saa ennetada</a:t>
            </a:r>
          </a:p>
          <a:p>
            <a:r>
              <a:rPr lang="et-EE" baseline="0" dirty="0" smtClean="0"/>
              <a:t>Tõenäoliselt lisanduks vastsündinute sõeluuringutele.</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15</a:t>
            </a:fld>
            <a:endParaRPr lang="en-US"/>
          </a:p>
        </p:txBody>
      </p:sp>
    </p:spTree>
    <p:extLst>
      <p:ext uri="{BB962C8B-B14F-4D97-AF65-F5344CB8AC3E}">
        <p14:creationId xmlns:p14="http://schemas.microsoft.com/office/powerpoint/2010/main" val="267054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GWAS leide kasutatakse</a:t>
            </a:r>
            <a:r>
              <a:rPr lang="et-EE" baseline="0" dirty="0" smtClean="0"/>
              <a:t> riskiskoorides</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16</a:t>
            </a:fld>
            <a:endParaRPr lang="en-US"/>
          </a:p>
        </p:txBody>
      </p:sp>
    </p:spTree>
    <p:extLst>
      <p:ext uri="{BB962C8B-B14F-4D97-AF65-F5344CB8AC3E}">
        <p14:creationId xmlns:p14="http://schemas.microsoft.com/office/powerpoint/2010/main" val="257159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Komplekshaiguste puhul uuritavad </a:t>
            </a:r>
            <a:r>
              <a:rPr lang="et-EE" dirty="0" err="1" smtClean="0"/>
              <a:t>SNP’d</a:t>
            </a:r>
            <a:r>
              <a:rPr lang="et-EE" dirty="0" smtClean="0"/>
              <a:t> siia ei klassifitseeru, kuna ei oma iseseisvalt kliinilist tähendust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https://www.acmg.net/docs/standards_guidelines_for_the_interpretation_of_sequence_variants.pdf</a:t>
            </a:r>
            <a:endParaRPr lang="en-US" dirty="0" smtClean="0"/>
          </a:p>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18</a:t>
            </a:fld>
            <a:endParaRPr lang="en-US"/>
          </a:p>
        </p:txBody>
      </p:sp>
    </p:spTree>
    <p:extLst>
      <p:ext uri="{BB962C8B-B14F-4D97-AF65-F5344CB8AC3E}">
        <p14:creationId xmlns:p14="http://schemas.microsoft.com/office/powerpoint/2010/main" val="899444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19</a:t>
            </a:fld>
            <a:endParaRPr lang="en-US"/>
          </a:p>
        </p:txBody>
      </p:sp>
    </p:spTree>
    <p:extLst>
      <p:ext uri="{BB962C8B-B14F-4D97-AF65-F5344CB8AC3E}">
        <p14:creationId xmlns:p14="http://schemas.microsoft.com/office/powerpoint/2010/main" val="107794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Pilt</a:t>
            </a:r>
            <a:r>
              <a:rPr lang="et-EE" baseline="0" dirty="0" smtClean="0"/>
              <a:t> kajastab 2020 seisu</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21</a:t>
            </a:fld>
            <a:endParaRPr lang="en-US"/>
          </a:p>
        </p:txBody>
      </p:sp>
    </p:spTree>
    <p:extLst>
      <p:ext uri="{BB962C8B-B14F-4D97-AF65-F5344CB8AC3E}">
        <p14:creationId xmlns:p14="http://schemas.microsoft.com/office/powerpoint/2010/main" val="403696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Geenivaramu</a:t>
            </a:r>
            <a:r>
              <a:rPr lang="et-EE" baseline="0" dirty="0" smtClean="0"/>
              <a:t> ja geenidoonorid on sisuliselt elukestvad partnerid</a:t>
            </a:r>
            <a:endParaRPr lang="et-EE" dirty="0" smtClean="0"/>
          </a:p>
          <a:p>
            <a:r>
              <a:rPr lang="et-EE" dirty="0" smtClean="0"/>
              <a:t>Kehtiv </a:t>
            </a:r>
            <a:r>
              <a:rPr lang="et-EE" dirty="0" smtClean="0"/>
              <a:t>versioon </a:t>
            </a:r>
            <a:r>
              <a:rPr lang="et-EE" dirty="0" err="1" smtClean="0"/>
              <a:t>al</a:t>
            </a:r>
            <a:r>
              <a:rPr lang="et-EE" dirty="0" smtClean="0"/>
              <a:t>. 2019</a:t>
            </a:r>
            <a:br>
              <a:rPr lang="et-EE" dirty="0" smtClean="0"/>
            </a:br>
            <a:r>
              <a:rPr lang="et-EE" dirty="0" smtClean="0"/>
              <a:t>Vaja tagada, et sama kaitse kehtiks igasuguste geenitestide</a:t>
            </a:r>
            <a:r>
              <a:rPr lang="et-EE" baseline="0" dirty="0" smtClean="0"/>
              <a:t> korral</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22</a:t>
            </a:fld>
            <a:endParaRPr lang="en-US"/>
          </a:p>
        </p:txBody>
      </p:sp>
    </p:spTree>
    <p:extLst>
      <p:ext uri="{BB962C8B-B14F-4D97-AF65-F5344CB8AC3E}">
        <p14:creationId xmlns:p14="http://schemas.microsoft.com/office/powerpoint/2010/main" val="345700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Pilt</a:t>
            </a:r>
            <a:r>
              <a:rPr lang="et-EE" baseline="0" dirty="0" smtClean="0"/>
              <a:t> kajastab 2020 seisu</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23</a:t>
            </a:fld>
            <a:endParaRPr lang="en-US"/>
          </a:p>
        </p:txBody>
      </p:sp>
    </p:spTree>
    <p:extLst>
      <p:ext uri="{BB962C8B-B14F-4D97-AF65-F5344CB8AC3E}">
        <p14:creationId xmlns:p14="http://schemas.microsoft.com/office/powerpoint/2010/main" val="2688107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24</a:t>
            </a:fld>
            <a:endParaRPr lang="en-US"/>
          </a:p>
        </p:txBody>
      </p:sp>
    </p:spTree>
    <p:extLst>
      <p:ext uri="{BB962C8B-B14F-4D97-AF65-F5344CB8AC3E}">
        <p14:creationId xmlns:p14="http://schemas.microsoft.com/office/powerpoint/2010/main" val="46856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cumulative incidence of BC by the age of 70 was estimated to be 35.3% (95% CI 24,7–44.4%) for BRCA1 or BRCA2 variant carriers</a:t>
            </a:r>
            <a:r>
              <a:rPr lang="et-EE" dirty="0" smtClean="0"/>
              <a:t>, </a:t>
            </a:r>
            <a:r>
              <a:rPr lang="et-EE" dirty="0" err="1" smtClean="0"/>
              <a:t>approaching</a:t>
            </a:r>
            <a:r>
              <a:rPr lang="et-EE" dirty="0" smtClean="0"/>
              <a:t> 50% </a:t>
            </a:r>
            <a:r>
              <a:rPr lang="et-EE" dirty="0" err="1" smtClean="0"/>
              <a:t>by</a:t>
            </a:r>
            <a:r>
              <a:rPr lang="et-EE" dirty="0" smtClean="0"/>
              <a:t> </a:t>
            </a:r>
            <a:r>
              <a:rPr lang="et-EE" dirty="0" err="1" smtClean="0"/>
              <a:t>the</a:t>
            </a:r>
            <a:r>
              <a:rPr lang="et-EE" dirty="0" smtClean="0"/>
              <a:t> </a:t>
            </a:r>
            <a:r>
              <a:rPr lang="et-EE" dirty="0" err="1" smtClean="0"/>
              <a:t>age</a:t>
            </a:r>
            <a:r>
              <a:rPr lang="et-EE" dirty="0" smtClean="0"/>
              <a:t> 80</a:t>
            </a:r>
            <a:r>
              <a:rPr lang="en-US" dirty="0" smtClean="0"/>
              <a:t>. </a:t>
            </a:r>
            <a:endParaRPr lang="et-EE" dirty="0" smtClean="0"/>
          </a:p>
          <a:p>
            <a:r>
              <a:rPr lang="en-US" dirty="0" smtClean="0"/>
              <a:t>For CHEK2 carriers it was estimated to be 14.4% (95% CI 4.2–23.5%)</a:t>
            </a:r>
            <a:r>
              <a:rPr lang="et-EE" dirty="0" smtClean="0"/>
              <a:t> </a:t>
            </a:r>
            <a:r>
              <a:rPr lang="et-EE" dirty="0" err="1" smtClean="0"/>
              <a:t>by</a:t>
            </a:r>
            <a:r>
              <a:rPr lang="et-EE" dirty="0" smtClean="0"/>
              <a:t> </a:t>
            </a:r>
            <a:r>
              <a:rPr lang="et-EE" dirty="0" err="1" smtClean="0"/>
              <a:t>age</a:t>
            </a:r>
            <a:r>
              <a:rPr lang="et-EE" dirty="0" smtClean="0"/>
              <a:t> 70.</a:t>
            </a:r>
            <a:endParaRPr lang="en-US" dirty="0"/>
          </a:p>
        </p:txBody>
      </p:sp>
      <p:sp>
        <p:nvSpPr>
          <p:cNvPr id="4" name="Slide Number Placeholder 3"/>
          <p:cNvSpPr>
            <a:spLocks noGrp="1"/>
          </p:cNvSpPr>
          <p:nvPr>
            <p:ph type="sldNum" sz="quarter" idx="10"/>
          </p:nvPr>
        </p:nvSpPr>
        <p:spPr/>
        <p:txBody>
          <a:bodyPr/>
          <a:lstStyle/>
          <a:p>
            <a:fld id="{F58951B8-A652-45AC-A697-6A5A4B51EAF5}" type="slidenum">
              <a:rPr lang="en-GB" smtClean="0"/>
              <a:t>28</a:t>
            </a:fld>
            <a:endParaRPr lang="en-GB"/>
          </a:p>
        </p:txBody>
      </p:sp>
    </p:spTree>
    <p:extLst>
      <p:ext uri="{BB962C8B-B14F-4D97-AF65-F5344CB8AC3E}">
        <p14:creationId xmlns:p14="http://schemas.microsoft.com/office/powerpoint/2010/main" val="269591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17. sajandi</a:t>
            </a:r>
            <a:r>
              <a:rPr lang="et-EE" baseline="0" dirty="0" smtClean="0"/>
              <a:t> fraas, tõlgendus </a:t>
            </a:r>
            <a:r>
              <a:rPr lang="et-EE" baseline="0" dirty="0" err="1" smtClean="0"/>
              <a:t>Hippokratesele</a:t>
            </a:r>
            <a:r>
              <a:rPr lang="et-EE" baseline="0" dirty="0" smtClean="0"/>
              <a:t> omistatud tekstidest</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3</a:t>
            </a:fld>
            <a:endParaRPr lang="en-US"/>
          </a:p>
        </p:txBody>
      </p:sp>
    </p:spTree>
    <p:extLst>
      <p:ext uri="{BB962C8B-B14F-4D97-AF65-F5344CB8AC3E}">
        <p14:creationId xmlns:p14="http://schemas.microsoft.com/office/powerpoint/2010/main" val="2051132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Protsentiil on </a:t>
            </a:r>
            <a:r>
              <a:rPr lang="et-EE" dirty="0" err="1" smtClean="0"/>
              <a:t>võrlus</a:t>
            </a:r>
            <a:r>
              <a:rPr lang="et-EE" dirty="0" smtClean="0"/>
              <a:t> rahvastikuga, mitte haigestumusprotsent</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33</a:t>
            </a:fld>
            <a:endParaRPr lang="en-US"/>
          </a:p>
        </p:txBody>
      </p:sp>
    </p:spTree>
    <p:extLst>
      <p:ext uri="{BB962C8B-B14F-4D97-AF65-F5344CB8AC3E}">
        <p14:creationId xmlns:p14="http://schemas.microsoft.com/office/powerpoint/2010/main" val="2896143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Sõeluuringu</a:t>
            </a:r>
            <a:r>
              <a:rPr lang="et-EE" baseline="0" dirty="0" smtClean="0"/>
              <a:t> raportis 2016 ~5 RV juhtu 1000 osaleja kohta</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34</a:t>
            </a:fld>
            <a:endParaRPr lang="en-US"/>
          </a:p>
        </p:txBody>
      </p:sp>
    </p:spTree>
    <p:extLst>
      <p:ext uri="{BB962C8B-B14F-4D97-AF65-F5344CB8AC3E}">
        <p14:creationId xmlns:p14="http://schemas.microsoft.com/office/powerpoint/2010/main" val="1228529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35</a:t>
            </a:fld>
            <a:endParaRPr lang="en-US"/>
          </a:p>
        </p:txBody>
      </p:sp>
    </p:spTree>
    <p:extLst>
      <p:ext uri="{BB962C8B-B14F-4D97-AF65-F5344CB8AC3E}">
        <p14:creationId xmlns:p14="http://schemas.microsoft.com/office/powerpoint/2010/main" val="3773775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36</a:t>
            </a:fld>
            <a:endParaRPr lang="en-US"/>
          </a:p>
        </p:txBody>
      </p:sp>
    </p:spTree>
    <p:extLst>
      <p:ext uri="{BB962C8B-B14F-4D97-AF65-F5344CB8AC3E}">
        <p14:creationId xmlns:p14="http://schemas.microsoft.com/office/powerpoint/2010/main" val="17338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1/200</a:t>
            </a:r>
            <a:r>
              <a:rPr lang="et-EE" baseline="0" dirty="0" smtClean="0"/>
              <a:t> – kardioloogidele harv, geneetikutele sage</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37</a:t>
            </a:fld>
            <a:endParaRPr lang="en-US"/>
          </a:p>
        </p:txBody>
      </p:sp>
    </p:spTree>
    <p:extLst>
      <p:ext uri="{BB962C8B-B14F-4D97-AF65-F5344CB8AC3E}">
        <p14:creationId xmlns:p14="http://schemas.microsoft.com/office/powerpoint/2010/main" val="4195736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t-EE" sz="1200" b="0" i="0" kern="1200" dirty="0" smtClean="0">
                <a:solidFill>
                  <a:schemeClr val="tx1"/>
                </a:solidFill>
                <a:effectLst/>
                <a:latin typeface="+mn-lt"/>
                <a:ea typeface="+mn-ea"/>
                <a:cs typeface="+mn-cs"/>
              </a:rPr>
              <a:t>Mis on mono- ja</a:t>
            </a:r>
            <a:r>
              <a:rPr lang="et-EE" sz="1200" b="0" i="0" kern="1200" baseline="0" dirty="0" smtClean="0">
                <a:solidFill>
                  <a:schemeClr val="tx1"/>
                </a:solidFill>
                <a:effectLst/>
                <a:latin typeface="+mn-lt"/>
                <a:ea typeface="+mn-ea"/>
                <a:cs typeface="+mn-cs"/>
              </a:rPr>
              <a:t> polügeenne</a:t>
            </a:r>
            <a:endParaRPr lang="et-EE"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0" i="0" kern="1200" dirty="0" smtClean="0">
                <a:solidFill>
                  <a:schemeClr val="tx1"/>
                </a:solidFill>
                <a:effectLst/>
                <a:latin typeface="+mn-lt"/>
                <a:ea typeface="+mn-ea"/>
                <a:cs typeface="+mn-cs"/>
              </a:rPr>
              <a:t>Risk of coronary artery disease across LDL cholesterol and familial hypercholesterolemia mutation status categories. Odds ratios for CAD were calculated via logistic regression with adjustment for gender, cohort, and principal components of ancestry relative to a reference category of LDL cholesterol &lt;130 mg/dl without a familial hypercholesterolemia (FH) mutation. </a:t>
            </a: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t-EE"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D777BB-602A-4124-BBA3-1C4AA19106C8}" type="slidenum">
              <a:rPr lang="en-US" smtClean="0"/>
              <a:t>38</a:t>
            </a:fld>
            <a:endParaRPr lang="en-US"/>
          </a:p>
        </p:txBody>
      </p:sp>
    </p:spTree>
    <p:extLst>
      <p:ext uri="{BB962C8B-B14F-4D97-AF65-F5344CB8AC3E}">
        <p14:creationId xmlns:p14="http://schemas.microsoft.com/office/powerpoint/2010/main" val="1836763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t-EE" sz="1200" b="0" i="0" kern="1200" dirty="0" smtClean="0">
                <a:solidFill>
                  <a:schemeClr val="tx1"/>
                </a:solidFill>
                <a:effectLst/>
                <a:latin typeface="+mn-lt"/>
                <a:ea typeface="+mn-ea"/>
                <a:cs typeface="+mn-cs"/>
              </a:rPr>
              <a:t>Mis on mono- ja</a:t>
            </a:r>
            <a:r>
              <a:rPr lang="et-EE" sz="1200" b="0" i="0" kern="1200" baseline="0" dirty="0" smtClean="0">
                <a:solidFill>
                  <a:schemeClr val="tx1"/>
                </a:solidFill>
                <a:effectLst/>
                <a:latin typeface="+mn-lt"/>
                <a:ea typeface="+mn-ea"/>
                <a:cs typeface="+mn-cs"/>
              </a:rPr>
              <a:t> polügeenne</a:t>
            </a:r>
            <a:endParaRPr lang="et-EE"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0" i="0" kern="1200" dirty="0" smtClean="0">
                <a:solidFill>
                  <a:schemeClr val="tx1"/>
                </a:solidFill>
                <a:effectLst/>
                <a:latin typeface="+mn-lt"/>
                <a:ea typeface="+mn-ea"/>
                <a:cs typeface="+mn-cs"/>
              </a:rPr>
              <a:t>Risk of coronary artery disease across LDL cholesterol and familial hypercholesterolemia mutation status categories. Odds ratios for CAD were calculated via logistic regression with adjustment for gender, cohort, and principal components of ancestry relative to a reference category of LDL cholesterol &lt;130 mg/dl without a familial hypercholesterolemia (FH) mutation. </a:t>
            </a: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t-EE"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D777BB-602A-4124-BBA3-1C4AA19106C8}" type="slidenum">
              <a:rPr lang="en-US" smtClean="0"/>
              <a:t>39</a:t>
            </a:fld>
            <a:endParaRPr lang="en-US"/>
          </a:p>
        </p:txBody>
      </p:sp>
    </p:spTree>
    <p:extLst>
      <p:ext uri="{BB962C8B-B14F-4D97-AF65-F5344CB8AC3E}">
        <p14:creationId xmlns:p14="http://schemas.microsoft.com/office/powerpoint/2010/main" val="4294481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t-EE" dirty="0" smtClean="0"/>
              <a:t>FH tagasiside mõju ravikäsitlusele, pikaajalise jälgimise tulemused.</a:t>
            </a:r>
          </a:p>
          <a:p>
            <a:pPr marL="0" marR="0" indent="0" algn="l" defTabSz="914400" rtl="0" eaLnBrk="1" fontAlgn="auto" latinLnBrk="0" hangingPunct="1">
              <a:lnSpc>
                <a:spcPct val="100000"/>
              </a:lnSpc>
              <a:spcBef>
                <a:spcPct val="0"/>
              </a:spcBef>
              <a:spcAft>
                <a:spcPts val="0"/>
              </a:spcAft>
              <a:buClrTx/>
              <a:buSzTx/>
              <a:buFontTx/>
              <a:buNone/>
              <a:tabLst/>
              <a:defRPr/>
            </a:pPr>
            <a:r>
              <a:rPr lang="et-EE" dirty="0" smtClean="0"/>
              <a:t>Retseptikeskusest väljaostetud</a:t>
            </a:r>
            <a:r>
              <a:rPr lang="et-EE" baseline="0" dirty="0" smtClean="0"/>
              <a:t> retseptide põhjal</a:t>
            </a:r>
            <a:endParaRPr lang="en-US" dirty="0" smtClean="0"/>
          </a:p>
        </p:txBody>
      </p:sp>
      <p:sp>
        <p:nvSpPr>
          <p:cNvPr id="4" name="Slide Number Placeholder 3"/>
          <p:cNvSpPr>
            <a:spLocks noGrp="1"/>
          </p:cNvSpPr>
          <p:nvPr>
            <p:ph type="sldNum" sz="quarter" idx="10"/>
          </p:nvPr>
        </p:nvSpPr>
        <p:spPr/>
        <p:txBody>
          <a:bodyPr/>
          <a:lstStyle/>
          <a:p>
            <a:fld id="{A0042A1E-637A-0147-AEB2-C124736D1559}" type="slidenum">
              <a:rPr lang="en-US" smtClean="0"/>
              <a:t>40</a:t>
            </a:fld>
            <a:endParaRPr lang="en-US"/>
          </a:p>
        </p:txBody>
      </p:sp>
    </p:spTree>
    <p:extLst>
      <p:ext uri="{BB962C8B-B14F-4D97-AF65-F5344CB8AC3E}">
        <p14:creationId xmlns:p14="http://schemas.microsoft.com/office/powerpoint/2010/main" val="3468463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t-EE"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D777BB-602A-4124-BBA3-1C4AA19106C8}" type="slidenum">
              <a:rPr lang="en-US" smtClean="0"/>
              <a:t>41</a:t>
            </a:fld>
            <a:endParaRPr lang="en-US"/>
          </a:p>
        </p:txBody>
      </p:sp>
    </p:spTree>
    <p:extLst>
      <p:ext uri="{BB962C8B-B14F-4D97-AF65-F5344CB8AC3E}">
        <p14:creationId xmlns:p14="http://schemas.microsoft.com/office/powerpoint/2010/main" val="4020509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42A1E-637A-0147-AEB2-C124736D1559}" type="slidenum">
              <a:rPr lang="en-US" smtClean="0"/>
              <a:t>42</a:t>
            </a:fld>
            <a:endParaRPr lang="en-US"/>
          </a:p>
        </p:txBody>
      </p:sp>
    </p:spTree>
    <p:extLst>
      <p:ext uri="{BB962C8B-B14F-4D97-AF65-F5344CB8AC3E}">
        <p14:creationId xmlns:p14="http://schemas.microsoft.com/office/powerpoint/2010/main" val="67364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Hinna</a:t>
            </a:r>
            <a:r>
              <a:rPr lang="et-EE" baseline="0" dirty="0" smtClean="0"/>
              <a:t> langus kiirem kui </a:t>
            </a:r>
            <a:r>
              <a:rPr lang="et-EE" baseline="0" dirty="0" err="1" smtClean="0"/>
              <a:t>Moore’i</a:t>
            </a:r>
            <a:r>
              <a:rPr lang="et-EE" baseline="0" dirty="0" smtClean="0"/>
              <a:t> seaduses – arvutite arvutusvõimsus kahekordistub ca 2 aastaga, põhineb arvutitehnoloogia arengul</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4</a:t>
            </a:fld>
            <a:endParaRPr lang="en-US"/>
          </a:p>
        </p:txBody>
      </p:sp>
    </p:spTree>
    <p:extLst>
      <p:ext uri="{BB962C8B-B14F-4D97-AF65-F5344CB8AC3E}">
        <p14:creationId xmlns:p14="http://schemas.microsoft.com/office/powerpoint/2010/main" val="3772525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42A1E-637A-0147-AEB2-C124736D1559}" type="slidenum">
              <a:rPr lang="en-US" smtClean="0"/>
              <a:t>43</a:t>
            </a:fld>
            <a:endParaRPr lang="en-US"/>
          </a:p>
        </p:txBody>
      </p:sp>
    </p:spTree>
    <p:extLst>
      <p:ext uri="{BB962C8B-B14F-4D97-AF65-F5344CB8AC3E}">
        <p14:creationId xmlns:p14="http://schemas.microsoft.com/office/powerpoint/2010/main" val="630559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t-EE"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D777BB-602A-4124-BBA3-1C4AA19106C8}" type="slidenum">
              <a:rPr lang="en-US" smtClean="0"/>
              <a:t>44</a:t>
            </a:fld>
            <a:endParaRPr lang="en-US"/>
          </a:p>
        </p:txBody>
      </p:sp>
    </p:spTree>
    <p:extLst>
      <p:ext uri="{BB962C8B-B14F-4D97-AF65-F5344CB8AC3E}">
        <p14:creationId xmlns:p14="http://schemas.microsoft.com/office/powerpoint/2010/main" val="1827462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https://www.nature.com/scitable/topicpage/complex-diseases-research-and-applications-748/</a:t>
            </a:r>
            <a:r>
              <a:rPr lang="et-EE" dirty="0" smtClean="0"/>
              <a:t/>
            </a:r>
            <a:br>
              <a:rPr lang="et-EE" dirty="0" smtClean="0"/>
            </a:br>
            <a:r>
              <a:rPr lang="en-US" dirty="0" smtClean="0">
                <a:hlinkClick r:id="rId4"/>
              </a:rPr>
              <a:t>https://medlineplus.gov/genetics/understanding/mutationsanddisorders/complexdisorders/</a:t>
            </a:r>
            <a:endParaRPr lang="en-US" dirty="0" smtClean="0"/>
          </a:p>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5</a:t>
            </a:fld>
            <a:endParaRPr lang="en-US"/>
          </a:p>
        </p:txBody>
      </p:sp>
    </p:spTree>
    <p:extLst>
      <p:ext uri="{BB962C8B-B14F-4D97-AF65-F5344CB8AC3E}">
        <p14:creationId xmlns:p14="http://schemas.microsoft.com/office/powerpoint/2010/main" val="302341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6</a:t>
            </a:fld>
            <a:endParaRPr lang="en-US"/>
          </a:p>
        </p:txBody>
      </p:sp>
    </p:spTree>
    <p:extLst>
      <p:ext uri="{BB962C8B-B14F-4D97-AF65-F5344CB8AC3E}">
        <p14:creationId xmlns:p14="http://schemas.microsoft.com/office/powerpoint/2010/main" val="4078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t-EE" sz="1200" dirty="0" smtClean="0"/>
              <a:t>Äkki uuriks meid kõigi võimalike haigusriskide suhtes kohe lapseeas?</a:t>
            </a:r>
            <a:r>
              <a:rPr lang="et-EE" dirty="0" smtClean="0"/>
              <a:t/>
            </a:r>
            <a:br>
              <a:rPr lang="et-EE" dirty="0" smtClean="0"/>
            </a:br>
            <a:r>
              <a:rPr lang="et-EE" sz="1200" dirty="0" smtClean="0"/>
              <a:t>Eetilised ja praktilised küsimused- nt autonoomia austamine</a:t>
            </a:r>
          </a:p>
          <a:p>
            <a:pPr marL="457200" indent="-457200">
              <a:buFont typeface="Arial" panose="020B0604020202020204" pitchFamily="34" charset="0"/>
              <a:buChar char="•"/>
            </a:pPr>
            <a:r>
              <a:rPr lang="et-EE" sz="1200" dirty="0" smtClean="0"/>
              <a:t>Kui täpsed on ennustused?</a:t>
            </a:r>
          </a:p>
          <a:p>
            <a:pPr marL="457200" indent="-457200">
              <a:buFont typeface="Arial" panose="020B0604020202020204" pitchFamily="34" charset="0"/>
              <a:buChar char="•"/>
            </a:pPr>
            <a:r>
              <a:rPr lang="et-EE" sz="1200" dirty="0" smtClean="0"/>
              <a:t>Elustiili mõju</a:t>
            </a:r>
          </a:p>
          <a:p>
            <a:pPr marL="457200" indent="-457200">
              <a:buFont typeface="Arial" panose="020B0604020202020204" pitchFamily="34" charset="0"/>
              <a:buChar char="•"/>
            </a:pPr>
            <a:r>
              <a:rPr lang="et-EE" sz="1200" dirty="0" smtClean="0"/>
              <a:t>Kas on ennetatav haigus, kas teadmine mõjutab nt sõeluuringuid?</a:t>
            </a:r>
          </a:p>
          <a:p>
            <a:pPr marL="457200" indent="-457200">
              <a:buFont typeface="Arial" panose="020B0604020202020204" pitchFamily="34" charset="0"/>
              <a:buChar char="•"/>
            </a:pPr>
            <a:r>
              <a:rPr lang="et-EE" sz="1200" dirty="0" smtClean="0"/>
              <a:t>Kui juba on terviseprobleem, kas inimesed on võimelised tegelema ka lisanduvate muredega?</a:t>
            </a:r>
          </a:p>
          <a:p>
            <a:pPr marL="457200" indent="-457200">
              <a:buFont typeface="Arial" panose="020B0604020202020204" pitchFamily="34" charset="0"/>
              <a:buChar char="•"/>
            </a:pPr>
            <a:r>
              <a:rPr lang="et-EE" sz="1200" dirty="0" smtClean="0"/>
              <a:t>Nõustamisvajadus</a:t>
            </a:r>
          </a:p>
          <a:p>
            <a:pPr marL="457200" indent="-457200">
              <a:buFont typeface="Arial" panose="020B0604020202020204" pitchFamily="34" charset="0"/>
              <a:buChar char="•"/>
            </a:pPr>
            <a:r>
              <a:rPr lang="et-EE" sz="1200" b="1" dirty="0" smtClean="0"/>
              <a:t>Pigem vaja leida hetk kus uuest teadmisest on kõige enam kasu</a:t>
            </a:r>
          </a:p>
          <a:p>
            <a:r>
              <a:rPr lang="et-EE" dirty="0" smtClean="0"/>
              <a:t/>
            </a:r>
            <a:br>
              <a:rPr lang="et-EE" dirty="0" smtClean="0"/>
            </a:br>
            <a:r>
              <a:rPr lang="et-EE" dirty="0" smtClean="0"/>
              <a:t>Kindlasti need soovitused</a:t>
            </a:r>
            <a:r>
              <a:rPr lang="et-EE" baseline="0" dirty="0" smtClean="0"/>
              <a:t> ja praktika täienevad.</a:t>
            </a:r>
            <a:br>
              <a:rPr lang="et-EE" baseline="0" dirty="0" smtClean="0"/>
            </a:br>
            <a:r>
              <a:rPr lang="et-EE" baseline="0" dirty="0" smtClean="0"/>
              <a:t>Lähtume eetikaprintsiipidest, kättesaadavusest, võimalikust kasust ja hindame kuluefektiivsust</a:t>
            </a:r>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10</a:t>
            </a:fld>
            <a:endParaRPr lang="en-US"/>
          </a:p>
        </p:txBody>
      </p:sp>
    </p:spTree>
    <p:extLst>
      <p:ext uri="{BB962C8B-B14F-4D97-AF65-F5344CB8AC3E}">
        <p14:creationId xmlns:p14="http://schemas.microsoft.com/office/powerpoint/2010/main" val="409656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11</a:t>
            </a:fld>
            <a:endParaRPr lang="en-US"/>
          </a:p>
        </p:txBody>
      </p:sp>
    </p:spTree>
    <p:extLst>
      <p:ext uri="{BB962C8B-B14F-4D97-AF65-F5344CB8AC3E}">
        <p14:creationId xmlns:p14="http://schemas.microsoft.com/office/powerpoint/2010/main" val="248390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12</a:t>
            </a:fld>
            <a:endParaRPr lang="en-US"/>
          </a:p>
        </p:txBody>
      </p:sp>
    </p:spTree>
    <p:extLst>
      <p:ext uri="{BB962C8B-B14F-4D97-AF65-F5344CB8AC3E}">
        <p14:creationId xmlns:p14="http://schemas.microsoft.com/office/powerpoint/2010/main" val="297457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t-EE" dirty="0" smtClean="0"/>
              <a:t>Nt enamik</a:t>
            </a:r>
            <a:r>
              <a:rPr lang="et-EE" baseline="0" dirty="0" smtClean="0"/>
              <a:t> pärilikke vähisündroome</a:t>
            </a:r>
          </a:p>
          <a:p>
            <a:pPr eaLnBrk="1" hangingPunct="1">
              <a:spcBef>
                <a:spcPct val="0"/>
              </a:spcBef>
            </a:pPr>
            <a:r>
              <a:rPr lang="et-EE" baseline="0" dirty="0" smtClean="0"/>
              <a:t>Pärilik </a:t>
            </a:r>
            <a:r>
              <a:rPr lang="et-EE" baseline="0" dirty="0" err="1" smtClean="0"/>
              <a:t>trombofiilia</a:t>
            </a:r>
            <a:r>
              <a:rPr lang="et-EE" baseline="0" dirty="0" smtClean="0"/>
              <a:t> – suhteliselt sage, samas mõõdukas riski tõus V faktori Leideni geenivariant ~2 kordne riski tõus, homosügootidel 20x</a:t>
            </a:r>
          </a:p>
          <a:p>
            <a:pPr eaLnBrk="1" hangingPunct="1">
              <a:spcBef>
                <a:spcPct val="0"/>
              </a:spcBef>
            </a:pPr>
            <a:r>
              <a:rPr lang="et-EE" baseline="0" dirty="0" smtClean="0"/>
              <a:t>Raskem fenotüüp või eluks sobimatu kui on pärilikult kahjustatud mõlemad geenikoopiad</a:t>
            </a:r>
            <a:endParaRPr lang="en-US" dirty="0" smtClean="0"/>
          </a:p>
          <a:p>
            <a:endParaRPr lang="en-US" dirty="0"/>
          </a:p>
        </p:txBody>
      </p:sp>
      <p:sp>
        <p:nvSpPr>
          <p:cNvPr id="4" name="Slide Number Placeholder 3"/>
          <p:cNvSpPr>
            <a:spLocks noGrp="1"/>
          </p:cNvSpPr>
          <p:nvPr>
            <p:ph type="sldNum" sz="quarter" idx="10"/>
          </p:nvPr>
        </p:nvSpPr>
        <p:spPr/>
        <p:txBody>
          <a:bodyPr/>
          <a:lstStyle/>
          <a:p>
            <a:fld id="{FFD777BB-602A-4124-BBA3-1C4AA19106C8}" type="slidenum">
              <a:rPr lang="en-US" smtClean="0"/>
              <a:t>13</a:t>
            </a:fld>
            <a:endParaRPr lang="en-US"/>
          </a:p>
        </p:txBody>
      </p:sp>
    </p:spTree>
    <p:extLst>
      <p:ext uri="{BB962C8B-B14F-4D97-AF65-F5344CB8AC3E}">
        <p14:creationId xmlns:p14="http://schemas.microsoft.com/office/powerpoint/2010/main" val="3751493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Images/ut_logo.svg" TargetMode="Externa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hyperlink" Target="Images/ut_logo.svg" TargetMode="External"/><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T19_Start_0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432000" y="3230194"/>
            <a:ext cx="5486400" cy="2387600"/>
          </a:xfrm>
        </p:spPr>
        <p:txBody>
          <a:bodyPr anchor="t"/>
          <a:lstStyle>
            <a:lvl1pPr algn="l">
              <a:defRPr sz="4800">
                <a:solidFill>
                  <a:schemeClr val="accent1">
                    <a:lumMod val="60000"/>
                    <a:lumOff val="4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6095999" y="3200400"/>
            <a:ext cx="4038601" cy="1669168"/>
          </a:xfrm>
        </p:spPr>
        <p:txBody>
          <a:bodyPr/>
          <a:lstStyle>
            <a:lvl1pPr marL="0" indent="0" algn="l">
              <a:buNone/>
              <a:defRPr sz="24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B4BA0464-189F-412C-B110-2A926862F978}"/>
              </a:ext>
            </a:extLst>
          </p:cNvPr>
          <p:cNvSpPr>
            <a:spLocks noGrp="1"/>
          </p:cNvSpPr>
          <p:nvPr>
            <p:ph type="dt" sz="half" idx="10"/>
          </p:nvPr>
        </p:nvSpPr>
        <p:spPr>
          <a:xfrm>
            <a:off x="6108914" y="6279424"/>
            <a:ext cx="2743200" cy="365125"/>
          </a:xfrm>
        </p:spPr>
        <p:txBody>
          <a:bodyPr/>
          <a:lstStyle>
            <a:lvl1pPr>
              <a:defRPr sz="1600">
                <a:solidFill>
                  <a:schemeClr val="accent1"/>
                </a:solidFill>
              </a:defRPr>
            </a:lvl1pPr>
          </a:lstStyle>
          <a:p>
            <a:pPr>
              <a:defRPr/>
            </a:pPr>
            <a:endParaRPr lang="en-US" dirty="0"/>
          </a:p>
        </p:txBody>
      </p:sp>
      <p:sp>
        <p:nvSpPr>
          <p:cNvPr id="14" name="Text Placeholder 12">
            <a:extLst>
              <a:ext uri="{FF2B5EF4-FFF2-40B4-BE49-F238E27FC236}">
                <a16:creationId xmlns:a16="http://schemas.microsoft.com/office/drawing/2014/main" id="{CE299A46-8A25-4182-B9E3-BBD0007CABD3}"/>
              </a:ext>
            </a:extLst>
          </p:cNvPr>
          <p:cNvSpPr>
            <a:spLocks noGrp="1"/>
          </p:cNvSpPr>
          <p:nvPr>
            <p:ph type="body" sz="quarter" idx="12" hasCustomPrompt="1"/>
          </p:nvPr>
        </p:nvSpPr>
        <p:spPr>
          <a:xfrm>
            <a:off x="6076404" y="4957115"/>
            <a:ext cx="4058196" cy="660679"/>
          </a:xfrm>
        </p:spPr>
        <p:txBody>
          <a:bodyPr/>
          <a:lstStyle>
            <a:lvl1pPr marL="0" indent="0">
              <a:buFontTx/>
              <a:buNone/>
              <a:defRPr sz="1800" b="0" cap="all" baseline="0">
                <a:solidFill>
                  <a:schemeClr val="accent1">
                    <a:lumMod val="60000"/>
                    <a:lumOff val="40000"/>
                  </a:schemeClr>
                </a:solidFill>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et-EE" dirty="0"/>
              <a:t>Sinu amet</a:t>
            </a:r>
            <a:endParaRPr lang="en-US" dirty="0"/>
          </a:p>
        </p:txBody>
      </p:sp>
    </p:spTree>
    <p:extLst>
      <p:ext uri="{BB962C8B-B14F-4D97-AF65-F5344CB8AC3E}">
        <p14:creationId xmlns:p14="http://schemas.microsoft.com/office/powerpoint/2010/main" val="344510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778098"/>
          </a:xfrm>
        </p:spPr>
        <p:txBody>
          <a:bodyPr/>
          <a:lstStyle/>
          <a:p>
            <a:r>
              <a:rPr lang="en-US" smtClean="0"/>
              <a:t>Click to edit Master title style</a:t>
            </a:r>
            <a:endParaRPr lang="et-EE"/>
          </a:p>
        </p:txBody>
      </p:sp>
      <p:sp>
        <p:nvSpPr>
          <p:cNvPr id="3" name="Content Placeholder 2"/>
          <p:cNvSpPr>
            <a:spLocks noGrp="1"/>
          </p:cNvSpPr>
          <p:nvPr>
            <p:ph idx="1"/>
          </p:nvPr>
        </p:nvSpPr>
        <p:spPr>
          <a:xfrm>
            <a:off x="609601" y="1124744"/>
            <a:ext cx="10972800" cy="5328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a:xfrm>
            <a:off x="609601" y="6545238"/>
            <a:ext cx="2844800" cy="268139"/>
          </a:xfrm>
        </p:spPr>
        <p:txBody>
          <a:bodyPr/>
          <a:lstStyle/>
          <a:p>
            <a:fld id="{9AF50401-72DC-4143-ACC3-8555D40E8180}" type="datetimeFigureOut">
              <a:rPr lang="et-EE" smtClean="0"/>
              <a:t>09.11.2022</a:t>
            </a:fld>
            <a:endParaRPr lang="et-EE"/>
          </a:p>
        </p:txBody>
      </p:sp>
      <p:sp>
        <p:nvSpPr>
          <p:cNvPr id="5" name="Footer Placeholder 4"/>
          <p:cNvSpPr>
            <a:spLocks noGrp="1"/>
          </p:cNvSpPr>
          <p:nvPr>
            <p:ph type="ftr" sz="quarter" idx="11"/>
          </p:nvPr>
        </p:nvSpPr>
        <p:spPr>
          <a:xfrm>
            <a:off x="4165601" y="6545238"/>
            <a:ext cx="3860800" cy="268139"/>
          </a:xfrm>
        </p:spPr>
        <p:txBody>
          <a:bodyPr/>
          <a:lstStyle/>
          <a:p>
            <a:endParaRPr lang="et-EE"/>
          </a:p>
        </p:txBody>
      </p:sp>
      <p:sp>
        <p:nvSpPr>
          <p:cNvPr id="6" name="Slide Number Placeholder 5"/>
          <p:cNvSpPr>
            <a:spLocks noGrp="1"/>
          </p:cNvSpPr>
          <p:nvPr>
            <p:ph type="sldNum" sz="quarter" idx="12"/>
          </p:nvPr>
        </p:nvSpPr>
        <p:spPr>
          <a:xfrm>
            <a:off x="8737601" y="6545238"/>
            <a:ext cx="2844800" cy="268139"/>
          </a:xfrm>
        </p:spPr>
        <p:txBody>
          <a:bodyPr/>
          <a:lstStyle/>
          <a:p>
            <a:fld id="{39C8559C-B646-4A20-8FF3-DE6919DCC651}" type="slidenum">
              <a:rPr lang="et-EE" smtClean="0"/>
              <a:t>‹#›</a:t>
            </a:fld>
            <a:endParaRPr lang="et-EE"/>
          </a:p>
        </p:txBody>
      </p:sp>
      <p:graphicFrame>
        <p:nvGraphicFramePr>
          <p:cNvPr id="7" name="Object 8"/>
          <p:cNvGraphicFramePr>
            <a:graphicFrameLocks noChangeAspect="1"/>
          </p:cNvGraphicFramePr>
          <p:nvPr userDrawn="1">
            <p:extLst/>
          </p:nvPr>
        </p:nvGraphicFramePr>
        <p:xfrm>
          <a:off x="11760630" y="1"/>
          <a:ext cx="431370" cy="6858000"/>
        </p:xfrm>
        <a:graphic>
          <a:graphicData uri="http://schemas.openxmlformats.org/presentationml/2006/ole">
            <mc:AlternateContent xmlns:mc="http://schemas.openxmlformats.org/markup-compatibility/2006">
              <mc:Choice xmlns:v="urn:schemas-microsoft-com:vml" Requires="v">
                <p:oleObj spid="_x0000_s1033" name="Bitmap Image" r:id="rId3" imgW="419048" imgH="6752381" progId="PBrush">
                  <p:embed/>
                </p:oleObj>
              </mc:Choice>
              <mc:Fallback>
                <p:oleObj name="Bitmap Image" r:id="rId3" imgW="419048" imgH="6752381" progId="PBrush">
                  <p:embed/>
                  <p:pic>
                    <p:nvPicPr>
                      <p:cNvPr id="7"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630" y="1"/>
                        <a:ext cx="431370" cy="68580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45723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 y="1218"/>
            <a:ext cx="12189937" cy="6856782"/>
          </a:xfrm>
          <a:prstGeom prst="rect">
            <a:avLst/>
          </a:prstGeom>
        </p:spPr>
      </p:pic>
      <p:sp>
        <p:nvSpPr>
          <p:cNvPr id="3" name="Subtitle 2"/>
          <p:cNvSpPr>
            <a:spLocks noGrp="1"/>
          </p:cNvSpPr>
          <p:nvPr>
            <p:ph type="subTitle" idx="1" hasCustomPrompt="1"/>
          </p:nvPr>
        </p:nvSpPr>
        <p:spPr>
          <a:xfrm>
            <a:off x="6183553" y="4691842"/>
            <a:ext cx="4928624" cy="723536"/>
          </a:xfrm>
        </p:spPr>
        <p:txBody>
          <a:bodyPr/>
          <a:lstStyle>
            <a:lvl1pPr marL="0" indent="0" algn="l">
              <a:buNone/>
              <a:defRPr sz="1798"/>
            </a:lvl1pPr>
            <a:lvl2pPr marL="342722" indent="0" algn="ctr">
              <a:buNone/>
              <a:defRPr sz="1499"/>
            </a:lvl2pPr>
            <a:lvl3pPr marL="685446" indent="0" algn="ctr">
              <a:buNone/>
              <a:defRPr sz="1349"/>
            </a:lvl3pPr>
            <a:lvl4pPr marL="1028168" indent="0" algn="ctr">
              <a:buNone/>
              <a:defRPr sz="1200"/>
            </a:lvl4pPr>
            <a:lvl5pPr marL="1370891" indent="0" algn="ctr">
              <a:buNone/>
              <a:defRPr sz="1200"/>
            </a:lvl5pPr>
            <a:lvl6pPr marL="1713614" indent="0" algn="ctr">
              <a:buNone/>
              <a:defRPr sz="1200"/>
            </a:lvl6pPr>
            <a:lvl7pPr marL="2056337" indent="0" algn="ctr">
              <a:buNone/>
              <a:defRPr sz="1200"/>
            </a:lvl7pPr>
            <a:lvl8pPr marL="2399058" indent="0" algn="ctr">
              <a:buNone/>
              <a:defRPr sz="1200"/>
            </a:lvl8pPr>
            <a:lvl9pPr marL="2741782" indent="0" algn="ctr">
              <a:buNone/>
              <a:defRPr sz="1200"/>
            </a:lvl9pPr>
          </a:lstStyle>
          <a:p>
            <a:r>
              <a:rPr lang="en-US" dirty="0" err="1"/>
              <a:t>Esitluse</a:t>
            </a:r>
            <a:r>
              <a:rPr lang="en-US" dirty="0"/>
              <a:t> </a:t>
            </a:r>
            <a:r>
              <a:rPr lang="en-US" dirty="0" err="1"/>
              <a:t>pealkiri</a:t>
            </a:r>
            <a:r>
              <a:rPr lang="en-US" dirty="0"/>
              <a:t> 2018</a:t>
            </a:r>
          </a:p>
        </p:txBody>
      </p:sp>
    </p:spTree>
    <p:extLst>
      <p:ext uri="{BB962C8B-B14F-4D97-AF65-F5344CB8AC3E}">
        <p14:creationId xmlns:p14="http://schemas.microsoft.com/office/powerpoint/2010/main" val="313318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T19_Section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AE11-918C-4339-935F-EAD4D46F19B4}"/>
              </a:ext>
            </a:extLst>
          </p:cNvPr>
          <p:cNvSpPr>
            <a:spLocks noGrp="1"/>
          </p:cNvSpPr>
          <p:nvPr>
            <p:ph type="ctrTitle"/>
          </p:nvPr>
        </p:nvSpPr>
        <p:spPr>
          <a:xfrm>
            <a:off x="838201" y="847725"/>
            <a:ext cx="10744200" cy="2870199"/>
          </a:xfrm>
        </p:spPr>
        <p:txBody>
          <a:bodyPr anchor="b"/>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CC841A59-81A3-402A-97AC-2DE732209968}"/>
              </a:ext>
            </a:extLst>
          </p:cNvPr>
          <p:cNvSpPr>
            <a:spLocks noGrp="1"/>
          </p:cNvSpPr>
          <p:nvPr>
            <p:ph type="subTitle" idx="1"/>
          </p:nvPr>
        </p:nvSpPr>
        <p:spPr>
          <a:xfrm>
            <a:off x="838201" y="3810000"/>
            <a:ext cx="10744200" cy="2362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6">
            <a:hlinkClick r:id="rId2" action="ppaction://hlinkfile"/>
            <a:extLst>
              <a:ext uri="{FF2B5EF4-FFF2-40B4-BE49-F238E27FC236}">
                <a16:creationId xmlns:a16="http://schemas.microsoft.com/office/drawing/2014/main" id="{2932082E-EC7B-4E82-907C-A6B30335036E}"/>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bwMode="auto">
          <a:xfrm>
            <a:off x="9829800" y="6394012"/>
            <a:ext cx="1752600" cy="30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0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T19_Imag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917C-B12D-46C7-B6BB-0C34E7D65CC1}"/>
              </a:ext>
            </a:extLst>
          </p:cNvPr>
          <p:cNvSpPr>
            <a:spLocks noGrp="1"/>
          </p:cNvSpPr>
          <p:nvPr>
            <p:ph type="title"/>
          </p:nvPr>
        </p:nvSpPr>
        <p:spPr>
          <a:xfrm>
            <a:off x="3505200" y="365125"/>
            <a:ext cx="7543800" cy="777875"/>
          </a:xfrm>
        </p:spPr>
        <p:txBody>
          <a:bodyPr/>
          <a:lstStyle>
            <a:lvl1pPr>
              <a:defRPr sz="4000"/>
            </a:lvl1pPr>
          </a:lstStyle>
          <a:p>
            <a:r>
              <a:rPr lang="en-US" dirty="0"/>
              <a:t>Click to edit Master title style</a:t>
            </a:r>
          </a:p>
        </p:txBody>
      </p:sp>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p:nvPr>
        </p:nvSpPr>
        <p:spPr>
          <a:xfrm>
            <a:off x="3505200" y="1295400"/>
            <a:ext cx="7543800" cy="4876800"/>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5F9D15BD-9655-41C0-BC62-AA861D9BDDF8}"/>
              </a:ext>
            </a:extLst>
          </p:cNvPr>
          <p:cNvSpPr>
            <a:spLocks noGrp="1"/>
          </p:cNvSpPr>
          <p:nvPr>
            <p:ph type="pic" sz="quarter" idx="11"/>
          </p:nvPr>
        </p:nvSpPr>
        <p:spPr>
          <a:xfrm>
            <a:off x="0" y="0"/>
            <a:ext cx="2514600" cy="6858000"/>
          </a:xfrm>
        </p:spPr>
        <p:txBody>
          <a:bodyPr/>
          <a:lstStyle>
            <a:lvl1pPr marL="0" indent="0">
              <a:buNone/>
              <a:defRPr/>
            </a:lvl1pPr>
          </a:lstStyle>
          <a:p>
            <a:endParaRPr lang="en-US" dirty="0"/>
          </a:p>
        </p:txBody>
      </p:sp>
      <p:pic>
        <p:nvPicPr>
          <p:cNvPr id="6" name="Picture 6">
            <a:hlinkClick r:id="rId2" action="ppaction://hlinkfile"/>
            <a:extLst>
              <a:ext uri="{FF2B5EF4-FFF2-40B4-BE49-F238E27FC236}">
                <a16:creationId xmlns:a16="http://schemas.microsoft.com/office/drawing/2014/main" id="{2932082E-EC7B-4E82-907C-A6B30335036E}"/>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bwMode="auto">
          <a:xfrm>
            <a:off x="9296400" y="6400800"/>
            <a:ext cx="1752600" cy="30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1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T19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58F66E-D844-4CF8-9DF9-50F522F7AF79}"/>
              </a:ext>
            </a:extLst>
          </p:cNvPr>
          <p:cNvSpPr>
            <a:spLocks noGrp="1"/>
          </p:cNvSpPr>
          <p:nvPr>
            <p:ph type="title"/>
          </p:nvPr>
        </p:nvSpPr>
        <p:spPr>
          <a:xfrm>
            <a:off x="609600" y="381000"/>
            <a:ext cx="10972800" cy="685800"/>
          </a:xfrm>
        </p:spPr>
        <p:txBody>
          <a:bodyPr/>
          <a:lstStyle>
            <a:lvl1pPr>
              <a:defRPr sz="4000"/>
            </a:lvl1pPr>
          </a:lstStyle>
          <a:p>
            <a:r>
              <a:rPr lang="en-US" dirty="0"/>
              <a:t>Click to edit Master title style</a:t>
            </a:r>
          </a:p>
        </p:txBody>
      </p:sp>
      <p:sp>
        <p:nvSpPr>
          <p:cNvPr id="7" name="Text Placeholder 9">
            <a:extLst>
              <a:ext uri="{FF2B5EF4-FFF2-40B4-BE49-F238E27FC236}">
                <a16:creationId xmlns:a16="http://schemas.microsoft.com/office/drawing/2014/main" id="{2006B4A6-F6A0-4DF3-8EFE-2DFA6EDA86F3}"/>
              </a:ext>
            </a:extLst>
          </p:cNvPr>
          <p:cNvSpPr>
            <a:spLocks noGrp="1"/>
          </p:cNvSpPr>
          <p:nvPr>
            <p:ph type="body" sz="quarter" idx="10"/>
          </p:nvPr>
        </p:nvSpPr>
        <p:spPr>
          <a:xfrm>
            <a:off x="609600" y="1219200"/>
            <a:ext cx="10972800" cy="4953000"/>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6">
            <a:hlinkClick r:id="rId2" action="ppaction://hlinkfile"/>
            <a:extLst>
              <a:ext uri="{FF2B5EF4-FFF2-40B4-BE49-F238E27FC236}">
                <a16:creationId xmlns:a16="http://schemas.microsoft.com/office/drawing/2014/main" id="{2932082E-EC7B-4E82-907C-A6B30335036E}"/>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bwMode="auto">
          <a:xfrm>
            <a:off x="9829800" y="6394012"/>
            <a:ext cx="1752600" cy="30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44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UT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480-F122-4955-9B52-236025FBE0D0}"/>
              </a:ext>
            </a:extLst>
          </p:cNvPr>
          <p:cNvSpPr>
            <a:spLocks noGrp="1"/>
          </p:cNvSpPr>
          <p:nvPr>
            <p:ph type="title"/>
          </p:nvPr>
        </p:nvSpPr>
        <p:spPr>
          <a:xfrm>
            <a:off x="609600" y="365125"/>
            <a:ext cx="10972800" cy="777875"/>
          </a:xfrm>
        </p:spPr>
        <p:txBody>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15530FBA-AA3D-43AC-89B6-682CCF13B599}"/>
              </a:ext>
            </a:extLst>
          </p:cNvPr>
          <p:cNvSpPr>
            <a:spLocks noGrp="1"/>
          </p:cNvSpPr>
          <p:nvPr>
            <p:ph sz="half" idx="1"/>
          </p:nvPr>
        </p:nvSpPr>
        <p:spPr>
          <a:xfrm>
            <a:off x="609600" y="1219200"/>
            <a:ext cx="5410200" cy="49577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A2B9E6-A1AE-4A2C-AE29-BAD7B3139C8C}"/>
              </a:ext>
            </a:extLst>
          </p:cNvPr>
          <p:cNvSpPr>
            <a:spLocks noGrp="1"/>
          </p:cNvSpPr>
          <p:nvPr>
            <p:ph sz="half" idx="2"/>
          </p:nvPr>
        </p:nvSpPr>
        <p:spPr>
          <a:xfrm>
            <a:off x="6172200" y="1219200"/>
            <a:ext cx="5410200" cy="4957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6">
            <a:hlinkClick r:id="rId2" action="ppaction://hlinkfile"/>
            <a:extLst>
              <a:ext uri="{FF2B5EF4-FFF2-40B4-BE49-F238E27FC236}">
                <a16:creationId xmlns:a16="http://schemas.microsoft.com/office/drawing/2014/main" id="{2932082E-EC7B-4E82-907C-A6B30335036E}"/>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bwMode="auto">
          <a:xfrm>
            <a:off x="9829800" y="6394012"/>
            <a:ext cx="1752600" cy="30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31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41C7-5902-4D75-A40E-9BA38149C8FE}"/>
              </a:ext>
            </a:extLst>
          </p:cNvPr>
          <p:cNvSpPr>
            <a:spLocks noGrp="1"/>
          </p:cNvSpPr>
          <p:nvPr>
            <p:ph type="title"/>
          </p:nvPr>
        </p:nvSpPr>
        <p:spPr>
          <a:xfrm>
            <a:off x="609600" y="2103437"/>
            <a:ext cx="10972800" cy="1325563"/>
          </a:xfrm>
        </p:spPr>
        <p:txBody>
          <a:bodyPr/>
          <a:lstStyle>
            <a:lvl1pPr>
              <a:defRPr sz="4000"/>
            </a:lvl1pPr>
          </a:lstStyle>
          <a:p>
            <a:r>
              <a:rPr lang="en-US"/>
              <a:t>Click to edit Master title style</a:t>
            </a:r>
          </a:p>
        </p:txBody>
      </p:sp>
      <p:pic>
        <p:nvPicPr>
          <p:cNvPr id="5" name="Picture 6">
            <a:hlinkClick r:id="rId2" action="ppaction://hlinkfile"/>
            <a:extLst>
              <a:ext uri="{FF2B5EF4-FFF2-40B4-BE49-F238E27FC236}">
                <a16:creationId xmlns:a16="http://schemas.microsoft.com/office/drawing/2014/main" id="{2932082E-EC7B-4E82-907C-A6B30335036E}"/>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bwMode="auto">
          <a:xfrm>
            <a:off x="9829800" y="6394012"/>
            <a:ext cx="1752600" cy="30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48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T19_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B98602C-5CF7-45C3-AE90-59D07E66BF8F}"/>
              </a:ext>
            </a:extLst>
          </p:cNvPr>
          <p:cNvSpPr>
            <a:spLocks noGrp="1"/>
          </p:cNvSpPr>
          <p:nvPr>
            <p:ph type="body" sz="quarter" idx="10" hasCustomPrompt="1"/>
          </p:nvPr>
        </p:nvSpPr>
        <p:spPr>
          <a:xfrm>
            <a:off x="304154" y="1371600"/>
            <a:ext cx="3276000" cy="2743200"/>
          </a:xfrm>
        </p:spPr>
        <p:txBody>
          <a:bodyPr/>
          <a:lstStyle>
            <a:lvl1pPr marL="0" indent="0">
              <a:buFont typeface="Arial" panose="020B0604020202020204" pitchFamily="34" charset="0"/>
              <a:buNone/>
              <a:defRPr>
                <a:solidFill>
                  <a:schemeClr val="tx1"/>
                </a:solidFill>
              </a:defRPr>
            </a:lvl1pPr>
            <a:lvl2pPr marL="457200" indent="0">
              <a:buFont typeface="Arial" panose="020B0604020202020204" pitchFamily="34" charset="0"/>
              <a:buNone/>
              <a:defRPr>
                <a:solidFill>
                  <a:schemeClr val="tx1"/>
                </a:solidFill>
              </a:defRPr>
            </a:lvl2pPr>
            <a:lvl3pPr marL="914400" indent="0">
              <a:buFont typeface="Arial" panose="020B0604020202020204" pitchFamily="34" charset="0"/>
              <a:buNone/>
              <a:defRPr>
                <a:solidFill>
                  <a:schemeClr val="tx1"/>
                </a:solidFill>
              </a:defRPr>
            </a:lvl3pPr>
            <a:lvl4pPr marL="1371600" indent="0">
              <a:buFont typeface="Arial" panose="020B0604020202020204" pitchFamily="34" charset="0"/>
              <a:buNone/>
              <a:defRPr>
                <a:solidFill>
                  <a:schemeClr val="tx1"/>
                </a:solidFill>
              </a:defRPr>
            </a:lvl4pPr>
            <a:lvl5pPr marL="1828800" indent="0">
              <a:buFont typeface="Arial" panose="020B0604020202020204" pitchFamily="34" charset="0"/>
              <a:buNone/>
              <a:defRPr>
                <a:solidFill>
                  <a:schemeClr val="tx1"/>
                </a:solidFill>
              </a:defRPr>
            </a:lvl5pPr>
          </a:lstStyle>
          <a:p>
            <a:pPr lvl="0"/>
            <a:r>
              <a:rPr lang="en-US" dirty="0"/>
              <a:t>Edit Master text styles</a:t>
            </a:r>
          </a:p>
        </p:txBody>
      </p:sp>
      <p:pic>
        <p:nvPicPr>
          <p:cNvPr id="3" name="Picture 6">
            <a:hlinkClick r:id="rId3" action="ppaction://hlinkfile"/>
            <a:extLst>
              <a:ext uri="{FF2B5EF4-FFF2-40B4-BE49-F238E27FC236}">
                <a16:creationId xmlns:a16="http://schemas.microsoft.com/office/drawing/2014/main" id="{6EBA2D69-2A0B-47F5-B25A-2F71299180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bwMode="auto">
          <a:xfrm>
            <a:off x="432000" y="360000"/>
            <a:ext cx="3238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A3B155C1-9AF9-4F62-88B2-05094D420177}"/>
              </a:ext>
            </a:extLst>
          </p:cNvPr>
          <p:cNvSpPr>
            <a:spLocks noGrp="1"/>
          </p:cNvSpPr>
          <p:nvPr>
            <p:ph type="sldNum" sz="quarter" idx="4"/>
          </p:nvPr>
        </p:nvSpPr>
        <p:spPr>
          <a:xfrm>
            <a:off x="10210800" y="6279423"/>
            <a:ext cx="1371600" cy="365125"/>
          </a:xfrm>
          <a:prstGeom prst="rect">
            <a:avLst/>
          </a:prstGeom>
          <a:noFill/>
        </p:spPr>
        <p:txBody>
          <a:bodyPr vert="horz" lIns="91440" tIns="45720" rIns="91440" bIns="45720" rtlCol="0" anchor="ctr"/>
          <a:lstStyle>
            <a:lvl1pPr algn="r" eaLnBrk="1" fontAlgn="auto" hangingPunct="1">
              <a:spcBef>
                <a:spcPts val="0"/>
              </a:spcBef>
              <a:spcAft>
                <a:spcPts val="0"/>
              </a:spcAft>
              <a:defRPr lang="en-US" sz="1600" smtClean="0">
                <a:solidFill>
                  <a:srgbClr val="B1B3B3"/>
                </a:solidFill>
              </a:defRPr>
            </a:lvl1pPr>
          </a:lstStyle>
          <a:p>
            <a:pPr>
              <a:defRPr/>
            </a:pPr>
            <a:fld id="{DADBB38E-37F0-4099-9E14-30415241E9AC}" type="slidenum">
              <a:rPr lang="en-US" smtClean="0"/>
              <a:pPr>
                <a:defRPr/>
              </a:pPr>
              <a:t>‹#›</a:t>
            </a:fld>
            <a:endParaRPr lang="en-US" dirty="0"/>
          </a:p>
        </p:txBody>
      </p:sp>
    </p:spTree>
    <p:extLst>
      <p:ext uri="{BB962C8B-B14F-4D97-AF65-F5344CB8AC3E}">
        <p14:creationId xmlns:p14="http://schemas.microsoft.com/office/powerpoint/2010/main" val="782124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4" y="1218"/>
            <a:ext cx="12189937" cy="6856782"/>
          </a:xfrm>
          <a:prstGeom prst="rect">
            <a:avLst/>
          </a:prstGeom>
        </p:spPr>
      </p:pic>
      <p:sp>
        <p:nvSpPr>
          <p:cNvPr id="3" name="Subtitle 2"/>
          <p:cNvSpPr>
            <a:spLocks noGrp="1"/>
          </p:cNvSpPr>
          <p:nvPr>
            <p:ph type="subTitle" idx="1" hasCustomPrompt="1"/>
          </p:nvPr>
        </p:nvSpPr>
        <p:spPr>
          <a:xfrm>
            <a:off x="6183552" y="4691842"/>
            <a:ext cx="4928624" cy="723536"/>
          </a:xfrm>
        </p:spPr>
        <p:txBody>
          <a:bodyPr/>
          <a:lstStyle>
            <a:lvl1pPr marL="0" indent="0" algn="l">
              <a:buNone/>
              <a:defRPr sz="2399"/>
            </a:lvl1pPr>
            <a:lvl2pPr marL="457087" indent="0" algn="ctr">
              <a:buNone/>
              <a:defRPr sz="1999"/>
            </a:lvl2pPr>
            <a:lvl3pPr marL="914175" indent="0" algn="ctr">
              <a:buNone/>
              <a:defRPr sz="1799"/>
            </a:lvl3pPr>
            <a:lvl4pPr marL="1371262" indent="0" algn="ctr">
              <a:buNone/>
              <a:defRPr sz="1600"/>
            </a:lvl4pPr>
            <a:lvl5pPr marL="1828350" indent="0" algn="ctr">
              <a:buNone/>
              <a:defRPr sz="1600"/>
            </a:lvl5pPr>
            <a:lvl6pPr marL="2285438" indent="0" algn="ctr">
              <a:buNone/>
              <a:defRPr sz="1600"/>
            </a:lvl6pPr>
            <a:lvl7pPr marL="2742525" indent="0" algn="ctr">
              <a:buNone/>
              <a:defRPr sz="1600"/>
            </a:lvl7pPr>
            <a:lvl8pPr marL="3199612" indent="0" algn="ctr">
              <a:buNone/>
              <a:defRPr sz="1600"/>
            </a:lvl8pPr>
            <a:lvl9pPr marL="3656700" indent="0" algn="ctr">
              <a:buNone/>
              <a:defRPr sz="1600"/>
            </a:lvl9pPr>
          </a:lstStyle>
          <a:p>
            <a:r>
              <a:rPr lang="en-US" dirty="0" err="1"/>
              <a:t>Esitluse</a:t>
            </a:r>
            <a:r>
              <a:rPr lang="en-US" dirty="0"/>
              <a:t> </a:t>
            </a:r>
            <a:r>
              <a:rPr lang="en-US" dirty="0" err="1"/>
              <a:t>pealkiri</a:t>
            </a:r>
            <a:r>
              <a:rPr lang="en-US" dirty="0"/>
              <a:t> 2018</a:t>
            </a:r>
          </a:p>
        </p:txBody>
      </p:sp>
    </p:spTree>
    <p:extLst>
      <p:ext uri="{BB962C8B-B14F-4D97-AF65-F5344CB8AC3E}">
        <p14:creationId xmlns:p14="http://schemas.microsoft.com/office/powerpoint/2010/main" val="29850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4" y="1219"/>
            <a:ext cx="12189937" cy="6856781"/>
          </a:xfrm>
          <a:prstGeom prst="rect">
            <a:avLst/>
          </a:prstGeom>
        </p:spPr>
      </p:pic>
      <p:sp>
        <p:nvSpPr>
          <p:cNvPr id="2" name="Title 1"/>
          <p:cNvSpPr>
            <a:spLocks noGrp="1"/>
          </p:cNvSpPr>
          <p:nvPr>
            <p:ph type="title" hasCustomPrompt="1"/>
          </p:nvPr>
        </p:nvSpPr>
        <p:spPr>
          <a:xfrm>
            <a:off x="1113241" y="208196"/>
            <a:ext cx="10210198" cy="1078973"/>
          </a:xfrm>
        </p:spPr>
        <p:txBody>
          <a:bodyPr anchor="t">
            <a:normAutofit/>
          </a:bodyPr>
          <a:lstStyle>
            <a:lvl1pPr>
              <a:defRPr sz="3161" b="1" baseline="0"/>
            </a:lvl1pPr>
          </a:lstStyle>
          <a:p>
            <a:r>
              <a:rPr lang="et-EE" dirty="0"/>
              <a:t>Suur pealkiri</a:t>
            </a:r>
            <a:br>
              <a:rPr lang="et-EE" dirty="0"/>
            </a:br>
            <a:r>
              <a:rPr lang="et-EE" dirty="0"/>
              <a:t>kahes reas</a:t>
            </a:r>
            <a:endParaRPr lang="en-US" dirty="0"/>
          </a:p>
        </p:txBody>
      </p:sp>
      <p:sp>
        <p:nvSpPr>
          <p:cNvPr id="3" name="Content Placeholder 2"/>
          <p:cNvSpPr>
            <a:spLocks noGrp="1"/>
          </p:cNvSpPr>
          <p:nvPr>
            <p:ph idx="1" hasCustomPrompt="1"/>
          </p:nvPr>
        </p:nvSpPr>
        <p:spPr>
          <a:xfrm>
            <a:off x="1113241" y="1494148"/>
            <a:ext cx="10240560" cy="4508317"/>
          </a:xfrm>
        </p:spPr>
        <p:txBody>
          <a:bodyPr>
            <a:normAutofit/>
          </a:bodyPr>
          <a:lstStyle>
            <a:lvl1pPr marL="0" indent="0">
              <a:lnSpc>
                <a:spcPct val="100000"/>
              </a:lnSpc>
              <a:spcBef>
                <a:spcPts val="0"/>
              </a:spcBef>
              <a:buNone/>
              <a:defRPr sz="2032"/>
            </a:lvl1pPr>
            <a:lvl3pPr marL="914175" indent="0">
              <a:buNone/>
              <a:defRPr/>
            </a:lvl3pPr>
          </a:lstStyle>
          <a:p>
            <a:pPr lvl="0"/>
            <a:r>
              <a:rPr lang="en-US" dirty="0" err="1"/>
              <a:t>Suspendisse</a:t>
            </a:r>
            <a:r>
              <a:rPr lang="en-US" dirty="0"/>
              <a:t> in </a:t>
            </a:r>
            <a:r>
              <a:rPr lang="en-US" dirty="0" err="1"/>
              <a:t>iaculis</a:t>
            </a:r>
            <a:r>
              <a:rPr lang="en-US" dirty="0"/>
              <a:t> </a:t>
            </a:r>
            <a:r>
              <a:rPr lang="en-US" dirty="0" err="1"/>
              <a:t>lectus</a:t>
            </a:r>
            <a:r>
              <a:rPr lang="en-US" dirty="0"/>
              <a:t>, </a:t>
            </a:r>
            <a:r>
              <a:rPr lang="en-US" dirty="0" err="1"/>
              <a:t>eu</a:t>
            </a:r>
            <a:r>
              <a:rPr lang="en-US" dirty="0"/>
              <a:t> </a:t>
            </a:r>
            <a:r>
              <a:rPr lang="en-US" dirty="0" err="1"/>
              <a:t>faucibus</a:t>
            </a:r>
            <a:r>
              <a:rPr lang="en-US" dirty="0"/>
              <a:t> </a:t>
            </a:r>
            <a:r>
              <a:rPr lang="en-US" dirty="0" err="1"/>
              <a:t>erat</a:t>
            </a:r>
            <a:r>
              <a:rPr lang="en-US" dirty="0"/>
              <a:t>. </a:t>
            </a:r>
            <a:r>
              <a:rPr lang="en-US" dirty="0" err="1"/>
              <a:t>Nulla</a:t>
            </a:r>
            <a:r>
              <a:rPr lang="en-US" dirty="0"/>
              <a:t> </a:t>
            </a:r>
            <a:r>
              <a:rPr lang="en-US" dirty="0" err="1"/>
              <a:t>efficitur</a:t>
            </a:r>
            <a:r>
              <a:rPr lang="en-US" dirty="0"/>
              <a:t> </a:t>
            </a:r>
            <a:r>
              <a:rPr lang="en-US" dirty="0" err="1"/>
              <a:t>sodales</a:t>
            </a:r>
            <a:r>
              <a:rPr lang="en-US" dirty="0"/>
              <a:t> </a:t>
            </a:r>
            <a:r>
              <a:rPr lang="en-US" dirty="0" err="1"/>
              <a:t>tortor</a:t>
            </a:r>
            <a:r>
              <a:rPr lang="en-US" dirty="0"/>
              <a:t> </a:t>
            </a:r>
          </a:p>
          <a:p>
            <a:pPr lvl="0"/>
            <a:r>
              <a:rPr lang="en-US" dirty="0" err="1"/>
              <a:t>sed</a:t>
            </a:r>
            <a:r>
              <a:rPr lang="en-US" dirty="0"/>
              <a:t> </a:t>
            </a:r>
            <a:r>
              <a:rPr lang="en-US" dirty="0" err="1"/>
              <a:t>auctor</a:t>
            </a:r>
            <a:r>
              <a:rPr lang="en-US" dirty="0"/>
              <a:t>. </a:t>
            </a:r>
            <a:r>
              <a:rPr lang="en-US" dirty="0" err="1"/>
              <a:t>Vivamus</a:t>
            </a:r>
            <a:r>
              <a:rPr lang="en-US" dirty="0"/>
              <a:t> </a:t>
            </a:r>
            <a:r>
              <a:rPr lang="en-US" dirty="0" err="1"/>
              <a:t>tortor</a:t>
            </a:r>
            <a:r>
              <a:rPr lang="en-US" dirty="0"/>
              <a:t> </a:t>
            </a:r>
            <a:r>
              <a:rPr lang="en-US" dirty="0" err="1"/>
              <a:t>nisl</a:t>
            </a:r>
            <a:r>
              <a:rPr lang="en-US" dirty="0"/>
              <a:t>, dictum vitae </a:t>
            </a:r>
            <a:r>
              <a:rPr lang="en-US" dirty="0" err="1"/>
              <a:t>vehicula</a:t>
            </a:r>
            <a:r>
              <a:rPr lang="en-US" dirty="0"/>
              <a:t> </a:t>
            </a:r>
            <a:r>
              <a:rPr lang="en-US" dirty="0" err="1"/>
              <a:t>nec</a:t>
            </a:r>
            <a:r>
              <a:rPr lang="en-US" dirty="0"/>
              <a:t>, </a:t>
            </a:r>
            <a:r>
              <a:rPr lang="en-US" dirty="0" err="1"/>
              <a:t>placerat</a:t>
            </a:r>
            <a:r>
              <a:rPr lang="en-US" dirty="0"/>
              <a:t> et sem. </a:t>
            </a:r>
          </a:p>
          <a:p>
            <a:pPr lvl="0"/>
            <a:r>
              <a:rPr lang="en-US" dirty="0" err="1"/>
              <a:t>Cras</a:t>
            </a:r>
            <a:r>
              <a:rPr lang="en-US" dirty="0"/>
              <a:t> </a:t>
            </a:r>
            <a:r>
              <a:rPr lang="en-US" dirty="0" err="1"/>
              <a:t>rhoncus</a:t>
            </a:r>
            <a:r>
              <a:rPr lang="en-US" dirty="0"/>
              <a:t> </a:t>
            </a:r>
            <a:r>
              <a:rPr lang="en-US" dirty="0" err="1"/>
              <a:t>felis</a:t>
            </a:r>
            <a:r>
              <a:rPr lang="en-US" dirty="0"/>
              <a:t> porta </a:t>
            </a:r>
            <a:r>
              <a:rPr lang="en-US" dirty="0" err="1"/>
              <a:t>ullamcorper</a:t>
            </a:r>
            <a:r>
              <a:rPr lang="en-US" dirty="0"/>
              <a:t> </a:t>
            </a:r>
            <a:r>
              <a:rPr lang="en-US" dirty="0" err="1"/>
              <a:t>facilisis</a:t>
            </a:r>
            <a:r>
              <a:rPr lang="en-US" dirty="0"/>
              <a:t>. </a:t>
            </a:r>
            <a:r>
              <a:rPr lang="en-US" dirty="0" err="1"/>
              <a:t>Donec</a:t>
            </a:r>
            <a:r>
              <a:rPr lang="en-US" dirty="0"/>
              <a:t> pharetra </a:t>
            </a:r>
            <a:r>
              <a:rPr lang="en-US" dirty="0" err="1"/>
              <a:t>malesuada</a:t>
            </a:r>
            <a:r>
              <a:rPr lang="en-US" dirty="0"/>
              <a:t> </a:t>
            </a:r>
          </a:p>
          <a:p>
            <a:pPr lvl="0"/>
            <a:r>
              <a:rPr lang="en-US" dirty="0" err="1"/>
              <a:t>arcu</a:t>
            </a:r>
            <a:r>
              <a:rPr lang="en-US" dirty="0"/>
              <a:t> at </a:t>
            </a:r>
            <a:r>
              <a:rPr lang="en-US" dirty="0" err="1"/>
              <a:t>placerat</a:t>
            </a:r>
            <a:r>
              <a:rPr lang="en-US" dirty="0"/>
              <a:t>. Integer </a:t>
            </a:r>
            <a:r>
              <a:rPr lang="en-US" dirty="0" err="1"/>
              <a:t>molestie</a:t>
            </a:r>
            <a:r>
              <a:rPr lang="en-US" dirty="0"/>
              <a:t> quam </a:t>
            </a:r>
            <a:r>
              <a:rPr lang="en-US" dirty="0" err="1"/>
              <a:t>sed</a:t>
            </a:r>
            <a:r>
              <a:rPr lang="en-US" dirty="0"/>
              <a:t> </a:t>
            </a:r>
            <a:r>
              <a:rPr lang="en-US" dirty="0" err="1"/>
              <a:t>tristique</a:t>
            </a:r>
            <a:r>
              <a:rPr lang="en-US" dirty="0"/>
              <a:t> </a:t>
            </a:r>
            <a:r>
              <a:rPr lang="en-US" dirty="0" err="1"/>
              <a:t>pellentesque</a:t>
            </a:r>
            <a:endParaRPr lang="en-US" dirty="0"/>
          </a:p>
        </p:txBody>
      </p:sp>
      <p:sp>
        <p:nvSpPr>
          <p:cNvPr id="9" name="Content Placeholder 2"/>
          <p:cNvSpPr>
            <a:spLocks noGrp="1"/>
          </p:cNvSpPr>
          <p:nvPr>
            <p:ph idx="10" hasCustomPrompt="1"/>
          </p:nvPr>
        </p:nvSpPr>
        <p:spPr>
          <a:xfrm>
            <a:off x="204148" y="6568694"/>
            <a:ext cx="392235" cy="341585"/>
          </a:xfrm>
        </p:spPr>
        <p:txBody>
          <a:bodyPr>
            <a:normAutofit/>
          </a:bodyPr>
          <a:lstStyle>
            <a:lvl1pPr marL="0" indent="0">
              <a:spcBef>
                <a:spcPts val="0"/>
              </a:spcBef>
              <a:buNone/>
              <a:defRPr sz="1355"/>
            </a:lvl1pPr>
            <a:lvl3pPr marL="914175" indent="0">
              <a:buNone/>
              <a:defRPr/>
            </a:lvl3pPr>
          </a:lstStyle>
          <a:p>
            <a:pPr lvl="0"/>
            <a:r>
              <a:rPr lang="et-EE" dirty="0"/>
              <a:t>3 </a:t>
            </a:r>
            <a:endParaRPr lang="en-US" dirty="0"/>
          </a:p>
        </p:txBody>
      </p:sp>
      <p:sp>
        <p:nvSpPr>
          <p:cNvPr id="10" name="Content Placeholder 2"/>
          <p:cNvSpPr>
            <a:spLocks noGrp="1"/>
          </p:cNvSpPr>
          <p:nvPr>
            <p:ph idx="11" hasCustomPrompt="1"/>
          </p:nvPr>
        </p:nvSpPr>
        <p:spPr>
          <a:xfrm>
            <a:off x="688186" y="6568694"/>
            <a:ext cx="5353680" cy="341585"/>
          </a:xfrm>
        </p:spPr>
        <p:txBody>
          <a:bodyPr>
            <a:normAutofit/>
          </a:bodyPr>
          <a:lstStyle>
            <a:lvl1pPr marL="0" indent="0">
              <a:spcBef>
                <a:spcPts val="0"/>
              </a:spcBef>
              <a:buNone/>
              <a:defRPr sz="1355"/>
            </a:lvl1pPr>
            <a:lvl3pPr marL="914175" indent="0">
              <a:buNone/>
              <a:defRPr/>
            </a:lvl3pPr>
          </a:lstStyle>
          <a:p>
            <a:pPr lvl="0"/>
            <a:r>
              <a:rPr lang="et-EE" dirty="0"/>
              <a:t>In finibus eros at purus vestibulum, sit amet rutrum turpis tempus</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23846" y="1221780"/>
            <a:ext cx="1121743" cy="65389"/>
          </a:xfrm>
          <a:prstGeom prst="rect">
            <a:avLst/>
          </a:prstGeom>
        </p:spPr>
      </p:pic>
    </p:spTree>
    <p:extLst>
      <p:ext uri="{BB962C8B-B14F-4D97-AF65-F5344CB8AC3E}">
        <p14:creationId xmlns:p14="http://schemas.microsoft.com/office/powerpoint/2010/main" val="329502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D8A841E-D890-4E99-9E1F-0DB70974BEDC}"/>
              </a:ext>
            </a:extLst>
          </p:cNvPr>
          <p:cNvSpPr>
            <a:spLocks noGrp="1" noChangeArrowheads="1"/>
          </p:cNvSpPr>
          <p:nvPr>
            <p:ph type="title"/>
          </p:nvPr>
        </p:nvSpPr>
        <p:spPr bwMode="auto">
          <a:xfrm>
            <a:off x="838200" y="365125"/>
            <a:ext cx="10515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D1639F06-EA6C-4DE7-9585-BB74C1D86ECE}"/>
              </a:ext>
            </a:extLst>
          </p:cNvPr>
          <p:cNvSpPr>
            <a:spLocks noGrp="1" noChangeArrowheads="1"/>
          </p:cNvSpPr>
          <p:nvPr>
            <p:ph type="body" idx="1"/>
          </p:nvPr>
        </p:nvSpPr>
        <p:spPr bwMode="auto">
          <a:xfrm>
            <a:off x="838200" y="1295400"/>
            <a:ext cx="105156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274CBB18-A9BE-4E26-AEF0-685B460BE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BADC2685-CBD5-44D1-8549-850B27C75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E3CEBC4-24A6-4347-B47E-79B2708B9B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ADBB38E-37F0-4099-9E14-30415241E9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03" r:id="rId3"/>
    <p:sldLayoutId id="2147483723" r:id="rId4"/>
    <p:sldLayoutId id="2147483705" r:id="rId5"/>
    <p:sldLayoutId id="2147483707" r:id="rId6"/>
    <p:sldLayoutId id="2147483721" r:id="rId7"/>
    <p:sldLayoutId id="2147483724" r:id="rId8"/>
    <p:sldLayoutId id="2147483725" r:id="rId9"/>
    <p:sldLayoutId id="2147483726" r:id="rId10"/>
    <p:sldLayoutId id="2147483727"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2pPr>
      <a:lvl3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3pPr>
      <a:lvl4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4pPr>
      <a:lvl5pPr algn="l" rtl="0" eaLnBrk="0" fontAlgn="base" hangingPunct="0">
        <a:lnSpc>
          <a:spcPct val="90000"/>
        </a:lnSpc>
        <a:spcBef>
          <a:spcPct val="0"/>
        </a:spcBef>
        <a:spcAft>
          <a:spcPct val="0"/>
        </a:spcAft>
        <a:defRPr sz="4400">
          <a:solidFill>
            <a:schemeClr val="tx1"/>
          </a:solidFill>
          <a:latin typeface="Rubik Bold" panose="00000800000000000000" pitchFamily="2" charset="-79"/>
        </a:defRPr>
      </a:lvl5pPr>
      <a:lvl6pPr marL="457200" algn="l" rtl="0" fontAlgn="base">
        <a:lnSpc>
          <a:spcPct val="90000"/>
        </a:lnSpc>
        <a:spcBef>
          <a:spcPct val="0"/>
        </a:spcBef>
        <a:spcAft>
          <a:spcPct val="0"/>
        </a:spcAft>
        <a:defRPr sz="4400">
          <a:solidFill>
            <a:schemeClr val="tx1"/>
          </a:solidFill>
          <a:latin typeface="Rubik Bold" panose="00000800000000000000" pitchFamily="2" charset="-79"/>
        </a:defRPr>
      </a:lvl6pPr>
      <a:lvl7pPr marL="914400" algn="l" rtl="0" fontAlgn="base">
        <a:lnSpc>
          <a:spcPct val="90000"/>
        </a:lnSpc>
        <a:spcBef>
          <a:spcPct val="0"/>
        </a:spcBef>
        <a:spcAft>
          <a:spcPct val="0"/>
        </a:spcAft>
        <a:defRPr sz="4400">
          <a:solidFill>
            <a:schemeClr val="tx1"/>
          </a:solidFill>
          <a:latin typeface="Rubik Bold" panose="00000800000000000000" pitchFamily="2" charset="-79"/>
        </a:defRPr>
      </a:lvl7pPr>
      <a:lvl8pPr marL="1371600" algn="l" rtl="0" fontAlgn="base">
        <a:lnSpc>
          <a:spcPct val="90000"/>
        </a:lnSpc>
        <a:spcBef>
          <a:spcPct val="0"/>
        </a:spcBef>
        <a:spcAft>
          <a:spcPct val="0"/>
        </a:spcAft>
        <a:defRPr sz="4400">
          <a:solidFill>
            <a:schemeClr val="tx1"/>
          </a:solidFill>
          <a:latin typeface="Rubik Bold" panose="00000800000000000000" pitchFamily="2" charset="-79"/>
        </a:defRPr>
      </a:lvl8pPr>
      <a:lvl9pPr marL="1828800" algn="l" rtl="0" fontAlgn="base">
        <a:lnSpc>
          <a:spcPct val="90000"/>
        </a:lnSpc>
        <a:spcBef>
          <a:spcPct val="0"/>
        </a:spcBef>
        <a:spcAft>
          <a:spcPct val="0"/>
        </a:spcAft>
        <a:defRPr sz="4400">
          <a:solidFill>
            <a:schemeClr val="tx1"/>
          </a:solidFill>
          <a:latin typeface="Rubik Bold" panose="00000800000000000000" pitchFamily="2" charset="-79"/>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www.orphadata.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www.orpha.n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2.tiff"/></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74.tiff"/><Relationship Id="rId13" Type="http://schemas.openxmlformats.org/officeDocument/2006/relationships/image" Target="../media/image79.tiff"/><Relationship Id="rId3" Type="http://schemas.openxmlformats.org/officeDocument/2006/relationships/image" Target="../media/image69.tiff"/><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35.png"/><Relationship Id="rId16"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emf"/><Relationship Id="rId5" Type="http://schemas.openxmlformats.org/officeDocument/2006/relationships/image" Target="../media/image71.tiff"/><Relationship Id="rId15" Type="http://schemas.openxmlformats.org/officeDocument/2006/relationships/image" Target="../media/image81.jpeg"/><Relationship Id="rId10" Type="http://schemas.openxmlformats.org/officeDocument/2006/relationships/image" Target="../media/image76.png"/><Relationship Id="rId4" Type="http://schemas.openxmlformats.org/officeDocument/2006/relationships/image" Target="../media/image70.tiff"/><Relationship Id="rId9" Type="http://schemas.openxmlformats.org/officeDocument/2006/relationships/image" Target="../media/image75.png"/><Relationship Id="rId14"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850EFFF-FC15-0745-AD67-14E09814281D}"/>
              </a:ext>
            </a:extLst>
          </p:cNvPr>
          <p:cNvSpPr>
            <a:spLocks noGrp="1"/>
          </p:cNvSpPr>
          <p:nvPr>
            <p:ph type="subTitle" idx="1"/>
          </p:nvPr>
        </p:nvSpPr>
        <p:spPr/>
        <p:txBody>
          <a:bodyPr>
            <a:normAutofit fontScale="92500" lnSpcReduction="20000"/>
          </a:bodyPr>
          <a:lstStyle/>
          <a:p>
            <a:r>
              <a:rPr lang="et-EE" sz="2709" b="1" dirty="0"/>
              <a:t>Neeme Tõnisson</a:t>
            </a:r>
          </a:p>
          <a:p>
            <a:r>
              <a:rPr lang="et-EE" sz="2145" dirty="0"/>
              <a:t>neeme.tonisson@ut.ee</a:t>
            </a:r>
            <a:endParaRPr lang="en-US" sz="2145" dirty="0"/>
          </a:p>
        </p:txBody>
      </p:sp>
      <p:sp>
        <p:nvSpPr>
          <p:cNvPr id="4" name="Title 3">
            <a:extLst>
              <a:ext uri="{FF2B5EF4-FFF2-40B4-BE49-F238E27FC236}">
                <a16:creationId xmlns:a16="http://schemas.microsoft.com/office/drawing/2014/main" id="{6363E7A7-F84C-8445-8391-3BF64167D665}"/>
              </a:ext>
            </a:extLst>
          </p:cNvPr>
          <p:cNvSpPr>
            <a:spLocks noGrp="1"/>
          </p:cNvSpPr>
          <p:nvPr>
            <p:ph type="title" idx="4294967295"/>
          </p:nvPr>
        </p:nvSpPr>
        <p:spPr>
          <a:xfrm>
            <a:off x="1714766" y="882458"/>
            <a:ext cx="10209882" cy="1326191"/>
          </a:xfrm>
        </p:spPr>
        <p:txBody>
          <a:bodyPr>
            <a:normAutofit/>
          </a:bodyPr>
          <a:lstStyle/>
          <a:p>
            <a:r>
              <a:rPr lang="et-EE" sz="3500" dirty="0" smtClean="0"/>
              <a:t>Geenivaramust geenidoonoritele</a:t>
            </a:r>
            <a:r>
              <a:rPr lang="et-EE" sz="3500" dirty="0"/>
              <a:t/>
            </a:r>
            <a:br>
              <a:rPr lang="et-EE" sz="3500" dirty="0"/>
            </a:br>
            <a:endParaRPr lang="en-US" sz="3500" dirty="0"/>
          </a:p>
        </p:txBody>
      </p:sp>
      <p:sp>
        <p:nvSpPr>
          <p:cNvPr id="5" name="Subtitle 1">
            <a:extLst>
              <a:ext uri="{FF2B5EF4-FFF2-40B4-BE49-F238E27FC236}">
                <a16:creationId xmlns:a16="http://schemas.microsoft.com/office/drawing/2014/main" id="{4850EFFF-FC15-0745-AD67-14E09814281D}"/>
              </a:ext>
            </a:extLst>
          </p:cNvPr>
          <p:cNvSpPr txBox="1">
            <a:spLocks/>
          </p:cNvSpPr>
          <p:nvPr/>
        </p:nvSpPr>
        <p:spPr>
          <a:xfrm>
            <a:off x="6183551" y="5723895"/>
            <a:ext cx="4928624" cy="310861"/>
          </a:xfrm>
          <a:prstGeom prst="rect">
            <a:avLst/>
          </a:prstGeom>
        </p:spPr>
        <p:txBody>
          <a:bodyPr vert="horz" lIns="103228" tIns="51614" rIns="103228" bIns="51614" rtlCol="0">
            <a:normAutofit fontScale="92500" lnSpcReduction="20000"/>
          </a:bodyPr>
          <a:lstStyle>
            <a:lvl1pPr marL="0" indent="0" algn="l" defTabSz="809793" rtl="0" eaLnBrk="1" latinLnBrk="0" hangingPunct="1">
              <a:lnSpc>
                <a:spcPct val="90000"/>
              </a:lnSpc>
              <a:spcBef>
                <a:spcPts val="886"/>
              </a:spcBef>
              <a:buFont typeface="Arial" panose="020B0604020202020204" pitchFamily="34" charset="0"/>
              <a:buNone/>
              <a:defRPr sz="2125" kern="1200">
                <a:solidFill>
                  <a:schemeClr val="tx1"/>
                </a:solidFill>
                <a:latin typeface="+mn-lt"/>
                <a:ea typeface="+mn-ea"/>
                <a:cs typeface="+mn-cs"/>
              </a:defRPr>
            </a:lvl1pPr>
            <a:lvl2pPr marL="404896" indent="0" algn="ctr" defTabSz="809793" rtl="0" eaLnBrk="1" latinLnBrk="0" hangingPunct="1">
              <a:lnSpc>
                <a:spcPct val="90000"/>
              </a:lnSpc>
              <a:spcBef>
                <a:spcPts val="443"/>
              </a:spcBef>
              <a:buFont typeface="Arial" panose="020B0604020202020204" pitchFamily="34" charset="0"/>
              <a:buNone/>
              <a:defRPr sz="1771" kern="1200">
                <a:solidFill>
                  <a:schemeClr val="tx1"/>
                </a:solidFill>
                <a:latin typeface="+mn-lt"/>
                <a:ea typeface="+mn-ea"/>
                <a:cs typeface="+mn-cs"/>
              </a:defRPr>
            </a:lvl2pPr>
            <a:lvl3pPr marL="809793" indent="0" algn="ctr" defTabSz="809793" rtl="0" eaLnBrk="1" latinLnBrk="0" hangingPunct="1">
              <a:lnSpc>
                <a:spcPct val="90000"/>
              </a:lnSpc>
              <a:spcBef>
                <a:spcPts val="443"/>
              </a:spcBef>
              <a:buFont typeface="Arial" panose="020B0604020202020204" pitchFamily="34" charset="0"/>
              <a:buNone/>
              <a:defRPr sz="1594" kern="1200">
                <a:solidFill>
                  <a:schemeClr val="tx1"/>
                </a:solidFill>
                <a:latin typeface="+mn-lt"/>
                <a:ea typeface="+mn-ea"/>
                <a:cs typeface="+mn-cs"/>
              </a:defRPr>
            </a:lvl3pPr>
            <a:lvl4pPr marL="1214689" indent="0" algn="ctr" defTabSz="809793" rtl="0" eaLnBrk="1" latinLnBrk="0" hangingPunct="1">
              <a:lnSpc>
                <a:spcPct val="90000"/>
              </a:lnSpc>
              <a:spcBef>
                <a:spcPts val="443"/>
              </a:spcBef>
              <a:buFont typeface="Arial" panose="020B0604020202020204" pitchFamily="34" charset="0"/>
              <a:buNone/>
              <a:defRPr sz="1417" kern="1200">
                <a:solidFill>
                  <a:schemeClr val="tx1"/>
                </a:solidFill>
                <a:latin typeface="+mn-lt"/>
                <a:ea typeface="+mn-ea"/>
                <a:cs typeface="+mn-cs"/>
              </a:defRPr>
            </a:lvl4pPr>
            <a:lvl5pPr marL="1619585" indent="0" algn="ctr" defTabSz="809793" rtl="0" eaLnBrk="1" latinLnBrk="0" hangingPunct="1">
              <a:lnSpc>
                <a:spcPct val="90000"/>
              </a:lnSpc>
              <a:spcBef>
                <a:spcPts val="443"/>
              </a:spcBef>
              <a:buFont typeface="Arial" panose="020B0604020202020204" pitchFamily="34" charset="0"/>
              <a:buNone/>
              <a:defRPr sz="1417" kern="1200">
                <a:solidFill>
                  <a:schemeClr val="tx1"/>
                </a:solidFill>
                <a:latin typeface="+mn-lt"/>
                <a:ea typeface="+mn-ea"/>
                <a:cs typeface="+mn-cs"/>
              </a:defRPr>
            </a:lvl5pPr>
            <a:lvl6pPr marL="2024482" indent="0" algn="ctr" defTabSz="809793" rtl="0" eaLnBrk="1" latinLnBrk="0" hangingPunct="1">
              <a:lnSpc>
                <a:spcPct val="90000"/>
              </a:lnSpc>
              <a:spcBef>
                <a:spcPts val="443"/>
              </a:spcBef>
              <a:buFont typeface="Arial" panose="020B0604020202020204" pitchFamily="34" charset="0"/>
              <a:buNone/>
              <a:defRPr sz="1417" kern="1200">
                <a:solidFill>
                  <a:schemeClr val="tx1"/>
                </a:solidFill>
                <a:latin typeface="+mn-lt"/>
                <a:ea typeface="+mn-ea"/>
                <a:cs typeface="+mn-cs"/>
              </a:defRPr>
            </a:lvl6pPr>
            <a:lvl7pPr marL="2429378" indent="0" algn="ctr" defTabSz="809793" rtl="0" eaLnBrk="1" latinLnBrk="0" hangingPunct="1">
              <a:lnSpc>
                <a:spcPct val="90000"/>
              </a:lnSpc>
              <a:spcBef>
                <a:spcPts val="443"/>
              </a:spcBef>
              <a:buFont typeface="Arial" panose="020B0604020202020204" pitchFamily="34" charset="0"/>
              <a:buNone/>
              <a:defRPr sz="1417" kern="1200">
                <a:solidFill>
                  <a:schemeClr val="tx1"/>
                </a:solidFill>
                <a:latin typeface="+mn-lt"/>
                <a:ea typeface="+mn-ea"/>
                <a:cs typeface="+mn-cs"/>
              </a:defRPr>
            </a:lvl7pPr>
            <a:lvl8pPr marL="2834274" indent="0" algn="ctr" defTabSz="809793" rtl="0" eaLnBrk="1" latinLnBrk="0" hangingPunct="1">
              <a:lnSpc>
                <a:spcPct val="90000"/>
              </a:lnSpc>
              <a:spcBef>
                <a:spcPts val="443"/>
              </a:spcBef>
              <a:buFont typeface="Arial" panose="020B0604020202020204" pitchFamily="34" charset="0"/>
              <a:buNone/>
              <a:defRPr sz="1417" kern="1200">
                <a:solidFill>
                  <a:schemeClr val="tx1"/>
                </a:solidFill>
                <a:latin typeface="+mn-lt"/>
                <a:ea typeface="+mn-ea"/>
                <a:cs typeface="+mn-cs"/>
              </a:defRPr>
            </a:lvl8pPr>
            <a:lvl9pPr marL="3239171" indent="0" algn="ctr" defTabSz="809793" rtl="0" eaLnBrk="1" latinLnBrk="0" hangingPunct="1">
              <a:lnSpc>
                <a:spcPct val="90000"/>
              </a:lnSpc>
              <a:spcBef>
                <a:spcPts val="443"/>
              </a:spcBef>
              <a:buFont typeface="Arial" panose="020B0604020202020204" pitchFamily="34" charset="0"/>
              <a:buNone/>
              <a:defRPr sz="1417" kern="1200">
                <a:solidFill>
                  <a:schemeClr val="tx1"/>
                </a:solidFill>
                <a:latin typeface="+mn-lt"/>
                <a:ea typeface="+mn-ea"/>
                <a:cs typeface="+mn-cs"/>
              </a:defRPr>
            </a:lvl9pPr>
          </a:lstStyle>
          <a:p>
            <a:r>
              <a:rPr lang="et-EE" sz="2032" b="1" dirty="0"/>
              <a:t>09.11.2022</a:t>
            </a:r>
            <a:endParaRPr lang="en-US" sz="2032" b="1" dirty="0"/>
          </a:p>
        </p:txBody>
      </p:sp>
    </p:spTree>
    <p:extLst>
      <p:ext uri="{BB962C8B-B14F-4D97-AF65-F5344CB8AC3E}">
        <p14:creationId xmlns:p14="http://schemas.microsoft.com/office/powerpoint/2010/main" val="4091608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t>Elukaar ja võimalikud geeniuuringud</a:t>
            </a:r>
            <a:endParaRPr lang="en-US" sz="360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8171" y="2949388"/>
            <a:ext cx="1973029" cy="1828800"/>
          </a:xfrm>
        </p:spPr>
        <p:txBody>
          <a:bodyPr/>
          <a:lstStyle/>
          <a:p>
            <a:pPr marL="342900" indent="-342900">
              <a:buFont typeface="Arial" panose="020B0604020202020204" pitchFamily="34" charset="0"/>
              <a:buChar char="•"/>
            </a:pPr>
            <a:r>
              <a:rPr lang="et-EE" sz="1800" dirty="0" smtClean="0"/>
              <a:t>Kromosoom-haigused</a:t>
            </a:r>
          </a:p>
          <a:p>
            <a:pPr marL="342900" indent="-342900">
              <a:buFont typeface="Arial" panose="020B0604020202020204" pitchFamily="34" charset="0"/>
              <a:buChar char="•"/>
            </a:pPr>
            <a:r>
              <a:rPr lang="et-EE" sz="1800" dirty="0" smtClean="0"/>
              <a:t>Erineva algusega rasked pärilikud haigused</a:t>
            </a:r>
          </a:p>
        </p:txBody>
      </p:sp>
      <p:pic>
        <p:nvPicPr>
          <p:cNvPr id="7" name="Picture 6"/>
          <p:cNvPicPr>
            <a:picLocks noChangeAspect="1"/>
          </p:cNvPicPr>
          <p:nvPr/>
        </p:nvPicPr>
        <p:blipFill>
          <a:blip r:embed="rId3"/>
          <a:stretch>
            <a:fillRect/>
          </a:stretch>
        </p:blipFill>
        <p:spPr>
          <a:xfrm>
            <a:off x="2140131" y="2063771"/>
            <a:ext cx="735656" cy="885617"/>
          </a:xfrm>
          <a:prstGeom prst="rect">
            <a:avLst/>
          </a:prstGeom>
        </p:spPr>
      </p:pic>
      <p:pic>
        <p:nvPicPr>
          <p:cNvPr id="8" name="Picture 7"/>
          <p:cNvPicPr>
            <a:picLocks noChangeAspect="1"/>
          </p:cNvPicPr>
          <p:nvPr/>
        </p:nvPicPr>
        <p:blipFill>
          <a:blip r:embed="rId4"/>
          <a:stretch>
            <a:fillRect/>
          </a:stretch>
        </p:blipFill>
        <p:spPr>
          <a:xfrm>
            <a:off x="3505200" y="914400"/>
            <a:ext cx="7772400" cy="2034988"/>
          </a:xfrm>
          <a:prstGeom prst="rect">
            <a:avLst/>
          </a:prstGeom>
        </p:spPr>
      </p:pic>
      <p:pic>
        <p:nvPicPr>
          <p:cNvPr id="9" name="Picture 8"/>
          <p:cNvPicPr>
            <a:picLocks noChangeAspect="1"/>
          </p:cNvPicPr>
          <p:nvPr/>
        </p:nvPicPr>
        <p:blipFill>
          <a:blip r:embed="rId5"/>
          <a:stretch>
            <a:fillRect/>
          </a:stretch>
        </p:blipFill>
        <p:spPr>
          <a:xfrm>
            <a:off x="864449" y="2417685"/>
            <a:ext cx="421045" cy="401907"/>
          </a:xfrm>
          <a:prstGeom prst="rect">
            <a:avLst/>
          </a:prstGeom>
        </p:spPr>
      </p:pic>
      <p:sp>
        <p:nvSpPr>
          <p:cNvPr id="10" name="Text Placeholder 3">
            <a:extLst>
              <a:ext uri="{FF2B5EF4-FFF2-40B4-BE49-F238E27FC236}">
                <a16:creationId xmlns:a16="http://schemas.microsoft.com/office/drawing/2014/main" id="{3DB5D44D-2C0F-403F-B683-17FF40FBD6A1}"/>
              </a:ext>
            </a:extLst>
          </p:cNvPr>
          <p:cNvSpPr txBox="1">
            <a:spLocks/>
          </p:cNvSpPr>
          <p:nvPr/>
        </p:nvSpPr>
        <p:spPr bwMode="auto">
          <a:xfrm>
            <a:off x="1495697" y="4114800"/>
            <a:ext cx="1981200" cy="2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t-EE" sz="1800" dirty="0" smtClean="0"/>
              <a:t>Kromosoom-haigused</a:t>
            </a:r>
          </a:p>
          <a:p>
            <a:pPr marL="342900" indent="-342900">
              <a:buFont typeface="Arial" panose="020B0604020202020204" pitchFamily="34" charset="0"/>
              <a:buChar char="•"/>
            </a:pPr>
            <a:r>
              <a:rPr lang="et-EE" sz="1800" dirty="0" smtClean="0"/>
              <a:t>Koopiaarvu muutused</a:t>
            </a:r>
          </a:p>
          <a:p>
            <a:pPr marL="342900" indent="-342900">
              <a:buFont typeface="Arial" panose="020B0604020202020204" pitchFamily="34" charset="0"/>
              <a:buChar char="•"/>
            </a:pPr>
            <a:r>
              <a:rPr lang="et-EE" sz="1800" dirty="0" smtClean="0"/>
              <a:t>Lapseea algusega rasked pärilikud haigused</a:t>
            </a:r>
          </a:p>
        </p:txBody>
      </p:sp>
      <p:sp>
        <p:nvSpPr>
          <p:cNvPr id="11" name="Text Placeholder 3">
            <a:extLst>
              <a:ext uri="{FF2B5EF4-FFF2-40B4-BE49-F238E27FC236}">
                <a16:creationId xmlns:a16="http://schemas.microsoft.com/office/drawing/2014/main" id="{3DB5D44D-2C0F-403F-B683-17FF40FBD6A1}"/>
              </a:ext>
            </a:extLst>
          </p:cNvPr>
          <p:cNvSpPr txBox="1">
            <a:spLocks/>
          </p:cNvSpPr>
          <p:nvPr/>
        </p:nvSpPr>
        <p:spPr bwMode="auto">
          <a:xfrm>
            <a:off x="3124200" y="3048000"/>
            <a:ext cx="1981200" cy="2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t-EE" sz="1800" dirty="0" err="1" smtClean="0"/>
              <a:t>Sümptomaati-lised</a:t>
            </a:r>
            <a:r>
              <a:rPr lang="et-EE" sz="1800" dirty="0" smtClean="0"/>
              <a:t> juhud</a:t>
            </a:r>
          </a:p>
          <a:p>
            <a:pPr marL="342900" indent="-342900">
              <a:buFont typeface="Arial" panose="020B0604020202020204" pitchFamily="34" charset="0"/>
              <a:buChar char="•"/>
            </a:pPr>
            <a:r>
              <a:rPr lang="et-EE" sz="1800" dirty="0" smtClean="0"/>
              <a:t>Päriliku haiguse kahtlus</a:t>
            </a:r>
          </a:p>
        </p:txBody>
      </p:sp>
      <p:sp>
        <p:nvSpPr>
          <p:cNvPr id="13" name="Text Placeholder 3">
            <a:extLst>
              <a:ext uri="{FF2B5EF4-FFF2-40B4-BE49-F238E27FC236}">
                <a16:creationId xmlns:a16="http://schemas.microsoft.com/office/drawing/2014/main" id="{3DB5D44D-2C0F-403F-B683-17FF40FBD6A1}"/>
              </a:ext>
            </a:extLst>
          </p:cNvPr>
          <p:cNvSpPr txBox="1">
            <a:spLocks/>
          </p:cNvSpPr>
          <p:nvPr/>
        </p:nvSpPr>
        <p:spPr bwMode="auto">
          <a:xfrm>
            <a:off x="4495800" y="4114800"/>
            <a:ext cx="1981200" cy="2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t-EE" sz="1800" dirty="0" err="1" smtClean="0"/>
              <a:t>Sümptomaati-lised</a:t>
            </a:r>
            <a:r>
              <a:rPr lang="et-EE" sz="1800" dirty="0" smtClean="0"/>
              <a:t> juhud</a:t>
            </a:r>
          </a:p>
          <a:p>
            <a:pPr marL="342900" indent="-342900">
              <a:buFont typeface="Arial" panose="020B0604020202020204" pitchFamily="34" charset="0"/>
              <a:buChar char="•"/>
            </a:pPr>
            <a:r>
              <a:rPr lang="et-EE" sz="1800" dirty="0" smtClean="0"/>
              <a:t>Päriliku haiguse kahtlus</a:t>
            </a:r>
          </a:p>
        </p:txBody>
      </p:sp>
      <p:sp>
        <p:nvSpPr>
          <p:cNvPr id="14" name="Text Placeholder 3">
            <a:extLst>
              <a:ext uri="{FF2B5EF4-FFF2-40B4-BE49-F238E27FC236}">
                <a16:creationId xmlns:a16="http://schemas.microsoft.com/office/drawing/2014/main" id="{3DB5D44D-2C0F-403F-B683-17FF40FBD6A1}"/>
              </a:ext>
            </a:extLst>
          </p:cNvPr>
          <p:cNvSpPr txBox="1">
            <a:spLocks/>
          </p:cNvSpPr>
          <p:nvPr/>
        </p:nvSpPr>
        <p:spPr bwMode="auto">
          <a:xfrm>
            <a:off x="6221186" y="3048000"/>
            <a:ext cx="1981200" cy="2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t-EE" sz="1800" dirty="0" err="1" smtClean="0"/>
              <a:t>Sümptomaati-lised</a:t>
            </a:r>
            <a:r>
              <a:rPr lang="et-EE" sz="1800" dirty="0" smtClean="0"/>
              <a:t> juhud</a:t>
            </a:r>
          </a:p>
          <a:p>
            <a:pPr marL="342900" indent="-342900">
              <a:buFont typeface="Arial" panose="020B0604020202020204" pitchFamily="34" charset="0"/>
              <a:buChar char="•"/>
            </a:pPr>
            <a:r>
              <a:rPr lang="et-EE" sz="1800" dirty="0" smtClean="0"/>
              <a:t>Päriliku haiguse kahtlus</a:t>
            </a:r>
          </a:p>
          <a:p>
            <a:pPr marL="342900" indent="-342900">
              <a:buFont typeface="Arial" panose="020B0604020202020204" pitchFamily="34" charset="0"/>
              <a:buChar char="•"/>
            </a:pPr>
            <a:r>
              <a:rPr lang="et-EE" sz="1800" dirty="0" smtClean="0"/>
              <a:t>Vahel riskihinnang ennetuse </a:t>
            </a:r>
            <a:r>
              <a:rPr lang="et-EE" sz="1800" dirty="0" smtClean="0"/>
              <a:t>otstarbel</a:t>
            </a:r>
          </a:p>
        </p:txBody>
      </p:sp>
      <p:sp>
        <p:nvSpPr>
          <p:cNvPr id="15" name="Text Placeholder 3">
            <a:extLst>
              <a:ext uri="{FF2B5EF4-FFF2-40B4-BE49-F238E27FC236}">
                <a16:creationId xmlns:a16="http://schemas.microsoft.com/office/drawing/2014/main" id="{3DB5D44D-2C0F-403F-B683-17FF40FBD6A1}"/>
              </a:ext>
            </a:extLst>
          </p:cNvPr>
          <p:cNvSpPr txBox="1">
            <a:spLocks/>
          </p:cNvSpPr>
          <p:nvPr/>
        </p:nvSpPr>
        <p:spPr bwMode="auto">
          <a:xfrm>
            <a:off x="8101693" y="3048000"/>
            <a:ext cx="2133600" cy="2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t-EE" sz="1800" dirty="0" smtClean="0"/>
              <a:t>Päriliku haiguse </a:t>
            </a:r>
            <a:r>
              <a:rPr lang="et-EE" sz="1800" dirty="0" smtClean="0"/>
              <a:t>kahtlus</a:t>
            </a:r>
          </a:p>
          <a:p>
            <a:pPr marL="342900" indent="-342900">
              <a:buFont typeface="Arial" panose="020B0604020202020204" pitchFamily="34" charset="0"/>
              <a:buChar char="•"/>
            </a:pPr>
            <a:r>
              <a:rPr lang="et-EE" sz="1800" dirty="0" smtClean="0"/>
              <a:t>Riskihinnang</a:t>
            </a:r>
            <a:endParaRPr lang="et-EE" sz="1800" dirty="0" smtClean="0"/>
          </a:p>
          <a:p>
            <a:pPr marL="342900" indent="-342900">
              <a:buFont typeface="Arial" panose="020B0604020202020204" pitchFamily="34" charset="0"/>
              <a:buChar char="•"/>
            </a:pPr>
            <a:r>
              <a:rPr lang="et-EE" sz="1800" dirty="0" smtClean="0"/>
              <a:t>Sekkumist võimaldavad haigused</a:t>
            </a:r>
          </a:p>
          <a:p>
            <a:pPr marL="342900" indent="-342900">
              <a:buFont typeface="Arial" panose="020B0604020202020204" pitchFamily="34" charset="0"/>
              <a:buChar char="•"/>
            </a:pPr>
            <a:r>
              <a:rPr lang="et-EE" sz="1800" dirty="0" smtClean="0"/>
              <a:t>Kompleks-haigused - sõeluuringute personaliseerimine</a:t>
            </a:r>
          </a:p>
          <a:p>
            <a:pPr marL="342900" indent="-342900">
              <a:buFont typeface="Arial" panose="020B0604020202020204" pitchFamily="34" charset="0"/>
              <a:buChar char="•"/>
            </a:pPr>
            <a:r>
              <a:rPr lang="et-EE" sz="1800" dirty="0" err="1" smtClean="0"/>
              <a:t>Farmako</a:t>
            </a:r>
            <a:r>
              <a:rPr lang="et-EE" sz="1800" dirty="0" smtClean="0"/>
              <a:t>-geneetika</a:t>
            </a:r>
          </a:p>
        </p:txBody>
      </p:sp>
      <p:sp>
        <p:nvSpPr>
          <p:cNvPr id="16" name="Text Placeholder 3">
            <a:extLst>
              <a:ext uri="{FF2B5EF4-FFF2-40B4-BE49-F238E27FC236}">
                <a16:creationId xmlns:a16="http://schemas.microsoft.com/office/drawing/2014/main" id="{3DB5D44D-2C0F-403F-B683-17FF40FBD6A1}"/>
              </a:ext>
            </a:extLst>
          </p:cNvPr>
          <p:cNvSpPr txBox="1">
            <a:spLocks/>
          </p:cNvSpPr>
          <p:nvPr/>
        </p:nvSpPr>
        <p:spPr bwMode="auto">
          <a:xfrm>
            <a:off x="9902735" y="3657600"/>
            <a:ext cx="1981200" cy="262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t-EE" sz="1800" dirty="0" err="1" smtClean="0"/>
              <a:t>Sümptomaati-lised</a:t>
            </a:r>
            <a:r>
              <a:rPr lang="et-EE" sz="1800" dirty="0" smtClean="0"/>
              <a:t> juhud</a:t>
            </a:r>
          </a:p>
          <a:p>
            <a:pPr marL="342900" indent="-342900">
              <a:buFont typeface="Arial" panose="020B0604020202020204" pitchFamily="34" charset="0"/>
              <a:buChar char="•"/>
            </a:pPr>
            <a:r>
              <a:rPr lang="et-EE" sz="1800" dirty="0" smtClean="0"/>
              <a:t>Vähi sihtmärkravi</a:t>
            </a:r>
          </a:p>
        </p:txBody>
      </p:sp>
    </p:spTree>
    <p:extLst>
      <p:ext uri="{BB962C8B-B14F-4D97-AF65-F5344CB8AC3E}">
        <p14:creationId xmlns:p14="http://schemas.microsoft.com/office/powerpoint/2010/main" val="369660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Geneetilised ja harvikhaigused</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6629400" cy="4953000"/>
          </a:xfrm>
        </p:spPr>
        <p:txBody>
          <a:bodyPr/>
          <a:lstStyle/>
          <a:p>
            <a:pPr marL="285750" indent="-285750">
              <a:buFont typeface="Arial" panose="020B0604020202020204" pitchFamily="34" charset="0"/>
              <a:buChar char="•"/>
            </a:pPr>
            <a:r>
              <a:rPr lang="et-EE" sz="2400" dirty="0" smtClean="0">
                <a:hlinkClick r:id="rId3"/>
              </a:rPr>
              <a:t>www.orphadata.org</a:t>
            </a:r>
            <a:r>
              <a:rPr lang="et-EE" sz="2400" dirty="0" smtClean="0"/>
              <a:t>  teada ligi 8000 geeni-haiguse seost</a:t>
            </a:r>
          </a:p>
          <a:p>
            <a:pPr marL="285750" indent="-285750">
              <a:buFont typeface="Arial" panose="020B0604020202020204" pitchFamily="34" charset="0"/>
              <a:buChar char="•"/>
            </a:pPr>
            <a:endParaRPr lang="et-EE" sz="2400" dirty="0"/>
          </a:p>
          <a:p>
            <a:pPr marL="285750" indent="-285750">
              <a:buFont typeface="Arial" panose="020B0604020202020204" pitchFamily="34" charset="0"/>
              <a:buChar char="•"/>
            </a:pPr>
            <a:endParaRPr lang="et-EE" sz="2400" dirty="0" smtClean="0"/>
          </a:p>
          <a:p>
            <a:endParaRPr lang="et-EE" sz="2400" dirty="0" smtClean="0"/>
          </a:p>
          <a:p>
            <a:endParaRPr lang="et-EE" sz="2400" dirty="0" smtClean="0"/>
          </a:p>
          <a:p>
            <a:pPr marL="285750" indent="-285750">
              <a:buFont typeface="Arial" panose="020B0604020202020204" pitchFamily="34" charset="0"/>
              <a:buChar char="•"/>
            </a:pPr>
            <a:r>
              <a:rPr lang="et-EE" sz="2400" dirty="0" smtClean="0">
                <a:hlinkClick r:id="rId4"/>
              </a:rPr>
              <a:t>www.orpha.net</a:t>
            </a:r>
            <a:r>
              <a:rPr lang="et-EE" sz="2400" dirty="0" smtClean="0"/>
              <a:t> teada &gt;</a:t>
            </a:r>
            <a:r>
              <a:rPr lang="et-EE" sz="2400" dirty="0" smtClean="0"/>
              <a:t>6050 </a:t>
            </a:r>
            <a:r>
              <a:rPr lang="et-EE" sz="2400" dirty="0" smtClean="0"/>
              <a:t>harvikhaiguse sagedused. </a:t>
            </a:r>
            <a:r>
              <a:rPr lang="da-DK" sz="1800" dirty="0" smtClean="0"/>
              <a:t>Wakap </a:t>
            </a:r>
            <a:r>
              <a:rPr lang="da-DK" sz="1800" dirty="0"/>
              <a:t>SN, et al. Orphanet </a:t>
            </a:r>
            <a:r>
              <a:rPr lang="et-EE" sz="1800" dirty="0" smtClean="0"/>
              <a:t>ülevaates</a:t>
            </a:r>
            <a:r>
              <a:rPr lang="da-DK" sz="1800" dirty="0" smtClean="0"/>
              <a:t> </a:t>
            </a:r>
            <a:r>
              <a:rPr lang="da-DK" sz="1800" dirty="0"/>
              <a:t>(2019</a:t>
            </a:r>
            <a:r>
              <a:rPr lang="da-DK" sz="1800" dirty="0" smtClean="0"/>
              <a:t>)</a:t>
            </a:r>
            <a:endParaRPr lang="et-EE" sz="2000" dirty="0" smtClean="0"/>
          </a:p>
          <a:p>
            <a:pPr marL="742950" lvl="1" indent="-285750">
              <a:buFont typeface="Arial" panose="020B0604020202020204" pitchFamily="34" charset="0"/>
              <a:buChar char="•"/>
            </a:pPr>
            <a:r>
              <a:rPr lang="et-EE" sz="2000" dirty="0" smtClean="0"/>
              <a:t>71.9% geneetilised</a:t>
            </a:r>
          </a:p>
          <a:p>
            <a:pPr marL="742950" lvl="1" indent="-285750">
              <a:buFont typeface="Arial" panose="020B0604020202020204" pitchFamily="34" charset="0"/>
              <a:buChar char="•"/>
            </a:pPr>
            <a:r>
              <a:rPr lang="et-EE" sz="2000" dirty="0" smtClean="0"/>
              <a:t>~80% harvikhaigustest elanikkonnas sagedusega 1-5 </a:t>
            </a:r>
            <a:r>
              <a:rPr lang="et-EE" sz="2000" dirty="0"/>
              <a:t>juhtu10 000 </a:t>
            </a:r>
            <a:r>
              <a:rPr lang="et-EE" sz="2000" dirty="0" smtClean="0"/>
              <a:t>kohta</a:t>
            </a:r>
          </a:p>
          <a:p>
            <a:pPr marL="742950" lvl="1" indent="-285750">
              <a:buFont typeface="Arial" panose="020B0604020202020204" pitchFamily="34" charset="0"/>
              <a:buChar char="•"/>
            </a:pPr>
            <a:r>
              <a:rPr lang="et-EE" sz="2000" dirty="0" smtClean="0"/>
              <a:t>Harvikhaigusi globaalselt 3.5-5.9% isikutel (263-446 M)</a:t>
            </a:r>
            <a:endParaRPr lang="et-EE" sz="2000" dirty="0"/>
          </a:p>
        </p:txBody>
      </p:sp>
      <p:pic>
        <p:nvPicPr>
          <p:cNvPr id="6" name="Picture 5"/>
          <p:cNvPicPr>
            <a:picLocks noChangeAspect="1"/>
          </p:cNvPicPr>
          <p:nvPr/>
        </p:nvPicPr>
        <p:blipFill>
          <a:blip r:embed="rId5"/>
          <a:stretch>
            <a:fillRect/>
          </a:stretch>
        </p:blipFill>
        <p:spPr>
          <a:xfrm>
            <a:off x="7239000" y="1219200"/>
            <a:ext cx="4038600" cy="2596008"/>
          </a:xfrm>
          <a:prstGeom prst="rect">
            <a:avLst/>
          </a:prstGeom>
        </p:spPr>
      </p:pic>
      <p:pic>
        <p:nvPicPr>
          <p:cNvPr id="7" name="Picture 6"/>
          <p:cNvPicPr>
            <a:picLocks noChangeAspect="1"/>
          </p:cNvPicPr>
          <p:nvPr/>
        </p:nvPicPr>
        <p:blipFill>
          <a:blip r:embed="rId6"/>
          <a:stretch>
            <a:fillRect/>
          </a:stretch>
        </p:blipFill>
        <p:spPr>
          <a:xfrm>
            <a:off x="7239000" y="3886200"/>
            <a:ext cx="4021183" cy="2395105"/>
          </a:xfrm>
          <a:prstGeom prst="rect">
            <a:avLst/>
          </a:prstGeom>
        </p:spPr>
      </p:pic>
    </p:spTree>
    <p:extLst>
      <p:ext uri="{BB962C8B-B14F-4D97-AF65-F5344CB8AC3E}">
        <p14:creationId xmlns:p14="http://schemas.microsoft.com/office/powerpoint/2010/main" val="3098855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t>Geneetiliste haiguste pärandumismustrid</a:t>
            </a:r>
            <a:endParaRPr lang="en-US" sz="3600" dirty="0"/>
          </a:p>
        </p:txBody>
      </p:sp>
      <p:pic>
        <p:nvPicPr>
          <p:cNvPr id="2" name="Picture 1"/>
          <p:cNvPicPr>
            <a:picLocks noChangeAspect="1"/>
          </p:cNvPicPr>
          <p:nvPr/>
        </p:nvPicPr>
        <p:blipFill>
          <a:blip r:embed="rId3"/>
          <a:stretch>
            <a:fillRect/>
          </a:stretch>
        </p:blipFill>
        <p:spPr>
          <a:xfrm>
            <a:off x="1600200" y="1243149"/>
            <a:ext cx="8722105" cy="4687389"/>
          </a:xfrm>
          <a:prstGeom prst="rect">
            <a:avLst/>
          </a:prstGeom>
        </p:spPr>
      </p:pic>
      <p:sp>
        <p:nvSpPr>
          <p:cNvPr id="5" name="Rectangle 4"/>
          <p:cNvSpPr/>
          <p:nvPr/>
        </p:nvSpPr>
        <p:spPr>
          <a:xfrm>
            <a:off x="304800" y="6320135"/>
            <a:ext cx="8364790" cy="461665"/>
          </a:xfrm>
          <a:prstGeom prst="rect">
            <a:avLst/>
          </a:prstGeom>
        </p:spPr>
        <p:txBody>
          <a:bodyPr wrap="none">
            <a:spAutoFit/>
          </a:bodyPr>
          <a:lstStyle/>
          <a:p>
            <a:r>
              <a:rPr lang="et-EE" sz="2400" i="1" dirty="0"/>
              <a:t> </a:t>
            </a:r>
            <a:r>
              <a:rPr lang="da-DK" i="1" dirty="0"/>
              <a:t>Wakap SN, et </a:t>
            </a:r>
            <a:r>
              <a:rPr lang="da-DK" i="1" dirty="0" smtClean="0"/>
              <a:t>al</a:t>
            </a:r>
            <a:r>
              <a:rPr lang="et-EE" i="1" dirty="0" smtClean="0"/>
              <a:t>. </a:t>
            </a:r>
            <a:r>
              <a:rPr lang="en-US" i="1" dirty="0"/>
              <a:t>European Journal of Human </a:t>
            </a:r>
            <a:r>
              <a:rPr lang="en-US" i="1" dirty="0" smtClean="0"/>
              <a:t>Genetics (</a:t>
            </a:r>
            <a:r>
              <a:rPr lang="en-US" i="1" dirty="0"/>
              <a:t>2020)</a:t>
            </a:r>
          </a:p>
        </p:txBody>
      </p:sp>
    </p:spTree>
    <p:extLst>
      <p:ext uri="{BB962C8B-B14F-4D97-AF65-F5344CB8AC3E}">
        <p14:creationId xmlns:p14="http://schemas.microsoft.com/office/powerpoint/2010/main" val="1088122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err="1" smtClean="0"/>
              <a:t>Autosoom</a:t>
            </a:r>
            <a:r>
              <a:rPr lang="et-EE" dirty="0" smtClean="0"/>
              <a:t>-dominantne pärandumine</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1371600" y="1600200"/>
            <a:ext cx="3810000" cy="4953000"/>
          </a:xfrm>
        </p:spPr>
        <p:txBody>
          <a:bodyPr/>
          <a:lstStyle/>
          <a:p>
            <a:pPr marL="285750" indent="-285750">
              <a:buFont typeface="Arial" panose="020B0604020202020204" pitchFamily="34" charset="0"/>
              <a:buChar char="•"/>
            </a:pPr>
            <a:r>
              <a:rPr lang="et-EE" sz="2400" dirty="0"/>
              <a:t>Pärandumine nii ema- kui isaliini pidi</a:t>
            </a:r>
          </a:p>
          <a:p>
            <a:pPr marL="285750" indent="-285750">
              <a:buFont typeface="Arial" panose="020B0604020202020204" pitchFamily="34" charset="0"/>
              <a:buChar char="•"/>
            </a:pPr>
            <a:r>
              <a:rPr lang="et-EE" sz="2400" dirty="0"/>
              <a:t>Kui üks haige vanem peres, on kordusrisk peres kuni 1/2 (sõltub haiguse ja alleeli </a:t>
            </a:r>
            <a:r>
              <a:rPr lang="et-EE" sz="2400" dirty="0" err="1"/>
              <a:t>penetrantsusest</a:t>
            </a:r>
            <a:endParaRPr lang="et-EE" sz="2400" dirty="0"/>
          </a:p>
          <a:p>
            <a:pPr marL="285750" indent="-285750">
              <a:buFont typeface="Arial" panose="020B0604020202020204" pitchFamily="34" charset="0"/>
              <a:buChar char="•"/>
            </a:pPr>
            <a:r>
              <a:rPr lang="et-EE" sz="2400" dirty="0"/>
              <a:t>Soolist eelistust haiguse pärandumisel pole</a:t>
            </a:r>
          </a:p>
          <a:p>
            <a:pPr marL="285750" indent="-285750">
              <a:buFont typeface="Arial" panose="020B0604020202020204" pitchFamily="34" charset="0"/>
              <a:buChar char="•"/>
            </a:pPr>
            <a:r>
              <a:rPr lang="et-EE" sz="2400" dirty="0" smtClean="0"/>
              <a:t>Haiguskulg raskem kui kahjustus mõlemas geenikoopias</a:t>
            </a:r>
            <a:endParaRPr lang="et-EE" sz="2400" dirty="0"/>
          </a:p>
        </p:txBody>
      </p:sp>
      <p:pic>
        <p:nvPicPr>
          <p:cNvPr id="6" name="Picture 10" descr="Autosomal_dominant_inherit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24600" y="1371600"/>
            <a:ext cx="3942330" cy="4846366"/>
          </a:xfrm>
          <a:prstGeom prst="rect">
            <a:avLst/>
          </a:prstGeom>
          <a:noFill/>
        </p:spPr>
      </p:pic>
    </p:spTree>
    <p:extLst>
      <p:ext uri="{BB962C8B-B14F-4D97-AF65-F5344CB8AC3E}">
        <p14:creationId xmlns:p14="http://schemas.microsoft.com/office/powerpoint/2010/main" val="1341138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err="1" smtClean="0"/>
              <a:t>Autosoom</a:t>
            </a:r>
            <a:r>
              <a:rPr lang="et-EE" dirty="0" smtClean="0"/>
              <a:t>-retsessiivne pärandumine</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1371600" y="1600200"/>
            <a:ext cx="4343400" cy="4953000"/>
          </a:xfrm>
        </p:spPr>
        <p:txBody>
          <a:bodyPr/>
          <a:lstStyle/>
          <a:p>
            <a:pPr marL="285750" indent="-285750">
              <a:buFont typeface="Arial" panose="020B0604020202020204" pitchFamily="34" charset="0"/>
              <a:buChar char="•"/>
            </a:pPr>
            <a:r>
              <a:rPr lang="et-EE" sz="2400" dirty="0"/>
              <a:t>Pärandumine nii ema- kui isaliini pidi</a:t>
            </a:r>
          </a:p>
          <a:p>
            <a:pPr marL="285750" indent="-285750">
              <a:buFont typeface="Arial" panose="020B0604020202020204" pitchFamily="34" charset="0"/>
              <a:buChar char="•"/>
            </a:pPr>
            <a:r>
              <a:rPr lang="et-EE" sz="2400" dirty="0"/>
              <a:t>Soolist eelistust haiguse pärandumisel tavaliselt pole</a:t>
            </a:r>
          </a:p>
          <a:p>
            <a:pPr marL="285750" indent="-285750">
              <a:buFont typeface="Arial" panose="020B0604020202020204" pitchFamily="34" charset="0"/>
              <a:buChar char="•"/>
            </a:pPr>
            <a:r>
              <a:rPr lang="et-EE" sz="2400" dirty="0"/>
              <a:t>Haige ema ja isa on obligatoorsed kandjad</a:t>
            </a:r>
          </a:p>
          <a:p>
            <a:pPr marL="285750" indent="-285750">
              <a:buFont typeface="Arial" panose="020B0604020202020204" pitchFamily="34" charset="0"/>
              <a:buChar char="•"/>
            </a:pPr>
            <a:r>
              <a:rPr lang="et-EE" sz="2400" dirty="0"/>
              <a:t>Kordusrisk peres 1/4, seega kõige enam on ohustatud sama pere õed-vennad</a:t>
            </a:r>
          </a:p>
          <a:p>
            <a:pPr marL="285750" indent="-285750">
              <a:buFont typeface="Arial" panose="020B0604020202020204" pitchFamily="34" charset="0"/>
              <a:buChar char="•"/>
            </a:pPr>
            <a:r>
              <a:rPr lang="et-EE" sz="2400" dirty="0"/>
              <a:t>Haige isiku terve õe või venna haigusalleelide kandluse tõenäosus on 2/3</a:t>
            </a:r>
          </a:p>
          <a:p>
            <a:pPr marL="285750" indent="-285750">
              <a:buFont typeface="Arial" panose="020B0604020202020204" pitchFamily="34" charset="0"/>
              <a:buChar char="•"/>
            </a:pPr>
            <a:endParaRPr lang="et-EE" sz="2400" dirty="0"/>
          </a:p>
        </p:txBody>
      </p:sp>
      <p:pic>
        <p:nvPicPr>
          <p:cNvPr id="5" name="Picture 33" descr="Autosomal_recessive_inherit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77000" y="1371600"/>
            <a:ext cx="3801733" cy="4759197"/>
          </a:xfrm>
          <a:prstGeom prst="rect">
            <a:avLst/>
          </a:prstGeom>
          <a:noFill/>
        </p:spPr>
      </p:pic>
    </p:spTree>
    <p:extLst>
      <p:ext uri="{BB962C8B-B14F-4D97-AF65-F5344CB8AC3E}">
        <p14:creationId xmlns:p14="http://schemas.microsoft.com/office/powerpoint/2010/main" val="4290626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err="1" smtClean="0"/>
              <a:t>Autosoom</a:t>
            </a:r>
            <a:r>
              <a:rPr lang="et-EE" sz="3600" dirty="0" smtClean="0"/>
              <a:t>-retsessiivsed haigused ja geenikandlus</a:t>
            </a:r>
            <a:endParaRPr lang="en-US" sz="360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371600"/>
            <a:ext cx="10972800" cy="4800600"/>
          </a:xfrm>
        </p:spPr>
        <p:txBody>
          <a:bodyPr/>
          <a:lstStyle/>
          <a:p>
            <a:pPr marL="342900" indent="-342900">
              <a:buFont typeface="Arial" panose="020B0604020202020204" pitchFamily="34" charset="0"/>
              <a:buChar char="•"/>
            </a:pPr>
            <a:r>
              <a:rPr lang="et-EE" sz="2400" dirty="0" smtClean="0"/>
              <a:t>Geenikandjaid on alati palju rohkem kui haigeid</a:t>
            </a:r>
          </a:p>
          <a:p>
            <a:pPr marL="342900" indent="-342900">
              <a:buFont typeface="Arial" panose="020B0604020202020204" pitchFamily="34" charset="0"/>
              <a:buChar char="•"/>
            </a:pPr>
            <a:r>
              <a:rPr lang="et-EE" sz="2400" dirty="0" smtClean="0"/>
              <a:t>Kas võiks laiemalt uurida ka rahvastiku tasemel?</a:t>
            </a:r>
            <a:endParaRPr lang="en-US" sz="2400" dirty="0"/>
          </a:p>
        </p:txBody>
      </p:sp>
      <p:pic>
        <p:nvPicPr>
          <p:cNvPr id="5" name="Picture 4"/>
          <p:cNvPicPr>
            <a:picLocks noChangeAspect="1"/>
          </p:cNvPicPr>
          <p:nvPr/>
        </p:nvPicPr>
        <p:blipFill>
          <a:blip r:embed="rId3"/>
          <a:stretch>
            <a:fillRect/>
          </a:stretch>
        </p:blipFill>
        <p:spPr>
          <a:xfrm>
            <a:off x="9474829" y="2362200"/>
            <a:ext cx="2006901" cy="1600200"/>
          </a:xfrm>
          <a:prstGeom prst="rect">
            <a:avLst/>
          </a:prstGeom>
        </p:spPr>
      </p:pic>
      <p:pic>
        <p:nvPicPr>
          <p:cNvPr id="6" name="Picture 5"/>
          <p:cNvPicPr>
            <a:picLocks noChangeAspect="1"/>
          </p:cNvPicPr>
          <p:nvPr/>
        </p:nvPicPr>
        <p:blipFill>
          <a:blip r:embed="rId4"/>
          <a:stretch>
            <a:fillRect/>
          </a:stretch>
        </p:blipFill>
        <p:spPr>
          <a:xfrm>
            <a:off x="1936774" y="2286001"/>
            <a:ext cx="7426301" cy="3886200"/>
          </a:xfrm>
          <a:prstGeom prst="rect">
            <a:avLst/>
          </a:prstGeom>
        </p:spPr>
      </p:pic>
    </p:spTree>
    <p:extLst>
      <p:ext uri="{BB962C8B-B14F-4D97-AF65-F5344CB8AC3E}">
        <p14:creationId xmlns:p14="http://schemas.microsoft.com/office/powerpoint/2010/main" val="1098003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Geenivariantide </a:t>
            </a:r>
            <a:r>
              <a:rPr lang="et-EE" dirty="0" err="1" smtClean="0"/>
              <a:t>haigusseoselisus</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9372600" cy="472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6163057"/>
            <a:ext cx="6096000" cy="597856"/>
          </a:xfrm>
          <a:prstGeom prst="rect">
            <a:avLst/>
          </a:prstGeom>
        </p:spPr>
        <p:txBody>
          <a:bodyPr>
            <a:spAutoFit/>
          </a:bodyPr>
          <a:lstStyle/>
          <a:p>
            <a:pPr algn="just">
              <a:lnSpc>
                <a:spcPct val="90000"/>
              </a:lnSpc>
              <a:buFont typeface="Wingdings" panose="05000000000000000000" pitchFamily="2" charset="2"/>
              <a:buNone/>
            </a:pPr>
            <a:r>
              <a:rPr lang="et-EE" i="1" dirty="0"/>
              <a:t>Mark I, et </a:t>
            </a:r>
            <a:r>
              <a:rPr lang="et-EE" i="1" dirty="0" err="1"/>
              <a:t>al</a:t>
            </a:r>
            <a:r>
              <a:rPr lang="et-EE" i="1" dirty="0"/>
              <a:t>. </a:t>
            </a:r>
          </a:p>
          <a:p>
            <a:pPr algn="just">
              <a:lnSpc>
                <a:spcPct val="90000"/>
              </a:lnSpc>
              <a:buFont typeface="Wingdings" panose="05000000000000000000" pitchFamily="2" charset="2"/>
              <a:buNone/>
            </a:pPr>
            <a:r>
              <a:rPr lang="et-EE" i="1" dirty="0" err="1"/>
              <a:t>Nat</a:t>
            </a:r>
            <a:r>
              <a:rPr lang="et-EE" i="1" dirty="0"/>
              <a:t> </a:t>
            </a:r>
            <a:r>
              <a:rPr lang="et-EE" i="1" dirty="0" err="1"/>
              <a:t>Rev</a:t>
            </a:r>
            <a:r>
              <a:rPr lang="et-EE" i="1" dirty="0"/>
              <a:t> </a:t>
            </a:r>
            <a:r>
              <a:rPr lang="et-EE" i="1" dirty="0" err="1"/>
              <a:t>Genet</a:t>
            </a:r>
            <a:r>
              <a:rPr lang="et-EE" i="1" dirty="0"/>
              <a:t> 9, 356-369 (2008)</a:t>
            </a:r>
          </a:p>
        </p:txBody>
      </p:sp>
    </p:spTree>
    <p:extLst>
      <p:ext uri="{BB962C8B-B14F-4D97-AF65-F5344CB8AC3E}">
        <p14:creationId xmlns:p14="http://schemas.microsoft.com/office/powerpoint/2010/main" val="1280025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Vähiriskidega seotud geenivariandid</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3200400" cy="4953000"/>
          </a:xfrm>
        </p:spPr>
        <p:txBody>
          <a:bodyPr/>
          <a:lstStyle/>
          <a:p>
            <a:pPr marL="457200" indent="-457200">
              <a:buFont typeface="Arial" panose="020B0604020202020204" pitchFamily="34" charset="0"/>
              <a:buChar char="•"/>
            </a:pPr>
            <a:r>
              <a:rPr lang="et-EE" dirty="0" smtClean="0"/>
              <a:t>Rinnavähk</a:t>
            </a:r>
          </a:p>
          <a:p>
            <a:pPr marL="457200" indent="-457200">
              <a:buFont typeface="Arial" panose="020B0604020202020204" pitchFamily="34" charset="0"/>
              <a:buChar char="•"/>
            </a:pPr>
            <a:endParaRPr lang="et-EE" dirty="0"/>
          </a:p>
          <a:p>
            <a:pPr marL="457200" indent="-457200">
              <a:buFont typeface="Arial" panose="020B0604020202020204" pitchFamily="34" charset="0"/>
              <a:buChar char="•"/>
            </a:pPr>
            <a:endParaRPr lang="et-EE" dirty="0" smtClean="0"/>
          </a:p>
          <a:p>
            <a:pPr marL="457200" indent="-457200">
              <a:buFont typeface="Arial" panose="020B0604020202020204" pitchFamily="34" charset="0"/>
              <a:buChar char="•"/>
            </a:pPr>
            <a:endParaRPr lang="et-EE" dirty="0"/>
          </a:p>
          <a:p>
            <a:pPr marL="457200" indent="-457200">
              <a:buFont typeface="Arial" panose="020B0604020202020204" pitchFamily="34" charset="0"/>
              <a:buChar char="•"/>
            </a:pPr>
            <a:endParaRPr lang="et-EE" dirty="0" smtClean="0"/>
          </a:p>
          <a:p>
            <a:pPr marL="457200" indent="-457200">
              <a:buFont typeface="Arial" panose="020B0604020202020204" pitchFamily="34" charset="0"/>
              <a:buChar char="•"/>
            </a:pPr>
            <a:r>
              <a:rPr lang="et-EE" dirty="0" err="1" smtClean="0"/>
              <a:t>Kolorektaalvähk</a:t>
            </a:r>
            <a:endParaRPr lang="en-US" dirty="0"/>
          </a:p>
        </p:txBody>
      </p:sp>
      <p:sp>
        <p:nvSpPr>
          <p:cNvPr id="6" name="Rectangle 5"/>
          <p:cNvSpPr/>
          <p:nvPr/>
        </p:nvSpPr>
        <p:spPr>
          <a:xfrm>
            <a:off x="533400" y="6163057"/>
            <a:ext cx="6705600" cy="646331"/>
          </a:xfrm>
          <a:prstGeom prst="rect">
            <a:avLst/>
          </a:prstGeom>
        </p:spPr>
        <p:txBody>
          <a:bodyPr wrap="square">
            <a:spAutoFit/>
          </a:bodyPr>
          <a:lstStyle/>
          <a:p>
            <a:r>
              <a:rPr lang="en-US" i="1" dirty="0"/>
              <a:t>Turnbull C, et al. 2018 Sep;50(9):1212-1218. </a:t>
            </a:r>
            <a:endParaRPr lang="et-EE" i="1" dirty="0"/>
          </a:p>
          <a:p>
            <a:r>
              <a:rPr lang="en-US" i="1" dirty="0" err="1"/>
              <a:t>doi</a:t>
            </a:r>
            <a:r>
              <a:rPr lang="en-US" i="1" dirty="0"/>
              <a:t>: 10.1038/s41588-018-0202-0</a:t>
            </a:r>
          </a:p>
        </p:txBody>
      </p:sp>
      <p:pic>
        <p:nvPicPr>
          <p:cNvPr id="8" name="Picture 7"/>
          <p:cNvPicPr>
            <a:picLocks noChangeAspect="1"/>
          </p:cNvPicPr>
          <p:nvPr/>
        </p:nvPicPr>
        <p:blipFill>
          <a:blip r:embed="rId2"/>
          <a:stretch>
            <a:fillRect/>
          </a:stretch>
        </p:blipFill>
        <p:spPr>
          <a:xfrm>
            <a:off x="5257800" y="878235"/>
            <a:ext cx="4803226" cy="5589754"/>
          </a:xfrm>
          <a:prstGeom prst="rect">
            <a:avLst/>
          </a:prstGeom>
        </p:spPr>
      </p:pic>
    </p:spTree>
    <p:extLst>
      <p:ext uri="{BB962C8B-B14F-4D97-AF65-F5344CB8AC3E}">
        <p14:creationId xmlns:p14="http://schemas.microsoft.com/office/powerpoint/2010/main" val="2398015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Geenivariantide </a:t>
            </a:r>
            <a:r>
              <a:rPr lang="et-EE" dirty="0" err="1" smtClean="0"/>
              <a:t>haigusseoselisus</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6172200" cy="4953000"/>
          </a:xfrm>
        </p:spPr>
        <p:txBody>
          <a:bodyPr/>
          <a:lstStyle/>
          <a:p>
            <a:pPr marL="457200" indent="-457200">
              <a:lnSpc>
                <a:spcPct val="100000"/>
              </a:lnSpc>
              <a:buFont typeface="Arial" panose="020B0604020202020204" pitchFamily="34" charset="0"/>
              <a:buChar char="•"/>
            </a:pPr>
            <a:r>
              <a:rPr lang="et-EE" sz="2000" dirty="0" smtClean="0"/>
              <a:t>Kehtib m</a:t>
            </a:r>
            <a:r>
              <a:rPr lang="en-US" sz="2000" dirty="0" err="1" smtClean="0"/>
              <a:t>onogeensete</a:t>
            </a:r>
            <a:r>
              <a:rPr lang="en-US" sz="2000" dirty="0" smtClean="0"/>
              <a:t> </a:t>
            </a:r>
            <a:r>
              <a:rPr lang="en-US" sz="2000" dirty="0"/>
              <a:t>(</a:t>
            </a:r>
            <a:r>
              <a:rPr lang="en-US" sz="2000" dirty="0" err="1"/>
              <a:t>ühe</a:t>
            </a:r>
            <a:r>
              <a:rPr lang="en-US" sz="2000" dirty="0"/>
              <a:t> </a:t>
            </a:r>
            <a:r>
              <a:rPr lang="en-US" sz="2000" dirty="0" err="1"/>
              <a:t>geeniga</a:t>
            </a:r>
            <a:r>
              <a:rPr lang="en-US" sz="2000" dirty="0"/>
              <a:t> </a:t>
            </a:r>
            <a:r>
              <a:rPr lang="en-US" sz="2000" dirty="0" err="1"/>
              <a:t>seotud</a:t>
            </a:r>
            <a:r>
              <a:rPr lang="en-US" sz="2000" dirty="0"/>
              <a:t>) </a:t>
            </a:r>
            <a:r>
              <a:rPr lang="en-US" sz="2000" dirty="0" err="1"/>
              <a:t>haiguste</a:t>
            </a:r>
            <a:r>
              <a:rPr lang="en-US" sz="2000" dirty="0"/>
              <a:t> </a:t>
            </a:r>
            <a:r>
              <a:rPr lang="en-US" sz="2000" dirty="0" err="1" smtClean="0"/>
              <a:t>puhul</a:t>
            </a:r>
            <a:endParaRPr lang="et-EE" sz="2000" dirty="0" smtClean="0"/>
          </a:p>
          <a:p>
            <a:pPr marL="457200" indent="-457200">
              <a:lnSpc>
                <a:spcPct val="100000"/>
              </a:lnSpc>
              <a:buFont typeface="Arial" panose="020B0604020202020204" pitchFamily="34" charset="0"/>
              <a:buChar char="•"/>
            </a:pPr>
            <a:r>
              <a:rPr lang="et-EE" sz="2000" dirty="0"/>
              <a:t>Ennustatav efekt valgu tasemel</a:t>
            </a:r>
          </a:p>
          <a:p>
            <a:pPr marL="457200" indent="-457200">
              <a:lnSpc>
                <a:spcPct val="100000"/>
              </a:lnSpc>
              <a:buFont typeface="Arial" panose="020B0604020202020204" pitchFamily="34" charset="0"/>
              <a:buChar char="•"/>
            </a:pPr>
            <a:r>
              <a:rPr lang="et-EE" sz="2000" dirty="0"/>
              <a:t>Kliiniline </a:t>
            </a:r>
            <a:r>
              <a:rPr lang="et-EE" sz="2000" dirty="0" smtClean="0"/>
              <a:t>kogemus</a:t>
            </a:r>
            <a:endParaRPr lang="et-EE" sz="2000" dirty="0"/>
          </a:p>
          <a:p>
            <a:pPr marL="457200" indent="-457200">
              <a:lnSpc>
                <a:spcPct val="100000"/>
              </a:lnSpc>
              <a:buFont typeface="Arial" panose="020B0604020202020204" pitchFamily="34" charset="0"/>
              <a:buChar char="•"/>
            </a:pPr>
            <a:r>
              <a:rPr lang="et-EE" sz="2000" i="1" dirty="0"/>
              <a:t>In </a:t>
            </a:r>
            <a:r>
              <a:rPr lang="et-EE" sz="2000" i="1" dirty="0" err="1"/>
              <a:t>silico</a:t>
            </a:r>
            <a:r>
              <a:rPr lang="et-EE" sz="2000" dirty="0"/>
              <a:t> skoorid (eraldi ebapiisav</a:t>
            </a:r>
            <a:r>
              <a:rPr lang="et-EE" sz="2000" dirty="0" smtClean="0"/>
              <a:t>)</a:t>
            </a:r>
          </a:p>
          <a:p>
            <a:pPr>
              <a:lnSpc>
                <a:spcPct val="100000"/>
              </a:lnSpc>
            </a:pPr>
            <a:endParaRPr lang="et-EE" sz="2000" dirty="0"/>
          </a:p>
          <a:p>
            <a:pPr marL="457200" indent="-457200">
              <a:buFont typeface="Arial" panose="020B0604020202020204" pitchFamily="34" charset="0"/>
              <a:buChar char="•"/>
            </a:pPr>
            <a:r>
              <a:rPr lang="et-EE" sz="2000" dirty="0"/>
              <a:t>Rahvusvaheline soovitus </a:t>
            </a:r>
            <a:r>
              <a:rPr lang="et-EE" sz="2000" dirty="0" smtClean="0"/>
              <a:t>(ACMG 2015) </a:t>
            </a:r>
            <a:r>
              <a:rPr lang="et-EE" sz="2000" dirty="0"/>
              <a:t>5 klassi:</a:t>
            </a:r>
          </a:p>
          <a:p>
            <a:pPr marL="914400" lvl="1" indent="-457200">
              <a:buFont typeface="Arial" panose="020B0604020202020204" pitchFamily="34" charset="0"/>
              <a:buChar char="•"/>
            </a:pPr>
            <a:r>
              <a:rPr lang="et-EE" sz="1800" b="1" dirty="0"/>
              <a:t>Klass 5</a:t>
            </a:r>
            <a:r>
              <a:rPr lang="et-EE" sz="1800" dirty="0"/>
              <a:t> - </a:t>
            </a:r>
            <a:r>
              <a:rPr lang="et-EE" sz="1800" dirty="0" err="1"/>
              <a:t>haigusseoseline</a:t>
            </a:r>
            <a:r>
              <a:rPr lang="et-EE" sz="1800" dirty="0"/>
              <a:t> (</a:t>
            </a:r>
            <a:r>
              <a:rPr lang="et-EE" sz="1800" dirty="0" err="1"/>
              <a:t>Pathogenic</a:t>
            </a:r>
            <a:r>
              <a:rPr lang="et-EE" sz="1800" dirty="0"/>
              <a:t>)</a:t>
            </a:r>
          </a:p>
          <a:p>
            <a:pPr marL="914400" lvl="1" indent="-457200">
              <a:buFont typeface="Arial" panose="020B0604020202020204" pitchFamily="34" charset="0"/>
              <a:buChar char="•"/>
            </a:pPr>
            <a:r>
              <a:rPr lang="et-EE" sz="1800" b="1" dirty="0"/>
              <a:t>Klass 4</a:t>
            </a:r>
            <a:r>
              <a:rPr lang="et-EE" sz="1800" dirty="0"/>
              <a:t> - tõenäoliselt </a:t>
            </a:r>
            <a:r>
              <a:rPr lang="et-EE" sz="1800" dirty="0" err="1"/>
              <a:t>haigusseoseline</a:t>
            </a:r>
            <a:r>
              <a:rPr lang="et-EE" sz="1800" dirty="0"/>
              <a:t> (</a:t>
            </a:r>
            <a:r>
              <a:rPr lang="et-EE" sz="1800" dirty="0" err="1"/>
              <a:t>Likely</a:t>
            </a:r>
            <a:r>
              <a:rPr lang="et-EE" sz="1800" dirty="0"/>
              <a:t> </a:t>
            </a:r>
            <a:r>
              <a:rPr lang="et-EE" sz="1800" dirty="0" err="1"/>
              <a:t>pathogenic</a:t>
            </a:r>
            <a:r>
              <a:rPr lang="et-EE" sz="1800" dirty="0"/>
              <a:t>)</a:t>
            </a:r>
          </a:p>
          <a:p>
            <a:pPr marL="914400" lvl="1" indent="-457200">
              <a:buFont typeface="Arial" panose="020B0604020202020204" pitchFamily="34" charset="0"/>
              <a:buChar char="•"/>
            </a:pPr>
            <a:r>
              <a:rPr lang="et-EE" sz="1800" b="1" dirty="0"/>
              <a:t>Klass 3</a:t>
            </a:r>
            <a:r>
              <a:rPr lang="et-EE" sz="1800" dirty="0"/>
              <a:t> - ebaselge tähendusega (VUS)</a:t>
            </a:r>
          </a:p>
          <a:p>
            <a:pPr marL="914400" lvl="1" indent="-457200">
              <a:buFont typeface="Arial" panose="020B0604020202020204" pitchFamily="34" charset="0"/>
              <a:buChar char="•"/>
            </a:pPr>
            <a:r>
              <a:rPr lang="et-EE" sz="1800" b="1" dirty="0"/>
              <a:t>Klass 2</a:t>
            </a:r>
            <a:r>
              <a:rPr lang="et-EE" sz="1800" dirty="0"/>
              <a:t> - tõenäoliselt healoomuline (</a:t>
            </a:r>
            <a:r>
              <a:rPr lang="et-EE" sz="1800" dirty="0" err="1"/>
              <a:t>Likely</a:t>
            </a:r>
            <a:r>
              <a:rPr lang="et-EE" sz="1800" dirty="0"/>
              <a:t> </a:t>
            </a:r>
            <a:r>
              <a:rPr lang="et-EE" sz="1800" dirty="0" err="1"/>
              <a:t>benign</a:t>
            </a:r>
            <a:r>
              <a:rPr lang="et-EE" sz="1800" dirty="0"/>
              <a:t>)</a:t>
            </a:r>
          </a:p>
          <a:p>
            <a:pPr marL="914400" lvl="1" indent="-457200">
              <a:buFont typeface="Arial" panose="020B0604020202020204" pitchFamily="34" charset="0"/>
              <a:buChar char="•"/>
            </a:pPr>
            <a:r>
              <a:rPr lang="et-EE" sz="1800" b="1" dirty="0"/>
              <a:t>Klass 1</a:t>
            </a:r>
            <a:r>
              <a:rPr lang="et-EE" sz="1800" dirty="0"/>
              <a:t> – healoomuline (</a:t>
            </a:r>
            <a:r>
              <a:rPr lang="et-EE" sz="1800" dirty="0" err="1"/>
              <a:t>Benign</a:t>
            </a:r>
            <a:r>
              <a:rPr lang="et-EE" sz="1800" dirty="0" smtClean="0"/>
              <a:t>)</a:t>
            </a:r>
            <a:endParaRPr lang="et-EE" sz="1800" dirty="0"/>
          </a:p>
        </p:txBody>
      </p:sp>
      <p:sp>
        <p:nvSpPr>
          <p:cNvPr id="5" name="Rectangle 4"/>
          <p:cNvSpPr/>
          <p:nvPr/>
        </p:nvSpPr>
        <p:spPr>
          <a:xfrm>
            <a:off x="762000" y="6400800"/>
            <a:ext cx="3962400" cy="341632"/>
          </a:xfrm>
          <a:prstGeom prst="rect">
            <a:avLst/>
          </a:prstGeom>
        </p:spPr>
        <p:txBody>
          <a:bodyPr wrap="square">
            <a:spAutoFit/>
          </a:bodyPr>
          <a:lstStyle/>
          <a:p>
            <a:pPr algn="just">
              <a:lnSpc>
                <a:spcPct val="90000"/>
              </a:lnSpc>
              <a:buFont typeface="Wingdings" panose="05000000000000000000" pitchFamily="2" charset="2"/>
              <a:buNone/>
            </a:pPr>
            <a:r>
              <a:rPr lang="et-EE" i="1" dirty="0" err="1"/>
              <a:t>Richards</a:t>
            </a:r>
            <a:r>
              <a:rPr lang="et-EE" i="1" dirty="0"/>
              <a:t> S, ACMG-AMP (2015)</a:t>
            </a:r>
          </a:p>
        </p:txBody>
      </p:sp>
      <p:pic>
        <p:nvPicPr>
          <p:cNvPr id="6" name="Picture 5"/>
          <p:cNvPicPr>
            <a:picLocks noChangeAspect="1"/>
          </p:cNvPicPr>
          <p:nvPr/>
        </p:nvPicPr>
        <p:blipFill>
          <a:blip r:embed="rId3"/>
          <a:stretch>
            <a:fillRect/>
          </a:stretch>
        </p:blipFill>
        <p:spPr>
          <a:xfrm>
            <a:off x="6923384" y="1154827"/>
            <a:ext cx="5194940" cy="1409923"/>
          </a:xfrm>
          <a:prstGeom prst="rect">
            <a:avLst/>
          </a:prstGeom>
          <a:ln>
            <a:solidFill>
              <a:schemeClr val="tx2"/>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6923385" y="2662612"/>
            <a:ext cx="5194939" cy="40798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0996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Andmebaasid – </a:t>
            </a:r>
            <a:r>
              <a:rPr lang="et-EE" dirty="0" err="1" smtClean="0"/>
              <a:t>ClinVar</a:t>
            </a:r>
            <a:r>
              <a:rPr lang="et-EE" dirty="0" smtClean="0"/>
              <a:t>, </a:t>
            </a:r>
            <a:r>
              <a:rPr lang="et-EE" dirty="0" err="1" smtClean="0"/>
              <a:t>ClinGen</a:t>
            </a:r>
            <a:endParaRPr lang="en-US" dirty="0"/>
          </a:p>
        </p:txBody>
      </p:sp>
      <p:sp>
        <p:nvSpPr>
          <p:cNvPr id="2" name="Text Placeholder 1"/>
          <p:cNvSpPr>
            <a:spLocks noGrp="1"/>
          </p:cNvSpPr>
          <p:nvPr>
            <p:ph type="body" sz="quarter" idx="10"/>
          </p:nvPr>
        </p:nvSpPr>
        <p:spPr>
          <a:xfrm>
            <a:off x="492033" y="4557345"/>
            <a:ext cx="4132389" cy="914186"/>
          </a:xfrm>
        </p:spPr>
        <p:txBody>
          <a:bodyPr/>
          <a:lstStyle/>
          <a:p>
            <a:r>
              <a:rPr lang="et-EE" sz="2000" dirty="0" err="1" smtClean="0"/>
              <a:t>ClinGen</a:t>
            </a:r>
            <a:r>
              <a:rPr lang="et-EE" sz="2000" dirty="0" smtClean="0"/>
              <a:t> andmebaas kasutab sisendina </a:t>
            </a:r>
            <a:r>
              <a:rPr lang="et-EE" sz="2000" dirty="0" err="1" smtClean="0"/>
              <a:t>ClinVar</a:t>
            </a:r>
            <a:r>
              <a:rPr lang="et-EE" sz="2000" dirty="0" smtClean="0"/>
              <a:t> andmeid</a:t>
            </a:r>
            <a:endParaRPr lang="en-US" sz="2000" dirty="0"/>
          </a:p>
        </p:txBody>
      </p:sp>
      <p:pic>
        <p:nvPicPr>
          <p:cNvPr id="5122" name="Picture 2" descr="https://clinicalgenome.org/site/assets/files/1022/202007_-_clingen_diagram_-_v15-02_2.637x0-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989" y="1201783"/>
            <a:ext cx="6269616" cy="4970417"/>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20335" y="1219200"/>
            <a:ext cx="4132389" cy="823331"/>
          </a:xfrm>
          <a:prstGeom prst="rect">
            <a:avLst/>
          </a:prstGeom>
          <a:effectLst>
            <a:outerShdw blurRad="50800" dist="38100" dir="2700000" algn="tl" rotWithShape="0">
              <a:prstClr val="black">
                <a:alpha val="40000"/>
              </a:prstClr>
            </a:outerShdw>
          </a:effectLst>
        </p:spPr>
      </p:pic>
      <p:sp>
        <p:nvSpPr>
          <p:cNvPr id="8" name="Rectangle 7"/>
          <p:cNvSpPr/>
          <p:nvPr/>
        </p:nvSpPr>
        <p:spPr>
          <a:xfrm>
            <a:off x="304800" y="6400800"/>
            <a:ext cx="4751622" cy="338554"/>
          </a:xfrm>
          <a:prstGeom prst="rect">
            <a:avLst/>
          </a:prstGeom>
        </p:spPr>
        <p:txBody>
          <a:bodyPr wrap="none">
            <a:spAutoFit/>
          </a:bodyPr>
          <a:lstStyle/>
          <a:p>
            <a:r>
              <a:rPr lang="en-US" sz="1600" dirty="0"/>
              <a:t>https://www.ncbi.nlm.nih.gov/clinvar/</a:t>
            </a:r>
          </a:p>
        </p:txBody>
      </p:sp>
      <p:sp>
        <p:nvSpPr>
          <p:cNvPr id="9" name="Rectangle 8"/>
          <p:cNvSpPr/>
          <p:nvPr/>
        </p:nvSpPr>
        <p:spPr>
          <a:xfrm>
            <a:off x="300617" y="6031468"/>
            <a:ext cx="3906839" cy="369332"/>
          </a:xfrm>
          <a:prstGeom prst="rect">
            <a:avLst/>
          </a:prstGeom>
        </p:spPr>
        <p:txBody>
          <a:bodyPr wrap="none">
            <a:spAutoFit/>
          </a:bodyPr>
          <a:lstStyle/>
          <a:p>
            <a:r>
              <a:rPr lang="en-US" dirty="0"/>
              <a:t>https://clinicalgenome.org/</a:t>
            </a:r>
          </a:p>
        </p:txBody>
      </p:sp>
      <p:pic>
        <p:nvPicPr>
          <p:cNvPr id="10" name="Picture 9"/>
          <p:cNvPicPr>
            <a:picLocks noChangeAspect="1"/>
          </p:cNvPicPr>
          <p:nvPr/>
        </p:nvPicPr>
        <p:blipFill>
          <a:blip r:embed="rId5"/>
          <a:stretch>
            <a:fillRect/>
          </a:stretch>
        </p:blipFill>
        <p:spPr>
          <a:xfrm>
            <a:off x="507273" y="2258439"/>
            <a:ext cx="4158515" cy="20829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86976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5503627"/>
            <a:ext cx="12192001" cy="135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BBE3F-1F7E-3342-BBF8-6922DEDE4519}"/>
              </a:ext>
            </a:extLst>
          </p:cNvPr>
          <p:cNvSpPr>
            <a:spLocks noGrp="1"/>
          </p:cNvSpPr>
          <p:nvPr>
            <p:ph type="title"/>
          </p:nvPr>
        </p:nvSpPr>
        <p:spPr>
          <a:xfrm>
            <a:off x="991932" y="239534"/>
            <a:ext cx="10361869" cy="711671"/>
          </a:xfrm>
        </p:spPr>
        <p:txBody>
          <a:bodyPr>
            <a:normAutofit/>
          </a:bodyPr>
          <a:lstStyle/>
          <a:p>
            <a:r>
              <a:rPr lang="et-EE" dirty="0" smtClean="0"/>
              <a:t>Personaalmeditsiinist</a:t>
            </a:r>
            <a:endParaRPr lang="en-US" dirty="0"/>
          </a:p>
        </p:txBody>
      </p:sp>
      <p:sp>
        <p:nvSpPr>
          <p:cNvPr id="3" name="AutoShape 2" descr="Rinnavähi esmasjuhud Eestis 1968-2017"/>
          <p:cNvSpPr>
            <a:spLocks noChangeAspect="1" noChangeArrowheads="1"/>
          </p:cNvSpPr>
          <p:nvPr/>
        </p:nvSpPr>
        <p:spPr bwMode="auto">
          <a:xfrm>
            <a:off x="175631" y="-162469"/>
            <a:ext cx="344093" cy="3440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3228" tIns="51614" rIns="103228" bIns="51614" numCol="1" anchor="t" anchorCtr="0" compatLnSpc="1">
            <a:prstTxWarp prst="textNoShape">
              <a:avLst/>
            </a:prstTxWarp>
          </a:bodyPr>
          <a:lstStyle/>
          <a:p>
            <a:endParaRPr lang="en-US"/>
          </a:p>
        </p:txBody>
      </p:sp>
      <p:sp>
        <p:nvSpPr>
          <p:cNvPr id="10" name="Content Placeholder 2"/>
          <p:cNvSpPr>
            <a:spLocks noGrp="1"/>
          </p:cNvSpPr>
          <p:nvPr>
            <p:ph idx="1"/>
          </p:nvPr>
        </p:nvSpPr>
        <p:spPr>
          <a:xfrm>
            <a:off x="901812" y="1573771"/>
            <a:ext cx="6261577" cy="4235461"/>
          </a:xfrm>
        </p:spPr>
        <p:txBody>
          <a:bodyPr>
            <a:noAutofit/>
          </a:bodyPr>
          <a:lstStyle/>
          <a:p>
            <a:pPr algn="just"/>
            <a:r>
              <a:rPr lang="et-EE" dirty="0" smtClean="0"/>
              <a:t>Arsti töö </a:t>
            </a:r>
            <a:r>
              <a:rPr lang="et-EE" dirty="0"/>
              <a:t>on alati olnud </a:t>
            </a:r>
            <a:r>
              <a:rPr lang="et-EE" dirty="0" smtClean="0"/>
              <a:t>personaalne</a:t>
            </a:r>
            <a:endParaRPr lang="et-EE" dirty="0"/>
          </a:p>
          <a:p>
            <a:pPr algn="just"/>
            <a:endParaRPr lang="et-EE" dirty="0" smtClean="0"/>
          </a:p>
          <a:p>
            <a:pPr algn="just"/>
            <a:endParaRPr lang="et-EE" dirty="0" smtClean="0"/>
          </a:p>
          <a:p>
            <a:pPr algn="just"/>
            <a:r>
              <a:rPr lang="et-EE" dirty="0" smtClean="0"/>
              <a:t>Mõiste 1971, Gibson arutlus perearsti </a:t>
            </a:r>
            <a:r>
              <a:rPr lang="et-EE" dirty="0"/>
              <a:t>muutuva rolli üle kaasaegses </a:t>
            </a:r>
            <a:r>
              <a:rPr lang="et-EE" dirty="0" smtClean="0"/>
              <a:t>maailmas</a:t>
            </a:r>
          </a:p>
          <a:p>
            <a:pPr algn="just"/>
            <a:endParaRPr lang="et-EE" dirty="0" smtClean="0"/>
          </a:p>
          <a:p>
            <a:pPr algn="just"/>
            <a:r>
              <a:rPr lang="et-EE" dirty="0" smtClean="0"/>
              <a:t>Võimalik defineerida </a:t>
            </a:r>
            <a:r>
              <a:rPr lang="et-EE" dirty="0"/>
              <a:t>kui </a:t>
            </a:r>
            <a:endParaRPr lang="et-EE" b="1" dirty="0"/>
          </a:p>
          <a:p>
            <a:pPr algn="just"/>
            <a:r>
              <a:rPr lang="et-EE" b="1" dirty="0"/>
              <a:t>t</a:t>
            </a:r>
            <a:r>
              <a:rPr lang="et-EE" b="1" dirty="0" smtClean="0"/>
              <a:t>erviklikku </a:t>
            </a:r>
            <a:r>
              <a:rPr lang="et-EE" b="1" dirty="0"/>
              <a:t>tulevikunägemust haiguste ennetamiseks, </a:t>
            </a:r>
            <a:r>
              <a:rPr lang="et-EE" b="1" dirty="0" smtClean="0"/>
              <a:t>diagnoosimiseks ja </a:t>
            </a:r>
            <a:r>
              <a:rPr lang="et-EE" b="1" dirty="0"/>
              <a:t>raviks, et saavutada optimaalsed tulemused üksikpatsiendi </a:t>
            </a:r>
            <a:r>
              <a:rPr lang="et-EE" b="1" dirty="0" smtClean="0"/>
              <a:t>tasemel</a:t>
            </a:r>
          </a:p>
          <a:p>
            <a:pPr algn="just"/>
            <a:endParaRPr lang="et-EE" b="1" dirty="0" smtClean="0"/>
          </a:p>
          <a:p>
            <a:pPr algn="just"/>
            <a:endParaRPr lang="et-EE" dirty="0"/>
          </a:p>
          <a:p>
            <a:pPr algn="just"/>
            <a:endParaRPr lang="et-EE" dirty="0"/>
          </a:p>
        </p:txBody>
      </p:sp>
      <p:sp>
        <p:nvSpPr>
          <p:cNvPr id="8" name="Rectangle 7"/>
          <p:cNvSpPr/>
          <p:nvPr/>
        </p:nvSpPr>
        <p:spPr>
          <a:xfrm>
            <a:off x="817792" y="5981621"/>
            <a:ext cx="2230670" cy="335476"/>
          </a:xfrm>
          <a:prstGeom prst="rect">
            <a:avLst/>
          </a:prstGeom>
        </p:spPr>
        <p:txBody>
          <a:bodyPr wrap="square">
            <a:spAutoFit/>
          </a:bodyPr>
          <a:lstStyle/>
          <a:p>
            <a:pPr algn="ctr"/>
            <a:r>
              <a:rPr lang="et-EE" sz="1580" i="1" dirty="0">
                <a:solidFill>
                  <a:srgbClr val="000000"/>
                </a:solidFill>
                <a:latin typeface="Noto Sans"/>
              </a:rPr>
              <a:t>Gibson WM 1971</a:t>
            </a:r>
            <a:endParaRPr lang="en-US" sz="1580" i="1" dirty="0">
              <a:solidFill>
                <a:srgbClr val="000000"/>
              </a:solidFill>
              <a:latin typeface="Noto Sans"/>
            </a:endParaRPr>
          </a:p>
        </p:txBody>
      </p:sp>
      <p:pic>
        <p:nvPicPr>
          <p:cNvPr id="4" name="Picture 3"/>
          <p:cNvPicPr>
            <a:picLocks noChangeAspect="1"/>
          </p:cNvPicPr>
          <p:nvPr/>
        </p:nvPicPr>
        <p:blipFill>
          <a:blip r:embed="rId3"/>
          <a:stretch>
            <a:fillRect/>
          </a:stretch>
        </p:blipFill>
        <p:spPr>
          <a:xfrm>
            <a:off x="7163389" y="-30225"/>
            <a:ext cx="4929199" cy="6811036"/>
          </a:xfrm>
          <a:prstGeom prst="rect">
            <a:avLst/>
          </a:prstGeom>
        </p:spPr>
      </p:pic>
    </p:spTree>
    <p:extLst>
      <p:ext uri="{BB962C8B-B14F-4D97-AF65-F5344CB8AC3E}">
        <p14:creationId xmlns:p14="http://schemas.microsoft.com/office/powerpoint/2010/main" val="2098388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err="1" smtClean="0"/>
              <a:t>Biopangad</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5562600" cy="4953000"/>
          </a:xfrm>
        </p:spPr>
        <p:txBody>
          <a:bodyPr/>
          <a:lstStyle/>
          <a:p>
            <a:pPr marL="457200" indent="-457200">
              <a:buFont typeface="Arial" panose="020B0604020202020204" pitchFamily="34" charset="0"/>
              <a:buChar char="•"/>
            </a:pPr>
            <a:r>
              <a:rPr lang="et-EE" sz="2000" dirty="0" err="1" smtClean="0"/>
              <a:t>deCODE</a:t>
            </a:r>
            <a:r>
              <a:rPr lang="et-EE" sz="2000" dirty="0" smtClean="0"/>
              <a:t> </a:t>
            </a:r>
            <a:r>
              <a:rPr lang="et-EE" sz="2000" dirty="0" err="1" smtClean="0"/>
              <a:t>biopank</a:t>
            </a:r>
            <a:r>
              <a:rPr lang="et-EE" sz="2000" dirty="0" smtClean="0"/>
              <a:t> Islandil asutati 1998</a:t>
            </a:r>
          </a:p>
          <a:p>
            <a:pPr marL="457200" indent="-457200">
              <a:buFont typeface="Arial" panose="020B0604020202020204" pitchFamily="34" charset="0"/>
              <a:buChar char="•"/>
            </a:pPr>
            <a:r>
              <a:rPr lang="et-EE" sz="2000" dirty="0" err="1" smtClean="0"/>
              <a:t>Biopangad</a:t>
            </a:r>
            <a:r>
              <a:rPr lang="et-EE" sz="2000" dirty="0" smtClean="0"/>
              <a:t> koguvad inimese bioloogilisi proove – koed, veri, rakud, DNA ja nendega seotud andmeid</a:t>
            </a:r>
          </a:p>
          <a:p>
            <a:pPr marL="457200" indent="-457200">
              <a:buFont typeface="Arial" panose="020B0604020202020204" pitchFamily="34" charset="0"/>
              <a:buChar char="•"/>
            </a:pPr>
            <a:r>
              <a:rPr lang="et-EE" sz="2000" dirty="0" smtClean="0"/>
              <a:t>BBMRI-ERIC on </a:t>
            </a:r>
            <a:r>
              <a:rPr lang="et-EE" sz="2000" dirty="0" err="1" smtClean="0"/>
              <a:t>biopanku</a:t>
            </a:r>
            <a:r>
              <a:rPr lang="et-EE" sz="2000" dirty="0" smtClean="0"/>
              <a:t> koondav Euroopa teaduse infrastruktuur</a:t>
            </a:r>
          </a:p>
          <a:p>
            <a:pPr marL="457200" indent="-457200">
              <a:buFont typeface="Arial" panose="020B0604020202020204" pitchFamily="34" charset="0"/>
              <a:buChar char="•"/>
            </a:pPr>
            <a:r>
              <a:rPr lang="et-EE" sz="2000" dirty="0" smtClean="0"/>
              <a:t>Hetkel ühendab 23 riiki ja üht rahvusvahelist organisatsiooni (IARC)</a:t>
            </a:r>
            <a:endParaRPr lang="en-US" sz="2000" dirty="0"/>
          </a:p>
        </p:txBody>
      </p:sp>
      <p:pic>
        <p:nvPicPr>
          <p:cNvPr id="6" name="Picture 5"/>
          <p:cNvPicPr>
            <a:picLocks noChangeAspect="1"/>
          </p:cNvPicPr>
          <p:nvPr/>
        </p:nvPicPr>
        <p:blipFill>
          <a:blip r:embed="rId2"/>
          <a:stretch>
            <a:fillRect/>
          </a:stretch>
        </p:blipFill>
        <p:spPr>
          <a:xfrm>
            <a:off x="9296400" y="9525"/>
            <a:ext cx="2571750" cy="1428750"/>
          </a:xfrm>
          <a:prstGeom prst="rect">
            <a:avLst/>
          </a:prstGeom>
        </p:spPr>
      </p:pic>
      <p:pic>
        <p:nvPicPr>
          <p:cNvPr id="7" name="Picture 6"/>
          <p:cNvPicPr>
            <a:picLocks noChangeAspect="1"/>
          </p:cNvPicPr>
          <p:nvPr/>
        </p:nvPicPr>
        <p:blipFill>
          <a:blip r:embed="rId3"/>
          <a:stretch>
            <a:fillRect/>
          </a:stretch>
        </p:blipFill>
        <p:spPr>
          <a:xfrm>
            <a:off x="6381250" y="1143000"/>
            <a:ext cx="5212036" cy="5239135"/>
          </a:xfrm>
          <a:prstGeom prst="rect">
            <a:avLst/>
          </a:prstGeom>
        </p:spPr>
      </p:pic>
    </p:spTree>
    <p:extLst>
      <p:ext uri="{BB962C8B-B14F-4D97-AF65-F5344CB8AC3E}">
        <p14:creationId xmlns:p14="http://schemas.microsoft.com/office/powerpoint/2010/main" val="28590618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Eesti geenivaramu</a:t>
            </a:r>
            <a:endParaRPr lang="en-US" dirty="0"/>
          </a:p>
        </p:txBody>
      </p:sp>
      <p:pic>
        <p:nvPicPr>
          <p:cNvPr id="6" name="Picture 5"/>
          <p:cNvPicPr>
            <a:picLocks noChangeAspect="1"/>
          </p:cNvPicPr>
          <p:nvPr/>
        </p:nvPicPr>
        <p:blipFill>
          <a:blip r:embed="rId3"/>
          <a:stretch>
            <a:fillRect/>
          </a:stretch>
        </p:blipFill>
        <p:spPr>
          <a:xfrm>
            <a:off x="1143000" y="4572000"/>
            <a:ext cx="8654372" cy="2155690"/>
          </a:xfrm>
          <a:prstGeom prst="rect">
            <a:avLst/>
          </a:prstGeom>
        </p:spPr>
      </p:pic>
      <p:pic>
        <p:nvPicPr>
          <p:cNvPr id="5" name="Google Shape;211;p31"/>
          <p:cNvPicPr preferRelativeResize="0"/>
          <p:nvPr/>
        </p:nvPicPr>
        <p:blipFill rotWithShape="1">
          <a:blip r:embed="rId4">
            <a:alphaModFix/>
          </a:blip>
          <a:srcRect t="7114"/>
          <a:stretch/>
        </p:blipFill>
        <p:spPr>
          <a:xfrm>
            <a:off x="2819400" y="1033329"/>
            <a:ext cx="6648927" cy="4367250"/>
          </a:xfrm>
          <a:prstGeom prst="rect">
            <a:avLst/>
          </a:prstGeom>
          <a:noFill/>
          <a:ln>
            <a:noFill/>
          </a:ln>
        </p:spPr>
      </p:pic>
      <p:pic>
        <p:nvPicPr>
          <p:cNvPr id="7" name="Picture 6"/>
          <p:cNvPicPr>
            <a:picLocks noChangeAspect="1"/>
          </p:cNvPicPr>
          <p:nvPr/>
        </p:nvPicPr>
        <p:blipFill>
          <a:blip r:embed="rId5"/>
          <a:stretch>
            <a:fillRect/>
          </a:stretch>
        </p:blipFill>
        <p:spPr>
          <a:xfrm>
            <a:off x="705327" y="1914008"/>
            <a:ext cx="2286000" cy="905391"/>
          </a:xfrm>
          <a:prstGeom prst="rect">
            <a:avLst/>
          </a:prstGeom>
        </p:spPr>
      </p:pic>
      <p:pic>
        <p:nvPicPr>
          <p:cNvPr id="8" name="Picture 7"/>
          <p:cNvPicPr>
            <a:picLocks noChangeAspect="1"/>
          </p:cNvPicPr>
          <p:nvPr/>
        </p:nvPicPr>
        <p:blipFill>
          <a:blip r:embed="rId6"/>
          <a:stretch>
            <a:fillRect/>
          </a:stretch>
        </p:blipFill>
        <p:spPr>
          <a:xfrm>
            <a:off x="600891" y="1278844"/>
            <a:ext cx="2441247" cy="497142"/>
          </a:xfrm>
          <a:prstGeom prst="rect">
            <a:avLst/>
          </a:prstGeom>
        </p:spPr>
      </p:pic>
      <p:sp>
        <p:nvSpPr>
          <p:cNvPr id="9" name="Rectangle 8"/>
          <p:cNvSpPr/>
          <p:nvPr/>
        </p:nvSpPr>
        <p:spPr>
          <a:xfrm>
            <a:off x="562469" y="3626440"/>
            <a:ext cx="2723823" cy="369332"/>
          </a:xfrm>
          <a:prstGeom prst="rect">
            <a:avLst/>
          </a:prstGeom>
        </p:spPr>
        <p:txBody>
          <a:bodyPr wrap="none">
            <a:spAutoFit/>
          </a:bodyPr>
          <a:lstStyle/>
          <a:p>
            <a:r>
              <a:rPr lang="et-EE" dirty="0" smtClean="0">
                <a:latin typeface="+mn-lt"/>
              </a:rPr>
              <a:t>29.03.2022 - 207535 GD</a:t>
            </a:r>
            <a:endParaRPr lang="en-US" dirty="0">
              <a:latin typeface="+mn-lt"/>
            </a:endParaRPr>
          </a:p>
        </p:txBody>
      </p:sp>
    </p:spTree>
    <p:extLst>
      <p:ext uri="{BB962C8B-B14F-4D97-AF65-F5344CB8AC3E}">
        <p14:creationId xmlns:p14="http://schemas.microsoft.com/office/powerpoint/2010/main" val="1970562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err="1" smtClean="0"/>
              <a:t>Inimgeeniuuringute</a:t>
            </a:r>
            <a:r>
              <a:rPr lang="et-EE" sz="3600" dirty="0" smtClean="0"/>
              <a:t> seadus</a:t>
            </a:r>
            <a:endParaRPr lang="en-US" sz="3600" dirty="0"/>
          </a:p>
        </p:txBody>
      </p:sp>
      <p:sp>
        <p:nvSpPr>
          <p:cNvPr id="6" name="Text Placeholder 5"/>
          <p:cNvSpPr>
            <a:spLocks noGrp="1"/>
          </p:cNvSpPr>
          <p:nvPr>
            <p:ph type="body" sz="quarter" idx="10"/>
          </p:nvPr>
        </p:nvSpPr>
        <p:spPr/>
        <p:txBody>
          <a:bodyPr/>
          <a:lstStyle/>
          <a:p>
            <a:endParaRPr lang="en-US"/>
          </a:p>
        </p:txBody>
      </p:sp>
      <p:sp>
        <p:nvSpPr>
          <p:cNvPr id="7" name="Rectangle 6"/>
          <p:cNvSpPr/>
          <p:nvPr/>
        </p:nvSpPr>
        <p:spPr>
          <a:xfrm>
            <a:off x="5190791" y="5755814"/>
            <a:ext cx="6391609" cy="309637"/>
          </a:xfrm>
          <a:prstGeom prst="rect">
            <a:avLst/>
          </a:prstGeom>
        </p:spPr>
        <p:txBody>
          <a:bodyPr wrap="square">
            <a:spAutoFit/>
          </a:bodyPr>
          <a:lstStyle/>
          <a:p>
            <a:r>
              <a:rPr lang="en-GB" sz="1412" i="1" dirty="0"/>
              <a:t>https://www.riigiteataja.ee/akt/113032019064</a:t>
            </a:r>
            <a:endParaRPr lang="en-GB" i="1" dirty="0"/>
          </a:p>
        </p:txBody>
      </p:sp>
      <p:pic>
        <p:nvPicPr>
          <p:cNvPr id="9" name="Picture 8"/>
          <p:cNvPicPr>
            <a:picLocks noChangeAspect="1"/>
          </p:cNvPicPr>
          <p:nvPr/>
        </p:nvPicPr>
        <p:blipFill>
          <a:blip r:embed="rId3"/>
          <a:stretch>
            <a:fillRect/>
          </a:stretch>
        </p:blipFill>
        <p:spPr>
          <a:xfrm>
            <a:off x="609599" y="1268934"/>
            <a:ext cx="9397795" cy="4486880"/>
          </a:xfrm>
          <a:prstGeom prst="rect">
            <a:avLst/>
          </a:prstGeom>
        </p:spPr>
      </p:pic>
    </p:spTree>
    <p:extLst>
      <p:ext uri="{BB962C8B-B14F-4D97-AF65-F5344CB8AC3E}">
        <p14:creationId xmlns:p14="http://schemas.microsoft.com/office/powerpoint/2010/main" val="2490281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Eesti geenivaramu genoomi- ja terviseandmestik</a:t>
            </a:r>
            <a:endParaRPr lang="en-US" dirty="0"/>
          </a:p>
        </p:txBody>
      </p:sp>
      <p:pic>
        <p:nvPicPr>
          <p:cNvPr id="7" name="Picture 6"/>
          <p:cNvPicPr>
            <a:picLocks noChangeAspect="1"/>
          </p:cNvPicPr>
          <p:nvPr/>
        </p:nvPicPr>
        <p:blipFill>
          <a:blip r:embed="rId3"/>
          <a:stretch>
            <a:fillRect/>
          </a:stretch>
        </p:blipFill>
        <p:spPr>
          <a:xfrm>
            <a:off x="705327" y="1914008"/>
            <a:ext cx="2286000" cy="905391"/>
          </a:xfrm>
          <a:prstGeom prst="rect">
            <a:avLst/>
          </a:prstGeom>
        </p:spPr>
      </p:pic>
      <p:pic>
        <p:nvPicPr>
          <p:cNvPr id="8" name="Picture 7"/>
          <p:cNvPicPr>
            <a:picLocks noChangeAspect="1"/>
          </p:cNvPicPr>
          <p:nvPr/>
        </p:nvPicPr>
        <p:blipFill>
          <a:blip r:embed="rId4"/>
          <a:stretch>
            <a:fillRect/>
          </a:stretch>
        </p:blipFill>
        <p:spPr>
          <a:xfrm>
            <a:off x="600891" y="1278844"/>
            <a:ext cx="2441247" cy="497142"/>
          </a:xfrm>
          <a:prstGeom prst="rect">
            <a:avLst/>
          </a:prstGeom>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81200"/>
            <a:ext cx="7126287" cy="38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345328"/>
            <a:ext cx="4038599" cy="2308324"/>
          </a:xfrm>
          <a:prstGeom prst="rect">
            <a:avLst/>
          </a:prstGeom>
        </p:spPr>
        <p:txBody>
          <a:bodyPr wrap="square">
            <a:spAutoFit/>
          </a:bodyPr>
          <a:lstStyle/>
          <a:p>
            <a:pPr marL="457200" indent="-457200">
              <a:buFont typeface="Arial" panose="020B0604020202020204" pitchFamily="34" charset="0"/>
              <a:buChar char="•"/>
            </a:pPr>
            <a:r>
              <a:rPr lang="et-EE" sz="2400" dirty="0" smtClean="0">
                <a:latin typeface="+mn-lt"/>
              </a:rPr>
              <a:t>~3000 GD täisgenoomi andmed</a:t>
            </a:r>
          </a:p>
          <a:p>
            <a:pPr marL="457200" indent="-457200">
              <a:buFont typeface="Arial" panose="020B0604020202020204" pitchFamily="34" charset="0"/>
              <a:buChar char="•"/>
            </a:pPr>
            <a:r>
              <a:rPr lang="et-EE" sz="2400" dirty="0" smtClean="0">
                <a:latin typeface="+mn-lt"/>
              </a:rPr>
              <a:t>~2500 GD </a:t>
            </a:r>
            <a:r>
              <a:rPr lang="et-EE" sz="2400" dirty="0" err="1" smtClean="0">
                <a:latin typeface="+mn-lt"/>
              </a:rPr>
              <a:t>eksoomi</a:t>
            </a:r>
            <a:r>
              <a:rPr lang="et-EE" sz="2400" dirty="0" smtClean="0">
                <a:latin typeface="+mn-lt"/>
              </a:rPr>
              <a:t> andmed</a:t>
            </a:r>
          </a:p>
          <a:p>
            <a:pPr marL="457200" indent="-457200">
              <a:buFont typeface="Arial" panose="020B0604020202020204" pitchFamily="34" charset="0"/>
              <a:buChar char="•"/>
            </a:pPr>
            <a:r>
              <a:rPr lang="et-EE" sz="2400" dirty="0" smtClean="0">
                <a:latin typeface="+mn-lt"/>
              </a:rPr>
              <a:t>&gt;205 000 GD genotüübiandmed</a:t>
            </a:r>
            <a:endParaRPr lang="et-EE" sz="2400" dirty="0">
              <a:latin typeface="+mn-lt"/>
            </a:endParaRPr>
          </a:p>
        </p:txBody>
      </p:sp>
    </p:spTree>
    <p:extLst>
      <p:ext uri="{BB962C8B-B14F-4D97-AF65-F5344CB8AC3E}">
        <p14:creationId xmlns:p14="http://schemas.microsoft.com/office/powerpoint/2010/main" val="2736946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t>Tõenduspõhisus on osapooli hõlmav õppeprotsess</a:t>
            </a:r>
            <a:endParaRPr lang="en-US" sz="3600" dirty="0"/>
          </a:p>
        </p:txBody>
      </p:sp>
      <p:sp>
        <p:nvSpPr>
          <p:cNvPr id="7" name="Rectangle 6"/>
          <p:cNvSpPr/>
          <p:nvPr/>
        </p:nvSpPr>
        <p:spPr>
          <a:xfrm>
            <a:off x="7543800" y="6019800"/>
            <a:ext cx="4191000" cy="338554"/>
          </a:xfrm>
          <a:prstGeom prst="rect">
            <a:avLst/>
          </a:prstGeom>
        </p:spPr>
        <p:txBody>
          <a:bodyPr wrap="square">
            <a:spAutoFit/>
          </a:bodyPr>
          <a:lstStyle/>
          <a:p>
            <a:r>
              <a:rPr lang="et-EE" sz="1600" i="1" dirty="0" err="1"/>
              <a:t>Bram</a:t>
            </a:r>
            <a:r>
              <a:rPr lang="et-EE" sz="1600" i="1" dirty="0"/>
              <a:t> PP, et </a:t>
            </a:r>
            <a:r>
              <a:rPr lang="et-EE" sz="1600" i="1" dirty="0" err="1"/>
              <a:t>al</a:t>
            </a:r>
            <a:r>
              <a:rPr lang="et-EE" sz="1600" i="1" dirty="0"/>
              <a:t>. J </a:t>
            </a:r>
            <a:r>
              <a:rPr lang="et-EE" sz="1600" i="1" dirty="0" err="1"/>
              <a:t>Pers</a:t>
            </a:r>
            <a:r>
              <a:rPr lang="et-EE" sz="1600" i="1" dirty="0"/>
              <a:t>. </a:t>
            </a:r>
            <a:r>
              <a:rPr lang="et-EE" sz="1600" i="1" dirty="0" err="1"/>
              <a:t>Med</a:t>
            </a:r>
            <a:r>
              <a:rPr lang="et-EE" sz="1600" i="1" dirty="0"/>
              <a:t> 2021</a:t>
            </a:r>
            <a:endParaRPr lang="en-GB" sz="1600" i="1" dirty="0"/>
          </a:p>
        </p:txBody>
      </p:sp>
      <p:pic>
        <p:nvPicPr>
          <p:cNvPr id="8" name="Picture 2" descr="https://www.mdpi.com/jpm/jpm-11-00358/article_deploy/html/images/jpm-11-00358-g003-5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276" y="1260450"/>
            <a:ext cx="7159924" cy="4699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SC0126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2923057"/>
            <a:ext cx="930257" cy="1240486"/>
          </a:xfrm>
          <a:prstGeom prst="rect">
            <a:avLst/>
          </a:prstGeom>
          <a:noFill/>
          <a:ln w="9525">
            <a:noFill/>
            <a:miter lim="800000"/>
            <a:headEnd/>
            <a:tailEnd/>
          </a:ln>
        </p:spPr>
      </p:pic>
    </p:spTree>
    <p:extLst>
      <p:ext uri="{BB962C8B-B14F-4D97-AF65-F5344CB8AC3E}">
        <p14:creationId xmlns:p14="http://schemas.microsoft.com/office/powerpoint/2010/main" val="86222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85800" y="609600"/>
            <a:ext cx="10972800" cy="685800"/>
          </a:xfrm>
        </p:spPr>
        <p:txBody>
          <a:bodyPr/>
          <a:lstStyle/>
          <a:p>
            <a:r>
              <a:rPr lang="et-EE" sz="3600" dirty="0" smtClean="0"/>
              <a:t>Kliiniliselt olulised sekkumist võimaldavad geenivariandid</a:t>
            </a:r>
            <a:endParaRPr lang="en-US" sz="360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533400" y="3581400"/>
            <a:ext cx="11125200" cy="2895600"/>
          </a:xfrm>
        </p:spPr>
        <p:txBody>
          <a:bodyPr/>
          <a:lstStyle/>
          <a:p>
            <a:pPr marL="457200" indent="-457200">
              <a:buFont typeface="Arial" panose="020B0604020202020204" pitchFamily="34" charset="0"/>
              <a:buChar char="•"/>
            </a:pPr>
            <a:r>
              <a:rPr lang="et-EE" sz="2400" dirty="0" smtClean="0"/>
              <a:t>Hea mudel geeniinfost lähtuva tagasiside uurimisel</a:t>
            </a:r>
          </a:p>
          <a:p>
            <a:pPr marL="457200" indent="-457200">
              <a:buFont typeface="Arial" panose="020B0604020202020204" pitchFamily="34" charset="0"/>
              <a:buChar char="•"/>
            </a:pPr>
            <a:r>
              <a:rPr lang="et-EE" sz="2400" dirty="0" smtClean="0"/>
              <a:t>V3.0 sisaldab 73 geeni, mõeldud miinimumnimekirjana kliinilise töö sekundaarsete leidude osas tagasiside andmisel</a:t>
            </a:r>
          </a:p>
          <a:p>
            <a:pPr marL="457200" indent="-457200">
              <a:buFont typeface="Arial" panose="020B0604020202020204" pitchFamily="34" charset="0"/>
              <a:buChar char="•"/>
            </a:pPr>
            <a:r>
              <a:rPr lang="et-EE" sz="2400" dirty="0" smtClean="0"/>
              <a:t>Paljud </a:t>
            </a:r>
            <a:r>
              <a:rPr lang="et-EE" sz="2400" dirty="0"/>
              <a:t>neist haigustest on oluliselt sagedasemad kui klassikalised harvikhaigused.</a:t>
            </a:r>
          </a:p>
          <a:p>
            <a:pPr marL="914400" lvl="1" indent="-457200">
              <a:buFont typeface="Arial" panose="020B0604020202020204" pitchFamily="34" charset="0"/>
              <a:buChar char="•"/>
            </a:pPr>
            <a:r>
              <a:rPr lang="et-EE" sz="1800" dirty="0"/>
              <a:t>Pärilik rinna- ja munasarjavähk EGV andmetel sagedasem kui 1/200</a:t>
            </a:r>
          </a:p>
          <a:p>
            <a:pPr marL="914400" lvl="1" indent="-457200">
              <a:buFont typeface="Arial" panose="020B0604020202020204" pitchFamily="34" charset="0"/>
              <a:buChar char="•"/>
            </a:pPr>
            <a:r>
              <a:rPr lang="et-EE" sz="1800" dirty="0" smtClean="0"/>
              <a:t>Perekondlik </a:t>
            </a:r>
            <a:r>
              <a:rPr lang="et-EE" sz="1800" dirty="0" err="1"/>
              <a:t>hüperkolesteroleemia</a:t>
            </a:r>
            <a:r>
              <a:rPr lang="et-EE" sz="1800" dirty="0"/>
              <a:t> EGV andmetel ~</a:t>
            </a:r>
            <a:r>
              <a:rPr lang="et-EE" sz="1800" dirty="0" smtClean="0"/>
              <a:t>1/200</a:t>
            </a:r>
          </a:p>
          <a:p>
            <a:pPr marL="457200" indent="-457200">
              <a:buFont typeface="Arial" panose="020B0604020202020204" pitchFamily="34" charset="0"/>
              <a:buChar char="•"/>
            </a:pPr>
            <a:r>
              <a:rPr lang="fi-FI" sz="2400" dirty="0" err="1"/>
              <a:t>Enamasti</a:t>
            </a:r>
            <a:r>
              <a:rPr lang="fi-FI" sz="2400" dirty="0"/>
              <a:t> on </a:t>
            </a:r>
            <a:r>
              <a:rPr lang="fi-FI" sz="2400" dirty="0" err="1"/>
              <a:t>siiani</a:t>
            </a:r>
            <a:r>
              <a:rPr lang="fi-FI" sz="2400" dirty="0"/>
              <a:t> </a:t>
            </a:r>
            <a:r>
              <a:rPr lang="fi-FI" sz="2400" dirty="0" err="1"/>
              <a:t>otsitud</a:t>
            </a:r>
            <a:r>
              <a:rPr lang="fi-FI" sz="2400" dirty="0"/>
              <a:t> </a:t>
            </a:r>
            <a:r>
              <a:rPr lang="fi-FI" sz="2400" dirty="0" err="1"/>
              <a:t>kliiniliste</a:t>
            </a:r>
            <a:r>
              <a:rPr lang="fi-FI" sz="2400" dirty="0"/>
              <a:t> </a:t>
            </a:r>
            <a:r>
              <a:rPr lang="fi-FI" sz="2400" dirty="0" err="1"/>
              <a:t>juhiste</a:t>
            </a:r>
            <a:r>
              <a:rPr lang="fi-FI" sz="2400" dirty="0"/>
              <a:t> </a:t>
            </a:r>
            <a:r>
              <a:rPr lang="fi-FI" sz="2400" dirty="0" err="1"/>
              <a:t>alusel</a:t>
            </a:r>
            <a:endParaRPr lang="et-EE" sz="2400" dirty="0"/>
          </a:p>
        </p:txBody>
      </p:sp>
      <p:pic>
        <p:nvPicPr>
          <p:cNvPr id="2" name="Picture 1"/>
          <p:cNvPicPr>
            <a:picLocks noChangeAspect="1"/>
          </p:cNvPicPr>
          <p:nvPr/>
        </p:nvPicPr>
        <p:blipFill>
          <a:blip r:embed="rId2"/>
          <a:stretch>
            <a:fillRect/>
          </a:stretch>
        </p:blipFill>
        <p:spPr>
          <a:xfrm>
            <a:off x="2438400" y="1447800"/>
            <a:ext cx="6912942" cy="19812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6550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solidFill>
                  <a:srgbClr val="2C5696"/>
                </a:solidFill>
              </a:rPr>
              <a:t>Riskitaseme</a:t>
            </a:r>
            <a:r>
              <a:rPr lang="et-EE" sz="3600" dirty="0" smtClean="0"/>
              <a:t> näide -</a:t>
            </a:r>
            <a:br>
              <a:rPr lang="et-EE" sz="3600" dirty="0" smtClean="0"/>
            </a:br>
            <a:r>
              <a:rPr lang="et-EE" sz="3600" dirty="0" smtClean="0"/>
              <a:t>pärilik rinna- ja munasarjavähi sündroom</a:t>
            </a:r>
            <a:endParaRPr lang="en-US" sz="3600" dirty="0"/>
          </a:p>
        </p:txBody>
      </p:sp>
      <p:pic>
        <p:nvPicPr>
          <p:cNvPr id="5" name="Picture 4"/>
          <p:cNvPicPr>
            <a:picLocks noChangeAspect="1"/>
          </p:cNvPicPr>
          <p:nvPr/>
        </p:nvPicPr>
        <p:blipFill>
          <a:blip r:embed="rId2"/>
          <a:stretch>
            <a:fillRect/>
          </a:stretch>
        </p:blipFill>
        <p:spPr>
          <a:xfrm>
            <a:off x="2024743" y="1447800"/>
            <a:ext cx="8142514" cy="4679700"/>
          </a:xfrm>
          <a:prstGeom prst="rect">
            <a:avLst/>
          </a:prstGeom>
        </p:spPr>
      </p:pic>
      <p:sp>
        <p:nvSpPr>
          <p:cNvPr id="6" name="Rectangle 5"/>
          <p:cNvSpPr/>
          <p:nvPr/>
        </p:nvSpPr>
        <p:spPr>
          <a:xfrm>
            <a:off x="838200" y="6339223"/>
            <a:ext cx="5492209" cy="338554"/>
          </a:xfrm>
          <a:prstGeom prst="rect">
            <a:avLst/>
          </a:prstGeom>
        </p:spPr>
        <p:txBody>
          <a:bodyPr wrap="none">
            <a:spAutoFit/>
          </a:bodyPr>
          <a:lstStyle/>
          <a:p>
            <a:r>
              <a:rPr lang="en-GB" sz="1600" i="1" dirty="0"/>
              <a:t>Karoline B. </a:t>
            </a:r>
            <a:r>
              <a:rPr lang="en-GB" sz="1600" i="1" dirty="0" err="1"/>
              <a:t>Kuchenbaecker</a:t>
            </a:r>
            <a:r>
              <a:rPr lang="et-EE" sz="1600" i="1" dirty="0"/>
              <a:t>, et </a:t>
            </a:r>
            <a:r>
              <a:rPr lang="et-EE" sz="1600" i="1" dirty="0" err="1"/>
              <a:t>al</a:t>
            </a:r>
            <a:r>
              <a:rPr lang="et-EE" sz="1600" i="1" dirty="0"/>
              <a:t>. JAMA 2017</a:t>
            </a:r>
            <a:endParaRPr lang="en-GB" sz="1600" i="1" dirty="0">
              <a:latin typeface="Calibri" panose="020F0502020204030204" pitchFamily="34" charset="0"/>
            </a:endParaRPr>
          </a:p>
        </p:txBody>
      </p:sp>
    </p:spTree>
    <p:extLst>
      <p:ext uri="{BB962C8B-B14F-4D97-AF65-F5344CB8AC3E}">
        <p14:creationId xmlns:p14="http://schemas.microsoft.com/office/powerpoint/2010/main" val="4272910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6765-3491-4655-82E8-359540C1AE7C}"/>
              </a:ext>
            </a:extLst>
          </p:cNvPr>
          <p:cNvSpPr>
            <a:spLocks noGrp="1"/>
          </p:cNvSpPr>
          <p:nvPr>
            <p:ph type="title"/>
          </p:nvPr>
        </p:nvSpPr>
        <p:spPr>
          <a:xfrm>
            <a:off x="566381" y="173723"/>
            <a:ext cx="11625619" cy="993940"/>
          </a:xfrm>
        </p:spPr>
        <p:txBody>
          <a:bodyPr>
            <a:normAutofit/>
          </a:bodyPr>
          <a:lstStyle/>
          <a:p>
            <a:pPr algn="ctr"/>
            <a:r>
              <a:rPr lang="et-EE" sz="2709" b="1" dirty="0">
                <a:solidFill>
                  <a:srgbClr val="2C5696"/>
                </a:solidFill>
                <a:cs typeface="Arial" panose="020B0604020202020204" pitchFamily="34" charset="0"/>
              </a:rPr>
              <a:t>Päriliku rinnavähi haigusjuhud EGV kohordis</a:t>
            </a:r>
            <a:endParaRPr lang="et-EE" sz="2709" b="1" dirty="0">
              <a:solidFill>
                <a:srgbClr val="2C5696"/>
              </a:solidFill>
              <a:cs typeface="Arial" panose="020B0604020202020204" pitchFamily="34" charset="0"/>
            </a:endParaRPr>
          </a:p>
        </p:txBody>
      </p:sp>
      <p:sp>
        <p:nvSpPr>
          <p:cNvPr id="6" name="Rectangle 5">
            <a:extLst>
              <a:ext uri="{FF2B5EF4-FFF2-40B4-BE49-F238E27FC236}">
                <a16:creationId xmlns:a16="http://schemas.microsoft.com/office/drawing/2014/main" id="{FA49DA27-70F4-4873-BF45-116800BAD6C5}"/>
              </a:ext>
            </a:extLst>
          </p:cNvPr>
          <p:cNvSpPr/>
          <p:nvPr/>
        </p:nvSpPr>
        <p:spPr>
          <a:xfrm>
            <a:off x="925996" y="1156777"/>
            <a:ext cx="9901544" cy="399981"/>
          </a:xfrm>
          <a:prstGeom prst="rect">
            <a:avLst/>
          </a:prstGeom>
        </p:spPr>
        <p:txBody>
          <a:bodyPr wrap="square">
            <a:spAutoFit/>
          </a:bodyPr>
          <a:lstStyle/>
          <a:p>
            <a:pPr algn="ctr"/>
            <a:r>
              <a:rPr lang="et-EE" sz="1999" dirty="0" err="1">
                <a:solidFill>
                  <a:schemeClr val="tx1">
                    <a:lumMod val="85000"/>
                    <a:lumOff val="15000"/>
                  </a:schemeClr>
                </a:solidFill>
                <a:cs typeface="Helvetica" panose="020B0604020202020204" pitchFamily="34" charset="0"/>
              </a:rPr>
              <a:t>Female</a:t>
            </a:r>
            <a:r>
              <a:rPr lang="et-EE" sz="1999" dirty="0">
                <a:solidFill>
                  <a:schemeClr val="tx1">
                    <a:lumMod val="85000"/>
                    <a:lumOff val="15000"/>
                  </a:schemeClr>
                </a:solidFill>
                <a:cs typeface="Helvetica" panose="020B0604020202020204" pitchFamily="34" charset="0"/>
              </a:rPr>
              <a:t> </a:t>
            </a:r>
            <a:r>
              <a:rPr lang="et-EE" sz="1999" dirty="0" err="1">
                <a:solidFill>
                  <a:schemeClr val="tx1">
                    <a:lumMod val="85000"/>
                    <a:lumOff val="15000"/>
                  </a:schemeClr>
                </a:solidFill>
                <a:cs typeface="Helvetica" panose="020B0604020202020204" pitchFamily="34" charset="0"/>
              </a:rPr>
              <a:t>EstBB</a:t>
            </a:r>
            <a:r>
              <a:rPr lang="et-EE" sz="1999" dirty="0">
                <a:solidFill>
                  <a:schemeClr val="tx1">
                    <a:lumMod val="85000"/>
                    <a:lumOff val="15000"/>
                  </a:schemeClr>
                </a:solidFill>
                <a:cs typeface="Helvetica" panose="020B0604020202020204" pitchFamily="34" charset="0"/>
              </a:rPr>
              <a:t> </a:t>
            </a:r>
            <a:r>
              <a:rPr lang="et-EE" sz="1999" dirty="0" err="1">
                <a:solidFill>
                  <a:schemeClr val="tx1">
                    <a:lumMod val="85000"/>
                    <a:lumOff val="15000"/>
                  </a:schemeClr>
                </a:solidFill>
                <a:cs typeface="Helvetica" panose="020B0604020202020204" pitchFamily="34" charset="0"/>
              </a:rPr>
              <a:t>cohort</a:t>
            </a:r>
            <a:r>
              <a:rPr lang="et-EE" sz="1999" dirty="0">
                <a:solidFill>
                  <a:schemeClr val="tx1">
                    <a:lumMod val="85000"/>
                    <a:lumOff val="15000"/>
                  </a:schemeClr>
                </a:solidFill>
                <a:cs typeface="Helvetica" panose="020B0604020202020204" pitchFamily="34" charset="0"/>
              </a:rPr>
              <a:t>, EHR </a:t>
            </a:r>
            <a:r>
              <a:rPr lang="et-EE" sz="1999" dirty="0" err="1">
                <a:solidFill>
                  <a:schemeClr val="tx1">
                    <a:lumMod val="85000"/>
                    <a:lumOff val="15000"/>
                  </a:schemeClr>
                </a:solidFill>
                <a:cs typeface="Helvetica" panose="020B0604020202020204" pitchFamily="34" charset="0"/>
              </a:rPr>
              <a:t>data</a:t>
            </a:r>
            <a:endParaRPr lang="et-EE" sz="1999" dirty="0">
              <a:solidFill>
                <a:schemeClr val="tx1">
                  <a:lumMod val="85000"/>
                  <a:lumOff val="15000"/>
                </a:schemeClr>
              </a:solidFill>
              <a:cs typeface="Helvetica" panose="020B0604020202020204" pitchFamily="34" charset="0"/>
            </a:endParaRPr>
          </a:p>
        </p:txBody>
      </p:sp>
      <p:pic>
        <p:nvPicPr>
          <p:cNvPr id="10" name="Picture 9">
            <a:extLst>
              <a:ext uri="{FF2B5EF4-FFF2-40B4-BE49-F238E27FC236}">
                <a16:creationId xmlns:a16="http://schemas.microsoft.com/office/drawing/2014/main" id="{F246FACF-C188-4382-9AD0-D97B800C8662}"/>
              </a:ext>
            </a:extLst>
          </p:cNvPr>
          <p:cNvPicPr>
            <a:picLocks noChangeAspect="1"/>
          </p:cNvPicPr>
          <p:nvPr/>
        </p:nvPicPr>
        <p:blipFill>
          <a:blip r:embed="rId2"/>
          <a:stretch>
            <a:fillRect/>
          </a:stretch>
        </p:blipFill>
        <p:spPr>
          <a:xfrm>
            <a:off x="925996" y="2570359"/>
            <a:ext cx="4339666" cy="3703041"/>
          </a:xfrm>
          <a:prstGeom prst="rect">
            <a:avLst/>
          </a:prstGeom>
        </p:spPr>
      </p:pic>
      <p:sp>
        <p:nvSpPr>
          <p:cNvPr id="12" name="Rectangle 11">
            <a:extLst>
              <a:ext uri="{FF2B5EF4-FFF2-40B4-BE49-F238E27FC236}">
                <a16:creationId xmlns:a16="http://schemas.microsoft.com/office/drawing/2014/main" id="{253C24FC-E5A7-4CD7-B5C9-6E70221FE8C6}"/>
              </a:ext>
            </a:extLst>
          </p:cNvPr>
          <p:cNvSpPr/>
          <p:nvPr/>
        </p:nvSpPr>
        <p:spPr>
          <a:xfrm>
            <a:off x="1444441" y="1873586"/>
            <a:ext cx="4657659" cy="399981"/>
          </a:xfrm>
          <a:prstGeom prst="rect">
            <a:avLst/>
          </a:prstGeom>
        </p:spPr>
        <p:txBody>
          <a:bodyPr wrap="square">
            <a:spAutoFit/>
          </a:bodyPr>
          <a:lstStyle/>
          <a:p>
            <a:r>
              <a:rPr lang="et-EE" sz="1999" dirty="0" err="1">
                <a:cs typeface="Arial" panose="020B0604020202020204" pitchFamily="34" charset="0"/>
              </a:rPr>
              <a:t>Female</a:t>
            </a:r>
            <a:r>
              <a:rPr lang="et-EE" sz="1999" dirty="0">
                <a:cs typeface="Arial" panose="020B0604020202020204" pitchFamily="34" charset="0"/>
              </a:rPr>
              <a:t> </a:t>
            </a:r>
            <a:r>
              <a:rPr lang="et-EE" sz="1999" dirty="0" err="1">
                <a:cs typeface="Arial" panose="020B0604020202020204" pitchFamily="34" charset="0"/>
              </a:rPr>
              <a:t>carriers</a:t>
            </a:r>
            <a:r>
              <a:rPr lang="et-EE" sz="1999" dirty="0">
                <a:cs typeface="Arial" panose="020B0604020202020204" pitchFamily="34" charset="0"/>
              </a:rPr>
              <a:t>, N=471</a:t>
            </a:r>
            <a:endParaRPr lang="et-EE" sz="1999" dirty="0"/>
          </a:p>
        </p:txBody>
      </p:sp>
      <p:pic>
        <p:nvPicPr>
          <p:cNvPr id="8" name="Picture 7">
            <a:extLst>
              <a:ext uri="{FF2B5EF4-FFF2-40B4-BE49-F238E27FC236}">
                <a16:creationId xmlns:a16="http://schemas.microsoft.com/office/drawing/2014/main" id="{E2AE1016-042A-4EC9-84BC-6A17747FDD3E}"/>
              </a:ext>
            </a:extLst>
          </p:cNvPr>
          <p:cNvPicPr>
            <a:picLocks noChangeAspect="1"/>
          </p:cNvPicPr>
          <p:nvPr/>
        </p:nvPicPr>
        <p:blipFill>
          <a:blip r:embed="rId3"/>
          <a:stretch>
            <a:fillRect/>
          </a:stretch>
        </p:blipFill>
        <p:spPr>
          <a:xfrm>
            <a:off x="6333689" y="2484613"/>
            <a:ext cx="4493851" cy="4103081"/>
          </a:xfrm>
          <a:prstGeom prst="rect">
            <a:avLst/>
          </a:prstGeom>
        </p:spPr>
      </p:pic>
      <p:sp>
        <p:nvSpPr>
          <p:cNvPr id="9" name="Rectangle 8">
            <a:extLst>
              <a:ext uri="{FF2B5EF4-FFF2-40B4-BE49-F238E27FC236}">
                <a16:creationId xmlns:a16="http://schemas.microsoft.com/office/drawing/2014/main" id="{144583A4-B705-4B1F-9D8F-6EEE752F71BB}"/>
              </a:ext>
            </a:extLst>
          </p:cNvPr>
          <p:cNvSpPr/>
          <p:nvPr/>
        </p:nvSpPr>
        <p:spPr>
          <a:xfrm>
            <a:off x="6217879" y="1866790"/>
            <a:ext cx="5844822" cy="707630"/>
          </a:xfrm>
          <a:prstGeom prst="rect">
            <a:avLst/>
          </a:prstGeom>
        </p:spPr>
        <p:txBody>
          <a:bodyPr wrap="square">
            <a:spAutoFit/>
          </a:bodyPr>
          <a:lstStyle/>
          <a:p>
            <a:r>
              <a:rPr lang="et-EE" sz="1999" dirty="0" err="1">
                <a:cs typeface="Arial" panose="020B0604020202020204" pitchFamily="34" charset="0"/>
              </a:rPr>
              <a:t>Female</a:t>
            </a:r>
            <a:r>
              <a:rPr lang="et-EE" sz="1999" dirty="0">
                <a:cs typeface="Arial" panose="020B0604020202020204" pitchFamily="34" charset="0"/>
              </a:rPr>
              <a:t> </a:t>
            </a:r>
            <a:r>
              <a:rPr lang="et-EE" sz="1999" dirty="0" err="1">
                <a:cs typeface="Arial" panose="020B0604020202020204" pitchFamily="34" charset="0"/>
              </a:rPr>
              <a:t>carriers</a:t>
            </a:r>
            <a:r>
              <a:rPr lang="et-EE" sz="1999" dirty="0">
                <a:cs typeface="Arial" panose="020B0604020202020204" pitchFamily="34" charset="0"/>
              </a:rPr>
              <a:t> </a:t>
            </a:r>
            <a:r>
              <a:rPr lang="et-EE" sz="1999" dirty="0" err="1">
                <a:cs typeface="Arial" panose="020B0604020202020204" pitchFamily="34" charset="0"/>
              </a:rPr>
              <a:t>with</a:t>
            </a:r>
            <a:r>
              <a:rPr lang="et-EE" sz="1999" dirty="0">
                <a:cs typeface="Arial" panose="020B0604020202020204" pitchFamily="34" charset="0"/>
              </a:rPr>
              <a:t> BC </a:t>
            </a:r>
            <a:r>
              <a:rPr lang="et-EE" sz="1999" dirty="0" err="1">
                <a:cs typeface="Arial" panose="020B0604020202020204" pitchFamily="34" charset="0"/>
              </a:rPr>
              <a:t>diagnosis</a:t>
            </a:r>
            <a:r>
              <a:rPr lang="et-EE" sz="1999" dirty="0">
                <a:cs typeface="Arial" panose="020B0604020202020204" pitchFamily="34" charset="0"/>
              </a:rPr>
              <a:t>, n=70 (14.9%)</a:t>
            </a:r>
            <a:endParaRPr lang="et-EE" sz="1999" dirty="0"/>
          </a:p>
        </p:txBody>
      </p:sp>
      <p:sp>
        <p:nvSpPr>
          <p:cNvPr id="11" name="TextBox 10">
            <a:extLst>
              <a:ext uri="{FF2B5EF4-FFF2-40B4-BE49-F238E27FC236}">
                <a16:creationId xmlns:a16="http://schemas.microsoft.com/office/drawing/2014/main" id="{ACAF8D95-EC57-4288-B24C-6205D5C2618A}"/>
              </a:ext>
            </a:extLst>
          </p:cNvPr>
          <p:cNvSpPr txBox="1"/>
          <p:nvPr/>
        </p:nvSpPr>
        <p:spPr>
          <a:xfrm>
            <a:off x="7006118" y="6126111"/>
            <a:ext cx="1265202" cy="738664"/>
          </a:xfrm>
          <a:prstGeom prst="rect">
            <a:avLst/>
          </a:prstGeom>
          <a:solidFill>
            <a:schemeClr val="bg1"/>
          </a:solidFill>
        </p:spPr>
        <p:txBody>
          <a:bodyPr wrap="square" rtlCol="0">
            <a:spAutoFit/>
          </a:bodyPr>
          <a:lstStyle/>
          <a:p>
            <a:pPr algn="ctr"/>
            <a:r>
              <a:rPr lang="et-EE" sz="1400" b="1" dirty="0">
                <a:cs typeface="Arial" panose="020B0604020202020204" pitchFamily="34" charset="0"/>
              </a:rPr>
              <a:t>BRCA1</a:t>
            </a:r>
          </a:p>
          <a:p>
            <a:pPr algn="ctr"/>
            <a:r>
              <a:rPr lang="et-EE" sz="1400" b="1" dirty="0">
                <a:cs typeface="Arial" panose="020B0604020202020204" pitchFamily="34" charset="0"/>
              </a:rPr>
              <a:t>n=33 (47.1%)</a:t>
            </a:r>
          </a:p>
        </p:txBody>
      </p:sp>
      <p:sp>
        <p:nvSpPr>
          <p:cNvPr id="15" name="TextBox 14">
            <a:extLst>
              <a:ext uri="{FF2B5EF4-FFF2-40B4-BE49-F238E27FC236}">
                <a16:creationId xmlns:a16="http://schemas.microsoft.com/office/drawing/2014/main" id="{050C7CA0-CBE4-4558-BEB9-A86B9C13580A}"/>
              </a:ext>
            </a:extLst>
          </p:cNvPr>
          <p:cNvSpPr txBox="1"/>
          <p:nvPr/>
        </p:nvSpPr>
        <p:spPr>
          <a:xfrm>
            <a:off x="8206508" y="6126111"/>
            <a:ext cx="1265202" cy="738664"/>
          </a:xfrm>
          <a:prstGeom prst="rect">
            <a:avLst/>
          </a:prstGeom>
          <a:solidFill>
            <a:schemeClr val="bg1"/>
          </a:solidFill>
        </p:spPr>
        <p:txBody>
          <a:bodyPr wrap="square" rtlCol="0">
            <a:spAutoFit/>
          </a:bodyPr>
          <a:lstStyle/>
          <a:p>
            <a:pPr algn="ctr"/>
            <a:r>
              <a:rPr lang="et-EE" sz="1400" b="1" dirty="0">
                <a:cs typeface="Arial" panose="020B0604020202020204" pitchFamily="34" charset="0"/>
              </a:rPr>
              <a:t>BRCA2</a:t>
            </a:r>
          </a:p>
          <a:p>
            <a:pPr algn="ctr"/>
            <a:r>
              <a:rPr lang="et-EE" sz="1400" b="1" dirty="0">
                <a:cs typeface="Arial" panose="020B0604020202020204" pitchFamily="34" charset="0"/>
              </a:rPr>
              <a:t>n=23 (32.9%)</a:t>
            </a:r>
          </a:p>
        </p:txBody>
      </p:sp>
      <p:sp>
        <p:nvSpPr>
          <p:cNvPr id="16" name="TextBox 15">
            <a:extLst>
              <a:ext uri="{FF2B5EF4-FFF2-40B4-BE49-F238E27FC236}">
                <a16:creationId xmlns:a16="http://schemas.microsoft.com/office/drawing/2014/main" id="{227F4D1B-5B6E-4E73-BF7B-E9D2B000FCC2}"/>
              </a:ext>
            </a:extLst>
          </p:cNvPr>
          <p:cNvSpPr txBox="1"/>
          <p:nvPr/>
        </p:nvSpPr>
        <p:spPr>
          <a:xfrm>
            <a:off x="9406897" y="6126111"/>
            <a:ext cx="1265202" cy="738664"/>
          </a:xfrm>
          <a:prstGeom prst="rect">
            <a:avLst/>
          </a:prstGeom>
          <a:solidFill>
            <a:schemeClr val="bg1"/>
          </a:solidFill>
        </p:spPr>
        <p:txBody>
          <a:bodyPr wrap="square" rtlCol="0">
            <a:spAutoFit/>
          </a:bodyPr>
          <a:lstStyle/>
          <a:p>
            <a:pPr algn="ctr"/>
            <a:r>
              <a:rPr lang="et-EE" sz="1400" b="1" dirty="0">
                <a:cs typeface="Arial" panose="020B0604020202020204" pitchFamily="34" charset="0"/>
              </a:rPr>
              <a:t>CHEK2</a:t>
            </a:r>
          </a:p>
          <a:p>
            <a:pPr algn="ctr"/>
            <a:r>
              <a:rPr lang="et-EE" sz="1400" b="1" dirty="0">
                <a:cs typeface="Arial" panose="020B0604020202020204" pitchFamily="34" charset="0"/>
              </a:rPr>
              <a:t>n=14 (20.0%)</a:t>
            </a:r>
          </a:p>
        </p:txBody>
      </p:sp>
      <p:sp>
        <p:nvSpPr>
          <p:cNvPr id="2" name="Rectangle 1"/>
          <p:cNvSpPr/>
          <p:nvPr/>
        </p:nvSpPr>
        <p:spPr>
          <a:xfrm>
            <a:off x="6885291" y="4608364"/>
            <a:ext cx="3858075" cy="63997"/>
          </a:xfrm>
          <a:prstGeom prst="rect">
            <a:avLst/>
          </a:prstGeom>
          <a:solidFill>
            <a:srgbClr val="FF0000"/>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4"/>
          </a:p>
        </p:txBody>
      </p:sp>
      <p:sp>
        <p:nvSpPr>
          <p:cNvPr id="17" name="TextBox 16"/>
          <p:cNvSpPr txBox="1"/>
          <p:nvPr/>
        </p:nvSpPr>
        <p:spPr>
          <a:xfrm>
            <a:off x="932201" y="6433805"/>
            <a:ext cx="4265911" cy="307777"/>
          </a:xfrm>
          <a:prstGeom prst="rect">
            <a:avLst/>
          </a:prstGeom>
          <a:noFill/>
        </p:spPr>
        <p:txBody>
          <a:bodyPr wrap="none" rtlCol="0">
            <a:spAutoFit/>
          </a:bodyPr>
          <a:lstStyle/>
          <a:p>
            <a:r>
              <a:rPr lang="et-EE" sz="1400" dirty="0" smtClean="0"/>
              <a:t>Margit </a:t>
            </a:r>
            <a:r>
              <a:rPr lang="et-EE" sz="1400" dirty="0"/>
              <a:t>Nõukas, </a:t>
            </a:r>
            <a:r>
              <a:rPr lang="et-EE" sz="1400" dirty="0" smtClean="0"/>
              <a:t>2022, avaldamata andmed</a:t>
            </a:r>
            <a:endParaRPr lang="en-GB" sz="1400" dirty="0"/>
          </a:p>
        </p:txBody>
      </p:sp>
      <p:pic>
        <p:nvPicPr>
          <p:cNvPr id="13" name="Google Shape;195;p28"/>
          <p:cNvPicPr preferRelativeResize="0"/>
          <p:nvPr/>
        </p:nvPicPr>
        <p:blipFill>
          <a:blip r:embed="rId4">
            <a:alphaModFix/>
          </a:blip>
          <a:stretch>
            <a:fillRect/>
          </a:stretch>
        </p:blipFill>
        <p:spPr>
          <a:xfrm>
            <a:off x="1095" y="273968"/>
            <a:ext cx="1992612" cy="674283"/>
          </a:xfrm>
          <a:prstGeom prst="rect">
            <a:avLst/>
          </a:prstGeom>
          <a:noFill/>
          <a:ln>
            <a:noFill/>
          </a:ln>
        </p:spPr>
      </p:pic>
    </p:spTree>
    <p:extLst>
      <p:ext uri="{BB962C8B-B14F-4D97-AF65-F5344CB8AC3E}">
        <p14:creationId xmlns:p14="http://schemas.microsoft.com/office/powerpoint/2010/main" val="27626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6765-3491-4655-82E8-359540C1AE7C}"/>
              </a:ext>
            </a:extLst>
          </p:cNvPr>
          <p:cNvSpPr>
            <a:spLocks noGrp="1"/>
          </p:cNvSpPr>
          <p:nvPr>
            <p:ph type="title"/>
          </p:nvPr>
        </p:nvSpPr>
        <p:spPr>
          <a:xfrm>
            <a:off x="421151" y="184561"/>
            <a:ext cx="11625619" cy="993940"/>
          </a:xfrm>
        </p:spPr>
        <p:txBody>
          <a:bodyPr>
            <a:normAutofit/>
          </a:bodyPr>
          <a:lstStyle/>
          <a:p>
            <a:pPr algn="ctr"/>
            <a:r>
              <a:rPr lang="et-EE" sz="2709" b="1" dirty="0">
                <a:solidFill>
                  <a:srgbClr val="2C5696"/>
                </a:solidFill>
                <a:latin typeface="+mn-lt"/>
                <a:cs typeface="Arial" panose="020B0604020202020204" pitchFamily="34" charset="0"/>
              </a:rPr>
              <a:t>Päriliku rinnavähi kumulatiivne risk EGV kohordis</a:t>
            </a:r>
            <a:endParaRPr lang="et-EE" sz="2709" b="1" dirty="0">
              <a:solidFill>
                <a:srgbClr val="2C5696"/>
              </a:solidFill>
              <a:latin typeface="+mn-lt"/>
              <a:cs typeface="Arial" panose="020B0604020202020204" pitchFamily="34" charset="0"/>
            </a:endParaRPr>
          </a:p>
        </p:txBody>
      </p:sp>
      <p:sp>
        <p:nvSpPr>
          <p:cNvPr id="6" name="Rectangle 5">
            <a:extLst>
              <a:ext uri="{FF2B5EF4-FFF2-40B4-BE49-F238E27FC236}">
                <a16:creationId xmlns:a16="http://schemas.microsoft.com/office/drawing/2014/main" id="{FA49DA27-70F4-4873-BF45-116800BAD6C5}"/>
              </a:ext>
            </a:extLst>
          </p:cNvPr>
          <p:cNvSpPr/>
          <p:nvPr/>
        </p:nvSpPr>
        <p:spPr>
          <a:xfrm>
            <a:off x="1341557" y="1040419"/>
            <a:ext cx="9901544" cy="399981"/>
          </a:xfrm>
          <a:prstGeom prst="rect">
            <a:avLst/>
          </a:prstGeom>
        </p:spPr>
        <p:txBody>
          <a:bodyPr wrap="square">
            <a:spAutoFit/>
          </a:bodyPr>
          <a:lstStyle/>
          <a:p>
            <a:pPr algn="ctr"/>
            <a:r>
              <a:rPr lang="et-EE" sz="1999" dirty="0" smtClean="0">
                <a:solidFill>
                  <a:schemeClr val="tx1">
                    <a:lumMod val="85000"/>
                    <a:lumOff val="15000"/>
                  </a:schemeClr>
                </a:solidFill>
                <a:cs typeface="Helvetica" panose="020B0604020202020204" pitchFamily="34" charset="0"/>
              </a:rPr>
              <a:t>Leiud </a:t>
            </a:r>
            <a:r>
              <a:rPr lang="et-EE" sz="1999" dirty="0" err="1" smtClean="0">
                <a:solidFill>
                  <a:schemeClr val="tx1">
                    <a:lumMod val="85000"/>
                    <a:lumOff val="15000"/>
                  </a:schemeClr>
                </a:solidFill>
                <a:cs typeface="Helvetica" panose="020B0604020202020204" pitchFamily="34" charset="0"/>
              </a:rPr>
              <a:t>naisgeenidoonoritel</a:t>
            </a:r>
            <a:r>
              <a:rPr lang="et-EE" sz="1999" dirty="0" smtClean="0">
                <a:cs typeface="Arial" panose="020B0604020202020204" pitchFamily="34" charset="0"/>
              </a:rPr>
              <a:t>, </a:t>
            </a:r>
            <a:r>
              <a:rPr lang="et-EE" sz="1999" dirty="0">
                <a:cs typeface="Arial" panose="020B0604020202020204" pitchFamily="34" charset="0"/>
              </a:rPr>
              <a:t>N=471</a:t>
            </a:r>
            <a:endParaRPr lang="et-EE" sz="1999" dirty="0">
              <a:solidFill>
                <a:schemeClr val="tx1">
                  <a:lumMod val="85000"/>
                  <a:lumOff val="15000"/>
                </a:schemeClr>
              </a:solidFill>
              <a:cs typeface="Helvetica" panose="020B0604020202020204" pitchFamily="34" charset="0"/>
            </a:endParaRPr>
          </a:p>
        </p:txBody>
      </p:sp>
      <p:pic>
        <p:nvPicPr>
          <p:cNvPr id="13" name="Picture 12"/>
          <p:cNvPicPr>
            <a:picLocks noChangeAspect="1"/>
          </p:cNvPicPr>
          <p:nvPr/>
        </p:nvPicPr>
        <p:blipFill>
          <a:blip r:embed="rId3"/>
          <a:stretch>
            <a:fillRect/>
          </a:stretch>
        </p:blipFill>
        <p:spPr>
          <a:xfrm>
            <a:off x="2640252" y="1556815"/>
            <a:ext cx="7187417" cy="5136828"/>
          </a:xfrm>
          <a:prstGeom prst="rect">
            <a:avLst/>
          </a:prstGeom>
        </p:spPr>
      </p:pic>
      <p:sp>
        <p:nvSpPr>
          <p:cNvPr id="7" name="Rectangle 6"/>
          <p:cNvSpPr/>
          <p:nvPr/>
        </p:nvSpPr>
        <p:spPr>
          <a:xfrm>
            <a:off x="873766" y="6394726"/>
            <a:ext cx="5200463" cy="338554"/>
          </a:xfrm>
          <a:prstGeom prst="rect">
            <a:avLst/>
          </a:prstGeom>
        </p:spPr>
        <p:txBody>
          <a:bodyPr wrap="none">
            <a:spAutoFit/>
          </a:bodyPr>
          <a:lstStyle/>
          <a:p>
            <a:r>
              <a:rPr lang="et-EE" sz="1600" i="1" dirty="0" err="1" smtClean="0"/>
              <a:t>Jürgens</a:t>
            </a:r>
            <a:r>
              <a:rPr lang="et-EE" sz="1600" i="1" dirty="0" smtClean="0"/>
              <a:t> H, et </a:t>
            </a:r>
            <a:r>
              <a:rPr lang="et-EE" sz="1600" i="1" dirty="0" err="1" smtClean="0"/>
              <a:t>al</a:t>
            </a:r>
            <a:r>
              <a:rPr lang="et-EE" sz="1600" i="1" dirty="0" smtClean="0"/>
              <a:t>. 2022, </a:t>
            </a:r>
            <a:r>
              <a:rPr lang="et-EE" sz="1600" i="1" dirty="0" err="1" smtClean="0"/>
              <a:t>Frontiers</a:t>
            </a:r>
            <a:r>
              <a:rPr lang="et-EE" sz="1600" i="1" dirty="0" smtClean="0"/>
              <a:t>  in </a:t>
            </a:r>
            <a:r>
              <a:rPr lang="et-EE" sz="1600" i="1" dirty="0" err="1" smtClean="0"/>
              <a:t>Genetics</a:t>
            </a:r>
            <a:r>
              <a:rPr lang="et-EE" sz="1600" i="1" dirty="0" smtClean="0"/>
              <a:t>, 2022</a:t>
            </a:r>
            <a:endParaRPr lang="en-GB" sz="1600" i="1" dirty="0">
              <a:latin typeface="Calibri" panose="020F0502020204030204" pitchFamily="34" charset="0"/>
            </a:endParaRPr>
          </a:p>
        </p:txBody>
      </p:sp>
    </p:spTree>
    <p:extLst>
      <p:ext uri="{BB962C8B-B14F-4D97-AF65-F5344CB8AC3E}">
        <p14:creationId xmlns:p14="http://schemas.microsoft.com/office/powerpoint/2010/main" val="1447054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609600" y="381000"/>
            <a:ext cx="11201400" cy="685800"/>
          </a:xfrm>
        </p:spPr>
        <p:txBody>
          <a:bodyPr/>
          <a:lstStyle/>
          <a:p>
            <a:r>
              <a:rPr lang="et-EE" sz="3200" dirty="0" smtClean="0"/>
              <a:t>Rinnavähi kliiniline juhtuuring – </a:t>
            </a:r>
            <a:br>
              <a:rPr lang="et-EE" sz="3200" dirty="0" smtClean="0"/>
            </a:br>
            <a:r>
              <a:rPr lang="et-EE" sz="3200" dirty="0" err="1" smtClean="0"/>
              <a:t>estPerMed</a:t>
            </a:r>
            <a:r>
              <a:rPr lang="et-EE" sz="3200" dirty="0" smtClean="0"/>
              <a:t> I </a:t>
            </a:r>
            <a:r>
              <a:rPr lang="et-EE" sz="3200" dirty="0" smtClean="0"/>
              <a:t>2018-2021</a:t>
            </a:r>
            <a:endParaRPr lang="en-US" sz="3200" dirty="0"/>
          </a:p>
        </p:txBody>
      </p:sp>
      <p:pic>
        <p:nvPicPr>
          <p:cNvPr id="57" name="Picture 56"/>
          <p:cNvPicPr>
            <a:picLocks noChangeAspect="1"/>
          </p:cNvPicPr>
          <p:nvPr/>
        </p:nvPicPr>
        <p:blipFill>
          <a:blip r:embed="rId2"/>
          <a:stretch>
            <a:fillRect/>
          </a:stretch>
        </p:blipFill>
        <p:spPr>
          <a:xfrm>
            <a:off x="1677437" y="1676400"/>
            <a:ext cx="8990563" cy="4356965"/>
          </a:xfrm>
          <a:prstGeom prst="rect">
            <a:avLst/>
          </a:prstGeom>
        </p:spPr>
      </p:pic>
    </p:spTree>
    <p:extLst>
      <p:ext uri="{BB962C8B-B14F-4D97-AF65-F5344CB8AC3E}">
        <p14:creationId xmlns:p14="http://schemas.microsoft.com/office/powerpoint/2010/main" val="151443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F6318-EDCE-4BE0-AD86-2301725B2BFB}"/>
              </a:ext>
            </a:extLst>
          </p:cNvPr>
          <p:cNvSpPr>
            <a:spLocks noGrp="1"/>
          </p:cNvSpPr>
          <p:nvPr>
            <p:ph type="title"/>
          </p:nvPr>
        </p:nvSpPr>
        <p:spPr/>
        <p:txBody>
          <a:bodyPr/>
          <a:lstStyle/>
          <a:p>
            <a:r>
              <a:rPr lang="et-EE" i="1" dirty="0" err="1" smtClean="0"/>
              <a:t>Primum</a:t>
            </a:r>
            <a:r>
              <a:rPr lang="et-EE" i="1" dirty="0" smtClean="0"/>
              <a:t> non </a:t>
            </a:r>
            <a:r>
              <a:rPr lang="et-EE" i="1" dirty="0" err="1" smtClean="0"/>
              <a:t>nocere</a:t>
            </a:r>
            <a:endParaRPr lang="en-US" i="1" dirty="0"/>
          </a:p>
        </p:txBody>
      </p:sp>
      <p:sp>
        <p:nvSpPr>
          <p:cNvPr id="3" name="Rectangle 2"/>
          <p:cNvSpPr/>
          <p:nvPr/>
        </p:nvSpPr>
        <p:spPr>
          <a:xfrm>
            <a:off x="2796122" y="6211255"/>
            <a:ext cx="3631122" cy="369332"/>
          </a:xfrm>
          <a:prstGeom prst="rect">
            <a:avLst/>
          </a:prstGeom>
        </p:spPr>
        <p:txBody>
          <a:bodyPr wrap="none">
            <a:spAutoFit/>
          </a:bodyPr>
          <a:lstStyle/>
          <a:p>
            <a:r>
              <a:rPr lang="en-US" i="1" dirty="0"/>
              <a:t> Hippocrates (</a:t>
            </a:r>
            <a:r>
              <a:rPr lang="en-US" i="1" dirty="0" smtClean="0"/>
              <a:t>460–370</a:t>
            </a:r>
            <a:r>
              <a:rPr lang="et-EE" i="1" dirty="0" smtClean="0"/>
              <a:t> AD)</a:t>
            </a:r>
            <a:endParaRPr lang="en-US" i="1" dirty="0"/>
          </a:p>
        </p:txBody>
      </p:sp>
      <p:pic>
        <p:nvPicPr>
          <p:cNvPr id="6" name="Picture 5"/>
          <p:cNvPicPr>
            <a:picLocks noChangeAspect="1"/>
          </p:cNvPicPr>
          <p:nvPr/>
        </p:nvPicPr>
        <p:blipFill>
          <a:blip r:embed="rId3"/>
          <a:stretch>
            <a:fillRect/>
          </a:stretch>
        </p:blipFill>
        <p:spPr>
          <a:xfrm>
            <a:off x="762000" y="3744884"/>
            <a:ext cx="1999486" cy="2790825"/>
          </a:xfrm>
          <a:prstGeom prst="rect">
            <a:avLst/>
          </a:prstGeom>
        </p:spPr>
      </p:pic>
    </p:spTree>
    <p:extLst>
      <p:ext uri="{BB962C8B-B14F-4D97-AF65-F5344CB8AC3E}">
        <p14:creationId xmlns:p14="http://schemas.microsoft.com/office/powerpoint/2010/main" val="1135279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Rinnavähi kliiniline juhtuuring– </a:t>
            </a:r>
            <a:br>
              <a:rPr lang="et-EE" sz="3200" dirty="0" smtClean="0"/>
            </a:br>
            <a:r>
              <a:rPr lang="et-EE" sz="3200" dirty="0" err="1" smtClean="0"/>
              <a:t>estPerMed</a:t>
            </a:r>
            <a:r>
              <a:rPr lang="et-EE" sz="3200" dirty="0" smtClean="0"/>
              <a:t> I 2018-2021 (</a:t>
            </a:r>
            <a:r>
              <a:rPr lang="et-EE" sz="3200" dirty="0" err="1" smtClean="0"/>
              <a:t>monogeensed</a:t>
            </a:r>
            <a:r>
              <a:rPr lang="et-EE" sz="3200" dirty="0" smtClean="0"/>
              <a:t> leiud)</a:t>
            </a:r>
            <a:endParaRPr lang="en-US" sz="3200" dirty="0"/>
          </a:p>
        </p:txBody>
      </p:sp>
      <p:pic>
        <p:nvPicPr>
          <p:cNvPr id="2" name="Picture 1"/>
          <p:cNvPicPr>
            <a:picLocks noChangeAspect="1"/>
          </p:cNvPicPr>
          <p:nvPr/>
        </p:nvPicPr>
        <p:blipFill>
          <a:blip r:embed="rId2"/>
          <a:stretch>
            <a:fillRect/>
          </a:stretch>
        </p:blipFill>
        <p:spPr>
          <a:xfrm>
            <a:off x="1905000" y="1524000"/>
            <a:ext cx="9065694" cy="2859120"/>
          </a:xfrm>
          <a:prstGeom prst="rect">
            <a:avLst/>
          </a:prstGeom>
        </p:spPr>
      </p:pic>
      <p:sp>
        <p:nvSpPr>
          <p:cNvPr id="6"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914400" y="4572000"/>
            <a:ext cx="10744200" cy="762000"/>
          </a:xfrm>
        </p:spPr>
        <p:txBody>
          <a:bodyPr/>
          <a:lstStyle/>
          <a:p>
            <a:pPr marL="457200" indent="-457200">
              <a:buFont typeface="Arial" panose="020B0604020202020204" pitchFamily="34" charset="0"/>
              <a:buChar char="•"/>
            </a:pPr>
            <a:r>
              <a:rPr lang="et-EE" sz="2400" dirty="0" smtClean="0"/>
              <a:t>109 uuritud naisel 16 vähijuhtu anamneesis</a:t>
            </a:r>
          </a:p>
          <a:p>
            <a:pPr marL="457200" indent="-457200">
              <a:buFont typeface="Arial" panose="020B0604020202020204" pitchFamily="34" charset="0"/>
              <a:buChar char="•"/>
            </a:pPr>
            <a:r>
              <a:rPr lang="et-EE" sz="2400" dirty="0" smtClean="0"/>
              <a:t>Pärilik rinnavähk avaldub ka hilisemas eas!</a:t>
            </a:r>
            <a:endParaRPr lang="et-EE" sz="2400" dirty="0"/>
          </a:p>
        </p:txBody>
      </p:sp>
      <p:sp>
        <p:nvSpPr>
          <p:cNvPr id="7" name="Rectangle 6"/>
          <p:cNvSpPr/>
          <p:nvPr/>
        </p:nvSpPr>
        <p:spPr>
          <a:xfrm>
            <a:off x="873766" y="6394726"/>
            <a:ext cx="5200463" cy="338554"/>
          </a:xfrm>
          <a:prstGeom prst="rect">
            <a:avLst/>
          </a:prstGeom>
        </p:spPr>
        <p:txBody>
          <a:bodyPr wrap="none">
            <a:spAutoFit/>
          </a:bodyPr>
          <a:lstStyle/>
          <a:p>
            <a:r>
              <a:rPr lang="et-EE" sz="1600" i="1" dirty="0" err="1" smtClean="0"/>
              <a:t>Jürgens</a:t>
            </a:r>
            <a:r>
              <a:rPr lang="et-EE" sz="1600" i="1" dirty="0" smtClean="0"/>
              <a:t> H, et </a:t>
            </a:r>
            <a:r>
              <a:rPr lang="et-EE" sz="1600" i="1" dirty="0" err="1" smtClean="0"/>
              <a:t>al</a:t>
            </a:r>
            <a:r>
              <a:rPr lang="et-EE" sz="1600" i="1" dirty="0" smtClean="0"/>
              <a:t>. 2022, </a:t>
            </a:r>
            <a:r>
              <a:rPr lang="et-EE" sz="1600" i="1" dirty="0" err="1" smtClean="0"/>
              <a:t>Frontiers</a:t>
            </a:r>
            <a:r>
              <a:rPr lang="et-EE" sz="1600" i="1" dirty="0" smtClean="0"/>
              <a:t>  in </a:t>
            </a:r>
            <a:r>
              <a:rPr lang="et-EE" sz="1600" i="1" dirty="0" err="1" smtClean="0"/>
              <a:t>Genetics</a:t>
            </a:r>
            <a:r>
              <a:rPr lang="et-EE" sz="1600" i="1" dirty="0" smtClean="0"/>
              <a:t>, 2022</a:t>
            </a:r>
            <a:endParaRPr lang="en-GB" sz="1600" i="1" dirty="0">
              <a:latin typeface="Calibri" panose="020F0502020204030204" pitchFamily="34" charset="0"/>
            </a:endParaRPr>
          </a:p>
        </p:txBody>
      </p:sp>
    </p:spTree>
    <p:extLst>
      <p:ext uri="{BB962C8B-B14F-4D97-AF65-F5344CB8AC3E}">
        <p14:creationId xmlns:p14="http://schemas.microsoft.com/office/powerpoint/2010/main" val="2621006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Rinnavähi kliiniline juhtuuring– </a:t>
            </a:r>
            <a:br>
              <a:rPr lang="et-EE" sz="3200" dirty="0" smtClean="0"/>
            </a:br>
            <a:r>
              <a:rPr lang="et-EE" sz="3200" dirty="0" err="1" smtClean="0"/>
              <a:t>estPerMed</a:t>
            </a:r>
            <a:r>
              <a:rPr lang="et-EE" sz="3200" dirty="0" smtClean="0"/>
              <a:t> I 2018-2021</a:t>
            </a:r>
            <a:endParaRPr lang="en-US" sz="3200" dirty="0"/>
          </a:p>
        </p:txBody>
      </p:sp>
      <p:sp>
        <p:nvSpPr>
          <p:cNvPr id="6"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723900" y="1371600"/>
            <a:ext cx="3124480" cy="4419600"/>
          </a:xfrm>
        </p:spPr>
        <p:txBody>
          <a:bodyPr/>
          <a:lstStyle/>
          <a:p>
            <a:pPr marL="457200" indent="-457200">
              <a:buFont typeface="Arial" panose="020B0604020202020204" pitchFamily="34" charset="0"/>
              <a:buChar char="•"/>
            </a:pPr>
            <a:r>
              <a:rPr lang="et-EE" sz="2400" dirty="0" smtClean="0"/>
              <a:t>Riskivariandid 6 geenis</a:t>
            </a:r>
          </a:p>
          <a:p>
            <a:pPr marL="457200" indent="-457200">
              <a:buFont typeface="Arial" panose="020B0604020202020204" pitchFamily="34" charset="0"/>
              <a:buChar char="•"/>
            </a:pPr>
            <a:r>
              <a:rPr lang="et-EE" sz="2400" dirty="0" smtClean="0"/>
              <a:t>6 uut rinnavähi juhtu</a:t>
            </a:r>
          </a:p>
          <a:p>
            <a:pPr marL="457200" indent="-457200">
              <a:buFont typeface="Arial" panose="020B0604020202020204" pitchFamily="34" charset="0"/>
              <a:buChar char="•"/>
            </a:pPr>
            <a:r>
              <a:rPr lang="et-EE" sz="2400" dirty="0" smtClean="0"/>
              <a:t>10% olid riskidest teadlikud</a:t>
            </a:r>
          </a:p>
          <a:p>
            <a:pPr marL="457200" indent="-457200">
              <a:buFont typeface="Arial" panose="020B0604020202020204" pitchFamily="34" charset="0"/>
              <a:buChar char="•"/>
            </a:pPr>
            <a:r>
              <a:rPr lang="et-EE" sz="2400" dirty="0" smtClean="0"/>
              <a:t>Vaid </a:t>
            </a:r>
            <a:r>
              <a:rPr lang="et-EE" sz="2400" dirty="0" smtClean="0"/>
              <a:t>1/3-1/2 </a:t>
            </a:r>
            <a:r>
              <a:rPr lang="et-EE" sz="2400" dirty="0" smtClean="0"/>
              <a:t>juhtudel oleks olnud kliiniline näidustus geeniuuringuks</a:t>
            </a:r>
            <a:endParaRPr lang="et-EE" sz="2400" dirty="0"/>
          </a:p>
        </p:txBody>
      </p:sp>
      <p:pic>
        <p:nvPicPr>
          <p:cNvPr id="4" name="Picture 3"/>
          <p:cNvPicPr>
            <a:picLocks noChangeAspect="1"/>
          </p:cNvPicPr>
          <p:nvPr/>
        </p:nvPicPr>
        <p:blipFill>
          <a:blip r:embed="rId2"/>
          <a:stretch>
            <a:fillRect/>
          </a:stretch>
        </p:blipFill>
        <p:spPr>
          <a:xfrm>
            <a:off x="3848380" y="1143000"/>
            <a:ext cx="7744906" cy="5229955"/>
          </a:xfrm>
          <a:prstGeom prst="rect">
            <a:avLst/>
          </a:prstGeom>
        </p:spPr>
      </p:pic>
      <p:sp>
        <p:nvSpPr>
          <p:cNvPr id="7" name="Rectangle 6"/>
          <p:cNvSpPr/>
          <p:nvPr/>
        </p:nvSpPr>
        <p:spPr>
          <a:xfrm>
            <a:off x="873766" y="6394726"/>
            <a:ext cx="5200463" cy="338554"/>
          </a:xfrm>
          <a:prstGeom prst="rect">
            <a:avLst/>
          </a:prstGeom>
        </p:spPr>
        <p:txBody>
          <a:bodyPr wrap="none">
            <a:spAutoFit/>
          </a:bodyPr>
          <a:lstStyle/>
          <a:p>
            <a:r>
              <a:rPr lang="et-EE" sz="1600" i="1" dirty="0" err="1" smtClean="0"/>
              <a:t>Jürgens</a:t>
            </a:r>
            <a:r>
              <a:rPr lang="et-EE" sz="1600" i="1" dirty="0" smtClean="0"/>
              <a:t> H, et </a:t>
            </a:r>
            <a:r>
              <a:rPr lang="et-EE" sz="1600" i="1" dirty="0" err="1" smtClean="0"/>
              <a:t>al</a:t>
            </a:r>
            <a:r>
              <a:rPr lang="et-EE" sz="1600" i="1" dirty="0" smtClean="0"/>
              <a:t>. 2022, </a:t>
            </a:r>
            <a:r>
              <a:rPr lang="et-EE" sz="1600" i="1" dirty="0" err="1" smtClean="0"/>
              <a:t>Frontiers</a:t>
            </a:r>
            <a:r>
              <a:rPr lang="et-EE" sz="1600" i="1" dirty="0" smtClean="0"/>
              <a:t>  in </a:t>
            </a:r>
            <a:r>
              <a:rPr lang="et-EE" sz="1600" i="1" dirty="0" err="1" smtClean="0"/>
              <a:t>Genetics</a:t>
            </a:r>
            <a:r>
              <a:rPr lang="et-EE" sz="1600" i="1" dirty="0" smtClean="0"/>
              <a:t>, 2022</a:t>
            </a:r>
            <a:endParaRPr lang="en-GB" sz="1600" i="1" dirty="0">
              <a:latin typeface="Calibri" panose="020F0502020204030204" pitchFamily="34" charset="0"/>
            </a:endParaRPr>
          </a:p>
        </p:txBody>
      </p:sp>
    </p:spTree>
    <p:extLst>
      <p:ext uri="{BB962C8B-B14F-4D97-AF65-F5344CB8AC3E}">
        <p14:creationId xmlns:p14="http://schemas.microsoft.com/office/powerpoint/2010/main" val="3591770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Rinnavähi kliiniline juhtuuring– </a:t>
            </a:r>
            <a:br>
              <a:rPr lang="et-EE" sz="3200" dirty="0" smtClean="0"/>
            </a:br>
            <a:r>
              <a:rPr lang="et-EE" sz="3200" dirty="0" err="1" smtClean="0"/>
              <a:t>estPerMed</a:t>
            </a:r>
            <a:r>
              <a:rPr lang="et-EE" sz="3200" dirty="0" smtClean="0"/>
              <a:t> I 2018-2021</a:t>
            </a:r>
            <a:endParaRPr lang="en-US" sz="3200" dirty="0"/>
          </a:p>
        </p:txBody>
      </p:sp>
      <p:sp>
        <p:nvSpPr>
          <p:cNvPr id="6"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723900" y="1371600"/>
            <a:ext cx="9639300" cy="4648200"/>
          </a:xfrm>
        </p:spPr>
        <p:txBody>
          <a:bodyPr/>
          <a:lstStyle/>
          <a:p>
            <a:pPr marL="457200" indent="-457200">
              <a:buFont typeface="Arial" panose="020B0604020202020204" pitchFamily="34" charset="0"/>
              <a:buChar char="•"/>
            </a:pPr>
            <a:r>
              <a:rPr lang="et-EE" sz="2400" dirty="0" smtClean="0"/>
              <a:t>Valdavalt positiivsed hinnangud uuritavatelt</a:t>
            </a:r>
            <a:endParaRPr lang="et-EE" sz="2400" dirty="0"/>
          </a:p>
        </p:txBody>
      </p:sp>
      <p:pic>
        <p:nvPicPr>
          <p:cNvPr id="2" name="Picture 1"/>
          <p:cNvPicPr>
            <a:picLocks noChangeAspect="1"/>
          </p:cNvPicPr>
          <p:nvPr/>
        </p:nvPicPr>
        <p:blipFill>
          <a:blip r:embed="rId2"/>
          <a:stretch>
            <a:fillRect/>
          </a:stretch>
        </p:blipFill>
        <p:spPr>
          <a:xfrm>
            <a:off x="2514600" y="1831654"/>
            <a:ext cx="6934200" cy="4492946"/>
          </a:xfrm>
          <a:prstGeom prst="rect">
            <a:avLst/>
          </a:prstGeom>
        </p:spPr>
      </p:pic>
      <p:sp>
        <p:nvSpPr>
          <p:cNvPr id="8" name="Rectangle 7"/>
          <p:cNvSpPr/>
          <p:nvPr/>
        </p:nvSpPr>
        <p:spPr>
          <a:xfrm>
            <a:off x="873766" y="6394726"/>
            <a:ext cx="5200463" cy="338554"/>
          </a:xfrm>
          <a:prstGeom prst="rect">
            <a:avLst/>
          </a:prstGeom>
        </p:spPr>
        <p:txBody>
          <a:bodyPr wrap="none">
            <a:spAutoFit/>
          </a:bodyPr>
          <a:lstStyle/>
          <a:p>
            <a:r>
              <a:rPr lang="et-EE" sz="1600" i="1" dirty="0" err="1" smtClean="0"/>
              <a:t>Jürgens</a:t>
            </a:r>
            <a:r>
              <a:rPr lang="et-EE" sz="1600" i="1" dirty="0" smtClean="0"/>
              <a:t> H, et </a:t>
            </a:r>
            <a:r>
              <a:rPr lang="et-EE" sz="1600" i="1" dirty="0" err="1" smtClean="0"/>
              <a:t>al</a:t>
            </a:r>
            <a:r>
              <a:rPr lang="et-EE" sz="1600" i="1" dirty="0" smtClean="0"/>
              <a:t>. 2022, </a:t>
            </a:r>
            <a:r>
              <a:rPr lang="et-EE" sz="1600" i="1" dirty="0" err="1" smtClean="0"/>
              <a:t>Frontiers</a:t>
            </a:r>
            <a:r>
              <a:rPr lang="et-EE" sz="1600" i="1" dirty="0" smtClean="0"/>
              <a:t>  in </a:t>
            </a:r>
            <a:r>
              <a:rPr lang="et-EE" sz="1600" i="1" dirty="0" err="1" smtClean="0"/>
              <a:t>Genetics</a:t>
            </a:r>
            <a:r>
              <a:rPr lang="et-EE" sz="1600" i="1" dirty="0" smtClean="0"/>
              <a:t>, 2022</a:t>
            </a:r>
            <a:endParaRPr lang="en-GB" sz="1600" i="1" dirty="0">
              <a:latin typeface="Calibri" panose="020F0502020204030204" pitchFamily="34" charset="0"/>
            </a:endParaRPr>
          </a:p>
        </p:txBody>
      </p:sp>
    </p:spTree>
    <p:extLst>
      <p:ext uri="{BB962C8B-B14F-4D97-AF65-F5344CB8AC3E}">
        <p14:creationId xmlns:p14="http://schemas.microsoft.com/office/powerpoint/2010/main" val="3941072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Rinnavähi polügeenne riskiskoor</a:t>
            </a:r>
            <a:endParaRPr lang="en-US" sz="3200" dirty="0"/>
          </a:p>
        </p:txBody>
      </p:sp>
      <p:sp>
        <p:nvSpPr>
          <p:cNvPr id="2" name="Text Placeholder 1"/>
          <p:cNvSpPr>
            <a:spLocks noGrp="1"/>
          </p:cNvSpPr>
          <p:nvPr>
            <p:ph type="body" sz="quarter" idx="10"/>
          </p:nvPr>
        </p:nvSpPr>
        <p:spPr>
          <a:xfrm>
            <a:off x="609600" y="1659542"/>
            <a:ext cx="5029200" cy="4512658"/>
          </a:xfrm>
        </p:spPr>
        <p:txBody>
          <a:bodyPr/>
          <a:lstStyle/>
          <a:p>
            <a:pPr marL="457200" indent="-457200">
              <a:buFont typeface="Arial" panose="020B0604020202020204" pitchFamily="34" charset="0"/>
              <a:buChar char="•"/>
            </a:pPr>
            <a:r>
              <a:rPr lang="et-EE" sz="2400" dirty="0" smtClean="0"/>
              <a:t>Komplekshaiguste, sh rinnavähi geneetilist riski saab kirjeldada nn polügeense riskiskooriga (PRS)</a:t>
            </a:r>
          </a:p>
          <a:p>
            <a:pPr marL="457200" indent="-457200">
              <a:buFont typeface="Arial" panose="020B0604020202020204" pitchFamily="34" charset="0"/>
              <a:buChar char="•"/>
            </a:pPr>
            <a:r>
              <a:rPr lang="et-EE" sz="2400" dirty="0"/>
              <a:t>PRS jaotus rahvastikus sarnaneb tunnuste jaotusele</a:t>
            </a:r>
          </a:p>
          <a:p>
            <a:pPr marL="457200" indent="-457200">
              <a:buFont typeface="Arial" panose="020B0604020202020204" pitchFamily="34" charset="0"/>
              <a:buChar char="•"/>
            </a:pPr>
            <a:endParaRPr lang="et-EE" dirty="0"/>
          </a:p>
          <a:p>
            <a:pPr marL="457200" indent="-457200">
              <a:buFont typeface="Arial" panose="020B0604020202020204" pitchFamily="34" charset="0"/>
              <a:buChar char="•"/>
            </a:pPr>
            <a:endParaRPr lang="en-US" dirty="0"/>
          </a:p>
        </p:txBody>
      </p:sp>
      <p:pic>
        <p:nvPicPr>
          <p:cNvPr id="8" name="picture"/>
          <p:cNvPicPr/>
          <p:nvPr/>
        </p:nvPicPr>
        <p:blipFill>
          <a:blip r:embed="rId3">
            <a:extLst>
              <a:ext uri="{28A0092B-C50C-407E-A947-70E740481C1C}">
                <a14:useLocalDpi xmlns:a14="http://schemas.microsoft.com/office/drawing/2010/main" val="0"/>
              </a:ext>
            </a:extLst>
          </a:blip>
          <a:stretch>
            <a:fillRect/>
          </a:stretch>
        </p:blipFill>
        <p:spPr>
          <a:xfrm>
            <a:off x="5791200" y="1600201"/>
            <a:ext cx="5943600" cy="47390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343400"/>
            <a:ext cx="2421398" cy="1362037"/>
          </a:xfrm>
          <a:prstGeom prst="rect">
            <a:avLst/>
          </a:prstGeom>
        </p:spPr>
      </p:pic>
      <p:sp>
        <p:nvSpPr>
          <p:cNvPr id="10" name="Oval 9"/>
          <p:cNvSpPr/>
          <p:nvPr/>
        </p:nvSpPr>
        <p:spPr>
          <a:xfrm>
            <a:off x="2659663" y="5194119"/>
            <a:ext cx="579229" cy="55236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2257" y="6185333"/>
            <a:ext cx="3422732" cy="369332"/>
          </a:xfrm>
          <a:prstGeom prst="rect">
            <a:avLst/>
          </a:prstGeom>
        </p:spPr>
        <p:txBody>
          <a:bodyPr wrap="none">
            <a:spAutoFit/>
          </a:bodyPr>
          <a:lstStyle/>
          <a:p>
            <a:r>
              <a:rPr lang="et-EE" i="1" dirty="0" err="1" smtClean="0"/>
              <a:t>Läll</a:t>
            </a:r>
            <a:r>
              <a:rPr lang="et-EE" i="1" dirty="0" smtClean="0"/>
              <a:t>  K, et </a:t>
            </a:r>
            <a:r>
              <a:rPr lang="et-EE" i="1" dirty="0" err="1" smtClean="0"/>
              <a:t>al</a:t>
            </a:r>
            <a:r>
              <a:rPr lang="et-EE" i="1" dirty="0" smtClean="0"/>
              <a:t>. BMC </a:t>
            </a:r>
            <a:r>
              <a:rPr lang="et-EE" i="1" dirty="0" err="1" smtClean="0"/>
              <a:t>Cancer</a:t>
            </a:r>
            <a:r>
              <a:rPr lang="et-EE" i="1" dirty="0" smtClean="0"/>
              <a:t>  2019</a:t>
            </a:r>
            <a:endParaRPr lang="en-GB" i="1" dirty="0"/>
          </a:p>
        </p:txBody>
      </p:sp>
    </p:spTree>
    <p:extLst>
      <p:ext uri="{BB962C8B-B14F-4D97-AF65-F5344CB8AC3E}">
        <p14:creationId xmlns:p14="http://schemas.microsoft.com/office/powerpoint/2010/main" val="391004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a:t>Rinnavähi kliiniline juhtuuring– </a:t>
            </a:r>
            <a:br>
              <a:rPr lang="et-EE" sz="3200" dirty="0"/>
            </a:br>
            <a:r>
              <a:rPr lang="et-EE" sz="3200" dirty="0" err="1"/>
              <a:t>estPerMed</a:t>
            </a:r>
            <a:r>
              <a:rPr lang="et-EE" sz="3200" dirty="0"/>
              <a:t> I 2018-2021 – kõrge PRS valim</a:t>
            </a:r>
            <a:endParaRPr lang="en-US" sz="3200" dirty="0"/>
          </a:p>
        </p:txBody>
      </p:sp>
      <p:sp>
        <p:nvSpPr>
          <p:cNvPr id="6"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914400" y="1752600"/>
            <a:ext cx="4800600" cy="2971798"/>
          </a:xfrm>
        </p:spPr>
        <p:txBody>
          <a:bodyPr/>
          <a:lstStyle/>
          <a:p>
            <a:pPr marL="457200" indent="-457200">
              <a:buFont typeface="Arial" panose="020B0604020202020204" pitchFamily="34" charset="0"/>
              <a:buChar char="•"/>
            </a:pPr>
            <a:r>
              <a:rPr lang="et-EE" sz="2400" dirty="0"/>
              <a:t>15 rinnavähi juhtu anamneesis</a:t>
            </a:r>
          </a:p>
          <a:p>
            <a:pPr marL="914400" lvl="1" indent="-457200">
              <a:buFont typeface="Arial" panose="020B0604020202020204" pitchFamily="34" charset="0"/>
              <a:buChar char="•"/>
            </a:pPr>
            <a:r>
              <a:rPr lang="et-EE" sz="2000" dirty="0"/>
              <a:t>10 eelnevalt teada, ei kutsutud</a:t>
            </a:r>
          </a:p>
          <a:p>
            <a:pPr marL="914400" lvl="1" indent="-457200">
              <a:buFont typeface="Arial" panose="020B0604020202020204" pitchFamily="34" charset="0"/>
              <a:buChar char="•"/>
            </a:pPr>
            <a:r>
              <a:rPr lang="et-EE" sz="2000" dirty="0"/>
              <a:t>5 eelnevat, info polnud jõudnud </a:t>
            </a:r>
            <a:r>
              <a:rPr lang="et-EE" sz="2000" dirty="0" err="1" smtClean="0"/>
              <a:t>EGV’sse</a:t>
            </a:r>
            <a:endParaRPr lang="et-EE" sz="2000" dirty="0"/>
          </a:p>
          <a:p>
            <a:pPr marL="457200" indent="-457200">
              <a:buFont typeface="Arial" panose="020B0604020202020204" pitchFamily="34" charset="0"/>
              <a:buChar char="•"/>
            </a:pPr>
            <a:r>
              <a:rPr lang="et-EE" sz="2400" dirty="0" smtClean="0"/>
              <a:t>Lisaks diagnoositi 10 </a:t>
            </a:r>
            <a:r>
              <a:rPr lang="et-EE" sz="2400" dirty="0"/>
              <a:t>uut rinnavähi juhtu (1,12</a:t>
            </a:r>
            <a:r>
              <a:rPr lang="et-EE" sz="2400" dirty="0" smtClean="0"/>
              <a:t>%)</a:t>
            </a:r>
          </a:p>
          <a:p>
            <a:pPr marL="457200" indent="-457200">
              <a:buFont typeface="Arial" panose="020B0604020202020204" pitchFamily="34" charset="0"/>
              <a:buChar char="•"/>
            </a:pPr>
            <a:r>
              <a:rPr lang="et-EE" sz="2400" dirty="0" smtClean="0"/>
              <a:t>Jälgimisuuring jätkub </a:t>
            </a:r>
            <a:endParaRPr lang="et-EE" sz="2400" dirty="0"/>
          </a:p>
        </p:txBody>
      </p:sp>
      <p:sp>
        <p:nvSpPr>
          <p:cNvPr id="7" name="Rectangle 6"/>
          <p:cNvSpPr/>
          <p:nvPr/>
        </p:nvSpPr>
        <p:spPr>
          <a:xfrm>
            <a:off x="838200" y="6339223"/>
            <a:ext cx="3640740" cy="338554"/>
          </a:xfrm>
          <a:prstGeom prst="rect">
            <a:avLst/>
          </a:prstGeom>
        </p:spPr>
        <p:txBody>
          <a:bodyPr wrap="none">
            <a:spAutoFit/>
          </a:bodyPr>
          <a:lstStyle/>
          <a:p>
            <a:r>
              <a:rPr lang="et-EE" sz="1600" i="1" dirty="0" err="1" smtClean="0"/>
              <a:t>estPerMed</a:t>
            </a:r>
            <a:r>
              <a:rPr lang="et-EE" sz="1600" i="1" dirty="0" smtClean="0"/>
              <a:t> I lõppraport, 2021</a:t>
            </a:r>
            <a:endParaRPr lang="en-GB" sz="1600" i="1" dirty="0">
              <a:latin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7868826"/>
              </p:ext>
            </p:extLst>
          </p:nvPr>
        </p:nvGraphicFramePr>
        <p:xfrm>
          <a:off x="6248400" y="1752600"/>
          <a:ext cx="4952999" cy="2971798"/>
        </p:xfrm>
        <a:graphic>
          <a:graphicData uri="http://schemas.openxmlformats.org/drawingml/2006/table">
            <a:tbl>
              <a:tblPr firstRow="1" bandRow="1">
                <a:tableStyleId>{5C22544A-7EE6-4342-B048-85BDC9FD1C3A}</a:tableStyleId>
              </a:tblPr>
              <a:tblGrid>
                <a:gridCol w="1641568">
                  <a:extLst>
                    <a:ext uri="{9D8B030D-6E8A-4147-A177-3AD203B41FA5}">
                      <a16:colId xmlns:a16="http://schemas.microsoft.com/office/drawing/2014/main" val="1810575530"/>
                    </a:ext>
                  </a:extLst>
                </a:gridCol>
                <a:gridCol w="1660431">
                  <a:extLst>
                    <a:ext uri="{9D8B030D-6E8A-4147-A177-3AD203B41FA5}">
                      <a16:colId xmlns:a16="http://schemas.microsoft.com/office/drawing/2014/main" val="1168127343"/>
                    </a:ext>
                  </a:extLst>
                </a:gridCol>
                <a:gridCol w="1651000">
                  <a:extLst>
                    <a:ext uri="{9D8B030D-6E8A-4147-A177-3AD203B41FA5}">
                      <a16:colId xmlns:a16="http://schemas.microsoft.com/office/drawing/2014/main" val="1150429752"/>
                    </a:ext>
                  </a:extLst>
                </a:gridCol>
              </a:tblGrid>
              <a:tr h="491268">
                <a:tc>
                  <a:txBody>
                    <a:bodyPr/>
                    <a:lstStyle/>
                    <a:p>
                      <a:pPr algn="ctr" rtl="0" fontAlgn="t"/>
                      <a:r>
                        <a:rPr lang="en-US" sz="1400" u="none" strike="noStrike" dirty="0">
                          <a:effectLst/>
                        </a:rPr>
                        <a:t>Age at diagnosis</a:t>
                      </a:r>
                      <a:endParaRPr lang="en-US" sz="1400" b="1" i="0" u="none" strike="noStrike" dirty="0">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Stage</a:t>
                      </a:r>
                      <a:endParaRPr lang="en-US" sz="1400" b="1" i="0" u="none" strike="noStrike" dirty="0">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PRS</a:t>
                      </a:r>
                      <a:endParaRPr lang="en-US" sz="1400" b="1" i="0" u="none" strike="noStrike" dirty="0">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2723606157"/>
                  </a:ext>
                </a:extLst>
              </a:tr>
              <a:tr h="248345">
                <a:tc>
                  <a:txBody>
                    <a:bodyPr/>
                    <a:lstStyle/>
                    <a:p>
                      <a:pPr algn="ctr" rtl="0" fontAlgn="t"/>
                      <a:r>
                        <a:rPr lang="en-US" sz="1400" u="none" strike="noStrike">
                          <a:effectLst/>
                        </a:rPr>
                        <a:t>48</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0</a:t>
                      </a:r>
                      <a:endParaRPr lang="en-US" sz="1400" b="0" i="0" u="none" strike="noStrike" dirty="0">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99%</a:t>
                      </a:r>
                      <a:endParaRPr lang="en-US" sz="1400" b="0" i="0" u="none" strike="noStrike">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2378457112"/>
                  </a:ext>
                </a:extLst>
              </a:tr>
              <a:tr h="248345">
                <a:tc>
                  <a:txBody>
                    <a:bodyPr/>
                    <a:lstStyle/>
                    <a:p>
                      <a:pPr algn="ctr" rtl="0" fontAlgn="t"/>
                      <a:r>
                        <a:rPr lang="en-US" sz="1400" u="none" strike="noStrike">
                          <a:effectLst/>
                        </a:rPr>
                        <a:t>51</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IIA</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97%</a:t>
                      </a:r>
                      <a:endParaRPr lang="en-US" sz="1400" b="0" i="0" u="none" strike="noStrike">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3909927949"/>
                  </a:ext>
                </a:extLst>
              </a:tr>
              <a:tr h="248345">
                <a:tc>
                  <a:txBody>
                    <a:bodyPr/>
                    <a:lstStyle/>
                    <a:p>
                      <a:pPr algn="ctr" rtl="0" fontAlgn="t"/>
                      <a:r>
                        <a:rPr lang="en-US" sz="1400" u="none" strike="noStrike">
                          <a:effectLst/>
                        </a:rPr>
                        <a:t>53</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IA</a:t>
                      </a:r>
                      <a:endParaRPr lang="en-US" sz="1400" b="0" i="0" u="none" strike="noStrike" dirty="0">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97%</a:t>
                      </a:r>
                      <a:endParaRPr lang="en-US" sz="1400" b="0" i="0" u="none" strike="noStrike" dirty="0">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898130735"/>
                  </a:ext>
                </a:extLst>
              </a:tr>
              <a:tr h="245425">
                <a:tc>
                  <a:txBody>
                    <a:bodyPr/>
                    <a:lstStyle/>
                    <a:p>
                      <a:pPr algn="ctr" rtl="0" fontAlgn="t"/>
                      <a:r>
                        <a:rPr lang="en-US" sz="1400" u="none" strike="noStrike">
                          <a:effectLst/>
                        </a:rPr>
                        <a:t>59</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IA</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99%</a:t>
                      </a:r>
                      <a:endParaRPr lang="en-US" sz="1400" b="0" i="0" u="none" strike="noStrike" dirty="0">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3459635961"/>
                  </a:ext>
                </a:extLst>
              </a:tr>
              <a:tr h="248345">
                <a:tc>
                  <a:txBody>
                    <a:bodyPr/>
                    <a:lstStyle/>
                    <a:p>
                      <a:pPr algn="ctr" rtl="0" fontAlgn="t"/>
                      <a:r>
                        <a:rPr lang="en-US" sz="1400" u="none" strike="noStrike">
                          <a:effectLst/>
                        </a:rPr>
                        <a:t>70</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IB</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98%</a:t>
                      </a:r>
                      <a:endParaRPr lang="en-US" sz="1400" b="0" i="0" u="none" strike="noStrike">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3868417951"/>
                  </a:ext>
                </a:extLst>
              </a:tr>
              <a:tr h="248345">
                <a:tc>
                  <a:txBody>
                    <a:bodyPr/>
                    <a:lstStyle/>
                    <a:p>
                      <a:pPr algn="ctr" rtl="0" fontAlgn="t"/>
                      <a:r>
                        <a:rPr lang="en-US" sz="1400" u="none" strike="noStrike">
                          <a:effectLst/>
                        </a:rPr>
                        <a:t>70</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IA</a:t>
                      </a:r>
                      <a:endParaRPr lang="en-US" sz="1400" b="0" i="0" u="none" strike="noStrike" dirty="0">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98%</a:t>
                      </a:r>
                      <a:endParaRPr lang="en-US" sz="1400" b="0" i="0" u="none" strike="noStrike" dirty="0">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611834273"/>
                  </a:ext>
                </a:extLst>
              </a:tr>
              <a:tr h="248345">
                <a:tc>
                  <a:txBody>
                    <a:bodyPr/>
                    <a:lstStyle/>
                    <a:p>
                      <a:pPr algn="ctr" rtl="0" fontAlgn="t"/>
                      <a:r>
                        <a:rPr lang="en-US" sz="1400" u="none" strike="noStrike">
                          <a:effectLst/>
                        </a:rPr>
                        <a:t>70</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IA</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98%</a:t>
                      </a:r>
                      <a:endParaRPr lang="en-US" sz="1400" b="0" i="0" u="none" strike="noStrike">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4077987805"/>
                  </a:ext>
                </a:extLst>
              </a:tr>
              <a:tr h="248345">
                <a:tc>
                  <a:txBody>
                    <a:bodyPr/>
                    <a:lstStyle/>
                    <a:p>
                      <a:pPr algn="ctr" rtl="0" fontAlgn="t"/>
                      <a:r>
                        <a:rPr lang="en-US" sz="1400" u="none" strike="noStrike">
                          <a:effectLst/>
                        </a:rPr>
                        <a:t>71</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IA</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99%</a:t>
                      </a:r>
                      <a:endParaRPr lang="en-US" sz="1400" b="0" i="0" u="none" strike="noStrike" dirty="0">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596028749"/>
                  </a:ext>
                </a:extLst>
              </a:tr>
              <a:tr h="248345">
                <a:tc>
                  <a:txBody>
                    <a:bodyPr/>
                    <a:lstStyle/>
                    <a:p>
                      <a:pPr algn="ctr" rtl="0" fontAlgn="t"/>
                      <a:r>
                        <a:rPr lang="en-US" sz="1400" u="none" strike="noStrike">
                          <a:effectLst/>
                        </a:rPr>
                        <a:t>71</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IA</a:t>
                      </a:r>
                      <a:endParaRPr lang="en-US" sz="1400" b="0" i="0" u="none" strike="noStrike" dirty="0">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99%</a:t>
                      </a:r>
                      <a:endParaRPr lang="en-US" sz="1400" b="0" i="0" u="none" strike="noStrike">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206295995"/>
                  </a:ext>
                </a:extLst>
              </a:tr>
              <a:tr h="248345">
                <a:tc>
                  <a:txBody>
                    <a:bodyPr/>
                    <a:lstStyle/>
                    <a:p>
                      <a:pPr algn="ctr" rtl="0" fontAlgn="t"/>
                      <a:r>
                        <a:rPr lang="en-US" sz="1400" u="none" strike="noStrike">
                          <a:effectLst/>
                        </a:rPr>
                        <a:t>72</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a:effectLst/>
                        </a:rPr>
                        <a:t>IB</a:t>
                      </a:r>
                      <a:endParaRPr lang="en-US" sz="1400" b="0" i="0" u="none" strike="noStrike">
                        <a:solidFill>
                          <a:srgbClr val="000000"/>
                        </a:solidFill>
                        <a:effectLst/>
                        <a:latin typeface="Verdana" panose="020B0604030504040204" pitchFamily="34" charset="0"/>
                      </a:endParaRPr>
                    </a:p>
                  </a:txBody>
                  <a:tcPr marL="4821" marR="4821" marT="4821" marB="0"/>
                </a:tc>
                <a:tc>
                  <a:txBody>
                    <a:bodyPr/>
                    <a:lstStyle/>
                    <a:p>
                      <a:pPr algn="ctr" rtl="0" fontAlgn="t"/>
                      <a:r>
                        <a:rPr lang="en-US" sz="1400" u="none" strike="noStrike" dirty="0">
                          <a:effectLst/>
                        </a:rPr>
                        <a:t>99%</a:t>
                      </a:r>
                      <a:endParaRPr lang="en-US" sz="1400" b="0" i="0" u="none" strike="noStrike" dirty="0">
                        <a:solidFill>
                          <a:srgbClr val="000000"/>
                        </a:solidFill>
                        <a:effectLst/>
                        <a:latin typeface="Verdana" panose="020B0604030504040204" pitchFamily="34" charset="0"/>
                      </a:endParaRPr>
                    </a:p>
                  </a:txBody>
                  <a:tcPr marL="4821" marR="4821" marT="4821" marB="0"/>
                </a:tc>
                <a:extLst>
                  <a:ext uri="{0D108BD9-81ED-4DB2-BD59-A6C34878D82A}">
                    <a16:rowId xmlns:a16="http://schemas.microsoft.com/office/drawing/2014/main" val="2623369112"/>
                  </a:ext>
                </a:extLst>
              </a:tr>
            </a:tbl>
          </a:graphicData>
        </a:graphic>
      </p:graphicFrame>
    </p:spTree>
    <p:extLst>
      <p:ext uri="{BB962C8B-B14F-4D97-AF65-F5344CB8AC3E}">
        <p14:creationId xmlns:p14="http://schemas.microsoft.com/office/powerpoint/2010/main" val="1884845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Rinnavähi personaliseeritud sõeluuringu </a:t>
            </a:r>
            <a:r>
              <a:rPr lang="et-EE" sz="3200" dirty="0" smtClean="0"/>
              <a:t>innovatsiooniprojekt</a:t>
            </a:r>
            <a:endParaRPr lang="en-US" sz="3200" dirty="0"/>
          </a:p>
        </p:txBody>
      </p:sp>
      <p:pic>
        <p:nvPicPr>
          <p:cNvPr id="2" name="Picture 1"/>
          <p:cNvPicPr>
            <a:picLocks noChangeAspect="1"/>
          </p:cNvPicPr>
          <p:nvPr/>
        </p:nvPicPr>
        <p:blipFill>
          <a:blip r:embed="rId3"/>
          <a:stretch>
            <a:fillRect/>
          </a:stretch>
        </p:blipFill>
        <p:spPr>
          <a:xfrm>
            <a:off x="1905000" y="1219200"/>
            <a:ext cx="8003392" cy="4688587"/>
          </a:xfrm>
          <a:prstGeom prst="rect">
            <a:avLst/>
          </a:prstGeom>
        </p:spPr>
      </p:pic>
      <p:pic>
        <p:nvPicPr>
          <p:cNvPr id="8" name="Picture 7">
            <a:extLst>
              <a:ext uri="{FF2B5EF4-FFF2-40B4-BE49-F238E27FC236}">
                <a16:creationId xmlns:a16="http://schemas.microsoft.com/office/drawing/2014/main" id="{14CD2759-49F7-5446-A643-F9CC52664C40}"/>
              </a:ext>
            </a:extLst>
          </p:cNvPr>
          <p:cNvPicPr>
            <a:picLocks noChangeAspect="1"/>
          </p:cNvPicPr>
          <p:nvPr/>
        </p:nvPicPr>
        <p:blipFill>
          <a:blip r:embed="rId4"/>
          <a:stretch>
            <a:fillRect/>
          </a:stretch>
        </p:blipFill>
        <p:spPr>
          <a:xfrm>
            <a:off x="838200" y="6113385"/>
            <a:ext cx="3248620" cy="526243"/>
          </a:xfrm>
          <a:prstGeom prst="rect">
            <a:avLst/>
          </a:prstGeom>
        </p:spPr>
      </p:pic>
      <p:grpSp>
        <p:nvGrpSpPr>
          <p:cNvPr id="7" name="Group 6"/>
          <p:cNvGrpSpPr/>
          <p:nvPr/>
        </p:nvGrpSpPr>
        <p:grpSpPr>
          <a:xfrm>
            <a:off x="5316100" y="6031876"/>
            <a:ext cx="1559799" cy="689260"/>
            <a:chOff x="7372671" y="304271"/>
            <a:chExt cx="1142679" cy="493750"/>
          </a:xfrm>
        </p:grpSpPr>
        <p:pic>
          <p:nvPicPr>
            <p:cNvPr id="9" name="Picture 8"/>
            <p:cNvPicPr>
              <a:picLocks noChangeAspect="1"/>
            </p:cNvPicPr>
            <p:nvPr userDrawn="1"/>
          </p:nvPicPr>
          <p:blipFill>
            <a:blip r:embed="rId5"/>
            <a:stretch>
              <a:fillRect/>
            </a:stretch>
          </p:blipFill>
          <p:spPr>
            <a:xfrm>
              <a:off x="7372800" y="304271"/>
              <a:ext cx="1142550" cy="493750"/>
            </a:xfrm>
            <a:prstGeom prst="rect">
              <a:avLst/>
            </a:prstGeom>
          </p:spPr>
        </p:pic>
        <p:pic>
          <p:nvPicPr>
            <p:cNvPr id="10" name="Picture 9"/>
            <p:cNvPicPr>
              <a:picLocks noChangeAspect="1"/>
            </p:cNvPicPr>
            <p:nvPr userDrawn="1"/>
          </p:nvPicPr>
          <p:blipFill>
            <a:blip r:embed="rId6"/>
            <a:stretch>
              <a:fillRect/>
            </a:stretch>
          </p:blipFill>
          <p:spPr>
            <a:xfrm>
              <a:off x="7372671" y="304801"/>
              <a:ext cx="1132876" cy="366119"/>
            </a:xfrm>
            <a:prstGeom prst="rect">
              <a:avLst/>
            </a:prstGeom>
          </p:spPr>
        </p:pic>
      </p:grpSp>
    </p:spTree>
    <p:extLst>
      <p:ext uri="{BB962C8B-B14F-4D97-AF65-F5344CB8AC3E}">
        <p14:creationId xmlns:p14="http://schemas.microsoft.com/office/powerpoint/2010/main" val="4216791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6248400" y="2286000"/>
            <a:ext cx="4796319" cy="1015227"/>
          </a:xfrm>
          <a:prstGeom prst="triangle">
            <a:avLst>
              <a:gd name="adj" fmla="val 10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Rinnavähi personaliseeritud sõeluuringu hüpotees</a:t>
            </a:r>
            <a:endParaRPr lang="en-US" sz="3200" dirty="0"/>
          </a:p>
        </p:txBody>
      </p:sp>
      <p:pic>
        <p:nvPicPr>
          <p:cNvPr id="8" name="Picture 7">
            <a:extLst>
              <a:ext uri="{FF2B5EF4-FFF2-40B4-BE49-F238E27FC236}">
                <a16:creationId xmlns:a16="http://schemas.microsoft.com/office/drawing/2014/main" id="{14CD2759-49F7-5446-A643-F9CC52664C40}"/>
              </a:ext>
            </a:extLst>
          </p:cNvPr>
          <p:cNvPicPr>
            <a:picLocks noChangeAspect="1"/>
          </p:cNvPicPr>
          <p:nvPr/>
        </p:nvPicPr>
        <p:blipFill>
          <a:blip r:embed="rId3"/>
          <a:stretch>
            <a:fillRect/>
          </a:stretch>
        </p:blipFill>
        <p:spPr>
          <a:xfrm>
            <a:off x="838200" y="6113385"/>
            <a:ext cx="3248620" cy="526243"/>
          </a:xfrm>
          <a:prstGeom prst="rect">
            <a:avLst/>
          </a:prstGeom>
        </p:spPr>
      </p:pic>
      <p:graphicFrame>
        <p:nvGraphicFramePr>
          <p:cNvPr id="9" name="Content Placeholder 4">
            <a:extLst>
              <a:ext uri="{FF2B5EF4-FFF2-40B4-BE49-F238E27FC236}">
                <a16:creationId xmlns:a16="http://schemas.microsoft.com/office/drawing/2014/main" id="{7C0E4D84-5BBD-4447-A717-D30493FAF996}"/>
              </a:ext>
            </a:extLst>
          </p:cNvPr>
          <p:cNvGraphicFramePr>
            <a:graphicFrameLocks/>
          </p:cNvGraphicFramePr>
          <p:nvPr>
            <p:extLst>
              <p:ext uri="{D42A27DB-BD31-4B8C-83A1-F6EECF244321}">
                <p14:modId xmlns:p14="http://schemas.microsoft.com/office/powerpoint/2010/main" val="2098145251"/>
              </p:ext>
            </p:extLst>
          </p:nvPr>
        </p:nvGraphicFramePr>
        <p:xfrm>
          <a:off x="838200" y="1292060"/>
          <a:ext cx="10515600" cy="4364038"/>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oup 10"/>
          <p:cNvGrpSpPr/>
          <p:nvPr/>
        </p:nvGrpSpPr>
        <p:grpSpPr>
          <a:xfrm>
            <a:off x="5316100" y="6031876"/>
            <a:ext cx="1559799" cy="689260"/>
            <a:chOff x="7372671" y="304271"/>
            <a:chExt cx="1142679" cy="493750"/>
          </a:xfrm>
        </p:grpSpPr>
        <p:pic>
          <p:nvPicPr>
            <p:cNvPr id="12" name="Picture 11"/>
            <p:cNvPicPr>
              <a:picLocks noChangeAspect="1"/>
            </p:cNvPicPr>
            <p:nvPr userDrawn="1"/>
          </p:nvPicPr>
          <p:blipFill>
            <a:blip r:embed="rId5"/>
            <a:stretch>
              <a:fillRect/>
            </a:stretch>
          </p:blipFill>
          <p:spPr>
            <a:xfrm>
              <a:off x="7372800" y="304271"/>
              <a:ext cx="1142550" cy="493750"/>
            </a:xfrm>
            <a:prstGeom prst="rect">
              <a:avLst/>
            </a:prstGeom>
          </p:spPr>
        </p:pic>
        <p:pic>
          <p:nvPicPr>
            <p:cNvPr id="13" name="Picture 12"/>
            <p:cNvPicPr>
              <a:picLocks noChangeAspect="1"/>
            </p:cNvPicPr>
            <p:nvPr userDrawn="1"/>
          </p:nvPicPr>
          <p:blipFill>
            <a:blip r:embed="rId6"/>
            <a:stretch>
              <a:fillRect/>
            </a:stretch>
          </p:blipFill>
          <p:spPr>
            <a:xfrm>
              <a:off x="7372671" y="304801"/>
              <a:ext cx="1132876" cy="366119"/>
            </a:xfrm>
            <a:prstGeom prst="rect">
              <a:avLst/>
            </a:prstGeom>
          </p:spPr>
        </p:pic>
      </p:grpSp>
    </p:spTree>
    <p:extLst>
      <p:ext uri="{BB962C8B-B14F-4D97-AF65-F5344CB8AC3E}">
        <p14:creationId xmlns:p14="http://schemas.microsoft.com/office/powerpoint/2010/main" val="33014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Perekondlik </a:t>
            </a:r>
            <a:r>
              <a:rPr lang="et-EE" sz="3200" dirty="0" err="1" smtClean="0"/>
              <a:t>hüperkolesteroleemia</a:t>
            </a:r>
            <a:endParaRPr lang="en-US" sz="3200" dirty="0"/>
          </a:p>
        </p:txBody>
      </p:sp>
      <p:sp>
        <p:nvSpPr>
          <p:cNvPr id="6"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914400" y="5638800"/>
            <a:ext cx="5943600" cy="609598"/>
          </a:xfrm>
        </p:spPr>
        <p:txBody>
          <a:bodyPr/>
          <a:lstStyle/>
          <a:p>
            <a:pPr marL="457200" indent="-457200">
              <a:buFont typeface="Arial" panose="020B0604020202020204" pitchFamily="34" charset="0"/>
              <a:buChar char="•"/>
            </a:pPr>
            <a:endParaRPr lang="et-EE" sz="2400" dirty="0"/>
          </a:p>
        </p:txBody>
      </p:sp>
      <p:pic>
        <p:nvPicPr>
          <p:cNvPr id="9" name="Picture 8"/>
          <p:cNvPicPr>
            <a:picLocks noChangeAspect="1"/>
          </p:cNvPicPr>
          <p:nvPr/>
        </p:nvPicPr>
        <p:blipFill>
          <a:blip r:embed="rId3"/>
          <a:stretch>
            <a:fillRect/>
          </a:stretch>
        </p:blipFill>
        <p:spPr>
          <a:xfrm>
            <a:off x="2133600" y="1179396"/>
            <a:ext cx="3818935" cy="4204444"/>
          </a:xfrm>
          <a:prstGeom prst="rect">
            <a:avLst/>
          </a:prstGeom>
        </p:spPr>
      </p:pic>
      <p:pic>
        <p:nvPicPr>
          <p:cNvPr id="10" name="Picture 9"/>
          <p:cNvPicPr>
            <a:picLocks noChangeAspect="1"/>
          </p:cNvPicPr>
          <p:nvPr/>
        </p:nvPicPr>
        <p:blipFill>
          <a:blip r:embed="rId4"/>
          <a:stretch>
            <a:fillRect/>
          </a:stretch>
        </p:blipFill>
        <p:spPr>
          <a:xfrm>
            <a:off x="6477000" y="1066799"/>
            <a:ext cx="3962400" cy="5272423"/>
          </a:xfrm>
          <a:prstGeom prst="rect">
            <a:avLst/>
          </a:prstGeom>
        </p:spPr>
      </p:pic>
      <p:sp>
        <p:nvSpPr>
          <p:cNvPr id="2" name="Rectangle 1"/>
          <p:cNvSpPr/>
          <p:nvPr/>
        </p:nvSpPr>
        <p:spPr>
          <a:xfrm>
            <a:off x="762000" y="6393649"/>
            <a:ext cx="7996533" cy="369332"/>
          </a:xfrm>
          <a:prstGeom prst="rect">
            <a:avLst/>
          </a:prstGeom>
        </p:spPr>
        <p:txBody>
          <a:bodyPr wrap="square">
            <a:spAutoFit/>
          </a:bodyPr>
          <a:lstStyle/>
          <a:p>
            <a:r>
              <a:rPr lang="et-EE" i="1" dirty="0" err="1"/>
              <a:t>Nordestgaard</a:t>
            </a:r>
            <a:r>
              <a:rPr lang="et-EE" i="1" dirty="0"/>
              <a:t> BG, et </a:t>
            </a:r>
            <a:r>
              <a:rPr lang="et-EE" i="1" dirty="0" err="1"/>
              <a:t>al</a:t>
            </a:r>
            <a:r>
              <a:rPr lang="et-EE" i="1" dirty="0"/>
              <a:t>. </a:t>
            </a:r>
            <a:r>
              <a:rPr lang="en-GB" i="1" dirty="0"/>
              <a:t>European Heart Journal (2013</a:t>
            </a:r>
            <a:r>
              <a:rPr lang="et-EE" i="1" dirty="0"/>
              <a:t>)</a:t>
            </a:r>
            <a:endParaRPr lang="en-GB" i="1" dirty="0"/>
          </a:p>
        </p:txBody>
      </p:sp>
    </p:spTree>
    <p:extLst>
      <p:ext uri="{BB962C8B-B14F-4D97-AF65-F5344CB8AC3E}">
        <p14:creationId xmlns:p14="http://schemas.microsoft.com/office/powerpoint/2010/main" val="41722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err="1" smtClean="0"/>
              <a:t>Koronaartõve</a:t>
            </a:r>
            <a:r>
              <a:rPr lang="et-EE" sz="3200" dirty="0" smtClean="0"/>
              <a:t> risk</a:t>
            </a:r>
            <a:endParaRPr lang="en-US" sz="3200" dirty="0"/>
          </a:p>
        </p:txBody>
      </p:sp>
      <p:pic>
        <p:nvPicPr>
          <p:cNvPr id="7" name="Picture 6"/>
          <p:cNvPicPr>
            <a:picLocks noChangeAspect="1"/>
          </p:cNvPicPr>
          <p:nvPr/>
        </p:nvPicPr>
        <p:blipFill>
          <a:blip r:embed="rId3"/>
          <a:stretch>
            <a:fillRect/>
          </a:stretch>
        </p:blipFill>
        <p:spPr>
          <a:xfrm>
            <a:off x="1453065" y="1539467"/>
            <a:ext cx="5633535" cy="4068970"/>
          </a:xfrm>
          <a:prstGeom prst="rect">
            <a:avLst/>
          </a:prstGeom>
        </p:spPr>
      </p:pic>
      <p:grpSp>
        <p:nvGrpSpPr>
          <p:cNvPr id="8" name="Group 7"/>
          <p:cNvGrpSpPr/>
          <p:nvPr/>
        </p:nvGrpSpPr>
        <p:grpSpPr>
          <a:xfrm>
            <a:off x="7467600" y="1430482"/>
            <a:ext cx="3583739" cy="4599485"/>
            <a:chOff x="4666239" y="-864704"/>
            <a:chExt cx="4046459" cy="5377070"/>
          </a:xfrm>
        </p:grpSpPr>
        <p:pic>
          <p:nvPicPr>
            <p:cNvPr id="11" name="Picture 10" descr="LDL_variability_CTG_alpha0.55_31052017.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239" y="-864704"/>
              <a:ext cx="4046459" cy="5377070"/>
            </a:xfrm>
            <a:prstGeom prst="rect">
              <a:avLst/>
            </a:prstGeom>
          </p:spPr>
        </p:pic>
        <p:sp>
          <p:nvSpPr>
            <p:cNvPr id="12" name="TextBox 11"/>
            <p:cNvSpPr txBox="1"/>
            <p:nvPr/>
          </p:nvSpPr>
          <p:spPr>
            <a:xfrm>
              <a:off x="6138927" y="430214"/>
              <a:ext cx="1763280" cy="299167"/>
            </a:xfrm>
            <a:prstGeom prst="rect">
              <a:avLst/>
            </a:prstGeom>
            <a:noFill/>
          </p:spPr>
          <p:txBody>
            <a:bodyPr wrap="none" rtlCol="0">
              <a:spAutoFit/>
            </a:bodyPr>
            <a:lstStyle/>
            <a:p>
              <a:r>
                <a:rPr lang="et-EE" sz="1063" dirty="0" err="1"/>
                <a:t>Statin-corrected</a:t>
              </a:r>
              <a:r>
                <a:rPr lang="et-EE" sz="1063" dirty="0"/>
                <a:t> </a:t>
              </a:r>
              <a:r>
                <a:rPr lang="et-EE" sz="1063" dirty="0" err="1"/>
                <a:t>values</a:t>
              </a:r>
              <a:endParaRPr lang="en-GB" sz="1063" dirty="0"/>
            </a:p>
          </p:txBody>
        </p:sp>
      </p:grpSp>
      <p:sp>
        <p:nvSpPr>
          <p:cNvPr id="13" name="Rectangle 12"/>
          <p:cNvSpPr/>
          <p:nvPr/>
        </p:nvSpPr>
        <p:spPr>
          <a:xfrm>
            <a:off x="2438400" y="5486400"/>
            <a:ext cx="671874" cy="400110"/>
          </a:xfrm>
          <a:prstGeom prst="rect">
            <a:avLst/>
          </a:prstGeom>
        </p:spPr>
        <p:txBody>
          <a:bodyPr wrap="square">
            <a:spAutoFit/>
          </a:bodyPr>
          <a:lstStyle/>
          <a:p>
            <a:r>
              <a:rPr lang="et-EE" sz="1000" b="1" dirty="0">
                <a:latin typeface="+mn-lt"/>
              </a:rPr>
              <a:t>&lt;3.5 </a:t>
            </a:r>
          </a:p>
          <a:p>
            <a:r>
              <a:rPr lang="et-EE" sz="1000" b="1" dirty="0" err="1">
                <a:latin typeface="+mn-lt"/>
              </a:rPr>
              <a:t>mmol</a:t>
            </a:r>
            <a:r>
              <a:rPr lang="et-EE" sz="1000" b="1" dirty="0">
                <a:latin typeface="+mn-lt"/>
              </a:rPr>
              <a:t>/L</a:t>
            </a:r>
            <a:endParaRPr lang="en-GB" sz="1000" b="1" dirty="0">
              <a:latin typeface="+mn-lt"/>
            </a:endParaRPr>
          </a:p>
        </p:txBody>
      </p:sp>
      <p:sp>
        <p:nvSpPr>
          <p:cNvPr id="14" name="Rectangle 13"/>
          <p:cNvSpPr/>
          <p:nvPr/>
        </p:nvSpPr>
        <p:spPr>
          <a:xfrm>
            <a:off x="6172200" y="5489291"/>
            <a:ext cx="728580" cy="400110"/>
          </a:xfrm>
          <a:prstGeom prst="rect">
            <a:avLst/>
          </a:prstGeom>
        </p:spPr>
        <p:txBody>
          <a:bodyPr wrap="square">
            <a:spAutoFit/>
          </a:bodyPr>
          <a:lstStyle/>
          <a:p>
            <a:r>
              <a:rPr lang="et-EE" sz="1000" b="1" dirty="0">
                <a:latin typeface="+mn-lt"/>
              </a:rPr>
              <a:t>≥5.7</a:t>
            </a:r>
          </a:p>
          <a:p>
            <a:r>
              <a:rPr lang="et-EE" sz="1000" b="1" dirty="0" err="1">
                <a:latin typeface="+mn-lt"/>
              </a:rPr>
              <a:t>mmol</a:t>
            </a:r>
            <a:r>
              <a:rPr lang="et-EE" sz="1000" b="1" dirty="0">
                <a:latin typeface="+mn-lt"/>
              </a:rPr>
              <a:t>/L</a:t>
            </a:r>
            <a:endParaRPr lang="en-GB" sz="1000" b="1" dirty="0">
              <a:latin typeface="+mn-lt"/>
            </a:endParaRPr>
          </a:p>
        </p:txBody>
      </p:sp>
      <p:sp>
        <p:nvSpPr>
          <p:cNvPr id="4" name="Rectangle 3"/>
          <p:cNvSpPr/>
          <p:nvPr/>
        </p:nvSpPr>
        <p:spPr>
          <a:xfrm>
            <a:off x="609600" y="6248400"/>
            <a:ext cx="4189993" cy="369332"/>
          </a:xfrm>
          <a:prstGeom prst="rect">
            <a:avLst/>
          </a:prstGeom>
        </p:spPr>
        <p:txBody>
          <a:bodyPr wrap="none">
            <a:spAutoFit/>
          </a:bodyPr>
          <a:lstStyle/>
          <a:p>
            <a:r>
              <a:rPr lang="et-EE" i="1" dirty="0" err="1">
                <a:cs typeface="Rubik" panose="00000500000000000000"/>
              </a:rPr>
              <a:t>Khera</a:t>
            </a:r>
            <a:r>
              <a:rPr lang="et-EE" i="1" dirty="0">
                <a:cs typeface="Rubik" panose="00000500000000000000"/>
              </a:rPr>
              <a:t> AV, et </a:t>
            </a:r>
            <a:r>
              <a:rPr lang="et-EE" i="1" dirty="0" err="1">
                <a:cs typeface="Rubik" panose="00000500000000000000"/>
              </a:rPr>
              <a:t>al</a:t>
            </a:r>
            <a:r>
              <a:rPr lang="et-EE" i="1" dirty="0">
                <a:cs typeface="Rubik" panose="00000500000000000000"/>
              </a:rPr>
              <a:t>. J </a:t>
            </a:r>
            <a:r>
              <a:rPr lang="et-EE" i="1" dirty="0" err="1">
                <a:cs typeface="Rubik" panose="00000500000000000000"/>
              </a:rPr>
              <a:t>Am</a:t>
            </a:r>
            <a:r>
              <a:rPr lang="et-EE" i="1" dirty="0">
                <a:cs typeface="Rubik" panose="00000500000000000000"/>
              </a:rPr>
              <a:t> </a:t>
            </a:r>
            <a:r>
              <a:rPr lang="et-EE" i="1" dirty="0" err="1">
                <a:cs typeface="Rubik" panose="00000500000000000000"/>
              </a:rPr>
              <a:t>Coll</a:t>
            </a:r>
            <a:r>
              <a:rPr lang="et-EE" i="1" dirty="0">
                <a:cs typeface="Rubik" panose="00000500000000000000"/>
              </a:rPr>
              <a:t> </a:t>
            </a:r>
            <a:r>
              <a:rPr lang="et-EE" i="1" dirty="0" err="1">
                <a:cs typeface="Rubik" panose="00000500000000000000"/>
              </a:rPr>
              <a:t>Cardiol</a:t>
            </a:r>
            <a:r>
              <a:rPr lang="et-EE" i="1" dirty="0">
                <a:cs typeface="Rubik" panose="00000500000000000000"/>
              </a:rPr>
              <a:t>. 2016</a:t>
            </a:r>
            <a:endParaRPr lang="en-GB" dirty="0">
              <a:cs typeface="Rubik" panose="00000500000000000000"/>
            </a:endParaRPr>
          </a:p>
        </p:txBody>
      </p:sp>
    </p:spTree>
    <p:extLst>
      <p:ext uri="{BB962C8B-B14F-4D97-AF65-F5344CB8AC3E}">
        <p14:creationId xmlns:p14="http://schemas.microsoft.com/office/powerpoint/2010/main" val="1864272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200" dirty="0" smtClean="0"/>
              <a:t>Perekondliku </a:t>
            </a:r>
            <a:r>
              <a:rPr lang="et-EE" sz="3200" dirty="0" err="1" smtClean="0"/>
              <a:t>hüperkolesteroleemia</a:t>
            </a:r>
            <a:r>
              <a:rPr lang="et-EE" sz="3200" dirty="0" smtClean="0"/>
              <a:t> uuring - raviotsused</a:t>
            </a:r>
            <a:endParaRPr lang="en-US" sz="3200" dirty="0"/>
          </a:p>
        </p:txBody>
      </p:sp>
      <p:pic>
        <p:nvPicPr>
          <p:cNvPr id="10" name="Picture 9"/>
          <p:cNvPicPr>
            <a:picLocks noChangeAspect="1"/>
          </p:cNvPicPr>
          <p:nvPr/>
        </p:nvPicPr>
        <p:blipFill>
          <a:blip r:embed="rId3"/>
          <a:stretch>
            <a:fillRect/>
          </a:stretch>
        </p:blipFill>
        <p:spPr>
          <a:xfrm>
            <a:off x="2133600" y="1524000"/>
            <a:ext cx="7702447" cy="3837320"/>
          </a:xfrm>
          <a:prstGeom prst="rect">
            <a:avLst/>
          </a:prstGeom>
        </p:spPr>
      </p:pic>
      <p:sp>
        <p:nvSpPr>
          <p:cNvPr id="17" name="Rectangle 3" descr="Rectangle: Click to edit Master text styles&#10;Second level&#10;Third level&#10;Fourth level&#10;Fifth level"/>
          <p:cNvSpPr txBox="1">
            <a:spLocks noChangeArrowheads="1"/>
          </p:cNvSpPr>
          <p:nvPr/>
        </p:nvSpPr>
        <p:spPr>
          <a:xfrm>
            <a:off x="609600" y="6172200"/>
            <a:ext cx="4409273" cy="381000"/>
          </a:xfrm>
          <a:prstGeom prst="rect">
            <a:avLst/>
          </a:prstGeom>
        </p:spPr>
        <p:txBody>
          <a:bodyPr vert="horz" lIns="91440" tIns="45720" rIns="91440" bIns="45720" rtlCol="0">
            <a:noAutofit/>
          </a:bodyPr>
          <a:lstStyle>
            <a:lvl1pPr marL="0" indent="0" algn="l" defTabSz="809793"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607344" indent="-202448" algn="l" defTabSz="809793" rtl="0" eaLnBrk="1" latinLnBrk="0" hangingPunct="1">
              <a:lnSpc>
                <a:spcPct val="90000"/>
              </a:lnSpc>
              <a:spcBef>
                <a:spcPts val="443"/>
              </a:spcBef>
              <a:buFont typeface="Arial" panose="020B0604020202020204" pitchFamily="34" charset="0"/>
              <a:buChar char="•"/>
              <a:defRPr sz="2125" kern="1200">
                <a:solidFill>
                  <a:schemeClr val="tx1"/>
                </a:solidFill>
                <a:latin typeface="+mn-lt"/>
                <a:ea typeface="+mn-ea"/>
                <a:cs typeface="+mn-cs"/>
              </a:defRPr>
            </a:lvl2pPr>
            <a:lvl3pPr marL="809793" indent="0" algn="l" defTabSz="809793" rtl="0" eaLnBrk="1" latinLnBrk="0" hangingPunct="1">
              <a:lnSpc>
                <a:spcPct val="90000"/>
              </a:lnSpc>
              <a:spcBef>
                <a:spcPts val="443"/>
              </a:spcBef>
              <a:buFont typeface="Arial" panose="020B0604020202020204" pitchFamily="34" charset="0"/>
              <a:buNone/>
              <a:defRPr sz="1771" kern="1200">
                <a:solidFill>
                  <a:schemeClr val="tx1"/>
                </a:solidFill>
                <a:latin typeface="+mn-lt"/>
                <a:ea typeface="+mn-ea"/>
                <a:cs typeface="+mn-cs"/>
              </a:defRPr>
            </a:lvl3pPr>
            <a:lvl4pPr marL="1417137"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4pPr>
            <a:lvl5pPr marL="1822033"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5pPr>
            <a:lvl6pPr marL="2226930"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6pPr>
            <a:lvl7pPr marL="2631826"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7pPr>
            <a:lvl8pPr marL="3036722"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8pPr>
            <a:lvl9pPr marL="3441619"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9pPr>
          </a:lstStyle>
          <a:p>
            <a:r>
              <a:rPr lang="et-EE" sz="1800" i="1" dirty="0">
                <a:latin typeface="Rubik" panose="00000500000000000000"/>
              </a:rPr>
              <a:t>Alver </a:t>
            </a:r>
            <a:r>
              <a:rPr lang="et-EE" sz="1800" i="1" dirty="0" smtClean="0">
                <a:latin typeface="Rubik" panose="00000500000000000000"/>
              </a:rPr>
              <a:t> M</a:t>
            </a:r>
            <a:r>
              <a:rPr lang="et-EE" sz="1800" i="1" dirty="0">
                <a:latin typeface="Rubik" panose="00000500000000000000"/>
              </a:rPr>
              <a:t>, </a:t>
            </a:r>
            <a:r>
              <a:rPr lang="et-EE" sz="1800" i="1" dirty="0" smtClean="0">
                <a:latin typeface="Rubik" panose="00000500000000000000"/>
              </a:rPr>
              <a:t>et </a:t>
            </a:r>
            <a:r>
              <a:rPr lang="et-EE" sz="1800" i="1" dirty="0" err="1" smtClean="0">
                <a:latin typeface="Rubik" panose="00000500000000000000"/>
              </a:rPr>
              <a:t>al</a:t>
            </a:r>
            <a:r>
              <a:rPr lang="et-EE" sz="1800" i="1" dirty="0" smtClean="0">
                <a:latin typeface="Rubik" panose="00000500000000000000"/>
              </a:rPr>
              <a:t>.   </a:t>
            </a:r>
            <a:r>
              <a:rPr lang="en-US" sz="1800" i="1" dirty="0" smtClean="0">
                <a:latin typeface="Rubik" panose="00000500000000000000"/>
              </a:rPr>
              <a:t>Genet</a:t>
            </a:r>
            <a:r>
              <a:rPr lang="et-EE" sz="1800" i="1" dirty="0" smtClean="0">
                <a:latin typeface="Rubik" panose="00000500000000000000"/>
              </a:rPr>
              <a:t>  </a:t>
            </a:r>
            <a:r>
              <a:rPr lang="et-EE" sz="1800" i="1" dirty="0" err="1" smtClean="0">
                <a:latin typeface="Rubik" panose="00000500000000000000"/>
              </a:rPr>
              <a:t>Med</a:t>
            </a:r>
            <a:r>
              <a:rPr lang="et-EE" sz="1800" i="1" dirty="0" smtClean="0">
                <a:latin typeface="Rubik" panose="00000500000000000000"/>
              </a:rPr>
              <a:t> </a:t>
            </a:r>
            <a:r>
              <a:rPr lang="en-US" sz="1800" i="1" dirty="0" smtClean="0">
                <a:latin typeface="Rubik" panose="00000500000000000000"/>
              </a:rPr>
              <a:t>2018</a:t>
            </a:r>
            <a:endParaRPr lang="en-GB" sz="1800" i="1" dirty="0">
              <a:latin typeface="Rubik" panose="00000500000000000000"/>
            </a:endParaRPr>
          </a:p>
        </p:txBody>
      </p:sp>
    </p:spTree>
    <p:extLst>
      <p:ext uri="{BB962C8B-B14F-4D97-AF65-F5344CB8AC3E}">
        <p14:creationId xmlns:p14="http://schemas.microsoft.com/office/powerpoint/2010/main" val="791364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Genoomianalüüsi maksumus</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19200"/>
            <a:ext cx="2209800" cy="4495800"/>
          </a:xfrm>
        </p:spPr>
        <p:txBody>
          <a:bodyPr/>
          <a:lstStyle/>
          <a:p>
            <a:endParaRPr lang="en-US" dirty="0"/>
          </a:p>
        </p:txBody>
      </p:sp>
      <p:pic>
        <p:nvPicPr>
          <p:cNvPr id="5" name="Google Shape;235;p35"/>
          <p:cNvPicPr preferRelativeResize="0"/>
          <p:nvPr/>
        </p:nvPicPr>
        <p:blipFill rotWithShape="1">
          <a:blip r:embed="rId3">
            <a:alphaModFix/>
          </a:blip>
          <a:srcRect t="14066" b="12284"/>
          <a:stretch/>
        </p:blipFill>
        <p:spPr>
          <a:xfrm>
            <a:off x="1447800" y="1219200"/>
            <a:ext cx="8839200" cy="4495800"/>
          </a:xfrm>
          <a:prstGeom prst="rect">
            <a:avLst/>
          </a:prstGeom>
          <a:noFill/>
          <a:ln>
            <a:noFill/>
          </a:ln>
        </p:spPr>
      </p:pic>
      <p:sp>
        <p:nvSpPr>
          <p:cNvPr id="2" name="Rectangle 1"/>
          <p:cNvSpPr/>
          <p:nvPr/>
        </p:nvSpPr>
        <p:spPr>
          <a:xfrm>
            <a:off x="457200" y="6248400"/>
            <a:ext cx="3768980" cy="369332"/>
          </a:xfrm>
          <a:prstGeom prst="rect">
            <a:avLst/>
          </a:prstGeom>
        </p:spPr>
        <p:txBody>
          <a:bodyPr wrap="none">
            <a:spAutoFit/>
          </a:bodyPr>
          <a:lstStyle/>
          <a:p>
            <a:r>
              <a:rPr lang="et-EE" i="1" dirty="0" smtClean="0"/>
              <a:t>genome.gov/</a:t>
            </a:r>
            <a:r>
              <a:rPr lang="et-EE" i="1" dirty="0" err="1" smtClean="0"/>
              <a:t>sequencingcosts</a:t>
            </a:r>
            <a:endParaRPr lang="en-US" dirty="0"/>
          </a:p>
        </p:txBody>
      </p:sp>
    </p:spTree>
    <p:extLst>
      <p:ext uri="{BB962C8B-B14F-4D97-AF65-F5344CB8AC3E}">
        <p14:creationId xmlns:p14="http://schemas.microsoft.com/office/powerpoint/2010/main" val="34139064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5503627"/>
            <a:ext cx="12192001" cy="135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BBE3F-1F7E-3342-BBF8-6922DEDE4519}"/>
              </a:ext>
            </a:extLst>
          </p:cNvPr>
          <p:cNvSpPr>
            <a:spLocks noGrp="1"/>
          </p:cNvSpPr>
          <p:nvPr>
            <p:ph type="title"/>
          </p:nvPr>
        </p:nvSpPr>
        <p:spPr>
          <a:xfrm>
            <a:off x="1077952" y="239534"/>
            <a:ext cx="10361869" cy="711671"/>
          </a:xfrm>
        </p:spPr>
        <p:txBody>
          <a:bodyPr>
            <a:normAutofit fontScale="90000"/>
          </a:bodyPr>
          <a:lstStyle/>
          <a:p>
            <a:r>
              <a:rPr lang="et-EE" dirty="0"/>
              <a:t>P</a:t>
            </a:r>
            <a:r>
              <a:rPr lang="et-EE" dirty="0" smtClean="0"/>
              <a:t>erekondlik </a:t>
            </a:r>
            <a:r>
              <a:rPr lang="et-EE" dirty="0" err="1"/>
              <a:t>hüperkolesteroleemia</a:t>
            </a:r>
            <a:r>
              <a:rPr lang="et-EE" dirty="0"/>
              <a:t> </a:t>
            </a:r>
            <a:r>
              <a:rPr lang="et-EE" dirty="0" smtClean="0"/>
              <a:t>– </a:t>
            </a:r>
            <a:br>
              <a:rPr lang="et-EE" dirty="0" smtClean="0"/>
            </a:br>
            <a:r>
              <a:rPr lang="et-EE" dirty="0" smtClean="0"/>
              <a:t>tagasiside pikaajaline mõju</a:t>
            </a:r>
            <a:endParaRPr lang="en-US" dirty="0"/>
          </a:p>
        </p:txBody>
      </p:sp>
      <p:sp>
        <p:nvSpPr>
          <p:cNvPr id="9" name="Rectangle 3" descr="Rectangle: Click to edit Master text styles&#10;Second level&#10;Third level&#10;Fourth level&#10;Fifth level"/>
          <p:cNvSpPr txBox="1">
            <a:spLocks noChangeArrowheads="1"/>
          </p:cNvSpPr>
          <p:nvPr/>
        </p:nvSpPr>
        <p:spPr>
          <a:xfrm>
            <a:off x="991932" y="6379160"/>
            <a:ext cx="3073518" cy="437023"/>
          </a:xfrm>
          <a:prstGeom prst="rect">
            <a:avLst/>
          </a:prstGeom>
        </p:spPr>
        <p:txBody>
          <a:bodyPr vert="horz" lIns="103228" tIns="51614" rIns="103228" bIns="51614" rtlCol="0">
            <a:noAutofit/>
          </a:bodyPr>
          <a:lstStyle>
            <a:lvl1pPr marL="0" indent="0" algn="l" defTabSz="809793"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607344" indent="-202448" algn="l" defTabSz="809793" rtl="0" eaLnBrk="1" latinLnBrk="0" hangingPunct="1">
              <a:lnSpc>
                <a:spcPct val="90000"/>
              </a:lnSpc>
              <a:spcBef>
                <a:spcPts val="443"/>
              </a:spcBef>
              <a:buFont typeface="Arial" panose="020B0604020202020204" pitchFamily="34" charset="0"/>
              <a:buChar char="•"/>
              <a:defRPr sz="2125" kern="1200">
                <a:solidFill>
                  <a:schemeClr val="tx1"/>
                </a:solidFill>
                <a:latin typeface="+mn-lt"/>
                <a:ea typeface="+mn-ea"/>
                <a:cs typeface="+mn-cs"/>
              </a:defRPr>
            </a:lvl2pPr>
            <a:lvl3pPr marL="809793" indent="0" algn="l" defTabSz="809793" rtl="0" eaLnBrk="1" latinLnBrk="0" hangingPunct="1">
              <a:lnSpc>
                <a:spcPct val="90000"/>
              </a:lnSpc>
              <a:spcBef>
                <a:spcPts val="443"/>
              </a:spcBef>
              <a:buFont typeface="Arial" panose="020B0604020202020204" pitchFamily="34" charset="0"/>
              <a:buNone/>
              <a:defRPr sz="1771" kern="1200">
                <a:solidFill>
                  <a:schemeClr val="tx1"/>
                </a:solidFill>
                <a:latin typeface="+mn-lt"/>
                <a:ea typeface="+mn-ea"/>
                <a:cs typeface="+mn-cs"/>
              </a:defRPr>
            </a:lvl3pPr>
            <a:lvl4pPr marL="1417137"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4pPr>
            <a:lvl5pPr marL="1822033"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5pPr>
            <a:lvl6pPr marL="2226930"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6pPr>
            <a:lvl7pPr marL="2631826"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7pPr>
            <a:lvl8pPr marL="3036722"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8pPr>
            <a:lvl9pPr marL="3441619"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9pPr>
          </a:lstStyle>
          <a:p>
            <a:r>
              <a:rPr lang="et-EE" sz="1242" i="1" dirty="0"/>
              <a:t>Nurm M, et </a:t>
            </a:r>
            <a:r>
              <a:rPr lang="et-EE" sz="1242" i="1" dirty="0" err="1"/>
              <a:t>al</a:t>
            </a:r>
            <a:r>
              <a:rPr lang="et-EE" sz="1242" i="1" dirty="0"/>
              <a:t>. 2022, avaldamiseks saadetud</a:t>
            </a:r>
            <a:endParaRPr lang="en-GB" sz="1242" i="1" dirty="0"/>
          </a:p>
        </p:txBody>
      </p:sp>
      <p:pic>
        <p:nvPicPr>
          <p:cNvPr id="4" name="Picture 3"/>
          <p:cNvPicPr>
            <a:picLocks noChangeAspect="1"/>
          </p:cNvPicPr>
          <p:nvPr/>
        </p:nvPicPr>
        <p:blipFill>
          <a:blip r:embed="rId3"/>
          <a:stretch>
            <a:fillRect/>
          </a:stretch>
        </p:blipFill>
        <p:spPr>
          <a:xfrm>
            <a:off x="1375604" y="1502113"/>
            <a:ext cx="9000462" cy="4715637"/>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86058" y="334026"/>
            <a:ext cx="961862" cy="771817"/>
          </a:xfrm>
          <a:prstGeom prst="rect">
            <a:avLst/>
          </a:prstGeom>
        </p:spPr>
      </p:pic>
    </p:spTree>
    <p:extLst>
      <p:ext uri="{BB962C8B-B14F-4D97-AF65-F5344CB8AC3E}">
        <p14:creationId xmlns:p14="http://schemas.microsoft.com/office/powerpoint/2010/main" val="2419870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1066800" y="364672"/>
            <a:ext cx="10972800" cy="685800"/>
          </a:xfrm>
        </p:spPr>
        <p:txBody>
          <a:bodyPr/>
          <a:lstStyle/>
          <a:p>
            <a:r>
              <a:rPr lang="et-EE" sz="3200" dirty="0" smtClean="0"/>
              <a:t>Lai tagasiside, II tüüpi diabeedi riskimudel</a:t>
            </a:r>
            <a:endParaRPr lang="en-US" sz="3200" dirty="0"/>
          </a:p>
        </p:txBody>
      </p:sp>
      <p:sp>
        <p:nvSpPr>
          <p:cNvPr id="17" name="Rectangle 3" descr="Rectangle: Click to edit Master text styles&#10;Second level&#10;Third level&#10;Fourth level&#10;Fifth level"/>
          <p:cNvSpPr txBox="1">
            <a:spLocks noChangeArrowheads="1"/>
          </p:cNvSpPr>
          <p:nvPr/>
        </p:nvSpPr>
        <p:spPr>
          <a:xfrm>
            <a:off x="1552665" y="6255501"/>
            <a:ext cx="4409273" cy="381000"/>
          </a:xfrm>
          <a:prstGeom prst="rect">
            <a:avLst/>
          </a:prstGeom>
        </p:spPr>
        <p:txBody>
          <a:bodyPr vert="horz" lIns="91440" tIns="45720" rIns="91440" bIns="45720" rtlCol="0">
            <a:noAutofit/>
          </a:bodyPr>
          <a:lstStyle>
            <a:lvl1pPr marL="0" indent="0" algn="l" defTabSz="809793"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607344" indent="-202448" algn="l" defTabSz="809793" rtl="0" eaLnBrk="1" latinLnBrk="0" hangingPunct="1">
              <a:lnSpc>
                <a:spcPct val="90000"/>
              </a:lnSpc>
              <a:spcBef>
                <a:spcPts val="443"/>
              </a:spcBef>
              <a:buFont typeface="Arial" panose="020B0604020202020204" pitchFamily="34" charset="0"/>
              <a:buChar char="•"/>
              <a:defRPr sz="2125" kern="1200">
                <a:solidFill>
                  <a:schemeClr val="tx1"/>
                </a:solidFill>
                <a:latin typeface="+mn-lt"/>
                <a:ea typeface="+mn-ea"/>
                <a:cs typeface="+mn-cs"/>
              </a:defRPr>
            </a:lvl2pPr>
            <a:lvl3pPr marL="809793" indent="0" algn="l" defTabSz="809793" rtl="0" eaLnBrk="1" latinLnBrk="0" hangingPunct="1">
              <a:lnSpc>
                <a:spcPct val="90000"/>
              </a:lnSpc>
              <a:spcBef>
                <a:spcPts val="443"/>
              </a:spcBef>
              <a:buFont typeface="Arial" panose="020B0604020202020204" pitchFamily="34" charset="0"/>
              <a:buNone/>
              <a:defRPr sz="1771" kern="1200">
                <a:solidFill>
                  <a:schemeClr val="tx1"/>
                </a:solidFill>
                <a:latin typeface="+mn-lt"/>
                <a:ea typeface="+mn-ea"/>
                <a:cs typeface="+mn-cs"/>
              </a:defRPr>
            </a:lvl3pPr>
            <a:lvl4pPr marL="1417137"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4pPr>
            <a:lvl5pPr marL="1822033"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5pPr>
            <a:lvl6pPr marL="2226930"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6pPr>
            <a:lvl7pPr marL="2631826"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7pPr>
            <a:lvl8pPr marL="3036722"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8pPr>
            <a:lvl9pPr marL="3441619" indent="-202448" algn="l" defTabSz="809793"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9pPr>
          </a:lstStyle>
          <a:p>
            <a:r>
              <a:rPr lang="et-EE" sz="1800" i="1" dirty="0" err="1" smtClean="0">
                <a:latin typeface="Rubik" panose="00000500000000000000"/>
              </a:rPr>
              <a:t>Leitsalu</a:t>
            </a:r>
            <a:r>
              <a:rPr lang="et-EE" sz="1800" i="1" dirty="0" smtClean="0">
                <a:latin typeface="Rubik" panose="00000500000000000000"/>
              </a:rPr>
              <a:t> L,  et </a:t>
            </a:r>
            <a:r>
              <a:rPr lang="et-EE" sz="1800" i="1" dirty="0" err="1" smtClean="0">
                <a:latin typeface="Rubik" panose="00000500000000000000"/>
              </a:rPr>
              <a:t>al</a:t>
            </a:r>
            <a:r>
              <a:rPr lang="et-EE" sz="1800" i="1" dirty="0" smtClean="0">
                <a:latin typeface="Rubik" panose="00000500000000000000"/>
              </a:rPr>
              <a:t>.   avaldamisel</a:t>
            </a:r>
            <a:endParaRPr lang="en-GB" sz="1800" i="1" dirty="0">
              <a:latin typeface="Rubik" panose="0000050000000000000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77266" y="1066800"/>
            <a:ext cx="2752347" cy="1905000"/>
          </a:xfrm>
          <a:prstGeom prst="rect">
            <a:avLst/>
          </a:prstGeom>
          <a:noFill/>
          <a:ln>
            <a:noFill/>
          </a:ln>
        </p:spPr>
      </p:pic>
      <p:pic>
        <p:nvPicPr>
          <p:cNvPr id="6" name="Picture 5"/>
          <p:cNvPicPr>
            <a:picLocks noChangeAspect="1"/>
          </p:cNvPicPr>
          <p:nvPr/>
        </p:nvPicPr>
        <p:blipFill>
          <a:blip r:embed="rId4"/>
          <a:stretch>
            <a:fillRect/>
          </a:stretch>
        </p:blipFill>
        <p:spPr>
          <a:xfrm>
            <a:off x="1552665" y="2293457"/>
            <a:ext cx="4771935" cy="3929387"/>
          </a:xfrm>
          <a:prstGeom prst="rect">
            <a:avLst/>
          </a:prstGeom>
        </p:spPr>
      </p:pic>
      <p:pic>
        <p:nvPicPr>
          <p:cNvPr id="7" name="Picture 6"/>
          <p:cNvPicPr>
            <a:picLocks noChangeAspect="1"/>
          </p:cNvPicPr>
          <p:nvPr/>
        </p:nvPicPr>
        <p:blipFill>
          <a:blip r:embed="rId5"/>
          <a:stretch>
            <a:fillRect/>
          </a:stretch>
        </p:blipFill>
        <p:spPr>
          <a:xfrm>
            <a:off x="6324600" y="2743200"/>
            <a:ext cx="4505013" cy="3479644"/>
          </a:xfrm>
          <a:prstGeom prst="rect">
            <a:avLst/>
          </a:prstGeom>
        </p:spPr>
      </p:pic>
      <p:sp>
        <p:nvSpPr>
          <p:cNvPr id="8"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1143000" y="1667229"/>
            <a:ext cx="7010400" cy="540857"/>
          </a:xfrm>
        </p:spPr>
        <p:txBody>
          <a:bodyPr/>
          <a:lstStyle/>
          <a:p>
            <a:r>
              <a:rPr lang="et-EE" sz="2400" dirty="0" smtClean="0"/>
              <a:t>Uuriti ~2500 isikut</a:t>
            </a:r>
            <a:endParaRPr lang="et-EE" sz="2400" dirty="0"/>
          </a:p>
        </p:txBody>
      </p:sp>
    </p:spTree>
    <p:extLst>
      <p:ext uri="{BB962C8B-B14F-4D97-AF65-F5344CB8AC3E}">
        <p14:creationId xmlns:p14="http://schemas.microsoft.com/office/powerpoint/2010/main" val="2018783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5503627"/>
            <a:ext cx="12192001" cy="135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BBE3F-1F7E-3342-BBF8-6922DEDE4519}"/>
              </a:ext>
            </a:extLst>
          </p:cNvPr>
          <p:cNvSpPr>
            <a:spLocks noGrp="1"/>
          </p:cNvSpPr>
          <p:nvPr>
            <p:ph type="title"/>
          </p:nvPr>
        </p:nvSpPr>
        <p:spPr>
          <a:xfrm>
            <a:off x="991697" y="499475"/>
            <a:ext cx="10361869" cy="711671"/>
          </a:xfrm>
        </p:spPr>
        <p:txBody>
          <a:bodyPr>
            <a:normAutofit fontScale="90000"/>
          </a:bodyPr>
          <a:lstStyle/>
          <a:p>
            <a:r>
              <a:rPr lang="et-EE" dirty="0"/>
              <a:t>Näide – </a:t>
            </a:r>
            <a:r>
              <a:rPr lang="et-EE" dirty="0" err="1"/>
              <a:t>antidepressantide</a:t>
            </a:r>
            <a:r>
              <a:rPr lang="et-EE" dirty="0"/>
              <a:t> toime sõltub geneetikast</a:t>
            </a:r>
            <a:endParaRPr lang="en-GB" dirty="0">
              <a:solidFill>
                <a:srgbClr val="002060"/>
              </a:solidFill>
            </a:endParaRPr>
          </a:p>
        </p:txBody>
      </p:sp>
      <p:sp>
        <p:nvSpPr>
          <p:cNvPr id="6" name="Content Placeholder 2">
            <a:extLst>
              <a:ext uri="{FF2B5EF4-FFF2-40B4-BE49-F238E27FC236}">
                <a16:creationId xmlns:a16="http://schemas.microsoft.com/office/drawing/2014/main" id="{A0A1628D-7154-7C46-8AF2-15C79AD25B23}"/>
              </a:ext>
            </a:extLst>
          </p:cNvPr>
          <p:cNvSpPr>
            <a:spLocks noGrp="1"/>
          </p:cNvSpPr>
          <p:nvPr>
            <p:ph idx="1"/>
          </p:nvPr>
        </p:nvSpPr>
        <p:spPr>
          <a:xfrm>
            <a:off x="908133" y="2059219"/>
            <a:ext cx="3601046" cy="3684214"/>
          </a:xfrm>
        </p:spPr>
        <p:txBody>
          <a:bodyPr>
            <a:normAutofit/>
          </a:bodyPr>
          <a:lstStyle/>
          <a:p>
            <a:r>
              <a:rPr lang="et-EE" sz="1693" dirty="0"/>
              <a:t>33a naine, </a:t>
            </a:r>
            <a:r>
              <a:rPr lang="et-EE" sz="1693" dirty="0" err="1"/>
              <a:t>med</a:t>
            </a:r>
            <a:r>
              <a:rPr lang="et-EE" sz="1693" dirty="0"/>
              <a:t>. töötaja</a:t>
            </a:r>
            <a:endParaRPr lang="et-EE" sz="1693" dirty="0"/>
          </a:p>
          <a:p>
            <a:r>
              <a:rPr lang="et-EE" sz="1693" dirty="0"/>
              <a:t>CYP2C19 </a:t>
            </a:r>
            <a:r>
              <a:rPr lang="et-EE" sz="1693" dirty="0"/>
              <a:t>aeglane </a:t>
            </a:r>
            <a:r>
              <a:rPr lang="et-EE" sz="1693" dirty="0" err="1"/>
              <a:t>metaboliseerija</a:t>
            </a:r>
            <a:r>
              <a:rPr lang="et-EE" sz="1693" dirty="0"/>
              <a:t>, annust võiks 50% vähendada</a:t>
            </a:r>
            <a:endParaRPr lang="et-EE" sz="1693" dirty="0"/>
          </a:p>
          <a:p>
            <a:r>
              <a:rPr lang="et-EE" sz="1693" dirty="0"/>
              <a:t>Arst kirjutas nii </a:t>
            </a:r>
            <a:r>
              <a:rPr lang="et-EE" sz="1693" dirty="0" err="1"/>
              <a:t>estsitalopraami</a:t>
            </a:r>
            <a:r>
              <a:rPr lang="et-EE" sz="1693" dirty="0"/>
              <a:t> kui </a:t>
            </a:r>
            <a:r>
              <a:rPr lang="et-EE" sz="1693" dirty="0" err="1"/>
              <a:t>sertraliini</a:t>
            </a:r>
            <a:endParaRPr lang="et-EE" sz="1693" dirty="0"/>
          </a:p>
          <a:p>
            <a:r>
              <a:rPr lang="et-EE" sz="1693" dirty="0" err="1"/>
              <a:t>Kõrvalnähud</a:t>
            </a:r>
            <a:r>
              <a:rPr lang="et-EE" sz="1693" dirty="0"/>
              <a:t> – ärevus, rahutus, agressiivsus.</a:t>
            </a:r>
            <a:endParaRPr lang="et-EE" sz="1693" dirty="0"/>
          </a:p>
        </p:txBody>
      </p:sp>
      <p:grpSp>
        <p:nvGrpSpPr>
          <p:cNvPr id="7" name="Group 6"/>
          <p:cNvGrpSpPr/>
          <p:nvPr/>
        </p:nvGrpSpPr>
        <p:grpSpPr>
          <a:xfrm>
            <a:off x="4373996" y="2059221"/>
            <a:ext cx="6349501" cy="3850638"/>
            <a:chOff x="4532243" y="1288367"/>
            <a:chExt cx="7499245" cy="4547897"/>
          </a:xfrm>
        </p:grpSpPr>
        <p:pic>
          <p:nvPicPr>
            <p:cNvPr id="8" name="Picture 7"/>
            <p:cNvPicPr>
              <a:picLocks noChangeAspect="1"/>
            </p:cNvPicPr>
            <p:nvPr/>
          </p:nvPicPr>
          <p:blipFill>
            <a:blip r:embed="rId3"/>
            <a:stretch>
              <a:fillRect/>
            </a:stretch>
          </p:blipFill>
          <p:spPr>
            <a:xfrm>
              <a:off x="4660279" y="1288367"/>
              <a:ext cx="7371209" cy="4547897"/>
            </a:xfrm>
            <a:prstGeom prst="rect">
              <a:avLst/>
            </a:prstGeom>
          </p:spPr>
        </p:pic>
        <p:cxnSp>
          <p:nvCxnSpPr>
            <p:cNvPr id="10" name="Elbow Connector 9"/>
            <p:cNvCxnSpPr/>
            <p:nvPr/>
          </p:nvCxnSpPr>
          <p:spPr>
            <a:xfrm flipV="1">
              <a:off x="4532243" y="1773141"/>
              <a:ext cx="3252084" cy="299808"/>
            </a:xfrm>
            <a:prstGeom prst="bentConnector3">
              <a:avLst>
                <a:gd name="adj1" fmla="val 83496"/>
              </a:avLst>
            </a:prstGeom>
            <a:ln>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4573328" y="1773141"/>
              <a:ext cx="6129128" cy="825914"/>
            </a:xfrm>
            <a:prstGeom prst="bentConnector3">
              <a:avLst>
                <a:gd name="adj1" fmla="val 99946"/>
              </a:avLst>
            </a:prstGeom>
            <a:ln>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flipV="1">
              <a:off x="4574657" y="1774469"/>
              <a:ext cx="4163826" cy="825914"/>
            </a:xfrm>
            <a:prstGeom prst="bentConnector3">
              <a:avLst>
                <a:gd name="adj1" fmla="val 100032"/>
              </a:avLst>
            </a:prstGeom>
            <a:ln>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677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5503627"/>
            <a:ext cx="12192001" cy="135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BBE3F-1F7E-3342-BBF8-6922DEDE4519}"/>
              </a:ext>
            </a:extLst>
          </p:cNvPr>
          <p:cNvSpPr>
            <a:spLocks noGrp="1"/>
          </p:cNvSpPr>
          <p:nvPr>
            <p:ph type="title"/>
          </p:nvPr>
        </p:nvSpPr>
        <p:spPr>
          <a:xfrm>
            <a:off x="1219200" y="424604"/>
            <a:ext cx="10361869" cy="711671"/>
          </a:xfrm>
        </p:spPr>
        <p:txBody>
          <a:bodyPr>
            <a:normAutofit/>
          </a:bodyPr>
          <a:lstStyle/>
          <a:p>
            <a:r>
              <a:rPr lang="et-EE" dirty="0" smtClean="0"/>
              <a:t>Osalejate hinnangud laiale tagasisidele</a:t>
            </a:r>
            <a:endParaRPr lang="en-GB" dirty="0">
              <a:solidFill>
                <a:srgbClr val="002060"/>
              </a:solidFill>
            </a:endParaRPr>
          </a:p>
        </p:txBody>
      </p:sp>
      <p:pic>
        <p:nvPicPr>
          <p:cNvPr id="4" name="Picture 3"/>
          <p:cNvPicPr>
            <a:picLocks noChangeAspect="1"/>
          </p:cNvPicPr>
          <p:nvPr/>
        </p:nvPicPr>
        <p:blipFill>
          <a:blip r:embed="rId3"/>
          <a:stretch>
            <a:fillRect/>
          </a:stretch>
        </p:blipFill>
        <p:spPr>
          <a:xfrm>
            <a:off x="1559401" y="1474715"/>
            <a:ext cx="9361452" cy="4830508"/>
          </a:xfrm>
          <a:prstGeom prst="rect">
            <a:avLst/>
          </a:prstGeom>
        </p:spPr>
      </p:pic>
      <p:sp>
        <p:nvSpPr>
          <p:cNvPr id="12" name="TextBox 11"/>
          <p:cNvSpPr txBox="1"/>
          <p:nvPr/>
        </p:nvSpPr>
        <p:spPr>
          <a:xfrm>
            <a:off x="9415431" y="6180506"/>
            <a:ext cx="1768433" cy="578620"/>
          </a:xfrm>
          <a:prstGeom prst="rect">
            <a:avLst/>
          </a:prstGeom>
          <a:noFill/>
        </p:spPr>
        <p:txBody>
          <a:bodyPr wrap="none" rtlCol="0">
            <a:spAutoFit/>
          </a:bodyPr>
          <a:lstStyle/>
          <a:p>
            <a:r>
              <a:rPr lang="et-EE" sz="1580" i="1" dirty="0"/>
              <a:t>Liis </a:t>
            </a:r>
            <a:r>
              <a:rPr lang="et-EE" sz="1580" i="1" dirty="0" err="1"/>
              <a:t>Leitsalu</a:t>
            </a:r>
            <a:endParaRPr lang="et-EE" sz="1580" i="1" dirty="0"/>
          </a:p>
          <a:p>
            <a:r>
              <a:rPr lang="et-EE" sz="1580" i="1" dirty="0"/>
              <a:t>avaldamisel</a:t>
            </a:r>
            <a:endParaRPr lang="en-GB" sz="1580" i="1" dirty="0"/>
          </a:p>
        </p:txBody>
      </p:sp>
    </p:spTree>
    <p:extLst>
      <p:ext uri="{BB962C8B-B14F-4D97-AF65-F5344CB8AC3E}">
        <p14:creationId xmlns:p14="http://schemas.microsoft.com/office/powerpoint/2010/main" val="1848359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a:xfrm>
            <a:off x="1066800" y="364672"/>
            <a:ext cx="10972800" cy="685800"/>
          </a:xfrm>
        </p:spPr>
        <p:txBody>
          <a:bodyPr/>
          <a:lstStyle/>
          <a:p>
            <a:r>
              <a:rPr lang="et-EE" sz="3200" dirty="0" smtClean="0"/>
              <a:t>Genoomiandmed &amp; personaalmeditsiini teenused lähitulevikus</a:t>
            </a:r>
            <a:endParaRPr lang="en-US" sz="3200" dirty="0"/>
          </a:p>
        </p:txBody>
      </p:sp>
      <p:pic>
        <p:nvPicPr>
          <p:cNvPr id="7170" name="Picture 2" descr="https://lh3.googleusercontent.com/eRMxlY9_FWRYufkWf3ozGuOH2YfxNxcWNbG_agG4W-vcVtePKJ1E80N3nMQj6GLoq2egdq3Ro4Ux1kaqTXEk4ADGcQQeYSbiw0Ai9_eGJSqJM1SDjH3npefVIWZX4z6xtFt2gOFqyV8jyxxnKcPRgs23lWrNqwu9ts5iyI7o5kXkzZ7GUczP3yRXwQTpTwUrYWP-5D9IJz8CYFkAKDkMOlPXf6BicdVT_Lz81WSBtG7caiVhM8YetAqnYJ71pA4cGw1SQQHxEJvifoEPhPN8mhX6wPn1sPupXRqRKjWtDa79iDfEpfB6MnSIu9fgSVLHN4JJiF_FFMmeuwvzdUh4060UkW3dqlhP03UNItSfa9aC66Y2zb_ghFcRxyxp-N4xw_stW5BXmJ-gw8XO-Tq0YXDj8wCBQ924x90mZvwCRTfUU6wfRqINMk3VdKxBSAnMGWChbISg6UMP-LYHTPrMBnkp8r5ZotgdldKrGUqAHFjU1uJoF_FOvG8WYgDjPOYx1RbpAanGyOvqofZmZGd5jnSAWTwKKk1CJkZUQTwu9DBBwSvPzNGfMwBl0t2t1g36C7upobJbNHRghkm8H7sis6EAnehAetWzEsATS4Dp_WI_4BLqBqQmerrC-khMKKVEJClntT4iPnaI3sv9s1EZmx-GZ0bqSZtEOTojdwmxt_fvbtL_oirFc3xhGdP4hDlfS1aAvhNqcEpuaZwvu99PLAJ4JZvhFglbSUE6fQPeMShOHSj4SK0tb2qw-kKg3TA=w1403-h800-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8295785"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172200" y="1126672"/>
            <a:ext cx="2438400" cy="24547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0540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t>Kokkuvõtteks</a:t>
            </a:r>
            <a:endParaRPr lang="en-US" sz="360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099457"/>
            <a:ext cx="11201400" cy="4800600"/>
          </a:xfrm>
        </p:spPr>
        <p:txBody>
          <a:bodyPr/>
          <a:lstStyle/>
          <a:p>
            <a:pPr marL="457200" indent="-457200">
              <a:buFont typeface="Arial" panose="020B0604020202020204" pitchFamily="34" charset="0"/>
              <a:buChar char="•"/>
            </a:pPr>
            <a:r>
              <a:rPr lang="et-EE" sz="2000" dirty="0" smtClean="0"/>
              <a:t>S</a:t>
            </a:r>
            <a:r>
              <a:rPr lang="en-US" sz="2000" dirty="0" err="1" smtClean="0"/>
              <a:t>uurel</a:t>
            </a:r>
            <a:r>
              <a:rPr lang="en-US" sz="2000" dirty="0" smtClean="0"/>
              <a:t> </a:t>
            </a:r>
            <a:r>
              <a:rPr lang="en-US" sz="2000" dirty="0" err="1"/>
              <a:t>osal</a:t>
            </a:r>
            <a:r>
              <a:rPr lang="en-US" sz="2000" dirty="0"/>
              <a:t> </a:t>
            </a:r>
            <a:r>
              <a:rPr lang="en-US" sz="2000" dirty="0" err="1"/>
              <a:t>inimestel</a:t>
            </a:r>
            <a:r>
              <a:rPr lang="en-US" sz="2000" dirty="0"/>
              <a:t> on </a:t>
            </a:r>
            <a:r>
              <a:rPr lang="et-EE" sz="2000" dirty="0" smtClean="0"/>
              <a:t>lähitulevikus </a:t>
            </a:r>
            <a:r>
              <a:rPr lang="en-US" sz="2000" dirty="0" err="1" smtClean="0"/>
              <a:t>olemas</a:t>
            </a:r>
            <a:r>
              <a:rPr lang="en-US" sz="2000" dirty="0" smtClean="0"/>
              <a:t> </a:t>
            </a:r>
            <a:r>
              <a:rPr lang="en-US" sz="2000" dirty="0" err="1"/>
              <a:t>genoomiandmed</a:t>
            </a:r>
            <a:r>
              <a:rPr lang="en-US" sz="2000" dirty="0"/>
              <a:t>. </a:t>
            </a:r>
            <a:endParaRPr lang="et-EE" sz="2000" dirty="0" smtClean="0"/>
          </a:p>
          <a:p>
            <a:pPr marL="457200" indent="-457200">
              <a:buFont typeface="Arial" panose="020B0604020202020204" pitchFamily="34" charset="0"/>
              <a:buChar char="•"/>
            </a:pPr>
            <a:r>
              <a:rPr lang="en-US" sz="2000" dirty="0" err="1" smtClean="0"/>
              <a:t>Geneetiline</a:t>
            </a:r>
            <a:r>
              <a:rPr lang="en-US" sz="2000" dirty="0" smtClean="0"/>
              <a:t> </a:t>
            </a:r>
            <a:r>
              <a:rPr lang="en-US" sz="2000" dirty="0" err="1"/>
              <a:t>eelsoodumus</a:t>
            </a:r>
            <a:r>
              <a:rPr lang="en-US" sz="2000" dirty="0"/>
              <a:t> </a:t>
            </a:r>
            <a:r>
              <a:rPr lang="en-US" sz="2000" dirty="0" err="1"/>
              <a:t>haigustele</a:t>
            </a:r>
            <a:r>
              <a:rPr lang="en-US" sz="2000" dirty="0"/>
              <a:t> </a:t>
            </a:r>
            <a:r>
              <a:rPr lang="en-US" sz="2000" dirty="0" err="1"/>
              <a:t>võib</a:t>
            </a:r>
            <a:r>
              <a:rPr lang="en-US" sz="2000" dirty="0"/>
              <a:t> olla </a:t>
            </a:r>
            <a:r>
              <a:rPr lang="en-US" sz="2000" dirty="0" err="1"/>
              <a:t>tingitud</a:t>
            </a:r>
            <a:r>
              <a:rPr lang="en-US" sz="2000" dirty="0"/>
              <a:t> </a:t>
            </a:r>
            <a:r>
              <a:rPr lang="en-US" sz="2000" dirty="0" err="1"/>
              <a:t>erinevatest</a:t>
            </a:r>
            <a:r>
              <a:rPr lang="en-US" sz="2000" dirty="0"/>
              <a:t> </a:t>
            </a:r>
            <a:r>
              <a:rPr lang="en-US" sz="2000" dirty="0" err="1"/>
              <a:t>faktoritest</a:t>
            </a:r>
            <a:r>
              <a:rPr lang="en-US" sz="2000" dirty="0"/>
              <a:t>. </a:t>
            </a:r>
          </a:p>
          <a:p>
            <a:pPr marL="457200" indent="-457200">
              <a:buFont typeface="Arial" panose="020B0604020202020204" pitchFamily="34" charset="0"/>
              <a:buChar char="•"/>
            </a:pPr>
            <a:r>
              <a:rPr lang="en-US" sz="2000" dirty="0" err="1"/>
              <a:t>Geneetilised</a:t>
            </a:r>
            <a:r>
              <a:rPr lang="en-US" sz="2000" dirty="0"/>
              <a:t> </a:t>
            </a:r>
            <a:r>
              <a:rPr lang="en-US" sz="2000" dirty="0" err="1"/>
              <a:t>riskid</a:t>
            </a:r>
            <a:r>
              <a:rPr lang="en-US" sz="2000" dirty="0"/>
              <a:t> </a:t>
            </a:r>
            <a:r>
              <a:rPr lang="en-US" sz="2000" dirty="0" err="1"/>
              <a:t>ei</a:t>
            </a:r>
            <a:r>
              <a:rPr lang="en-US" sz="2000" dirty="0"/>
              <a:t> </a:t>
            </a:r>
            <a:r>
              <a:rPr lang="en-US" sz="2000" dirty="0" err="1"/>
              <a:t>pruugi</a:t>
            </a:r>
            <a:r>
              <a:rPr lang="en-US" sz="2000" dirty="0"/>
              <a:t> olla </a:t>
            </a:r>
            <a:r>
              <a:rPr lang="en-US" sz="2000" dirty="0" err="1"/>
              <a:t>teada</a:t>
            </a:r>
            <a:r>
              <a:rPr lang="en-US" sz="2000" dirty="0"/>
              <a:t> </a:t>
            </a:r>
            <a:r>
              <a:rPr lang="en-US" sz="2000" dirty="0" err="1"/>
              <a:t>ei</a:t>
            </a:r>
            <a:r>
              <a:rPr lang="en-US" sz="2000" dirty="0"/>
              <a:t> </a:t>
            </a:r>
            <a:r>
              <a:rPr lang="en-US" sz="2000" dirty="0" err="1"/>
              <a:t>inimestele</a:t>
            </a:r>
            <a:r>
              <a:rPr lang="en-US" sz="2000" dirty="0"/>
              <a:t> </a:t>
            </a:r>
            <a:r>
              <a:rPr lang="en-US" sz="2000" dirty="0" err="1"/>
              <a:t>ega</a:t>
            </a:r>
            <a:r>
              <a:rPr lang="en-US" sz="2000" dirty="0"/>
              <a:t> </a:t>
            </a:r>
            <a:r>
              <a:rPr lang="en-US" sz="2000" dirty="0" err="1"/>
              <a:t>nende</a:t>
            </a:r>
            <a:r>
              <a:rPr lang="en-US" sz="2000" dirty="0"/>
              <a:t> </a:t>
            </a:r>
            <a:r>
              <a:rPr lang="en-US" sz="2000" dirty="0" err="1"/>
              <a:t>raviarstile</a:t>
            </a:r>
            <a:endParaRPr lang="en-US" sz="2000" dirty="0"/>
          </a:p>
          <a:p>
            <a:pPr marL="457200" indent="-457200">
              <a:buFont typeface="Arial" panose="020B0604020202020204" pitchFamily="34" charset="0"/>
              <a:buChar char="•"/>
            </a:pPr>
            <a:r>
              <a:rPr lang="et-EE" sz="2000" dirty="0" smtClean="0"/>
              <a:t>Geeniuuringuga peab</a:t>
            </a:r>
            <a:r>
              <a:rPr lang="en-US" sz="2000" dirty="0" smtClean="0"/>
              <a:t> </a:t>
            </a:r>
            <a:r>
              <a:rPr lang="en-US" sz="2000" dirty="0" err="1" smtClean="0"/>
              <a:t>kaasnema</a:t>
            </a:r>
            <a:r>
              <a:rPr lang="en-US" sz="2000" dirty="0" smtClean="0"/>
              <a:t> </a:t>
            </a:r>
            <a:r>
              <a:rPr lang="en-US" sz="2000" dirty="0" err="1"/>
              <a:t>asjakohane</a:t>
            </a:r>
            <a:r>
              <a:rPr lang="en-US" sz="2000" dirty="0"/>
              <a:t> </a:t>
            </a:r>
            <a:r>
              <a:rPr lang="en-US" sz="2000" dirty="0" err="1" smtClean="0"/>
              <a:t>nõustami</a:t>
            </a:r>
            <a:r>
              <a:rPr lang="et-EE" sz="2000" dirty="0" err="1" smtClean="0"/>
              <a:t>svõimalus</a:t>
            </a:r>
            <a:endParaRPr lang="et-EE" sz="2000" dirty="0" smtClean="0"/>
          </a:p>
          <a:p>
            <a:pPr marL="457200" indent="-457200">
              <a:buFont typeface="Arial" panose="020B0604020202020204" pitchFamily="34" charset="0"/>
              <a:buChar char="•"/>
            </a:pPr>
            <a:r>
              <a:rPr lang="en-US" sz="2000" dirty="0" err="1"/>
              <a:t>Geenivaramu</a:t>
            </a:r>
            <a:r>
              <a:rPr lang="et-EE" sz="2000" dirty="0"/>
              <a:t> on</a:t>
            </a:r>
            <a:r>
              <a:rPr lang="en-US" sz="2000" dirty="0"/>
              <a:t> </a:t>
            </a:r>
            <a:r>
              <a:rPr lang="en-US" sz="2000" dirty="0" err="1"/>
              <a:t>hea</a:t>
            </a:r>
            <a:r>
              <a:rPr lang="en-US" sz="2000" dirty="0"/>
              <a:t> </a:t>
            </a:r>
            <a:r>
              <a:rPr lang="en-US" sz="2000" dirty="0" err="1"/>
              <a:t>mudel</a:t>
            </a:r>
            <a:r>
              <a:rPr lang="et-EE" sz="2000" dirty="0"/>
              <a:t> geneetiliste riskide hindamiseks, tagasiside ja rahvastikupõhise geneetilise ennetuse õppimiseks</a:t>
            </a:r>
          </a:p>
          <a:p>
            <a:pPr marL="457200" indent="-457200">
              <a:buFont typeface="Arial" panose="020B0604020202020204" pitchFamily="34" charset="0"/>
              <a:buChar char="•"/>
            </a:pPr>
            <a:r>
              <a:rPr lang="en-US" sz="2000" dirty="0" err="1" smtClean="0"/>
              <a:t>Riiklikul</a:t>
            </a:r>
            <a:r>
              <a:rPr lang="en-US" sz="2000" dirty="0" smtClean="0"/>
              <a:t> </a:t>
            </a:r>
            <a:r>
              <a:rPr lang="en-US" sz="2000" dirty="0" err="1"/>
              <a:t>tasemel</a:t>
            </a:r>
            <a:r>
              <a:rPr lang="en-US" sz="2000" dirty="0"/>
              <a:t> </a:t>
            </a:r>
            <a:r>
              <a:rPr lang="en-US" sz="2000" dirty="0" err="1"/>
              <a:t>tulemas</a:t>
            </a:r>
            <a:r>
              <a:rPr lang="en-US" sz="2000" dirty="0"/>
              <a:t> GAIS – </a:t>
            </a:r>
            <a:r>
              <a:rPr lang="en-US" sz="2000" dirty="0" err="1"/>
              <a:t>genoomiandmete</a:t>
            </a:r>
            <a:r>
              <a:rPr lang="en-US" sz="2000" dirty="0"/>
              <a:t> </a:t>
            </a:r>
            <a:r>
              <a:rPr lang="en-US" sz="2000" dirty="0" err="1" smtClean="0"/>
              <a:t>infosüsteem</a:t>
            </a:r>
            <a:endParaRPr lang="et-EE" sz="2000" dirty="0" smtClean="0"/>
          </a:p>
          <a:p>
            <a:pPr marL="457200" indent="-457200">
              <a:buFont typeface="Arial" panose="020B0604020202020204" pitchFamily="34" charset="0"/>
              <a:buChar char="•"/>
            </a:pPr>
            <a:r>
              <a:rPr lang="en-US" sz="2000" dirty="0" err="1" smtClean="0"/>
              <a:t>Muutmisel</a:t>
            </a:r>
            <a:r>
              <a:rPr lang="en-US" sz="2000" dirty="0" smtClean="0"/>
              <a:t> </a:t>
            </a:r>
            <a:r>
              <a:rPr lang="en-US" sz="2000" dirty="0" err="1"/>
              <a:t>õigusruum</a:t>
            </a:r>
            <a:r>
              <a:rPr lang="en-US" sz="2000" dirty="0"/>
              <a:t> – </a:t>
            </a:r>
            <a:r>
              <a:rPr lang="en-US" sz="2000" dirty="0" err="1"/>
              <a:t>nõusolekute</a:t>
            </a:r>
            <a:r>
              <a:rPr lang="en-US" sz="2000" dirty="0"/>
              <a:t> </a:t>
            </a:r>
            <a:r>
              <a:rPr lang="en-US" sz="2000" dirty="0" err="1"/>
              <a:t>süsteem</a:t>
            </a:r>
            <a:r>
              <a:rPr lang="en-US" sz="2000" dirty="0"/>
              <a:t>, </a:t>
            </a:r>
            <a:r>
              <a:rPr lang="en-US" sz="2000" dirty="0" err="1"/>
              <a:t>laiem</a:t>
            </a:r>
            <a:r>
              <a:rPr lang="en-US" sz="2000" dirty="0"/>
              <a:t> </a:t>
            </a:r>
            <a:r>
              <a:rPr lang="en-US" sz="2000" dirty="0" err="1"/>
              <a:t>õiguskaitse</a:t>
            </a:r>
            <a:endParaRPr lang="en-US" sz="2000" dirty="0"/>
          </a:p>
          <a:p>
            <a:pPr marL="457200" indent="-457200">
              <a:buFont typeface="Arial" panose="020B0604020202020204" pitchFamily="34" charset="0"/>
              <a:buChar char="•"/>
            </a:pPr>
            <a:r>
              <a:rPr lang="et-EE" sz="2000" dirty="0" smtClean="0"/>
              <a:t>Vajame </a:t>
            </a:r>
            <a:r>
              <a:rPr lang="et-EE" sz="2000" dirty="0" smtClean="0"/>
              <a:t>geneetilise kirjaoskuse parandamist nii tervishoiutöötajate seas kui </a:t>
            </a:r>
            <a:r>
              <a:rPr lang="et-EE" sz="2000" dirty="0" smtClean="0"/>
              <a:t>rahvastikus</a:t>
            </a:r>
          </a:p>
          <a:p>
            <a:pPr marL="457200" indent="-457200">
              <a:buFont typeface="Arial" panose="020B0604020202020204" pitchFamily="34" charset="0"/>
              <a:buChar char="•"/>
            </a:pPr>
            <a:r>
              <a:rPr lang="en-US" sz="2000" dirty="0"/>
              <a:t>EGV </a:t>
            </a:r>
            <a:r>
              <a:rPr lang="en-US" sz="2000" dirty="0" err="1"/>
              <a:t>jätkab</a:t>
            </a:r>
            <a:r>
              <a:rPr lang="en-US" sz="2000" dirty="0"/>
              <a:t> </a:t>
            </a:r>
            <a:r>
              <a:rPr lang="en-US" sz="2000" dirty="0" err="1"/>
              <a:t>tagasisideprojektidega</a:t>
            </a:r>
            <a:r>
              <a:rPr lang="et-EE" sz="2000" dirty="0"/>
              <a:t> – nt doonoriportaal, väljakutsed</a:t>
            </a:r>
          </a:p>
          <a:p>
            <a:endParaRPr lang="et-EE" sz="2000" dirty="0" smtClean="0"/>
          </a:p>
          <a:p>
            <a:pPr marL="457200"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3353816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60B7B5-1AB3-4432-9A23-66CE89492949}"/>
              </a:ext>
            </a:extLst>
          </p:cNvPr>
          <p:cNvSpPr>
            <a:spLocks noGrp="1"/>
          </p:cNvSpPr>
          <p:nvPr>
            <p:ph type="title"/>
          </p:nvPr>
        </p:nvSpPr>
        <p:spPr/>
        <p:txBody>
          <a:bodyPr/>
          <a:lstStyle/>
          <a:p>
            <a:r>
              <a:rPr lang="et-EE" dirty="0" smtClean="0"/>
              <a:t>Tänuavaldused</a:t>
            </a:r>
            <a:endParaRPr lang="en-US" dirty="0"/>
          </a:p>
        </p:txBody>
      </p:sp>
      <p:sp>
        <p:nvSpPr>
          <p:cNvPr id="5" name="Text Placeholder 4">
            <a:extLst>
              <a:ext uri="{FF2B5EF4-FFF2-40B4-BE49-F238E27FC236}">
                <a16:creationId xmlns:a16="http://schemas.microsoft.com/office/drawing/2014/main" id="{C1BB3BF6-C249-456E-8325-9EA8EFD0AB01}"/>
              </a:ext>
            </a:extLst>
          </p:cNvPr>
          <p:cNvSpPr>
            <a:spLocks noGrp="1"/>
          </p:cNvSpPr>
          <p:nvPr>
            <p:ph type="body" sz="quarter" idx="10"/>
          </p:nvPr>
        </p:nvSpPr>
        <p:spPr>
          <a:xfrm>
            <a:off x="3505200" y="1143000"/>
            <a:ext cx="8001000" cy="4876800"/>
          </a:xfrm>
        </p:spPr>
        <p:txBody>
          <a:bodyPr/>
          <a:lstStyle/>
          <a:p>
            <a:pPr marL="457200" indent="-457200">
              <a:buFont typeface="Arial" panose="020B0604020202020204" pitchFamily="34" charset="0"/>
              <a:buChar char="•"/>
            </a:pPr>
            <a:r>
              <a:rPr lang="et-EE" sz="2000" dirty="0" smtClean="0"/>
              <a:t>Kolleegid </a:t>
            </a:r>
            <a:r>
              <a:rPr lang="et-EE" sz="2000" dirty="0" smtClean="0"/>
              <a:t>ja kraadiõppurid genoomika instituudis, TÜ Kliinikumis jt </a:t>
            </a:r>
            <a:r>
              <a:rPr lang="et-EE" sz="2000" dirty="0" smtClean="0"/>
              <a:t>asutustes</a:t>
            </a:r>
          </a:p>
          <a:p>
            <a:pPr marL="457200" indent="-457200">
              <a:buFont typeface="Arial" panose="020B0604020202020204" pitchFamily="34" charset="0"/>
              <a:buChar char="•"/>
            </a:pPr>
            <a:r>
              <a:rPr lang="et-EE" sz="2000" dirty="0"/>
              <a:t>Prof. Andres </a:t>
            </a:r>
            <a:r>
              <a:rPr lang="et-EE" sz="2000" dirty="0" smtClean="0"/>
              <a:t>Metspalu</a:t>
            </a:r>
            <a:endParaRPr lang="et-EE" sz="2000" dirty="0" smtClean="0"/>
          </a:p>
          <a:p>
            <a:pPr marL="457200" indent="-457200">
              <a:buFont typeface="Arial" panose="020B0604020202020204" pitchFamily="34" charset="0"/>
              <a:buChar char="•"/>
            </a:pPr>
            <a:r>
              <a:rPr lang="et-EE" sz="2000" dirty="0" smtClean="0"/>
              <a:t>Teadus-, kliinilise ja ettevõtluskoostöö partnerid</a:t>
            </a:r>
          </a:p>
          <a:p>
            <a:pPr marL="457200" indent="-457200">
              <a:buFont typeface="Arial" panose="020B0604020202020204" pitchFamily="34" charset="0"/>
              <a:buChar char="•"/>
            </a:pPr>
            <a:r>
              <a:rPr lang="et-EE" sz="2000" dirty="0" smtClean="0"/>
              <a:t>Geenidoonorid</a:t>
            </a:r>
            <a:r>
              <a:rPr lang="et-EE" sz="2000" dirty="0" smtClean="0"/>
              <a:t>, patsiendid</a:t>
            </a:r>
            <a:endParaRPr lang="en-US" sz="2000" dirty="0"/>
          </a:p>
        </p:txBody>
      </p:sp>
      <p:pic>
        <p:nvPicPr>
          <p:cNvPr id="7" name="Picture 6"/>
          <p:cNvPicPr>
            <a:picLocks noChangeAspect="1"/>
          </p:cNvPicPr>
          <p:nvPr/>
        </p:nvPicPr>
        <p:blipFill>
          <a:blip r:embed="rId2"/>
          <a:stretch>
            <a:fillRect/>
          </a:stretch>
        </p:blipFill>
        <p:spPr>
          <a:xfrm>
            <a:off x="228600" y="213551"/>
            <a:ext cx="2441247" cy="497142"/>
          </a:xfrm>
          <a:prstGeom prst="rect">
            <a:avLst/>
          </a:prstGeom>
        </p:spPr>
      </p:pic>
      <p:pic>
        <p:nvPicPr>
          <p:cNvPr id="8" name="Picture 7">
            <a:extLst>
              <a:ext uri="{FF2B5EF4-FFF2-40B4-BE49-F238E27FC236}">
                <a16:creationId xmlns:a16="http://schemas.microsoft.com/office/drawing/2014/main" id="{679D08E4-A9CC-0140-94A3-805E905C6F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195" y="791216"/>
            <a:ext cx="943359" cy="983380"/>
          </a:xfrm>
          <a:prstGeom prst="rect">
            <a:avLst/>
          </a:prstGeom>
        </p:spPr>
      </p:pic>
      <p:pic>
        <p:nvPicPr>
          <p:cNvPr id="9" name="Picture 8">
            <a:extLst>
              <a:ext uri="{FF2B5EF4-FFF2-40B4-BE49-F238E27FC236}">
                <a16:creationId xmlns:a16="http://schemas.microsoft.com/office/drawing/2014/main" id="{BAFE28B1-9221-E84D-B9C8-2177805B01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3627" y="1027746"/>
            <a:ext cx="1396131" cy="533304"/>
          </a:xfrm>
          <a:prstGeom prst="rect">
            <a:avLst/>
          </a:prstGeom>
        </p:spPr>
      </p:pic>
      <p:pic>
        <p:nvPicPr>
          <p:cNvPr id="10" name="Picture 9">
            <a:extLst>
              <a:ext uri="{FF2B5EF4-FFF2-40B4-BE49-F238E27FC236}">
                <a16:creationId xmlns:a16="http://schemas.microsoft.com/office/drawing/2014/main" id="{A0E6FEC0-10D1-F04F-B485-FA91D6927990}"/>
              </a:ext>
            </a:extLst>
          </p:cNvPr>
          <p:cNvPicPr>
            <a:picLocks noChangeAspect="1"/>
          </p:cNvPicPr>
          <p:nvPr/>
        </p:nvPicPr>
        <p:blipFill>
          <a:blip r:embed="rId5"/>
          <a:stretch>
            <a:fillRect/>
          </a:stretch>
        </p:blipFill>
        <p:spPr>
          <a:xfrm>
            <a:off x="222256" y="1832809"/>
            <a:ext cx="1639806" cy="456861"/>
          </a:xfrm>
          <a:prstGeom prst="rect">
            <a:avLst/>
          </a:prstGeom>
        </p:spPr>
      </p:pic>
      <p:pic>
        <p:nvPicPr>
          <p:cNvPr id="11" name="Picture 10">
            <a:extLst>
              <a:ext uri="{FF2B5EF4-FFF2-40B4-BE49-F238E27FC236}">
                <a16:creationId xmlns:a16="http://schemas.microsoft.com/office/drawing/2014/main" id="{8D02B0F7-028F-994D-9289-DF756E7CE4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6532" y="2249088"/>
            <a:ext cx="1685729" cy="572884"/>
          </a:xfrm>
          <a:prstGeom prst="rect">
            <a:avLst/>
          </a:prstGeom>
        </p:spPr>
      </p:pic>
      <p:pic>
        <p:nvPicPr>
          <p:cNvPr id="12" name="Picture 11">
            <a:extLst>
              <a:ext uri="{FF2B5EF4-FFF2-40B4-BE49-F238E27FC236}">
                <a16:creationId xmlns:a16="http://schemas.microsoft.com/office/drawing/2014/main" id="{2E6DB950-FCA6-3942-9CC6-5E2C37A528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1410" y="3339689"/>
            <a:ext cx="2095774" cy="405633"/>
          </a:xfrm>
          <a:prstGeom prst="rect">
            <a:avLst/>
          </a:prstGeom>
        </p:spPr>
      </p:pic>
      <p:pic>
        <p:nvPicPr>
          <p:cNvPr id="13" name="Picture 12">
            <a:extLst>
              <a:ext uri="{FF2B5EF4-FFF2-40B4-BE49-F238E27FC236}">
                <a16:creationId xmlns:a16="http://schemas.microsoft.com/office/drawing/2014/main" id="{64CA7EFB-8CE8-4241-BA64-783D6E5514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8600" y="3839349"/>
            <a:ext cx="1755844" cy="316052"/>
          </a:xfrm>
          <a:prstGeom prst="rect">
            <a:avLst/>
          </a:prstGeom>
        </p:spPr>
      </p:pic>
      <p:grpSp>
        <p:nvGrpSpPr>
          <p:cNvPr id="14" name="Group 13">
            <a:extLst>
              <a:ext uri="{FF2B5EF4-FFF2-40B4-BE49-F238E27FC236}">
                <a16:creationId xmlns:a16="http://schemas.microsoft.com/office/drawing/2014/main" id="{32C639D6-28AC-6647-8121-B210755D3C72}"/>
              </a:ext>
            </a:extLst>
          </p:cNvPr>
          <p:cNvGrpSpPr/>
          <p:nvPr/>
        </p:nvGrpSpPr>
        <p:grpSpPr>
          <a:xfrm>
            <a:off x="1828271" y="4224583"/>
            <a:ext cx="1725684" cy="533688"/>
            <a:chOff x="6046881" y="2490748"/>
            <a:chExt cx="2716141" cy="950978"/>
          </a:xfrm>
        </p:grpSpPr>
        <p:pic>
          <p:nvPicPr>
            <p:cNvPr id="15" name="Picture 11" descr="The image “http://biit.cs.ut.ee/themes/biit/logo.gif” cannot be displayed, because it contains errors.">
              <a:extLst>
                <a:ext uri="{FF2B5EF4-FFF2-40B4-BE49-F238E27FC236}">
                  <a16:creationId xmlns:a16="http://schemas.microsoft.com/office/drawing/2014/main" id="{CE2497DC-D4CB-1549-ABF5-4828B4AE544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26185" y="2503514"/>
              <a:ext cx="2636837" cy="93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C83620D-C8CD-0244-AF49-6372981B6C46}"/>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46881" y="2490748"/>
              <a:ext cx="914086"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16" descr="BroadNext10.pdf">
            <a:extLst>
              <a:ext uri="{FF2B5EF4-FFF2-40B4-BE49-F238E27FC236}">
                <a16:creationId xmlns:a16="http://schemas.microsoft.com/office/drawing/2014/main" id="{A9FF6394-EA66-C44F-A779-F0EFADDCAF1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22452" y="4747734"/>
            <a:ext cx="1940254" cy="688749"/>
          </a:xfrm>
          <a:prstGeom prst="rect">
            <a:avLst/>
          </a:prstGeom>
        </p:spPr>
      </p:pic>
      <p:pic>
        <p:nvPicPr>
          <p:cNvPr id="18" name="Picture 17">
            <a:extLst>
              <a:ext uri="{FF2B5EF4-FFF2-40B4-BE49-F238E27FC236}">
                <a16:creationId xmlns:a16="http://schemas.microsoft.com/office/drawing/2014/main" id="{5C28252F-1913-ED49-B184-20ACFA45924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0216" y="6073196"/>
            <a:ext cx="2215803" cy="618657"/>
          </a:xfrm>
          <a:prstGeom prst="rect">
            <a:avLst/>
          </a:prstGeom>
        </p:spPr>
      </p:pic>
      <p:pic>
        <p:nvPicPr>
          <p:cNvPr id="19" name="Picture 18">
            <a:extLst>
              <a:ext uri="{FF2B5EF4-FFF2-40B4-BE49-F238E27FC236}">
                <a16:creationId xmlns:a16="http://schemas.microsoft.com/office/drawing/2014/main" id="{BCA8FE76-899F-FD4F-AAFC-CE70EE75E3B7}"/>
              </a:ext>
            </a:extLst>
          </p:cNvPr>
          <p:cNvPicPr>
            <a:picLocks noChangeAspect="1"/>
          </p:cNvPicPr>
          <p:nvPr/>
        </p:nvPicPr>
        <p:blipFill>
          <a:blip r:embed="rId13"/>
          <a:stretch>
            <a:fillRect/>
          </a:stretch>
        </p:blipFill>
        <p:spPr>
          <a:xfrm>
            <a:off x="218524" y="2865423"/>
            <a:ext cx="2358533" cy="405977"/>
          </a:xfrm>
          <a:prstGeom prst="rect">
            <a:avLst/>
          </a:prstGeom>
        </p:spPr>
      </p:pic>
      <p:pic>
        <p:nvPicPr>
          <p:cNvPr id="20" name="Google Shape;239;p51"/>
          <p:cNvPicPr preferRelativeResize="0"/>
          <p:nvPr/>
        </p:nvPicPr>
        <p:blipFill>
          <a:blip r:embed="rId14">
            <a:alphaModFix/>
          </a:blip>
          <a:stretch>
            <a:fillRect/>
          </a:stretch>
        </p:blipFill>
        <p:spPr>
          <a:xfrm>
            <a:off x="4085183" y="5783851"/>
            <a:ext cx="1699830" cy="908002"/>
          </a:xfrm>
          <a:prstGeom prst="rect">
            <a:avLst/>
          </a:prstGeom>
          <a:noFill/>
          <a:ln>
            <a:noFill/>
          </a:ln>
        </p:spPr>
      </p:pic>
      <p:pic>
        <p:nvPicPr>
          <p:cNvPr id="21" name="Picture 2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505700" y="3504464"/>
            <a:ext cx="3789178" cy="2526222"/>
          </a:xfrm>
          <a:prstGeom prst="rect">
            <a:avLst/>
          </a:prstGeom>
        </p:spPr>
      </p:pic>
      <p:pic>
        <p:nvPicPr>
          <p:cNvPr id="2" name="Picture 1"/>
          <p:cNvPicPr>
            <a:picLocks noChangeAspect="1"/>
          </p:cNvPicPr>
          <p:nvPr/>
        </p:nvPicPr>
        <p:blipFill>
          <a:blip r:embed="rId16"/>
          <a:stretch>
            <a:fillRect/>
          </a:stretch>
        </p:blipFill>
        <p:spPr>
          <a:xfrm>
            <a:off x="1567611" y="5518436"/>
            <a:ext cx="2154388" cy="423575"/>
          </a:xfrm>
          <a:prstGeom prst="rect">
            <a:avLst/>
          </a:prstGeom>
        </p:spPr>
      </p:pic>
    </p:spTree>
    <p:extLst>
      <p:ext uri="{BB962C8B-B14F-4D97-AF65-F5344CB8AC3E}">
        <p14:creationId xmlns:p14="http://schemas.microsoft.com/office/powerpoint/2010/main" val="3861778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C2BDD849-0C87-433F-AC30-D641EF5826B6}"/>
              </a:ext>
            </a:extLst>
          </p:cNvPr>
          <p:cNvSpPr txBox="1">
            <a:spLocks/>
          </p:cNvSpPr>
          <p:nvPr/>
        </p:nvSpPr>
        <p:spPr>
          <a:xfrm>
            <a:off x="3200400" y="990600"/>
            <a:ext cx="5410846" cy="266700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t-EE" sz="3200" dirty="0" smtClean="0">
                <a:latin typeface="+mj-lt"/>
              </a:rPr>
              <a:t>Tänan kõiki kuulajaid!</a:t>
            </a:r>
          </a:p>
          <a:p>
            <a:pPr algn="ctr"/>
            <a:endParaRPr lang="et-EE" sz="3200" dirty="0">
              <a:latin typeface="+mj-lt"/>
            </a:endParaRPr>
          </a:p>
          <a:p>
            <a:pPr algn="ctr"/>
            <a:endParaRPr lang="et-EE" sz="3200" dirty="0" smtClean="0">
              <a:latin typeface="+mj-lt"/>
            </a:endParaRPr>
          </a:p>
          <a:p>
            <a:pPr algn="ctr"/>
            <a:endParaRPr lang="et-EE" sz="3200" dirty="0">
              <a:latin typeface="+mj-lt"/>
            </a:endParaRPr>
          </a:p>
          <a:p>
            <a:pPr algn="ctr"/>
            <a:endParaRPr lang="et-EE" sz="3200" dirty="0" smtClean="0">
              <a:latin typeface="+mj-lt"/>
            </a:endParaRPr>
          </a:p>
          <a:p>
            <a:pPr algn="ctr"/>
            <a:endParaRPr lang="et-EE" sz="3200" dirty="0">
              <a:latin typeface="+mj-lt"/>
            </a:endParaRPr>
          </a:p>
          <a:p>
            <a:pPr algn="ctr"/>
            <a:endParaRPr lang="et-EE" sz="3200" dirty="0" smtClean="0">
              <a:latin typeface="+mj-lt"/>
            </a:endParaRPr>
          </a:p>
          <a:p>
            <a:pPr marL="0" indent="0" algn="ctr">
              <a:buNone/>
            </a:pPr>
            <a:endParaRPr lang="et-EE" sz="3200" dirty="0" smtClean="0">
              <a:latin typeface="+mj-lt"/>
            </a:endParaRPr>
          </a:p>
          <a:p>
            <a:pPr marL="0" indent="0" algn="ctr">
              <a:buNone/>
            </a:pPr>
            <a:r>
              <a:rPr lang="et-EE" sz="2400" dirty="0" smtClean="0">
                <a:latin typeface="+mj-lt"/>
              </a:rPr>
              <a:t>neeme.tonisson@ut.ee</a:t>
            </a:r>
            <a:endParaRPr lang="en-US" sz="2400" dirty="0">
              <a:latin typeface="+mj-lt"/>
            </a:endParaRPr>
          </a:p>
        </p:txBody>
      </p:sp>
    </p:spTree>
    <p:extLst>
      <p:ext uri="{BB962C8B-B14F-4D97-AF65-F5344CB8AC3E}">
        <p14:creationId xmlns:p14="http://schemas.microsoft.com/office/powerpoint/2010/main" val="6032164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6762BD-F49C-4CED-9CF2-2C9F9C358CD9}"/>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D6AF2743-405F-483C-ABC5-96C28290244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786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Haiguste geneetikast</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p:txBody>
          <a:bodyPr/>
          <a:lstStyle/>
          <a:p>
            <a:pPr marL="285750" indent="-285750">
              <a:buFont typeface="Arial" panose="020B0604020202020204" pitchFamily="34" charset="0"/>
              <a:buChar char="•"/>
            </a:pPr>
            <a:r>
              <a:rPr lang="et-EE" sz="2400" dirty="0"/>
              <a:t>Geenid omavad suuremat või väiksemat rolli enamuse haiguste </a:t>
            </a:r>
            <a:r>
              <a:rPr lang="et-EE" sz="2400" dirty="0" smtClean="0"/>
              <a:t>tekkes</a:t>
            </a:r>
            <a:endParaRPr lang="et-EE" sz="2400" dirty="0"/>
          </a:p>
          <a:p>
            <a:pPr marL="285750" indent="-285750">
              <a:buFont typeface="Arial" panose="020B0604020202020204" pitchFamily="34" charset="0"/>
              <a:buChar char="•"/>
            </a:pPr>
            <a:r>
              <a:rPr lang="et-EE" sz="2400" dirty="0"/>
              <a:t>Pärilikkusmustrite ja olulist rolli omavate geenide hulga järgi võime eristada harvem esinevaid pärilikke (nn </a:t>
            </a:r>
            <a:r>
              <a:rPr lang="et-EE" sz="2400" dirty="0" err="1"/>
              <a:t>monogeenseid</a:t>
            </a:r>
            <a:r>
              <a:rPr lang="et-EE" sz="2400" dirty="0"/>
              <a:t>) ja sagedasemaid (nn komplekshaigusi</a:t>
            </a:r>
            <a:r>
              <a:rPr lang="et-EE" sz="2400" dirty="0" smtClean="0"/>
              <a:t>)</a:t>
            </a:r>
            <a:endParaRPr lang="et-EE" sz="2400" dirty="0"/>
          </a:p>
          <a:p>
            <a:pPr marL="285750" indent="-285750">
              <a:buFont typeface="Arial" panose="020B0604020202020204" pitchFamily="34" charset="0"/>
              <a:buChar char="•"/>
            </a:pPr>
            <a:r>
              <a:rPr lang="et-EE" sz="2400" dirty="0" smtClean="0"/>
              <a:t>Komplekshaiguste </a:t>
            </a:r>
            <a:r>
              <a:rPr lang="et-EE" sz="2400" dirty="0"/>
              <a:t>puhul omab rolli geneetiline taust, keskkonna- ja </a:t>
            </a:r>
            <a:r>
              <a:rPr lang="et-EE" sz="2400" dirty="0" smtClean="0"/>
              <a:t>elustiilifaktorid, </a:t>
            </a:r>
            <a:r>
              <a:rPr lang="et-EE" sz="2400" dirty="0"/>
              <a:t>võivad sagedamini esineda lähisugulastel</a:t>
            </a:r>
          </a:p>
          <a:p>
            <a:pPr marL="285750" indent="-285750">
              <a:buFont typeface="Arial" panose="020B0604020202020204" pitchFamily="34" charset="0"/>
              <a:buChar char="•"/>
            </a:pPr>
            <a:r>
              <a:rPr lang="et-EE" sz="2400" dirty="0"/>
              <a:t>Enamus hilise eluea haigused, nt </a:t>
            </a:r>
            <a:r>
              <a:rPr lang="et-EE" sz="2400" dirty="0" err="1"/>
              <a:t>Alzheimeri</a:t>
            </a:r>
            <a:r>
              <a:rPr lang="et-EE" sz="2400" dirty="0"/>
              <a:t> tõbi, valdav osa </a:t>
            </a:r>
            <a:r>
              <a:rPr lang="et-EE" sz="2400" dirty="0" err="1"/>
              <a:t>Parkinsoni</a:t>
            </a:r>
            <a:r>
              <a:rPr lang="et-EE" sz="2400" dirty="0"/>
              <a:t> tõvest, </a:t>
            </a:r>
            <a:r>
              <a:rPr lang="et-EE" sz="2400" dirty="0" err="1"/>
              <a:t>Sclerosis</a:t>
            </a:r>
            <a:r>
              <a:rPr lang="et-EE" sz="2400" dirty="0"/>
              <a:t> multiplex, </a:t>
            </a:r>
            <a:r>
              <a:rPr lang="et-EE" sz="2400" dirty="0" err="1"/>
              <a:t>bronhiaalastna</a:t>
            </a:r>
            <a:r>
              <a:rPr lang="et-EE" sz="2400" dirty="0"/>
              <a:t>, </a:t>
            </a:r>
            <a:r>
              <a:rPr lang="et-EE" sz="2400" dirty="0" err="1"/>
              <a:t>autoimmuunhaigused</a:t>
            </a:r>
            <a:r>
              <a:rPr lang="et-EE" sz="2400" dirty="0"/>
              <a:t> jm on </a:t>
            </a:r>
            <a:r>
              <a:rPr lang="et-EE" sz="2400" dirty="0" smtClean="0"/>
              <a:t>komplekshaigused</a:t>
            </a:r>
            <a:endParaRPr lang="et-EE" sz="2400" dirty="0"/>
          </a:p>
          <a:p>
            <a:pPr marL="285750" indent="-285750">
              <a:buFont typeface="Arial" panose="020B0604020202020204" pitchFamily="34" charset="0"/>
              <a:buChar char="•"/>
            </a:pPr>
            <a:r>
              <a:rPr lang="et-EE" sz="2400" dirty="0"/>
              <a:t>DNA taustaga haiguste puhul on erijuhuks kromosoomhaigused, mis sagedamini on </a:t>
            </a:r>
            <a:r>
              <a:rPr lang="et-EE" sz="2400" dirty="0" err="1"/>
              <a:t>uustekkelised</a:t>
            </a:r>
            <a:r>
              <a:rPr lang="et-EE" sz="2400" dirty="0"/>
              <a:t> (</a:t>
            </a:r>
            <a:r>
              <a:rPr lang="et-EE" sz="2400" i="1" dirty="0"/>
              <a:t>de </a:t>
            </a:r>
            <a:r>
              <a:rPr lang="et-EE" sz="2400" i="1" dirty="0" err="1"/>
              <a:t>novo</a:t>
            </a:r>
            <a:r>
              <a:rPr lang="et-EE" sz="2400" dirty="0"/>
              <a:t>) ja </a:t>
            </a:r>
            <a:r>
              <a:rPr lang="et-EE" sz="2400" dirty="0" smtClean="0"/>
              <a:t>enamasti ei </a:t>
            </a:r>
            <a:r>
              <a:rPr lang="et-EE" sz="2400" dirty="0"/>
              <a:t>pärandu. </a:t>
            </a:r>
          </a:p>
        </p:txBody>
      </p:sp>
    </p:spTree>
    <p:extLst>
      <p:ext uri="{BB962C8B-B14F-4D97-AF65-F5344CB8AC3E}">
        <p14:creationId xmlns:p14="http://schemas.microsoft.com/office/powerpoint/2010/main" val="3775781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Geeniandmete teke ja </a:t>
            </a:r>
            <a:r>
              <a:rPr lang="et-EE" dirty="0" err="1" smtClean="0"/>
              <a:t>kasutatavus</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p:txBody>
          <a:bodyPr/>
          <a:lstStyle/>
          <a:p>
            <a:pPr marL="285750" indent="-285750">
              <a:buFont typeface="Arial" panose="020B0604020202020204" pitchFamily="34" charset="0"/>
              <a:buChar char="•"/>
            </a:pPr>
            <a:r>
              <a:rPr lang="et-EE" sz="2400" dirty="0" smtClean="0"/>
              <a:t>Diagnostikas üksikute geenide analüüsi asemel paneelanalüüsid, </a:t>
            </a:r>
            <a:r>
              <a:rPr lang="et-EE" sz="2400" dirty="0" err="1" smtClean="0"/>
              <a:t>eksoomi</a:t>
            </a:r>
            <a:r>
              <a:rPr lang="et-EE" sz="2400" dirty="0" smtClean="0"/>
              <a:t>, täisgenoomi analüüsid</a:t>
            </a:r>
          </a:p>
          <a:p>
            <a:pPr marL="285750" indent="-285750">
              <a:buFont typeface="Arial" panose="020B0604020202020204" pitchFamily="34" charset="0"/>
              <a:buChar char="•"/>
            </a:pPr>
            <a:r>
              <a:rPr lang="et-EE" sz="2400" dirty="0" err="1" smtClean="0"/>
              <a:t>Biopangad</a:t>
            </a:r>
            <a:endParaRPr lang="et-EE" sz="2400" dirty="0" smtClean="0"/>
          </a:p>
          <a:p>
            <a:pPr marL="285750" indent="-285750">
              <a:buFont typeface="Arial" panose="020B0604020202020204" pitchFamily="34" charset="0"/>
              <a:buChar char="•"/>
            </a:pPr>
            <a:r>
              <a:rPr lang="et-EE" sz="2400" dirty="0" err="1" smtClean="0"/>
              <a:t>Oportunistlikud</a:t>
            </a:r>
            <a:r>
              <a:rPr lang="et-EE" sz="2400" dirty="0" smtClean="0"/>
              <a:t> sõeluuringud</a:t>
            </a:r>
          </a:p>
          <a:p>
            <a:pPr marL="285750" indent="-285750">
              <a:buFont typeface="Arial" panose="020B0604020202020204" pitchFamily="34" charset="0"/>
              <a:buChar char="•"/>
            </a:pPr>
            <a:endParaRPr lang="et-EE" sz="2400" dirty="0"/>
          </a:p>
          <a:p>
            <a:pPr marL="285750" indent="-285750">
              <a:buFont typeface="Arial" panose="020B0604020202020204" pitchFamily="34" charset="0"/>
              <a:buChar char="•"/>
            </a:pPr>
            <a:r>
              <a:rPr lang="et-EE" sz="2400" dirty="0" smtClean="0"/>
              <a:t>Teisalt on geneetiline kirjaoskus piiratud nii elanikkonnas kui tervishoiuspetsialistide hulgas</a:t>
            </a:r>
          </a:p>
          <a:p>
            <a:pPr marL="285750" indent="-285750">
              <a:buFont typeface="Arial" panose="020B0604020202020204" pitchFamily="34" charset="0"/>
              <a:buChar char="•"/>
            </a:pPr>
            <a:r>
              <a:rPr lang="et-EE" sz="2400" dirty="0" smtClean="0"/>
              <a:t>Piiratud nõustamisvõimekus</a:t>
            </a:r>
          </a:p>
          <a:p>
            <a:pPr marL="285750" indent="-285750">
              <a:buFont typeface="Arial" panose="020B0604020202020204" pitchFamily="34" charset="0"/>
              <a:buChar char="•"/>
            </a:pPr>
            <a:r>
              <a:rPr lang="et-EE" sz="2400" dirty="0" smtClean="0"/>
              <a:t>Teadusandmed ei ole alati tervishoius kasutatavad</a:t>
            </a:r>
          </a:p>
          <a:p>
            <a:pPr marL="285750" indent="-285750">
              <a:buFont typeface="Arial" panose="020B0604020202020204" pitchFamily="34" charset="0"/>
              <a:buChar char="•"/>
            </a:pPr>
            <a:r>
              <a:rPr lang="et-EE" sz="2400" dirty="0" smtClean="0"/>
              <a:t>Keeruline teha otsuseid, testide maastik ja juhised on kiirelt muutumas</a:t>
            </a:r>
          </a:p>
        </p:txBody>
      </p:sp>
    </p:spTree>
    <p:extLst>
      <p:ext uri="{BB962C8B-B14F-4D97-AF65-F5344CB8AC3E}">
        <p14:creationId xmlns:p14="http://schemas.microsoft.com/office/powerpoint/2010/main" val="2755460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dirty="0" smtClean="0"/>
              <a:t>Miks teada haigusriske, kui geene on keeruline mõjutada?</a:t>
            </a:r>
            <a:endParaRPr lang="en-US"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447800"/>
            <a:ext cx="10972800" cy="4724400"/>
          </a:xfrm>
        </p:spPr>
        <p:txBody>
          <a:bodyPr/>
          <a:lstStyle/>
          <a:p>
            <a:r>
              <a:rPr lang="et-EE" dirty="0" smtClean="0"/>
              <a:t>Haiguste koondriski mõjutavad erinevad komponendid</a:t>
            </a:r>
            <a:endParaRPr lang="en-US" dirty="0"/>
          </a:p>
        </p:txBody>
      </p:sp>
      <p:grpSp>
        <p:nvGrpSpPr>
          <p:cNvPr id="5" name="Group 4"/>
          <p:cNvGrpSpPr/>
          <p:nvPr/>
        </p:nvGrpSpPr>
        <p:grpSpPr>
          <a:xfrm>
            <a:off x="1650012" y="3022289"/>
            <a:ext cx="1616906" cy="2280689"/>
            <a:chOff x="184427" y="2597727"/>
            <a:chExt cx="1415772" cy="2280688"/>
          </a:xfrm>
        </p:grpSpPr>
        <p:sp>
          <p:nvSpPr>
            <p:cNvPr id="6" name="Rectangle 5"/>
            <p:cNvSpPr/>
            <p:nvPr/>
          </p:nvSpPr>
          <p:spPr>
            <a:xfrm>
              <a:off x="184427" y="3308756"/>
              <a:ext cx="1415772" cy="1569659"/>
            </a:xfrm>
            <a:prstGeom prst="rect">
              <a:avLst/>
            </a:prstGeom>
          </p:spPr>
          <p:txBody>
            <a:bodyPr wrap="none">
              <a:spAutoFit/>
            </a:bodyPr>
            <a:lstStyle/>
            <a:p>
              <a:r>
                <a:rPr lang="en-US" sz="9600" dirty="0">
                  <a:solidFill>
                    <a:srgbClr val="00B050"/>
                  </a:solidFill>
                  <a:latin typeface="+mn-lt"/>
                  <a:sym typeface="Webdings" panose="05030102010509060703" pitchFamily="18" charset="2"/>
                </a:rPr>
                <a:t></a:t>
              </a:r>
              <a:endParaRPr lang="en-US" sz="9600" dirty="0">
                <a:solidFill>
                  <a:srgbClr val="00B050"/>
                </a:solidFill>
                <a:latin typeface="+mn-lt"/>
              </a:endParaRPr>
            </a:p>
          </p:txBody>
        </p:sp>
        <p:cxnSp>
          <p:nvCxnSpPr>
            <p:cNvPr id="7" name="Straight Connector 6"/>
            <p:cNvCxnSpPr/>
            <p:nvPr/>
          </p:nvCxnSpPr>
          <p:spPr bwMode="auto">
            <a:xfrm>
              <a:off x="477982" y="2597727"/>
              <a:ext cx="135082" cy="7110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613064" y="3308756"/>
              <a:ext cx="4987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1111828" y="2597728"/>
              <a:ext cx="135082" cy="71102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Oval 9"/>
            <p:cNvSpPr/>
            <p:nvPr/>
          </p:nvSpPr>
          <p:spPr bwMode="auto">
            <a:xfrm>
              <a:off x="704017" y="3164261"/>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1" name="Oval 10"/>
            <p:cNvSpPr/>
            <p:nvPr/>
          </p:nvSpPr>
          <p:spPr bwMode="auto">
            <a:xfrm>
              <a:off x="848185" y="3164262"/>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2" name="Oval 11"/>
            <p:cNvSpPr/>
            <p:nvPr/>
          </p:nvSpPr>
          <p:spPr bwMode="auto">
            <a:xfrm>
              <a:off x="984615" y="3164262"/>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3" name="Oval 12"/>
            <p:cNvSpPr/>
            <p:nvPr/>
          </p:nvSpPr>
          <p:spPr bwMode="auto">
            <a:xfrm>
              <a:off x="615673" y="3053919"/>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4" name="Oval 13"/>
            <p:cNvSpPr/>
            <p:nvPr/>
          </p:nvSpPr>
          <p:spPr bwMode="auto">
            <a:xfrm>
              <a:off x="770295" y="3046745"/>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5" name="Oval 14"/>
            <p:cNvSpPr/>
            <p:nvPr/>
          </p:nvSpPr>
          <p:spPr bwMode="auto">
            <a:xfrm>
              <a:off x="917072" y="3039570"/>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grpSp>
      <p:sp>
        <p:nvSpPr>
          <p:cNvPr id="16" name="Oval 15"/>
          <p:cNvSpPr/>
          <p:nvPr/>
        </p:nvSpPr>
        <p:spPr bwMode="auto">
          <a:xfrm>
            <a:off x="1826661" y="2269672"/>
            <a:ext cx="133470"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7" name="TextBox 16"/>
          <p:cNvSpPr txBox="1"/>
          <p:nvPr/>
        </p:nvSpPr>
        <p:spPr>
          <a:xfrm>
            <a:off x="1933700" y="2135162"/>
            <a:ext cx="2177666" cy="369332"/>
          </a:xfrm>
          <a:prstGeom prst="rect">
            <a:avLst/>
          </a:prstGeom>
          <a:noFill/>
        </p:spPr>
        <p:txBody>
          <a:bodyPr wrap="square" rtlCol="0">
            <a:spAutoFit/>
          </a:bodyPr>
          <a:lstStyle/>
          <a:p>
            <a:r>
              <a:rPr lang="et-EE" b="1" dirty="0" smtClean="0">
                <a:latin typeface="+mn-lt"/>
              </a:rPr>
              <a:t>Geenid</a:t>
            </a:r>
            <a:endParaRPr lang="en-US" b="1" dirty="0">
              <a:latin typeface="+mn-lt"/>
            </a:endParaRPr>
          </a:p>
        </p:txBody>
      </p:sp>
      <p:sp>
        <p:nvSpPr>
          <p:cNvPr id="18" name="Oval 17"/>
          <p:cNvSpPr/>
          <p:nvPr/>
        </p:nvSpPr>
        <p:spPr bwMode="auto">
          <a:xfrm>
            <a:off x="7488176" y="2267340"/>
            <a:ext cx="133470"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19" name="Oval 18"/>
          <p:cNvSpPr/>
          <p:nvPr/>
        </p:nvSpPr>
        <p:spPr bwMode="auto">
          <a:xfrm>
            <a:off x="4691913" y="2243030"/>
            <a:ext cx="133470"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20" name="TextBox 19"/>
          <p:cNvSpPr txBox="1"/>
          <p:nvPr/>
        </p:nvSpPr>
        <p:spPr>
          <a:xfrm>
            <a:off x="4832734" y="2121252"/>
            <a:ext cx="2177666" cy="369332"/>
          </a:xfrm>
          <a:prstGeom prst="rect">
            <a:avLst/>
          </a:prstGeom>
          <a:noFill/>
        </p:spPr>
        <p:txBody>
          <a:bodyPr wrap="square" rtlCol="0">
            <a:spAutoFit/>
          </a:bodyPr>
          <a:lstStyle/>
          <a:p>
            <a:r>
              <a:rPr lang="et-EE" dirty="0" smtClean="0">
                <a:latin typeface="+mn-lt"/>
              </a:rPr>
              <a:t>Vanus</a:t>
            </a:r>
            <a:endParaRPr lang="en-US" dirty="0">
              <a:latin typeface="+mn-lt"/>
            </a:endParaRPr>
          </a:p>
        </p:txBody>
      </p:sp>
      <p:grpSp>
        <p:nvGrpSpPr>
          <p:cNvPr id="21" name="Group 20"/>
          <p:cNvGrpSpPr/>
          <p:nvPr/>
        </p:nvGrpSpPr>
        <p:grpSpPr>
          <a:xfrm>
            <a:off x="3429000" y="3006423"/>
            <a:ext cx="1616906" cy="2268058"/>
            <a:chOff x="1797925" y="2581860"/>
            <a:chExt cx="1415772" cy="2268058"/>
          </a:xfrm>
        </p:grpSpPr>
        <p:sp>
          <p:nvSpPr>
            <p:cNvPr id="22" name="Rectangle 21"/>
            <p:cNvSpPr/>
            <p:nvPr/>
          </p:nvSpPr>
          <p:spPr>
            <a:xfrm>
              <a:off x="1797925" y="3280258"/>
              <a:ext cx="1415772" cy="1569660"/>
            </a:xfrm>
            <a:prstGeom prst="rect">
              <a:avLst/>
            </a:prstGeom>
          </p:spPr>
          <p:txBody>
            <a:bodyPr wrap="none">
              <a:spAutoFit/>
            </a:bodyPr>
            <a:lstStyle/>
            <a:p>
              <a:r>
                <a:rPr lang="en-US" sz="9600" dirty="0">
                  <a:solidFill>
                    <a:srgbClr val="00B050"/>
                  </a:solidFill>
                  <a:latin typeface="+mn-lt"/>
                  <a:sym typeface="Webdings" panose="05030102010509060703" pitchFamily="18" charset="2"/>
                </a:rPr>
                <a:t></a:t>
              </a:r>
              <a:endParaRPr lang="en-US" sz="9600" dirty="0">
                <a:solidFill>
                  <a:srgbClr val="00B050"/>
                </a:solidFill>
                <a:latin typeface="+mn-lt"/>
              </a:endParaRPr>
            </a:p>
          </p:txBody>
        </p:sp>
        <p:cxnSp>
          <p:nvCxnSpPr>
            <p:cNvPr id="23" name="Straight Connector 22"/>
            <p:cNvCxnSpPr/>
            <p:nvPr/>
          </p:nvCxnSpPr>
          <p:spPr bwMode="auto">
            <a:xfrm>
              <a:off x="2090424" y="2581860"/>
              <a:ext cx="135082" cy="7110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2225506" y="3292889"/>
              <a:ext cx="4987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2724270" y="2581861"/>
              <a:ext cx="135082" cy="71102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6" name="Oval 25"/>
            <p:cNvSpPr/>
            <p:nvPr/>
          </p:nvSpPr>
          <p:spPr bwMode="auto">
            <a:xfrm>
              <a:off x="2316459" y="3148394"/>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27" name="Oval 26"/>
            <p:cNvSpPr/>
            <p:nvPr/>
          </p:nvSpPr>
          <p:spPr bwMode="auto">
            <a:xfrm>
              <a:off x="2460627" y="3148395"/>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28" name="Oval 27"/>
            <p:cNvSpPr/>
            <p:nvPr/>
          </p:nvSpPr>
          <p:spPr bwMode="auto">
            <a:xfrm>
              <a:off x="2597057" y="3148395"/>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29" name="Oval 28"/>
            <p:cNvSpPr/>
            <p:nvPr/>
          </p:nvSpPr>
          <p:spPr bwMode="auto">
            <a:xfrm>
              <a:off x="2228115" y="3038052"/>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30" name="Oval 29"/>
            <p:cNvSpPr/>
            <p:nvPr/>
          </p:nvSpPr>
          <p:spPr bwMode="auto">
            <a:xfrm>
              <a:off x="2382737" y="3030878"/>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31" name="Oval 30"/>
            <p:cNvSpPr/>
            <p:nvPr/>
          </p:nvSpPr>
          <p:spPr bwMode="auto">
            <a:xfrm>
              <a:off x="2529514" y="3023703"/>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32" name="Oval 31"/>
            <p:cNvSpPr/>
            <p:nvPr/>
          </p:nvSpPr>
          <p:spPr bwMode="auto">
            <a:xfrm>
              <a:off x="2618407" y="2906187"/>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33" name="Oval 32"/>
            <p:cNvSpPr/>
            <p:nvPr/>
          </p:nvSpPr>
          <p:spPr bwMode="auto">
            <a:xfrm>
              <a:off x="2456126" y="2901883"/>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grpSp>
      <p:sp>
        <p:nvSpPr>
          <p:cNvPr id="34" name="TextBox 33"/>
          <p:cNvSpPr txBox="1"/>
          <p:nvPr/>
        </p:nvSpPr>
        <p:spPr>
          <a:xfrm>
            <a:off x="4772505" y="5244952"/>
            <a:ext cx="2359636" cy="369332"/>
          </a:xfrm>
          <a:prstGeom prst="rect">
            <a:avLst/>
          </a:prstGeom>
          <a:noFill/>
        </p:spPr>
        <p:txBody>
          <a:bodyPr wrap="square" rtlCol="0">
            <a:spAutoFit/>
          </a:bodyPr>
          <a:lstStyle/>
          <a:p>
            <a:r>
              <a:rPr lang="et-EE" dirty="0" smtClean="0">
                <a:latin typeface="+mn-lt"/>
              </a:rPr>
              <a:t>Vanus</a:t>
            </a:r>
            <a:endParaRPr lang="en-US" dirty="0">
              <a:latin typeface="+mn-lt"/>
            </a:endParaRPr>
          </a:p>
        </p:txBody>
      </p:sp>
      <p:cxnSp>
        <p:nvCxnSpPr>
          <p:cNvPr id="35" name="Straight Arrow Connector 34"/>
          <p:cNvCxnSpPr/>
          <p:nvPr/>
        </p:nvCxnSpPr>
        <p:spPr bwMode="auto">
          <a:xfrm flipV="1">
            <a:off x="1943527" y="5644403"/>
            <a:ext cx="8651171" cy="48086"/>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grpSp>
        <p:nvGrpSpPr>
          <p:cNvPr id="36" name="Group 35"/>
          <p:cNvGrpSpPr/>
          <p:nvPr/>
        </p:nvGrpSpPr>
        <p:grpSpPr>
          <a:xfrm>
            <a:off x="8813547" y="3552491"/>
            <a:ext cx="2006853" cy="1683617"/>
            <a:chOff x="6357362" y="3127927"/>
            <a:chExt cx="1757212" cy="1683617"/>
          </a:xfrm>
        </p:grpSpPr>
        <p:sp>
          <p:nvSpPr>
            <p:cNvPr id="37" name="Rectangle 36"/>
            <p:cNvSpPr/>
            <p:nvPr/>
          </p:nvSpPr>
          <p:spPr>
            <a:xfrm>
              <a:off x="6357362" y="3241884"/>
              <a:ext cx="1757212" cy="1569660"/>
            </a:xfrm>
            <a:prstGeom prst="rect">
              <a:avLst/>
            </a:prstGeom>
          </p:spPr>
          <p:txBody>
            <a:bodyPr wrap="none">
              <a:spAutoFit/>
            </a:bodyPr>
            <a:lstStyle/>
            <a:p>
              <a:r>
                <a:rPr lang="et-EE" sz="9600" dirty="0">
                  <a:solidFill>
                    <a:srgbClr val="00B050"/>
                  </a:solidFill>
                  <a:latin typeface="+mn-lt"/>
                  <a:sym typeface="Webdings" panose="05030102010509060703" pitchFamily="18" charset="2"/>
                </a:rPr>
                <a:t> </a:t>
              </a:r>
              <a:r>
                <a:rPr lang="en-US" sz="9600" dirty="0">
                  <a:solidFill>
                    <a:srgbClr val="FF0000"/>
                  </a:solidFill>
                  <a:latin typeface="+mn-lt"/>
                  <a:sym typeface="Webdings" panose="05030102010509060703" pitchFamily="18" charset="2"/>
                </a:rPr>
                <a:t></a:t>
              </a:r>
              <a:endParaRPr lang="en-US" sz="9600" dirty="0">
                <a:solidFill>
                  <a:srgbClr val="FF0000"/>
                </a:solidFill>
                <a:latin typeface="+mn-lt"/>
              </a:endParaRPr>
            </a:p>
          </p:txBody>
        </p:sp>
        <p:sp>
          <p:nvSpPr>
            <p:cNvPr id="38" name="Right Arrow 37"/>
            <p:cNvSpPr/>
            <p:nvPr/>
          </p:nvSpPr>
          <p:spPr bwMode="auto">
            <a:xfrm>
              <a:off x="6359236" y="3497259"/>
              <a:ext cx="477982" cy="36368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39" name="TextBox 38"/>
            <p:cNvSpPr txBox="1"/>
            <p:nvPr/>
          </p:nvSpPr>
          <p:spPr>
            <a:xfrm>
              <a:off x="7040278" y="3127927"/>
              <a:ext cx="1070264" cy="369332"/>
            </a:xfrm>
            <a:prstGeom prst="rect">
              <a:avLst/>
            </a:prstGeom>
            <a:noFill/>
          </p:spPr>
          <p:txBody>
            <a:bodyPr wrap="square" rtlCol="0">
              <a:spAutoFit/>
            </a:bodyPr>
            <a:lstStyle/>
            <a:p>
              <a:r>
                <a:rPr lang="et-EE" dirty="0" smtClean="0">
                  <a:solidFill>
                    <a:srgbClr val="FF0000"/>
                  </a:solidFill>
                  <a:latin typeface="+mn-lt"/>
                </a:rPr>
                <a:t>haigus</a:t>
              </a:r>
              <a:endParaRPr lang="en-US" dirty="0">
                <a:solidFill>
                  <a:srgbClr val="FF0000"/>
                </a:solidFill>
                <a:latin typeface="+mn-lt"/>
              </a:endParaRPr>
            </a:p>
          </p:txBody>
        </p:sp>
      </p:grpSp>
      <p:sp>
        <p:nvSpPr>
          <p:cNvPr id="40" name="Oval 39"/>
          <p:cNvSpPr/>
          <p:nvPr/>
        </p:nvSpPr>
        <p:spPr bwMode="auto">
          <a:xfrm>
            <a:off x="1830691" y="2276853"/>
            <a:ext cx="133470"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grpSp>
        <p:nvGrpSpPr>
          <p:cNvPr id="41" name="Group 40"/>
          <p:cNvGrpSpPr/>
          <p:nvPr/>
        </p:nvGrpSpPr>
        <p:grpSpPr>
          <a:xfrm>
            <a:off x="5317294" y="3010916"/>
            <a:ext cx="1616906" cy="2245628"/>
            <a:chOff x="3420690" y="2596696"/>
            <a:chExt cx="1415772" cy="2245627"/>
          </a:xfrm>
        </p:grpSpPr>
        <p:cxnSp>
          <p:nvCxnSpPr>
            <p:cNvPr id="42" name="Straight Connector 41"/>
            <p:cNvCxnSpPr/>
            <p:nvPr/>
          </p:nvCxnSpPr>
          <p:spPr bwMode="auto">
            <a:xfrm>
              <a:off x="3667739" y="2596696"/>
              <a:ext cx="135082" cy="7110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3802821" y="3307725"/>
              <a:ext cx="4987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4301585" y="2596697"/>
              <a:ext cx="135082" cy="71102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Oval 44"/>
            <p:cNvSpPr/>
            <p:nvPr/>
          </p:nvSpPr>
          <p:spPr bwMode="auto">
            <a:xfrm>
              <a:off x="3893774" y="3163230"/>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46" name="Oval 45"/>
            <p:cNvSpPr/>
            <p:nvPr/>
          </p:nvSpPr>
          <p:spPr bwMode="auto">
            <a:xfrm>
              <a:off x="4037942" y="3163231"/>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47" name="Oval 46"/>
            <p:cNvSpPr/>
            <p:nvPr/>
          </p:nvSpPr>
          <p:spPr bwMode="auto">
            <a:xfrm>
              <a:off x="4174372" y="3163231"/>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48" name="Oval 47"/>
            <p:cNvSpPr/>
            <p:nvPr/>
          </p:nvSpPr>
          <p:spPr bwMode="auto">
            <a:xfrm>
              <a:off x="3805430" y="3052888"/>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49" name="Oval 48"/>
            <p:cNvSpPr/>
            <p:nvPr/>
          </p:nvSpPr>
          <p:spPr bwMode="auto">
            <a:xfrm>
              <a:off x="3960052" y="3045714"/>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0" name="Oval 49"/>
            <p:cNvSpPr/>
            <p:nvPr/>
          </p:nvSpPr>
          <p:spPr bwMode="auto">
            <a:xfrm>
              <a:off x="4106829" y="3038539"/>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1" name="Oval 50"/>
            <p:cNvSpPr/>
            <p:nvPr/>
          </p:nvSpPr>
          <p:spPr bwMode="auto">
            <a:xfrm>
              <a:off x="4195722" y="2921023"/>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2" name="Oval 51"/>
            <p:cNvSpPr/>
            <p:nvPr/>
          </p:nvSpPr>
          <p:spPr bwMode="auto">
            <a:xfrm>
              <a:off x="4033441" y="2916719"/>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3" name="Oval 52"/>
            <p:cNvSpPr/>
            <p:nvPr/>
          </p:nvSpPr>
          <p:spPr bwMode="auto">
            <a:xfrm>
              <a:off x="3845205" y="2889601"/>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4" name="Oval 53"/>
            <p:cNvSpPr/>
            <p:nvPr/>
          </p:nvSpPr>
          <p:spPr bwMode="auto">
            <a:xfrm>
              <a:off x="3960052" y="2799989"/>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5" name="Oval 54"/>
            <p:cNvSpPr/>
            <p:nvPr/>
          </p:nvSpPr>
          <p:spPr bwMode="auto">
            <a:xfrm>
              <a:off x="4206069" y="2911121"/>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6" name="Oval 55"/>
            <p:cNvSpPr/>
            <p:nvPr/>
          </p:nvSpPr>
          <p:spPr bwMode="auto">
            <a:xfrm>
              <a:off x="4124348" y="2755431"/>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7" name="Oval 56"/>
            <p:cNvSpPr/>
            <p:nvPr/>
          </p:nvSpPr>
          <p:spPr bwMode="auto">
            <a:xfrm>
              <a:off x="4269030" y="2726599"/>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8" name="Oval 57"/>
            <p:cNvSpPr/>
            <p:nvPr/>
          </p:nvSpPr>
          <p:spPr bwMode="auto">
            <a:xfrm>
              <a:off x="3770266" y="2755431"/>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59" name="Rectangle 58"/>
            <p:cNvSpPr/>
            <p:nvPr/>
          </p:nvSpPr>
          <p:spPr>
            <a:xfrm>
              <a:off x="3420690" y="3272664"/>
              <a:ext cx="1415772" cy="1569659"/>
            </a:xfrm>
            <a:prstGeom prst="rect">
              <a:avLst/>
            </a:prstGeom>
          </p:spPr>
          <p:txBody>
            <a:bodyPr wrap="none">
              <a:spAutoFit/>
            </a:bodyPr>
            <a:lstStyle/>
            <a:p>
              <a:r>
                <a:rPr lang="en-US" sz="9600" dirty="0">
                  <a:solidFill>
                    <a:srgbClr val="00B050"/>
                  </a:solidFill>
                  <a:latin typeface="+mn-lt"/>
                  <a:sym typeface="Webdings" panose="05030102010509060703" pitchFamily="18" charset="2"/>
                </a:rPr>
                <a:t></a:t>
              </a:r>
              <a:endParaRPr lang="en-US" sz="9600" dirty="0">
                <a:solidFill>
                  <a:srgbClr val="00B050"/>
                </a:solidFill>
                <a:latin typeface="+mn-lt"/>
              </a:endParaRPr>
            </a:p>
          </p:txBody>
        </p:sp>
      </p:grpSp>
      <p:grpSp>
        <p:nvGrpSpPr>
          <p:cNvPr id="60" name="Group 59"/>
          <p:cNvGrpSpPr/>
          <p:nvPr/>
        </p:nvGrpSpPr>
        <p:grpSpPr>
          <a:xfrm>
            <a:off x="7010400" y="3014123"/>
            <a:ext cx="1616906" cy="2269697"/>
            <a:chOff x="5031049" y="2586656"/>
            <a:chExt cx="1415772" cy="2269696"/>
          </a:xfrm>
        </p:grpSpPr>
        <p:cxnSp>
          <p:nvCxnSpPr>
            <p:cNvPr id="61" name="Straight Connector 60"/>
            <p:cNvCxnSpPr/>
            <p:nvPr/>
          </p:nvCxnSpPr>
          <p:spPr bwMode="auto">
            <a:xfrm>
              <a:off x="5268592" y="2610977"/>
              <a:ext cx="135082" cy="7110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5403674" y="3322006"/>
              <a:ext cx="4987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V="1">
              <a:off x="5902438" y="2610978"/>
              <a:ext cx="135082" cy="71102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4" name="Oval 63"/>
            <p:cNvSpPr/>
            <p:nvPr/>
          </p:nvSpPr>
          <p:spPr bwMode="auto">
            <a:xfrm>
              <a:off x="5494627" y="3177511"/>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65" name="Oval 64"/>
            <p:cNvSpPr/>
            <p:nvPr/>
          </p:nvSpPr>
          <p:spPr bwMode="auto">
            <a:xfrm>
              <a:off x="5638795" y="3177512"/>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66" name="Oval 65"/>
            <p:cNvSpPr/>
            <p:nvPr/>
          </p:nvSpPr>
          <p:spPr bwMode="auto">
            <a:xfrm>
              <a:off x="5775225" y="3177512"/>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67" name="Oval 66"/>
            <p:cNvSpPr/>
            <p:nvPr/>
          </p:nvSpPr>
          <p:spPr bwMode="auto">
            <a:xfrm>
              <a:off x="5406283" y="3067169"/>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68" name="Oval 67"/>
            <p:cNvSpPr/>
            <p:nvPr/>
          </p:nvSpPr>
          <p:spPr bwMode="auto">
            <a:xfrm>
              <a:off x="5560905" y="3059995"/>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69" name="Oval 68"/>
            <p:cNvSpPr/>
            <p:nvPr/>
          </p:nvSpPr>
          <p:spPr bwMode="auto">
            <a:xfrm>
              <a:off x="5707682" y="3052820"/>
              <a:ext cx="116866" cy="12469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0" name="Oval 69"/>
            <p:cNvSpPr/>
            <p:nvPr/>
          </p:nvSpPr>
          <p:spPr bwMode="auto">
            <a:xfrm>
              <a:off x="5796575" y="2935304"/>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1" name="Oval 70"/>
            <p:cNvSpPr/>
            <p:nvPr/>
          </p:nvSpPr>
          <p:spPr bwMode="auto">
            <a:xfrm>
              <a:off x="5634294" y="2931000"/>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2" name="Oval 71"/>
            <p:cNvSpPr/>
            <p:nvPr/>
          </p:nvSpPr>
          <p:spPr bwMode="auto">
            <a:xfrm>
              <a:off x="5446058" y="2903882"/>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3" name="Oval 72"/>
            <p:cNvSpPr/>
            <p:nvPr/>
          </p:nvSpPr>
          <p:spPr bwMode="auto">
            <a:xfrm>
              <a:off x="5560905" y="2814270"/>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4" name="Oval 73"/>
            <p:cNvSpPr/>
            <p:nvPr/>
          </p:nvSpPr>
          <p:spPr bwMode="auto">
            <a:xfrm>
              <a:off x="5806922" y="2925402"/>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5" name="Oval 74"/>
            <p:cNvSpPr/>
            <p:nvPr/>
          </p:nvSpPr>
          <p:spPr bwMode="auto">
            <a:xfrm>
              <a:off x="5725201" y="2769712"/>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6" name="Oval 75"/>
            <p:cNvSpPr/>
            <p:nvPr/>
          </p:nvSpPr>
          <p:spPr bwMode="auto">
            <a:xfrm>
              <a:off x="5869883" y="2740880"/>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7" name="Oval 76"/>
            <p:cNvSpPr/>
            <p:nvPr/>
          </p:nvSpPr>
          <p:spPr bwMode="auto">
            <a:xfrm>
              <a:off x="5371119" y="2769712"/>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8" name="Oval 77"/>
            <p:cNvSpPr/>
            <p:nvPr/>
          </p:nvSpPr>
          <p:spPr bwMode="auto">
            <a:xfrm>
              <a:off x="5694539" y="2649002"/>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79" name="Oval 78"/>
            <p:cNvSpPr/>
            <p:nvPr/>
          </p:nvSpPr>
          <p:spPr bwMode="auto">
            <a:xfrm>
              <a:off x="5531016" y="2648186"/>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80" name="Oval 79"/>
            <p:cNvSpPr/>
            <p:nvPr/>
          </p:nvSpPr>
          <p:spPr bwMode="auto">
            <a:xfrm>
              <a:off x="5365054" y="2627735"/>
              <a:ext cx="116866" cy="124691"/>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81" name="Oval 80"/>
            <p:cNvSpPr/>
            <p:nvPr/>
          </p:nvSpPr>
          <p:spPr bwMode="auto">
            <a:xfrm>
              <a:off x="5830862" y="2586656"/>
              <a:ext cx="116866" cy="124691"/>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29297B"/>
                </a:solidFill>
                <a:latin typeface="+mn-lt"/>
              </a:endParaRPr>
            </a:p>
          </p:txBody>
        </p:sp>
        <p:sp>
          <p:nvSpPr>
            <p:cNvPr id="82" name="Rectangle 81"/>
            <p:cNvSpPr/>
            <p:nvPr/>
          </p:nvSpPr>
          <p:spPr>
            <a:xfrm>
              <a:off x="5031049" y="3286693"/>
              <a:ext cx="1415772" cy="1569659"/>
            </a:xfrm>
            <a:prstGeom prst="rect">
              <a:avLst/>
            </a:prstGeom>
          </p:spPr>
          <p:txBody>
            <a:bodyPr wrap="none">
              <a:spAutoFit/>
            </a:bodyPr>
            <a:lstStyle/>
            <a:p>
              <a:r>
                <a:rPr lang="en-US" sz="9600" dirty="0">
                  <a:solidFill>
                    <a:srgbClr val="00B050"/>
                  </a:solidFill>
                  <a:latin typeface="+mn-lt"/>
                  <a:sym typeface="Webdings" panose="05030102010509060703" pitchFamily="18" charset="2"/>
                </a:rPr>
                <a:t></a:t>
              </a:r>
              <a:endParaRPr lang="en-US" sz="9600" dirty="0">
                <a:solidFill>
                  <a:srgbClr val="00B050"/>
                </a:solidFill>
                <a:latin typeface="+mn-lt"/>
              </a:endParaRPr>
            </a:p>
          </p:txBody>
        </p:sp>
      </p:grpSp>
      <p:cxnSp>
        <p:nvCxnSpPr>
          <p:cNvPr id="83" name="Straight Connector 82"/>
          <p:cNvCxnSpPr/>
          <p:nvPr/>
        </p:nvCxnSpPr>
        <p:spPr bwMode="auto">
          <a:xfrm flipV="1">
            <a:off x="1944050" y="5691005"/>
            <a:ext cx="466758" cy="12114"/>
          </a:xfrm>
          <a:prstGeom prst="line">
            <a:avLst/>
          </a:prstGeom>
          <a:solidFill>
            <a:schemeClr val="accent1"/>
          </a:solidFill>
          <a:ln w="60325" cap="flat" cmpd="sng" algn="ctr">
            <a:solidFill>
              <a:srgbClr val="FF0000"/>
            </a:solidFill>
            <a:prstDash val="solid"/>
            <a:round/>
            <a:headEnd type="none" w="med" len="med"/>
            <a:tailEnd type="none" w="med" len="med"/>
          </a:ln>
          <a:effectLst/>
        </p:spPr>
      </p:cxnSp>
      <p:cxnSp>
        <p:nvCxnSpPr>
          <p:cNvPr id="84" name="Straight Connector 83"/>
          <p:cNvCxnSpPr/>
          <p:nvPr/>
        </p:nvCxnSpPr>
        <p:spPr bwMode="auto">
          <a:xfrm>
            <a:off x="1943527" y="5689088"/>
            <a:ext cx="2308874" cy="9040"/>
          </a:xfrm>
          <a:prstGeom prst="line">
            <a:avLst/>
          </a:prstGeom>
          <a:solidFill>
            <a:schemeClr val="accent1"/>
          </a:solidFill>
          <a:ln w="60325" cap="flat" cmpd="sng" algn="ctr">
            <a:solidFill>
              <a:srgbClr val="FF0000"/>
            </a:solidFill>
            <a:prstDash val="solid"/>
            <a:round/>
            <a:headEnd type="none" w="med" len="med"/>
            <a:tailEnd type="none" w="med" len="med"/>
          </a:ln>
          <a:effectLst/>
        </p:spPr>
      </p:cxnSp>
      <p:cxnSp>
        <p:nvCxnSpPr>
          <p:cNvPr id="85" name="Straight Connector 84"/>
          <p:cNvCxnSpPr/>
          <p:nvPr/>
        </p:nvCxnSpPr>
        <p:spPr bwMode="auto">
          <a:xfrm flipV="1">
            <a:off x="1943527" y="5680671"/>
            <a:ext cx="4157002" cy="2312"/>
          </a:xfrm>
          <a:prstGeom prst="line">
            <a:avLst/>
          </a:prstGeom>
          <a:solidFill>
            <a:schemeClr val="accent1"/>
          </a:solidFill>
          <a:ln w="63500" cap="flat" cmpd="sng" algn="ctr">
            <a:solidFill>
              <a:srgbClr val="FF0000"/>
            </a:solidFill>
            <a:prstDash val="solid"/>
            <a:round/>
            <a:headEnd type="none" w="med" len="med"/>
            <a:tailEnd type="none" w="med" len="med"/>
          </a:ln>
          <a:effectLst/>
        </p:spPr>
      </p:cxnSp>
      <p:cxnSp>
        <p:nvCxnSpPr>
          <p:cNvPr id="86" name="Straight Connector 85"/>
          <p:cNvCxnSpPr/>
          <p:nvPr/>
        </p:nvCxnSpPr>
        <p:spPr bwMode="auto">
          <a:xfrm flipV="1">
            <a:off x="1981200" y="5665091"/>
            <a:ext cx="6189438" cy="34013"/>
          </a:xfrm>
          <a:prstGeom prst="line">
            <a:avLst/>
          </a:prstGeom>
          <a:solidFill>
            <a:schemeClr val="accent1"/>
          </a:solidFill>
          <a:ln w="63500" cap="flat" cmpd="sng" algn="ctr">
            <a:solidFill>
              <a:srgbClr val="FF0000"/>
            </a:solidFill>
            <a:prstDash val="solid"/>
            <a:round/>
            <a:headEnd type="none" w="med" len="med"/>
            <a:tailEnd type="none" w="med" len="med"/>
          </a:ln>
          <a:effectLst/>
        </p:spPr>
      </p:cxnSp>
      <p:sp>
        <p:nvSpPr>
          <p:cNvPr id="87" name="Rectangle 86"/>
          <p:cNvSpPr/>
          <p:nvPr/>
        </p:nvSpPr>
        <p:spPr>
          <a:xfrm>
            <a:off x="1807679" y="6216681"/>
            <a:ext cx="2506499" cy="369332"/>
          </a:xfrm>
          <a:prstGeom prst="rect">
            <a:avLst/>
          </a:prstGeom>
        </p:spPr>
        <p:txBody>
          <a:bodyPr wrap="square">
            <a:spAutoFit/>
          </a:bodyPr>
          <a:lstStyle/>
          <a:p>
            <a:r>
              <a:rPr lang="et-EE" i="1" dirty="0" smtClean="0">
                <a:latin typeface="Rubik"/>
              </a:rPr>
              <a:t>prof. Krista </a:t>
            </a:r>
            <a:r>
              <a:rPr lang="et-EE" i="1" dirty="0" err="1" smtClean="0">
                <a:latin typeface="Rubik"/>
              </a:rPr>
              <a:t>Fischer</a:t>
            </a:r>
            <a:endParaRPr lang="en-GB" i="1" dirty="0">
              <a:latin typeface="Rubik"/>
            </a:endParaRPr>
          </a:p>
        </p:txBody>
      </p:sp>
      <p:sp>
        <p:nvSpPr>
          <p:cNvPr id="88" name="TextBox 87"/>
          <p:cNvSpPr txBox="1"/>
          <p:nvPr/>
        </p:nvSpPr>
        <p:spPr>
          <a:xfrm>
            <a:off x="7652134" y="2133600"/>
            <a:ext cx="2177666" cy="369332"/>
          </a:xfrm>
          <a:prstGeom prst="rect">
            <a:avLst/>
          </a:prstGeom>
          <a:noFill/>
        </p:spPr>
        <p:txBody>
          <a:bodyPr wrap="square" rtlCol="0">
            <a:spAutoFit/>
          </a:bodyPr>
          <a:lstStyle/>
          <a:p>
            <a:r>
              <a:rPr lang="et-EE" dirty="0" smtClean="0">
                <a:latin typeface="+mn-lt"/>
              </a:rPr>
              <a:t>Muud riskifaktorid</a:t>
            </a:r>
            <a:endParaRPr lang="en-US" dirty="0">
              <a:latin typeface="+mn-lt"/>
            </a:endParaRPr>
          </a:p>
        </p:txBody>
      </p:sp>
    </p:spTree>
    <p:extLst>
      <p:ext uri="{BB962C8B-B14F-4D97-AF65-F5344CB8AC3E}">
        <p14:creationId xmlns:p14="http://schemas.microsoft.com/office/powerpoint/2010/main" val="43921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subTnLst>
                                    <p:set>
                                      <p:cBhvr override="childStyle">
                                        <p:cTn dur="1" fill="hold" display="0" masterRel="nextClick" afterEffect="1"/>
                                        <p:tgtEl>
                                          <p:spTgt spid="8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subTnLst>
                                    <p:set>
                                      <p:cBhvr override="childStyle">
                                        <p:cTn dur="1" fill="hold" display="0" masterRel="nextClick" afterEffect="1"/>
                                        <p:tgtEl>
                                          <p:spTgt spid="84"/>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subTnLst>
                                    <p:set>
                                      <p:cBhvr override="childStyle">
                                        <p:cTn dur="1" fill="hold" display="0" masterRel="nextClick" afterEffect="1"/>
                                        <p:tgtEl>
                                          <p:spTgt spid="85"/>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t>Geenid ei muutu, </a:t>
            </a:r>
            <a:r>
              <a:rPr lang="et-EE" sz="3200" dirty="0" smtClean="0"/>
              <a:t>äkki uuriks meid kõigi võimalike haigusriskide suhtes kohe lapseeas?</a:t>
            </a:r>
            <a:endParaRPr lang="en-US" sz="360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600200"/>
            <a:ext cx="10972800" cy="4572000"/>
          </a:xfrm>
        </p:spPr>
        <p:txBody>
          <a:bodyPr/>
          <a:lstStyle/>
          <a:p>
            <a:pPr marL="457200" indent="-457200">
              <a:buFont typeface="Arial" panose="020B0604020202020204" pitchFamily="34" charset="0"/>
              <a:buChar char="•"/>
            </a:pPr>
            <a:r>
              <a:rPr lang="et-EE" sz="2400" dirty="0" smtClean="0"/>
              <a:t>Eetilised ja </a:t>
            </a:r>
            <a:r>
              <a:rPr lang="et-EE" sz="2400" dirty="0"/>
              <a:t>praktilised </a:t>
            </a:r>
            <a:r>
              <a:rPr lang="et-EE" sz="2400" dirty="0" smtClean="0"/>
              <a:t>küsimused- nt autonoomia austamine</a:t>
            </a:r>
          </a:p>
          <a:p>
            <a:pPr marL="457200" indent="-457200">
              <a:buFont typeface="Arial" panose="020B0604020202020204" pitchFamily="34" charset="0"/>
              <a:buChar char="•"/>
            </a:pPr>
            <a:r>
              <a:rPr lang="et-EE" sz="2400" dirty="0" smtClean="0"/>
              <a:t>Kui täpsed on ennustused?</a:t>
            </a:r>
          </a:p>
          <a:p>
            <a:pPr marL="457200" indent="-457200">
              <a:buFont typeface="Arial" panose="020B0604020202020204" pitchFamily="34" charset="0"/>
              <a:buChar char="•"/>
            </a:pPr>
            <a:r>
              <a:rPr lang="et-EE" sz="2400" dirty="0" smtClean="0"/>
              <a:t>Elustiili mõju</a:t>
            </a:r>
          </a:p>
          <a:p>
            <a:pPr marL="457200" indent="-457200">
              <a:buFont typeface="Arial" panose="020B0604020202020204" pitchFamily="34" charset="0"/>
              <a:buChar char="•"/>
            </a:pPr>
            <a:r>
              <a:rPr lang="et-EE" sz="2400" dirty="0" smtClean="0"/>
              <a:t>Kas on ennetatav haigus, kas teadmine mõjutab nt sõeluuringuid?</a:t>
            </a:r>
          </a:p>
          <a:p>
            <a:pPr marL="457200" indent="-457200">
              <a:buFont typeface="Arial" panose="020B0604020202020204" pitchFamily="34" charset="0"/>
              <a:buChar char="•"/>
            </a:pPr>
            <a:r>
              <a:rPr lang="et-EE" sz="2400" dirty="0" smtClean="0"/>
              <a:t>Kui juba on terviseprobleem, kas inimesed on võimelised tegelema ka lisanduvate muredega?</a:t>
            </a:r>
          </a:p>
          <a:p>
            <a:pPr marL="457200" indent="-457200">
              <a:buFont typeface="Arial" panose="020B0604020202020204" pitchFamily="34" charset="0"/>
              <a:buChar char="•"/>
            </a:pPr>
            <a:r>
              <a:rPr lang="et-EE" sz="2400" dirty="0" smtClean="0"/>
              <a:t>Nõustamisvajadus</a:t>
            </a:r>
          </a:p>
          <a:p>
            <a:endParaRPr lang="et-EE" sz="2400" dirty="0"/>
          </a:p>
          <a:p>
            <a:pPr marL="457200" indent="-457200">
              <a:buFont typeface="Arial" panose="020B0604020202020204" pitchFamily="34" charset="0"/>
              <a:buChar char="•"/>
            </a:pPr>
            <a:r>
              <a:rPr lang="et-EE" sz="2400" b="1" dirty="0" smtClean="0"/>
              <a:t>Pigem vaja leida hetk kus uuest teadmisest on kõige enam kasu</a:t>
            </a:r>
          </a:p>
        </p:txBody>
      </p:sp>
    </p:spTree>
    <p:extLst>
      <p:ext uri="{BB962C8B-B14F-4D97-AF65-F5344CB8AC3E}">
        <p14:creationId xmlns:p14="http://schemas.microsoft.com/office/powerpoint/2010/main" val="359650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58361-C43C-43D1-A4BE-C13769931536}"/>
              </a:ext>
            </a:extLst>
          </p:cNvPr>
          <p:cNvSpPr>
            <a:spLocks noGrp="1"/>
          </p:cNvSpPr>
          <p:nvPr>
            <p:ph type="title"/>
          </p:nvPr>
        </p:nvSpPr>
        <p:spPr/>
        <p:txBody>
          <a:bodyPr/>
          <a:lstStyle/>
          <a:p>
            <a:r>
              <a:rPr lang="et-EE" sz="3600" dirty="0" smtClean="0"/>
              <a:t>Võimalikud ohud</a:t>
            </a:r>
            <a:endParaRPr lang="en-US" sz="3600" dirty="0"/>
          </a:p>
        </p:txBody>
      </p:sp>
      <p:sp>
        <p:nvSpPr>
          <p:cNvPr id="4" name="Text Placeholder 3">
            <a:extLst>
              <a:ext uri="{FF2B5EF4-FFF2-40B4-BE49-F238E27FC236}">
                <a16:creationId xmlns:a16="http://schemas.microsoft.com/office/drawing/2014/main" id="{3DB5D44D-2C0F-403F-B683-17FF40FBD6A1}"/>
              </a:ext>
            </a:extLst>
          </p:cNvPr>
          <p:cNvSpPr>
            <a:spLocks noGrp="1"/>
          </p:cNvSpPr>
          <p:nvPr>
            <p:ph type="body" sz="quarter" idx="10"/>
          </p:nvPr>
        </p:nvSpPr>
        <p:spPr>
          <a:xfrm>
            <a:off x="609600" y="1295400"/>
            <a:ext cx="5715000" cy="4800600"/>
          </a:xfrm>
        </p:spPr>
        <p:txBody>
          <a:bodyPr/>
          <a:lstStyle/>
          <a:p>
            <a:pPr marL="457200" indent="-457200">
              <a:buFont typeface="Arial" panose="020B0604020202020204" pitchFamily="34" charset="0"/>
              <a:buChar char="•"/>
            </a:pPr>
            <a:r>
              <a:rPr lang="et-EE" dirty="0" smtClean="0"/>
              <a:t>Kas oskame piisava täpsusega ennustada? </a:t>
            </a:r>
          </a:p>
          <a:p>
            <a:pPr marL="914400" lvl="1" indent="-457200">
              <a:buFont typeface="Arial" panose="020B0604020202020204" pitchFamily="34" charset="0"/>
              <a:buChar char="•"/>
            </a:pPr>
            <a:r>
              <a:rPr lang="et-EE" dirty="0" smtClean="0"/>
              <a:t>Üle- ja aladiagnostika</a:t>
            </a:r>
          </a:p>
          <a:p>
            <a:pPr marL="914400" lvl="1" indent="-457200">
              <a:buFont typeface="Arial" panose="020B0604020202020204" pitchFamily="34" charset="0"/>
              <a:buChar char="•"/>
            </a:pPr>
            <a:endParaRPr lang="et-EE" dirty="0" smtClean="0"/>
          </a:p>
          <a:p>
            <a:pPr marL="457200" indent="-457200">
              <a:buFont typeface="Arial" panose="020B0604020202020204" pitchFamily="34" charset="0"/>
              <a:buChar char="•"/>
            </a:pPr>
            <a:r>
              <a:rPr lang="et-EE" dirty="0" smtClean="0"/>
              <a:t>Kas soovime kõike teada?</a:t>
            </a:r>
          </a:p>
          <a:p>
            <a:pPr marL="457200" indent="-457200">
              <a:buFont typeface="Arial" panose="020B0604020202020204" pitchFamily="34" charset="0"/>
              <a:buChar char="•"/>
            </a:pPr>
            <a:r>
              <a:rPr lang="et-EE" dirty="0" smtClean="0"/>
              <a:t>Isiku samasuse tuvastamine? Sugulussidemed?</a:t>
            </a:r>
          </a:p>
          <a:p>
            <a:pPr marL="457200" indent="-457200">
              <a:buFont typeface="Arial" panose="020B0604020202020204" pitchFamily="34" charset="0"/>
              <a:buChar char="•"/>
            </a:pPr>
            <a:r>
              <a:rPr lang="et-EE" dirty="0" smtClean="0"/>
              <a:t>Diskrimineerimise võimalus – nt tööl, kindlustussuhetes, kallim ligipääs tervishoiuteenustele?</a:t>
            </a:r>
          </a:p>
        </p:txBody>
      </p:sp>
      <p:sp>
        <p:nvSpPr>
          <p:cNvPr id="5" name="Text Placeholder 3">
            <a:extLst>
              <a:ext uri="{FF2B5EF4-FFF2-40B4-BE49-F238E27FC236}">
                <a16:creationId xmlns:a16="http://schemas.microsoft.com/office/drawing/2014/main" id="{3DB5D44D-2C0F-403F-B683-17FF40FBD6A1}"/>
              </a:ext>
            </a:extLst>
          </p:cNvPr>
          <p:cNvSpPr txBox="1">
            <a:spLocks/>
          </p:cNvSpPr>
          <p:nvPr/>
        </p:nvSpPr>
        <p:spPr bwMode="auto">
          <a:xfrm>
            <a:off x="6248400" y="1371600"/>
            <a:ext cx="5715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t-EE" dirty="0" smtClean="0"/>
              <a:t>Valime, mida uurime</a:t>
            </a:r>
          </a:p>
          <a:p>
            <a:pPr marL="914400" lvl="1" indent="-457200">
              <a:buFont typeface="Arial" panose="020B0604020202020204" pitchFamily="34" charset="0"/>
              <a:buChar char="•"/>
            </a:pPr>
            <a:r>
              <a:rPr lang="et-EE" dirty="0" smtClean="0"/>
              <a:t>Tervetel on eelistatud sekkumist võimaldavad haigused</a:t>
            </a:r>
          </a:p>
          <a:p>
            <a:pPr marL="914400" lvl="1" indent="-457200">
              <a:buFont typeface="Arial" panose="020B0604020202020204" pitchFamily="34" charset="0"/>
              <a:buChar char="•"/>
            </a:pPr>
            <a:r>
              <a:rPr lang="et-EE" dirty="0" smtClean="0"/>
              <a:t>Pigem konservatiivne lähenemine</a:t>
            </a:r>
          </a:p>
          <a:p>
            <a:pPr marL="457200" indent="-457200">
              <a:buFont typeface="Arial" panose="020B0604020202020204" pitchFamily="34" charset="0"/>
              <a:buChar char="•"/>
            </a:pPr>
            <a:r>
              <a:rPr lang="et-EE" dirty="0" smtClean="0"/>
              <a:t>Valime, millal uurime</a:t>
            </a:r>
          </a:p>
          <a:p>
            <a:pPr marL="457200" indent="-457200">
              <a:buFont typeface="Arial" panose="020B0604020202020204" pitchFamily="34" charset="0"/>
              <a:buChar char="•"/>
            </a:pPr>
            <a:r>
              <a:rPr lang="et-EE" dirty="0" smtClean="0"/>
              <a:t>Aga kui võrdleme nt digitaalse jalajäljega, mida kasutatakse igal sammul?</a:t>
            </a:r>
          </a:p>
          <a:p>
            <a:pPr marL="457200" indent="-457200">
              <a:buFont typeface="Arial" panose="020B0604020202020204" pitchFamily="34" charset="0"/>
              <a:buChar char="•"/>
            </a:pPr>
            <a:r>
              <a:rPr lang="et-EE" dirty="0" smtClean="0"/>
              <a:t>Õiguskaitse, solidaarne tervishoiusüsteem</a:t>
            </a:r>
          </a:p>
        </p:txBody>
      </p:sp>
    </p:spTree>
    <p:extLst>
      <p:ext uri="{BB962C8B-B14F-4D97-AF65-F5344CB8AC3E}">
        <p14:creationId xmlns:p14="http://schemas.microsoft.com/office/powerpoint/2010/main" val="285559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UT_2019 Theme">
  <a:themeElements>
    <a:clrScheme name="UT_2019">
      <a:dk1>
        <a:srgbClr val="2C5696"/>
      </a:dk1>
      <a:lt1>
        <a:srgbClr val="FFFFFF"/>
      </a:lt1>
      <a:dk2>
        <a:srgbClr val="102064"/>
      </a:dk2>
      <a:lt2>
        <a:srgbClr val="FFFFFF"/>
      </a:lt2>
      <a:accent1>
        <a:srgbClr val="00A6E9"/>
      </a:accent1>
      <a:accent2>
        <a:srgbClr val="ED7D31"/>
      </a:accent2>
      <a:accent3>
        <a:srgbClr val="E52143"/>
      </a:accent3>
      <a:accent4>
        <a:srgbClr val="AE78B1"/>
      </a:accent4>
      <a:accent5>
        <a:srgbClr val="87BC1F"/>
      </a:accent5>
      <a:accent6>
        <a:srgbClr val="FAA41A"/>
      </a:accent6>
      <a:hlink>
        <a:srgbClr val="FF6F20"/>
      </a:hlink>
      <a:folHlink>
        <a:srgbClr val="00A6E9"/>
      </a:folHlink>
    </a:clrScheme>
    <a:fontScheme name="UT_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2378</TotalTime>
  <Words>1808</Words>
  <Application>Microsoft Office PowerPoint</Application>
  <PresentationFormat>Widescreen</PresentationFormat>
  <Paragraphs>361</Paragraphs>
  <Slides>48</Slides>
  <Notes>31</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0" baseType="lpstr">
      <vt:lpstr>Arial</vt:lpstr>
      <vt:lpstr>Arial Black</vt:lpstr>
      <vt:lpstr>Calibri</vt:lpstr>
      <vt:lpstr>Helvetica</vt:lpstr>
      <vt:lpstr>Noto Sans</vt:lpstr>
      <vt:lpstr>Rubik</vt:lpstr>
      <vt:lpstr>Rubik Bold</vt:lpstr>
      <vt:lpstr>Webdings</vt:lpstr>
      <vt:lpstr>Verdana</vt:lpstr>
      <vt:lpstr>Wingdings</vt:lpstr>
      <vt:lpstr>UT_2019 Theme</vt:lpstr>
      <vt:lpstr>Bitmap Image</vt:lpstr>
      <vt:lpstr>Geenivaramust geenidoonoritele </vt:lpstr>
      <vt:lpstr>Personaalmeditsiinist</vt:lpstr>
      <vt:lpstr>Primum non nocere</vt:lpstr>
      <vt:lpstr>Genoomianalüüsi maksumus</vt:lpstr>
      <vt:lpstr>Haiguste geneetikast</vt:lpstr>
      <vt:lpstr>Geeniandmete teke ja kasutatavus</vt:lpstr>
      <vt:lpstr>Miks teada haigusriske, kui geene on keeruline mõjutada?</vt:lpstr>
      <vt:lpstr>Geenid ei muutu, äkki uuriks meid kõigi võimalike haigusriskide suhtes kohe lapseeas?</vt:lpstr>
      <vt:lpstr>Võimalikud ohud</vt:lpstr>
      <vt:lpstr>Elukaar ja võimalikud geeniuuringud</vt:lpstr>
      <vt:lpstr>Geneetilised ja harvikhaigused</vt:lpstr>
      <vt:lpstr>Geneetiliste haiguste pärandumismustrid</vt:lpstr>
      <vt:lpstr>Autosoom-dominantne pärandumine</vt:lpstr>
      <vt:lpstr>Autosoom-retsessiivne pärandumine</vt:lpstr>
      <vt:lpstr>Autosoom-retsessiivsed haigused ja geenikandlus</vt:lpstr>
      <vt:lpstr>Geenivariantide haigusseoselisus</vt:lpstr>
      <vt:lpstr>Vähiriskidega seotud geenivariandid</vt:lpstr>
      <vt:lpstr>Geenivariantide haigusseoselisus</vt:lpstr>
      <vt:lpstr>Andmebaasid – ClinVar, ClinGen</vt:lpstr>
      <vt:lpstr>Biopangad</vt:lpstr>
      <vt:lpstr>Eesti geenivaramu</vt:lpstr>
      <vt:lpstr>Inimgeeniuuringute seadus</vt:lpstr>
      <vt:lpstr>Eesti geenivaramu genoomi- ja terviseandmestik</vt:lpstr>
      <vt:lpstr>Tõenduspõhisus on osapooli hõlmav õppeprotsess</vt:lpstr>
      <vt:lpstr>Kliiniliselt olulised sekkumist võimaldavad geenivariandid</vt:lpstr>
      <vt:lpstr>Riskitaseme näide - pärilik rinna- ja munasarjavähi sündroom</vt:lpstr>
      <vt:lpstr>Päriliku rinnavähi haigusjuhud EGV kohordis</vt:lpstr>
      <vt:lpstr>Päriliku rinnavähi kumulatiivne risk EGV kohordis</vt:lpstr>
      <vt:lpstr>Rinnavähi kliiniline juhtuuring –  estPerMed I 2018-2021</vt:lpstr>
      <vt:lpstr>Rinnavähi kliiniline juhtuuring–  estPerMed I 2018-2021 (monogeensed leiud)</vt:lpstr>
      <vt:lpstr>Rinnavähi kliiniline juhtuuring–  estPerMed I 2018-2021</vt:lpstr>
      <vt:lpstr>Rinnavähi kliiniline juhtuuring–  estPerMed I 2018-2021</vt:lpstr>
      <vt:lpstr>Rinnavähi polügeenne riskiskoor</vt:lpstr>
      <vt:lpstr>Rinnavähi kliiniline juhtuuring–  estPerMed I 2018-2021 – kõrge PRS valim</vt:lpstr>
      <vt:lpstr>Rinnavähi personaliseeritud sõeluuringu innovatsiooniprojekt</vt:lpstr>
      <vt:lpstr>Rinnavähi personaliseeritud sõeluuringu hüpotees</vt:lpstr>
      <vt:lpstr>Perekondlik hüperkolesteroleemia</vt:lpstr>
      <vt:lpstr>Koronaartõve risk</vt:lpstr>
      <vt:lpstr>Perekondliku hüperkolesteroleemia uuring - raviotsused</vt:lpstr>
      <vt:lpstr>Perekondlik hüperkolesteroleemia –  tagasiside pikaajaline mõju</vt:lpstr>
      <vt:lpstr>Lai tagasiside, II tüüpi diabeedi riskimudel</vt:lpstr>
      <vt:lpstr>Näide – antidepressantide toime sõltub geneetikast</vt:lpstr>
      <vt:lpstr>Osalejate hinnangud laiale tagasisidele</vt:lpstr>
      <vt:lpstr>Genoomiandmed &amp; personaalmeditsiini teenused lähitulevikus</vt:lpstr>
      <vt:lpstr>Kokkuvõtteks</vt:lpstr>
      <vt:lpstr>Tänuavaldused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Võime muuta maailma!</dc:title>
  <dc:creator>Heiko Unt</dc:creator>
  <cp:lastModifiedBy>Neeme</cp:lastModifiedBy>
  <cp:revision>134</cp:revision>
  <dcterms:created xsi:type="dcterms:W3CDTF">2018-12-27T16:27:33Z</dcterms:created>
  <dcterms:modified xsi:type="dcterms:W3CDTF">2022-11-09T10:31:01Z</dcterms:modified>
</cp:coreProperties>
</file>