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31" r:id="rId2"/>
    <p:sldId id="309" r:id="rId3"/>
    <p:sldId id="310" r:id="rId4"/>
    <p:sldId id="332" r:id="rId5"/>
    <p:sldId id="396" r:id="rId6"/>
    <p:sldId id="397" r:id="rId7"/>
    <p:sldId id="398" r:id="rId8"/>
    <p:sldId id="399" r:id="rId9"/>
    <p:sldId id="400" r:id="rId10"/>
    <p:sldId id="302" r:id="rId11"/>
    <p:sldId id="395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1" r:id="rId20"/>
    <p:sldId id="409" r:id="rId21"/>
    <p:sldId id="333" r:id="rId22"/>
    <p:sldId id="384" r:id="rId23"/>
    <p:sldId id="383" r:id="rId24"/>
    <p:sldId id="376" r:id="rId25"/>
    <p:sldId id="377" r:id="rId26"/>
    <p:sldId id="379" r:id="rId27"/>
    <p:sldId id="380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36" r:id="rId39"/>
    <p:sldId id="337" r:id="rId4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7A0000"/>
    <a:srgbClr val="FF7D25"/>
    <a:srgbClr val="EA8B00"/>
    <a:srgbClr val="EE8640"/>
    <a:srgbClr val="F19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643D8-869D-41E0-85B1-895B40C2C9B7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8C147-BC2E-4727-9B27-CC1EBE8BC0F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6551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juhtslaidi alapealkirja laadi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784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972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346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914399" y="2130425"/>
            <a:ext cx="10363202" cy="147002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367">
              <a:defRPr sz="4359">
                <a:solidFill>
                  <a:srgbClr val="99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1828799" y="3886200"/>
            <a:ext cx="8534402" cy="175260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914367">
              <a:spcBef>
                <a:spcPts val="703"/>
              </a:spcBef>
              <a:buSzTx/>
              <a:buNone/>
              <a:defRPr sz="2953">
                <a:latin typeface="Helvetica"/>
                <a:ea typeface="Helvetica"/>
                <a:cs typeface="Helvetica"/>
                <a:sym typeface="Helvetica"/>
              </a:defRPr>
            </a:lvl1pPr>
            <a:lvl2pPr marL="0" indent="321457" algn="ctr" defTabSz="914367">
              <a:spcBef>
                <a:spcPts val="703"/>
              </a:spcBef>
              <a:buSzTx/>
              <a:buNone/>
              <a:defRPr sz="2953">
                <a:latin typeface="Helvetica"/>
                <a:ea typeface="Helvetica"/>
                <a:cs typeface="Helvetica"/>
                <a:sym typeface="Helvetica"/>
              </a:defRPr>
            </a:lvl2pPr>
            <a:lvl3pPr marL="0" indent="642915" algn="ctr" defTabSz="914367">
              <a:spcBef>
                <a:spcPts val="703"/>
              </a:spcBef>
              <a:buSzTx/>
              <a:buNone/>
              <a:defRPr sz="2953">
                <a:latin typeface="Helvetica"/>
                <a:ea typeface="Helvetica"/>
                <a:cs typeface="Helvetica"/>
                <a:sym typeface="Helvetica"/>
              </a:defRPr>
            </a:lvl3pPr>
            <a:lvl4pPr marL="0" indent="964372" algn="ctr" defTabSz="914367">
              <a:spcBef>
                <a:spcPts val="703"/>
              </a:spcBef>
              <a:buSzTx/>
              <a:buNone/>
              <a:defRPr sz="2953">
                <a:latin typeface="Helvetica"/>
                <a:ea typeface="Helvetica"/>
                <a:cs typeface="Helvetica"/>
                <a:sym typeface="Helvetica"/>
              </a:defRPr>
            </a:lvl4pPr>
            <a:lvl5pPr marL="0" indent="1285829" algn="ctr" defTabSz="914367">
              <a:spcBef>
                <a:spcPts val="703"/>
              </a:spcBef>
              <a:buSzTx/>
              <a:buNone/>
              <a:defRPr sz="2953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5892800" y="6173292"/>
            <a:ext cx="2844801" cy="36611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0025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195733" y="188640"/>
            <a:ext cx="3996267" cy="299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4" y="548680"/>
            <a:ext cx="6638528" cy="576064"/>
          </a:xfrm>
        </p:spPr>
        <p:txBody>
          <a:bodyPr anchor="t"/>
          <a:lstStyle>
            <a:lvl1pPr>
              <a:defRPr>
                <a:solidFill>
                  <a:srgbClr val="B20533"/>
                </a:solidFill>
              </a:defRPr>
            </a:lvl1pPr>
          </a:lstStyle>
          <a:p>
            <a:r>
              <a:rPr lang="et-EE" dirty="0"/>
              <a:t>PEALKIRI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0121" y="1484784"/>
            <a:ext cx="6623049" cy="3888432"/>
          </a:xfrm>
        </p:spPr>
        <p:txBody>
          <a:bodyPr anchor="t"/>
          <a:lstStyle/>
          <a:p>
            <a:pPr lvl="0"/>
            <a:r>
              <a:rPr lang="et-E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60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8046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2064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598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2131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4719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733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3135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434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1B491-60C6-4B4E-A64F-2EB723585866}" type="datetimeFigureOut">
              <a:rPr lang="et-EE" smtClean="0"/>
              <a:t>28.09.2017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E658A-A6D3-4543-8665-C0DEB62F06F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098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lu-craft.ee/sundmused/puuteraamatud" TargetMode="External"/><Relationship Id="rId2" Type="http://schemas.openxmlformats.org/officeDocument/2006/relationships/hyperlink" Target="https://drive.google.com/drive/folders/0B4zfZ872KMYZRXdKRjItSEpBTk0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tlu-craft.ee/taiendusope/koolituskursused/galeri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hevoppematerjal.weebly.com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2209800" y="2130425"/>
            <a:ext cx="7772401" cy="3530823"/>
          </a:xfrm>
          <a:prstGeom prst="rect">
            <a:avLst/>
          </a:prstGeom>
        </p:spPr>
        <p:txBody>
          <a:bodyPr/>
          <a:lstStyle/>
          <a:p>
            <a:pPr algn="ctr">
              <a:defRPr sz="6800"/>
            </a:pPr>
            <a:r>
              <a:rPr sz="6000" dirty="0" err="1"/>
              <a:t>Interdistsiplinaarne</a:t>
            </a:r>
            <a:r>
              <a:rPr sz="6000" dirty="0"/>
              <a:t> </a:t>
            </a:r>
            <a:r>
              <a:rPr sz="6000" dirty="0" err="1"/>
              <a:t>projekt</a:t>
            </a:r>
            <a:br>
              <a:rPr dirty="0"/>
            </a:br>
            <a:endParaRPr dirty="0"/>
          </a:p>
        </p:txBody>
      </p:sp>
      <p:pic>
        <p:nvPicPr>
          <p:cNvPr id="148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115887"/>
            <a:ext cx="6477001" cy="24923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istkülik 1"/>
          <p:cNvSpPr/>
          <p:nvPr/>
        </p:nvSpPr>
        <p:spPr>
          <a:xfrm>
            <a:off x="1" y="4337575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5400" dirty="0">
                <a:solidFill>
                  <a:srgbClr val="7A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ELU (erialasid lõimiv uuendus)</a:t>
            </a:r>
            <a:endParaRPr lang="et-EE" sz="5400" dirty="0">
              <a:solidFill>
                <a:srgbClr val="7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894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stkül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0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3" name="Pilt 2" descr="Pilt, millel on kujutatud tekst&#10;&#10;Kirjeldus on genereeritud automaatselt ja see peaks olema täpne">
            <a:extLst>
              <a:ext uri="{FF2B5EF4-FFF2-40B4-BE49-F238E27FC236}">
                <a16:creationId xmlns:a16="http://schemas.microsoft.com/office/drawing/2014/main" id="{692F858E-ED2B-4C29-9512-0E5BEC79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66" y="0"/>
            <a:ext cx="4857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4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stkülik 2"/>
          <p:cNvSpPr/>
          <p:nvPr/>
        </p:nvSpPr>
        <p:spPr>
          <a:xfrm>
            <a:off x="411061" y="1906648"/>
            <a:ext cx="11090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Loodame, et kursuse käigus saad kaasa teadmise, et </a:t>
            </a: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esemete, keskkonna jms muutmine ligipääsetavaks </a:t>
            </a:r>
          </a:p>
          <a:p>
            <a:pPr>
              <a:spcAft>
                <a:spcPts val="0"/>
              </a:spcAft>
            </a:pP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on oluline kõigile, mitte ainult erivajadustega inimestele.</a:t>
            </a:r>
            <a:endParaRPr lang="et-EE" sz="3200" kern="50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139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B088BA69-E63C-47BC-B607-B53430B83A11}"/>
              </a:ext>
            </a:extLst>
          </p:cNvPr>
          <p:cNvSpPr/>
          <p:nvPr/>
        </p:nvSpPr>
        <p:spPr>
          <a:xfrm>
            <a:off x="973123" y="536895"/>
            <a:ext cx="10310070" cy="5729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t-EE" sz="4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RÜHMA tegevusteks:</a:t>
            </a:r>
            <a:endParaRPr lang="et-EE" sz="4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Eesmärk - mida soovib rühm saavutada?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Probleemi kirjeldus - tähelepanu juhtida sellele, et kujuneks ühtne arusaam. 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Projekti võimalik tulemus. Milline oleks projekti tulemus, kui rühma koostöö on edukas? Mille alusel on võimalik hinnata, kas projekt oli edukas? 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Mida loodab iga grupiliige isiklikult saavutada ja õppida (ootused grupitöö suhtes)? 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2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DE3601BA-6F89-4877-94FB-C23E7A45F7C5}"/>
              </a:ext>
            </a:extLst>
          </p:cNvPr>
          <p:cNvSpPr/>
          <p:nvPr/>
        </p:nvSpPr>
        <p:spPr>
          <a:xfrm>
            <a:off x="1308683" y="1308682"/>
            <a:ext cx="9907398" cy="375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Rühma koostöö normid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Leppida kokku kohtumistel osalemise, nendeks ettevalmistamise, teistega informatsiooni jagamise, otsuste tegemise, vastutuse, probleemide lahendamise, konfliktide lahendamise jms kord. 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tegeletakse kokkulepitud reeglite rikkumistega?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3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065C7A2F-FECE-47B7-8AF0-5F75AD36455F}"/>
              </a:ext>
            </a:extLst>
          </p:cNvPr>
          <p:cNvSpPr/>
          <p:nvPr/>
        </p:nvSpPr>
        <p:spPr>
          <a:xfrm>
            <a:off x="1149291" y="1359015"/>
            <a:ext cx="9999677" cy="290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Ajakava ja verstapostid </a:t>
            </a:r>
            <a:endParaRPr lang="et-E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Paika tuleb panna projekti esialgne ajakava, ülesannete tähtajad ja verstapostid.  Täpse ajakava asemel võib kindlaks määrata põhiliste tegevuste järgnevuse.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F30CAF13-AB1C-4B10-A0D8-390D63CFDE6F}"/>
              </a:ext>
            </a:extLst>
          </p:cNvPr>
          <p:cNvSpPr/>
          <p:nvPr/>
        </p:nvSpPr>
        <p:spPr>
          <a:xfrm>
            <a:off x="1048624" y="880845"/>
            <a:ext cx="10226180" cy="4725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Töökorraldus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Millal toimuvad grupi kohtumised juhendajaga (päev, aeg)?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Millal ja kus toimuvad grupi kohtumised? Kes neid korraldab?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suhtleb grupp kohtumiste vahelisel ajal?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on korraldatud dokumentide/materjalide (koos)loomine ja jagamine? 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jälgitakse projekti edusamme?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7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A79E02E9-7B28-4B21-9340-E87A1D424523}"/>
              </a:ext>
            </a:extLst>
          </p:cNvPr>
          <p:cNvSpPr/>
          <p:nvPr/>
        </p:nvSpPr>
        <p:spPr>
          <a:xfrm>
            <a:off x="1082180" y="763399"/>
            <a:ext cx="10008066" cy="462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Rollid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Millised ülesanded (nii koostöö korraldamisega kui projekti teostamisega seotud) peavad olema täidetud?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Millised on iga grupiliikme erilised oskused või teadmised? Milliseid uusi oskusi nad loodavad arendada?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Kuidas ülesandeid täidetakse? Kuidas jaotatakse ära vastutus erinevate ülesannete üle? </a:t>
            </a:r>
            <a:endParaRPr lang="et-E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 on projektijuht? Millised on projektijuhi ülesanded?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9C8674D5-2FB2-4FE0-A681-6E8D3BE85968}"/>
              </a:ext>
            </a:extLst>
          </p:cNvPr>
          <p:cNvSpPr/>
          <p:nvPr/>
        </p:nvSpPr>
        <p:spPr>
          <a:xfrm>
            <a:off x="1224791" y="830510"/>
            <a:ext cx="9655730" cy="53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Üksteise/enda panuse hindamine/reflekteerimine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t-E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Leppida kokku üksteise panuse hindamise kriteeriumites!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Projekti tegevuste käik dokumenteerida, ehk </a:t>
            </a:r>
            <a:r>
              <a:rPr lang="et-EE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seada  sisse isiklik elektrooniline kaust</a:t>
            </a: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kuhu teha iga kokkusaamise järgselt sissekanded </a:t>
            </a:r>
            <a:r>
              <a:rPr lang="et-EE" sz="28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toimunu kohta </a:t>
            </a: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(mis eesmärgil kokku saadi, mida arutati, milleni jõuti), </a:t>
            </a:r>
            <a:r>
              <a:rPr lang="et-EE" sz="28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reflekteerimine</a:t>
            </a: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(mida see mulle andis, milline oli minu panus, mida uut õppisin/teada sain, murekohad, edu jms), </a:t>
            </a:r>
            <a:r>
              <a:rPr lang="et-EE" sz="28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ülesanded</a:t>
            </a:r>
            <a:r>
              <a:rPr lang="et-E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(mis sai täidetud, mis jäi puudu, kuidas edasi).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92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4100FE6-5645-4035-8D34-84A2E35BC7DF}"/>
              </a:ext>
            </a:extLst>
          </p:cNvPr>
          <p:cNvGraphicFramePr>
            <a:graphicFrameLocks noGrp="1"/>
          </p:cNvGraphicFramePr>
          <p:nvPr/>
        </p:nvGraphicFramePr>
        <p:xfrm>
          <a:off x="855677" y="1131812"/>
          <a:ext cx="10617013" cy="5566797"/>
        </p:xfrm>
        <a:graphic>
          <a:graphicData uri="http://schemas.openxmlformats.org/drawingml/2006/table">
            <a:tbl>
              <a:tblPr firstRow="1" firstCol="1" bandRow="1"/>
              <a:tblGrid>
                <a:gridCol w="3091755">
                  <a:extLst>
                    <a:ext uri="{9D8B030D-6E8A-4147-A177-3AD203B41FA5}">
                      <a16:colId xmlns:a16="http://schemas.microsoft.com/office/drawing/2014/main" val="770239950"/>
                    </a:ext>
                  </a:extLst>
                </a:gridCol>
                <a:gridCol w="7525258">
                  <a:extLst>
                    <a:ext uri="{9D8B030D-6E8A-4147-A177-3AD203B41FA5}">
                      <a16:colId xmlns:a16="http://schemas.microsoft.com/office/drawing/2014/main" val="3901579848"/>
                    </a:ext>
                  </a:extLst>
                </a:gridCol>
              </a:tblGrid>
              <a:tr h="12534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b="1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Eesmärk- 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milleks seda tehakse?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kern="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Mängulised tegevused (soojendusmängud) grupile keda on raske käivitada (grupitöö aktiveerimine, </a:t>
                      </a:r>
                      <a:r>
                        <a:rPr lang="et-EE" sz="2000" kern="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taasaktiveerimine</a:t>
                      </a:r>
                      <a:r>
                        <a:rPr lang="et-EE" sz="2000" kern="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).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Katsetada olemasolevate mängude sobivust.</a:t>
                      </a:r>
                      <a:r>
                        <a:rPr lang="et-EE" sz="2000" kern="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  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41909"/>
                  </a:ext>
                </a:extLst>
              </a:tr>
              <a:tr h="480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b="1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Sihtrühm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- kellele on lõplik väljund mõeldud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t-EE" sz="1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kern="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Täiskasvanud (töötud, kurvad naised), õpilased (põhikooli II aste, 11-13).  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23002"/>
                  </a:ext>
                </a:extLst>
              </a:tr>
              <a:tr h="192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b="1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Põhitegevused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 kuidas planeeritakse projekti läbi viia?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t-EE" sz="2000" kern="5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Mangal" panose="02040503050203030202" pitchFamily="18" charset="0"/>
                        </a:rPr>
                        <a:t>Töö kirjanduse alusel: Mänguliste tegevuste mõiste, ülevaade kasutamisviisidest, tulemuslikkusest. 24.10.-2.11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Mangal" panose="02040503050203030202" pitchFamily="18" charset="0"/>
                        </a:rPr>
                        <a:t>.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Mangal" panose="02040503050203030202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Mangal" panose="02040503050203030202" pitchFamily="18" charset="0"/>
                        </a:rPr>
                        <a:t>Mänguliste tegevuste kaardistamine, tegevuste vastastikune jagamine. 24.10.-2.11.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Mangal" panose="02040503050203030202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Mangal" panose="02040503050203030202" pitchFamily="18" charset="0"/>
                        </a:rPr>
                        <a:t>Sobivate tegevuste väljavälimine. 3.11.  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Mangal" panose="02040503050203030202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Mangal" panose="02040503050203030202" pitchFamily="18" charset="0"/>
                        </a:rPr>
                        <a:t>Tegevuste esimene katsetamise tsükkel, reflektsioon nende sobivusest, enesereflektsioon. 7.-17. 11.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t-EE" sz="1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42799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b="1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Oodatav väljund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 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000" kern="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 Unicode MS" panose="020B0604020202020204" pitchFamily="34" charset="-128"/>
                        </a:rPr>
                        <a:t>Mänguliste tegevuste kogumik või nõuandevihik. 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435873"/>
                  </a:ext>
                </a:extLst>
              </a:tr>
              <a:tr h="96051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t-EE" sz="2000" b="1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Lisateave </a:t>
                      </a:r>
                      <a:r>
                        <a:rPr lang="et-EE" sz="20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 millist kirjandust, filmi, materjale, rahalist toetust</a:t>
                      </a:r>
                      <a:endParaRPr lang="et-EE" sz="20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200" kern="50" dirty="0"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t-EE" sz="1200" kern="5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64775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C5E7375-CC96-4944-B236-CCCFCA15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21" y="244763"/>
            <a:ext cx="599564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NÄIDE planeerimisest</a:t>
            </a:r>
            <a:endParaRPr kumimoji="0" lang="et-EE" altLang="et-EE" sz="12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TEEMA:  MÄNGULISED TEGEVUSED</a:t>
            </a:r>
            <a:r>
              <a:rPr kumimoji="0" lang="et-EE" altLang="et-E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</a:t>
            </a:r>
            <a:endParaRPr kumimoji="0" lang="et-EE" altLang="et-E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altLang="et-E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3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48" y="332656"/>
            <a:ext cx="9788970" cy="576064"/>
          </a:xfrm>
        </p:spPr>
        <p:txBody>
          <a:bodyPr>
            <a:normAutofit fontScale="90000"/>
          </a:bodyPr>
          <a:lstStyle/>
          <a:p>
            <a:r>
              <a:rPr lang="en-US" sz="4000" b="1" dirty="0" err="1"/>
              <a:t>Projekti</a:t>
            </a:r>
            <a:r>
              <a:rPr lang="en-US" sz="4000" b="1" dirty="0"/>
              <a:t> </a:t>
            </a:r>
            <a:r>
              <a:rPr lang="en-US" sz="4000" b="1" dirty="0" err="1"/>
              <a:t>eelarve</a:t>
            </a:r>
            <a:r>
              <a:rPr lang="en-US" sz="4000" b="1" dirty="0"/>
              <a:t> 100 </a:t>
            </a:r>
            <a:r>
              <a:rPr lang="en-US" sz="4000" b="1" dirty="0" err="1"/>
              <a:t>eur</a:t>
            </a:r>
            <a:r>
              <a:rPr lang="en-US" sz="4000" b="1" dirty="0"/>
              <a:t> </a:t>
            </a:r>
            <a:r>
              <a:rPr lang="en-US" sz="4000" b="1" dirty="0" err="1"/>
              <a:t>kasutamine</a:t>
            </a:r>
            <a:endParaRPr lang="en-US" sz="40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91544" y="1052736"/>
            <a:ext cx="8863810" cy="57171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t-EE" sz="1100" dirty="0"/>
          </a:p>
          <a:p>
            <a:r>
              <a:rPr lang="et-EE" dirty="0"/>
              <a:t>Kulude kohta tuleb üliõpilasel täita lihtne </a:t>
            </a:r>
            <a:r>
              <a:rPr lang="et-EE" dirty="0">
                <a:hlinkClick r:id="" action="ppaction://noaction"/>
              </a:rPr>
              <a:t>vorm</a:t>
            </a:r>
            <a:endParaRPr lang="et-EE" dirty="0"/>
          </a:p>
          <a:p>
            <a:r>
              <a:rPr lang="en-US" dirty="0" err="1"/>
              <a:t>Ü</a:t>
            </a:r>
            <a:r>
              <a:rPr lang="et-EE" dirty="0"/>
              <a:t>liõpilase kulu peab kinnitama ka juhendav õppejõud.</a:t>
            </a:r>
          </a:p>
          <a:p>
            <a:r>
              <a:rPr lang="et-EE" dirty="0"/>
              <a:t>Täidetud ja allkirjastatud vorm tuleb saata ELU koordinaatoritele (elu@tlu.ee). </a:t>
            </a:r>
          </a:p>
          <a:p>
            <a:r>
              <a:rPr lang="et-EE" dirty="0"/>
              <a:t>Lisaks vormile tuleb koordinaatoritele tuua kuludokumentide originaalid (tšekk, kaardimaksekviitung, arve).</a:t>
            </a:r>
            <a:r>
              <a:rPr lang="en-US" dirty="0"/>
              <a:t> </a:t>
            </a:r>
          </a:p>
          <a:p>
            <a:r>
              <a:rPr lang="et-EE" b="1" dirty="0"/>
              <a:t>Projekti teostamiseks vajalike materjalide/teenuste soetamiseks</a:t>
            </a:r>
            <a:r>
              <a:rPr lang="et-EE" dirty="0"/>
              <a:t> – teenuste tasumisel on soovituslik maksta sularahas. Kaardimakse või ülekande puhul on vaja lisaks kuludokumentidele esitada ka panga maksekorraldus.  </a:t>
            </a:r>
            <a:endParaRPr lang="en-US" dirty="0"/>
          </a:p>
          <a:p>
            <a:pPr marL="0" indent="0">
              <a:buNone/>
            </a:pPr>
            <a:endParaRPr lang="et-EE" b="1" dirty="0"/>
          </a:p>
          <a:p>
            <a:pPr marL="0" indent="0">
              <a:buNone/>
            </a:pPr>
            <a:r>
              <a:rPr lang="en-US" b="1" dirty="0"/>
              <a:t>NB! </a:t>
            </a:r>
            <a:r>
              <a:rPr lang="en-US" dirty="0" err="1"/>
              <a:t>Kuludokumendid</a:t>
            </a:r>
            <a:r>
              <a:rPr lang="en-US" dirty="0"/>
              <a:t> on </a:t>
            </a:r>
            <a:r>
              <a:rPr lang="en-US" dirty="0" err="1"/>
              <a:t>soovituslik</a:t>
            </a:r>
            <a:r>
              <a:rPr lang="en-US" dirty="0"/>
              <a:t> </a:t>
            </a:r>
            <a:r>
              <a:rPr lang="en-US" dirty="0" err="1"/>
              <a:t>esitada</a:t>
            </a:r>
            <a:r>
              <a:rPr lang="en-US" dirty="0"/>
              <a:t> </a:t>
            </a:r>
            <a:r>
              <a:rPr lang="en-US" dirty="0" err="1"/>
              <a:t>jooksvalt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oodata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lõppemist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5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0" y="91764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>
              <a:lnSpc>
                <a:spcPts val="1950"/>
              </a:lnSpc>
              <a:spcBef>
                <a:spcPts val="1200"/>
              </a:spcBef>
              <a:spcAft>
                <a:spcPts val="1200"/>
              </a:spcAft>
            </a:pPr>
            <a:r>
              <a:rPr lang="et-EE" sz="32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t-E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Bakalaureuse- ja magistrikavadesse lisandunud aine</a:t>
            </a:r>
          </a:p>
          <a:p>
            <a:pPr marL="581025">
              <a:lnSpc>
                <a:spcPts val="1950"/>
              </a:lnSpc>
              <a:spcBef>
                <a:spcPts val="1200"/>
              </a:spcBef>
              <a:spcAft>
                <a:spcPts val="1200"/>
              </a:spcAft>
            </a:pPr>
            <a:r>
              <a:rPr lang="et-E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ELU peaks muutma õppimise mõtestatumaks ning</a:t>
            </a:r>
          </a:p>
          <a:p>
            <a:pPr marL="581025">
              <a:lnSpc>
                <a:spcPts val="1950"/>
              </a:lnSpc>
              <a:spcBef>
                <a:spcPts val="1200"/>
              </a:spcBef>
              <a:spcAft>
                <a:spcPts val="1200"/>
              </a:spcAft>
            </a:pPr>
            <a:r>
              <a:rPr lang="et-EE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parandama koostööoskust.</a:t>
            </a:r>
          </a:p>
        </p:txBody>
      </p:sp>
      <p:sp>
        <p:nvSpPr>
          <p:cNvPr id="3" name="Ristkülik 2"/>
          <p:cNvSpPr/>
          <p:nvPr/>
        </p:nvSpPr>
        <p:spPr>
          <a:xfrm>
            <a:off x="0" y="2665331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Õppur peab ise tarkuse ja teadmiste loomisel rohkem 		osalema: lugema, otsima materjale, seda ka väljastpoolt 	kooli, tegema koostööd. </a:t>
            </a:r>
            <a:endParaRPr lang="et-E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0" y="4476048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t-EE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 tuuakse akadeemilisusse üha enam praktilist kogemust. 	Klassikaliste õppeainete asemele tulevad lõimitud, 	integreeritud, elu praktiliste küsimuste või teemadega seotud 	õppimise ja õpetamise viisid. </a:t>
            </a:r>
            <a:endParaRPr lang="et-EE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5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stkülik 4">
            <a:extLst>
              <a:ext uri="{FF2B5EF4-FFF2-40B4-BE49-F238E27FC236}">
                <a16:creationId xmlns:a16="http://schemas.microsoft.com/office/drawing/2014/main" id="{24638C74-C5F4-4262-9EEE-5A26C163A4DD}"/>
              </a:ext>
            </a:extLst>
          </p:cNvPr>
          <p:cNvSpPr/>
          <p:nvPr/>
        </p:nvSpPr>
        <p:spPr>
          <a:xfrm>
            <a:off x="931177" y="1142811"/>
            <a:ext cx="107798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Lugemiseks/aruteluks</a:t>
            </a:r>
          </a:p>
          <a:p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https://drive.google.com/drive/folders</a:t>
            </a:r>
            <a:r>
              <a:rPr lang="et-EE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/0B4zfZ872KMYZRXdKRjItSEpBTk0</a:t>
            </a:r>
            <a:r>
              <a:rPr lang="et-EE" sz="24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Puuteraamatute näited</a:t>
            </a:r>
          </a:p>
          <a:p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http://www.tlu-craft.ee/sundmused/puuteraamatud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t-E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Tegelusraamatute näited</a:t>
            </a:r>
          </a:p>
          <a:p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http://www.tlu-craft.ee/taiendusope/koolituskursused/galerii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76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0" y="2690336"/>
            <a:ext cx="80869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kern="50" dirty="0">
                <a:solidFill>
                  <a:srgbClr val="08294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	Me elame piltide maailmas, maast 	madalast õpime tunnetama 	ümbritsevat kui visualiseerivaid pilte. 	Muinasjutud, jutustused, pärimuslood 	ja pildiraamatud aitavad lapsel mõista 	enda ümber toimuvat ning aitavad 	kaasa keele arengule.</a:t>
            </a:r>
            <a:endParaRPr lang="et-EE" sz="3200" dirty="0"/>
          </a:p>
        </p:txBody>
      </p:sp>
      <p:sp>
        <p:nvSpPr>
          <p:cNvPr id="3" name="Pealkiri 1"/>
          <p:cNvSpPr txBox="1">
            <a:spLocks/>
          </p:cNvSpPr>
          <p:nvPr/>
        </p:nvSpPr>
        <p:spPr>
          <a:xfrm>
            <a:off x="0" y="921912"/>
            <a:ext cx="7466202" cy="999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Puuteraamatud</a:t>
            </a:r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484" y="285226"/>
            <a:ext cx="3572950" cy="6291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2843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-1" y="470407"/>
            <a:ext cx="12192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Pimeda lapse vaatenurgast on tähtis, et katsutav pilt tekitaks 	mõtteid, uudishimu, aistinguid.</a:t>
            </a:r>
            <a:endParaRPr lang="et-EE" sz="3200" dirty="0"/>
          </a:p>
        </p:txBody>
      </p:sp>
      <p:sp>
        <p:nvSpPr>
          <p:cNvPr id="10" name="Ristkülik 9"/>
          <p:cNvSpPr/>
          <p:nvPr/>
        </p:nvSpPr>
        <p:spPr>
          <a:xfrm>
            <a:off x="-75501" y="1908696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</a:t>
            </a:r>
            <a:r>
              <a:rPr lang="et-EE" sz="3200" kern="5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Pildilise</a:t>
            </a: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poole pealt muutuvad olulisemaks erinevate 	materjalide varieeruvus, taustad, võimalik </a:t>
            </a:r>
            <a:r>
              <a:rPr lang="et-EE" sz="3200" kern="5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helilisus</a:t>
            </a: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, aroomid.</a:t>
            </a: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 </a:t>
            </a:r>
            <a:endParaRPr lang="et-EE" sz="3200" dirty="0"/>
          </a:p>
        </p:txBody>
      </p:sp>
      <p:sp>
        <p:nvSpPr>
          <p:cNvPr id="11" name="Ristkülik 10"/>
          <p:cNvSpPr/>
          <p:nvPr/>
        </p:nvSpPr>
        <p:spPr>
          <a:xfrm>
            <a:off x="-37750" y="3346985"/>
            <a:ext cx="12116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3200" kern="50" dirty="0">
                <a:solidFill>
                  <a:srgbClr val="08294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Raamatute kavandamisel peeti silmas asjaolu, et katsutavad 	kujundid ja esemed oleksid võimalikult lihtsad ja tuttavlikult 	äratuntavad, hästi kombatavate vormidega/piirjoontega, 	materjalitoonidelt kontrastsed. </a:t>
            </a: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Tugevad värvikontrastid 	aitaksid aktiviseerida ja arendada </a:t>
            </a:r>
            <a:r>
              <a:rPr lang="et-EE" sz="3200" kern="50" dirty="0" err="1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vaegnägija</a:t>
            </a: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võimalikku 	</a:t>
            </a:r>
            <a:r>
              <a:rPr lang="et-EE" sz="3200" kern="50" dirty="0" err="1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järelolevat</a:t>
            </a:r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nägemisaistingut.</a:t>
            </a:r>
            <a:endParaRPr lang="et-EE" sz="3200" kern="50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470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stkülik 4"/>
          <p:cNvSpPr/>
          <p:nvPr/>
        </p:nvSpPr>
        <p:spPr>
          <a:xfrm>
            <a:off x="0" y="660184"/>
            <a:ext cx="120465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Üliõpilasrühm valmistas 4 punktkirjas audiolisaga   </a:t>
            </a:r>
          </a:p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        puuteraamatut:                                    								                        “Pesupäev”</a:t>
            </a:r>
          </a:p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						“Pese hambaid!”</a:t>
            </a:r>
          </a:p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						“Pese käsi!”</a:t>
            </a:r>
          </a:p>
          <a:p>
            <a:r>
              <a:rPr lang="et-EE" sz="3200" kern="50" dirty="0">
                <a:latin typeface="Arial" panose="020B0604020202020204" pitchFamily="34" charset="0"/>
                <a:ea typeface="Arial Unicode MS" panose="020B0604020202020204" pitchFamily="34" charset="-128"/>
              </a:rPr>
              <a:t>							“Võlupintsel”</a:t>
            </a:r>
            <a:endParaRPr lang="et-EE" sz="3200" dirty="0"/>
          </a:p>
        </p:txBody>
      </p:sp>
      <p:sp>
        <p:nvSpPr>
          <p:cNvPr id="7" name="Ristkülik 6"/>
          <p:cNvSpPr/>
          <p:nvPr/>
        </p:nvSpPr>
        <p:spPr>
          <a:xfrm>
            <a:off x="134224" y="3994905"/>
            <a:ext cx="119878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3200" kern="50" dirty="0">
                <a:solidFill>
                  <a:srgbClr val="08294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Valminud puuteraamatud kingitakse Eesti Pimedate 	Raamatukogule. Raamatute loetavust ja kasutatavust 	testiti enne nende lõppkasutusse andmist Tallinna 	       </a:t>
            </a:r>
          </a:p>
          <a:p>
            <a:pPr>
              <a:spcAft>
                <a:spcPts val="0"/>
              </a:spcAft>
            </a:pPr>
            <a:r>
              <a:rPr lang="et-EE" sz="32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Heleni Kooli sihtgrupi õpilastega.</a:t>
            </a:r>
            <a:endParaRPr lang="et-EE" sz="3200" kern="5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78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59" y="0"/>
            <a:ext cx="3797558" cy="2151541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26" y="13340"/>
            <a:ext cx="3793892" cy="2138203"/>
          </a:xfrm>
          <a:prstGeom prst="rect">
            <a:avLst/>
          </a:prstGeom>
        </p:spPr>
      </p:pic>
      <p:pic>
        <p:nvPicPr>
          <p:cNvPr id="7" name="Pilt 6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36" y="2313340"/>
            <a:ext cx="3788081" cy="2138203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02" y="2313340"/>
            <a:ext cx="3785516" cy="2138203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0" y="4647346"/>
            <a:ext cx="3797558" cy="2189988"/>
          </a:xfrm>
          <a:prstGeom prst="rect">
            <a:avLst/>
          </a:prstGeom>
        </p:spPr>
      </p:pic>
      <p:pic>
        <p:nvPicPr>
          <p:cNvPr id="13" name="Pilt 12" descr="Pilt, millel on kujutatud kuvatõmmis&#10;&#10;Kirjeldus on genereeritud automaatselt ja see peaks olema väga täpn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02" y="4647346"/>
            <a:ext cx="3785516" cy="22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1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kuvatõmmis&#10;&#10;Kirjeldus on genereeritud automaatselt ja see peaks olem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2746" cy="2034073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74" y="0"/>
            <a:ext cx="2925567" cy="2034073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14" y="0"/>
            <a:ext cx="2922746" cy="2034073"/>
          </a:xfrm>
          <a:prstGeom prst="rect">
            <a:avLst/>
          </a:prstGeom>
        </p:spPr>
      </p:pic>
      <p:pic>
        <p:nvPicPr>
          <p:cNvPr id="11" name="Pilt 10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33" y="0"/>
            <a:ext cx="2925567" cy="2034073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" y="2444620"/>
            <a:ext cx="2913341" cy="2025573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69" y="2461382"/>
            <a:ext cx="2908766" cy="2020443"/>
          </a:xfrm>
          <a:prstGeom prst="rect">
            <a:avLst/>
          </a:prstGeom>
        </p:spPr>
      </p:pic>
      <p:pic>
        <p:nvPicPr>
          <p:cNvPr id="17" name="Pilt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84" y="2444620"/>
            <a:ext cx="2927246" cy="2037205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9" y="2444620"/>
            <a:ext cx="2932002" cy="2038547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33" y="4841640"/>
            <a:ext cx="2928802" cy="2016360"/>
          </a:xfrm>
          <a:prstGeom prst="rect">
            <a:avLst/>
          </a:prstGeom>
        </p:spPr>
      </p:pic>
      <p:pic>
        <p:nvPicPr>
          <p:cNvPr id="23" name="Pilt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84" y="4842114"/>
            <a:ext cx="2924421" cy="20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70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93"/>
            <a:ext cx="2705878" cy="1703084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3" y="234892"/>
            <a:ext cx="2704062" cy="1703085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65" y="234891"/>
            <a:ext cx="2684081" cy="1703085"/>
          </a:xfrm>
          <a:prstGeom prst="rect">
            <a:avLst/>
          </a:prstGeom>
        </p:spPr>
      </p:pic>
      <p:pic>
        <p:nvPicPr>
          <p:cNvPr id="9" name="Pilt 8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40" y="240384"/>
            <a:ext cx="2645617" cy="1698323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" y="2618586"/>
            <a:ext cx="2705878" cy="1673683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3" y="2618586"/>
            <a:ext cx="2704062" cy="1673683"/>
          </a:xfrm>
          <a:prstGeom prst="rect">
            <a:avLst/>
          </a:prstGeom>
        </p:spPr>
      </p:pic>
      <p:pic>
        <p:nvPicPr>
          <p:cNvPr id="15" name="Pilt 14" descr="Pilt, millel on kujutatud asi&#10;&#10;Kirjeldus on genereeritud automaatselt ja see peaks olema täpn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66" y="2612996"/>
            <a:ext cx="2684080" cy="1679273"/>
          </a:xfrm>
          <a:prstGeom prst="rect">
            <a:avLst/>
          </a:prstGeom>
        </p:spPr>
      </p:pic>
      <p:pic>
        <p:nvPicPr>
          <p:cNvPr id="17" name="Pilt 16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40" y="2623740"/>
            <a:ext cx="2645617" cy="1668529"/>
          </a:xfrm>
          <a:prstGeom prst="rect">
            <a:avLst/>
          </a:prstGeom>
        </p:spPr>
      </p:pic>
      <p:pic>
        <p:nvPicPr>
          <p:cNvPr id="19" name="Pilt 18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8" y="4961518"/>
            <a:ext cx="2717116" cy="1679273"/>
          </a:xfrm>
          <a:prstGeom prst="rect">
            <a:avLst/>
          </a:prstGeom>
        </p:spPr>
      </p:pic>
      <p:pic>
        <p:nvPicPr>
          <p:cNvPr id="21" name="Pilt 20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3" y="4939733"/>
            <a:ext cx="2704062" cy="1701058"/>
          </a:xfrm>
          <a:prstGeom prst="rect">
            <a:avLst/>
          </a:prstGeom>
        </p:spPr>
      </p:pic>
      <p:pic>
        <p:nvPicPr>
          <p:cNvPr id="23" name="Pilt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06" y="4937390"/>
            <a:ext cx="2658140" cy="1679273"/>
          </a:xfrm>
          <a:prstGeom prst="rect">
            <a:avLst/>
          </a:prstGeom>
        </p:spPr>
      </p:pic>
      <p:pic>
        <p:nvPicPr>
          <p:cNvPr id="25" name="Pilt 24" descr="Pilt, millel on kujutatud tekst&#10;&#10;Kirjeldus on genereeritud automaatselt ja see peaks olema täpn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40" y="4939733"/>
            <a:ext cx="2654154" cy="16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67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0" y="279446"/>
            <a:ext cx="3582099" cy="20149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Shape 70" descr="raamat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553" y="279446"/>
            <a:ext cx="3582099" cy="20223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lt 5" descr="Pilt, millel on kujutatud asi&#10;&#10;Kirjeldus on genereeritud automaatselt ja see peaks olema väga täp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46" y="284770"/>
            <a:ext cx="3576449" cy="20117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Shape 84" descr="raamat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560" y="2428448"/>
            <a:ext cx="3582099" cy="20117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Shape 91" descr="raamat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4553" y="2420980"/>
            <a:ext cx="3576449" cy="2019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9" name="Shape 98" descr="raamat-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59720" y="2420980"/>
            <a:ext cx="3582099" cy="2019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Shape 105" descr="raamat-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25788" y="4574271"/>
            <a:ext cx="3563952" cy="2022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" name="Shape 112" descr="raamat-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9694" y="4574271"/>
            <a:ext cx="3563952" cy="2022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8199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0" y="2905011"/>
            <a:ext cx="12192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t-EE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		Kevadsemestril 2017 toimunud kursuse "kaasav ELU" 				ü</a:t>
            </a:r>
            <a:r>
              <a:rPr lang="nl-NL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lesandeks oli luua meeli stimuleerivaid vahendeid </a:t>
            </a:r>
            <a:r>
              <a:rPr lang="et-EE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				</a:t>
            </a:r>
            <a:r>
              <a:rPr lang="nl-NL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hooldus</a:t>
            </a:r>
            <a:r>
              <a:rPr lang="pt-PT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õ</a:t>
            </a:r>
            <a:r>
              <a:rPr lang="fr-FR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ppel </a:t>
            </a:r>
            <a:r>
              <a:rPr lang="pt-PT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õ</a:t>
            </a:r>
            <a:r>
              <a:rPr lang="it-IT" sz="3200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ppivatele lastele.</a:t>
            </a:r>
            <a:endParaRPr lang="et-EE" sz="3200" dirty="0">
              <a:solidFill>
                <a:srgbClr val="000000"/>
              </a:solidFill>
              <a:latin typeface="Nunito-Regular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Pealkiri 1"/>
          <p:cNvSpPr txBox="1">
            <a:spLocks/>
          </p:cNvSpPr>
          <p:nvPr/>
        </p:nvSpPr>
        <p:spPr>
          <a:xfrm>
            <a:off x="0" y="921912"/>
            <a:ext cx="12192000" cy="999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Tunnetussein Porkuni Koolile</a:t>
            </a:r>
          </a:p>
        </p:txBody>
      </p:sp>
    </p:spTree>
    <p:extLst>
      <p:ext uri="{BB962C8B-B14F-4D97-AF65-F5344CB8AC3E}">
        <p14:creationId xmlns:p14="http://schemas.microsoft.com/office/powerpoint/2010/main" val="1621532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 descr="Pilt, millel on kujutatud sein, põrand, siseruumis, isik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 r="-1" b="2806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 rotWithShape="1">
          <a:blip r:embed="rId3"/>
          <a:srcRect t="333" r="1" b="28324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lt 3" descr="Pilt, millel on kujutatud sein, põrand, isik, siseruumis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184"/>
          <a:stretch/>
        </p:blipFill>
        <p:spPr>
          <a:xfrm flipH="1"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0" name="Pilt 9" descr="Pilt, millel on kujutatud isik, sein, mees, jalgratas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6" r="2" b="2627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0" y="446362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ELU ei ole ühe eriala või teadusharu põhine. See aine saab 	alguse üliõpilase, õppejõu või ettevõtja algatatud ideest. 	Erinevate erialade tudengid teevad koos projekti teemal, mis 	neile endale huvi pakub. </a:t>
            </a:r>
            <a:endParaRPr lang="et-E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stkülik 2"/>
          <p:cNvSpPr/>
          <p:nvPr/>
        </p:nvSpPr>
        <p:spPr>
          <a:xfrm>
            <a:off x="0" y="2745668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t-EE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Seda tüüpi aine on üks võimalus lõimida erinevaid teadmiste 	valdkondi, aga annab samas tudengigrupile koostöö 	kogemuse. </a:t>
            </a:r>
            <a:endParaRPr lang="et-EE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0" y="4552531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Õppimine ise muutub loodetavasti rohkem mõtestatuks. Kui 	mingi akadeemiline tarkus lihtsalt ära õppida, pole mitte kõigil 	õppijatel peas selge, mida sellega peale hakata, kuidas seda 	kasutada. ELU-tüüpi projektid annavad selleks aga vihjeid.</a:t>
            </a:r>
            <a:endParaRPr lang="et-E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2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ldiotsingu sensory wall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0" y="1114425"/>
            <a:ext cx="114300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alkiri 1"/>
          <p:cNvSpPr txBox="1">
            <a:spLocks/>
          </p:cNvSpPr>
          <p:nvPr/>
        </p:nvSpPr>
        <p:spPr>
          <a:xfrm>
            <a:off x="0" y="418572"/>
            <a:ext cx="12192000" cy="999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Tunnetusseinte ideid …</a:t>
            </a:r>
          </a:p>
        </p:txBody>
      </p:sp>
    </p:spTree>
    <p:extLst>
      <p:ext uri="{BB962C8B-B14F-4D97-AF65-F5344CB8AC3E}">
        <p14:creationId xmlns:p14="http://schemas.microsoft.com/office/powerpoint/2010/main" val="1829867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otud kuju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5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ldiotsingu sensory wall tulem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r="25228" b="-1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2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5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26381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0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Pilt, millel on kujutatud siseruumis, sein, põrand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23933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5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/>
          <a:srcRect t="12502" b="237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alkiri 1"/>
          <p:cNvSpPr txBox="1">
            <a:spLocks/>
          </p:cNvSpPr>
          <p:nvPr/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Tunnetussein Porkuni Koolile</a:t>
            </a:r>
          </a:p>
        </p:txBody>
      </p:sp>
    </p:spTree>
    <p:extLst>
      <p:ext uri="{BB962C8B-B14F-4D97-AF65-F5344CB8AC3E}">
        <p14:creationId xmlns:p14="http://schemas.microsoft.com/office/powerpoint/2010/main" val="2144241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, kaar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9" y="64405"/>
            <a:ext cx="6288319" cy="3495225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68" y="3634275"/>
            <a:ext cx="7511143" cy="315467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3" y="270703"/>
            <a:ext cx="4990594" cy="25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9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4" y="0"/>
            <a:ext cx="6744146" cy="6858000"/>
          </a:xfrm>
          <a:prstGeom prst="rect">
            <a:avLst/>
          </a:prstGeom>
        </p:spPr>
      </p:pic>
      <p:pic>
        <p:nvPicPr>
          <p:cNvPr id="7" name="Pilt 6" descr="Pilt, millel on kujutatud tekst, ristsõna, siseruumis&#10;&#10;Kirjeldus on genereeritud automaatselt ja see peaks olema täpn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0" y="1828799"/>
            <a:ext cx="4236097" cy="42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1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lt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1" r="-1" b="10195"/>
          <a:stretch/>
        </p:blipFill>
        <p:spPr>
          <a:xfrm>
            <a:off x="6141722" y="321732"/>
            <a:ext cx="5728547" cy="6214533"/>
          </a:xfrm>
          <a:prstGeom prst="rect">
            <a:avLst/>
          </a:prstGeom>
        </p:spPr>
      </p:pic>
      <p:pic>
        <p:nvPicPr>
          <p:cNvPr id="8" name="Pilt 7" descr="Pilt, millel on kujutatud sein, siseruumis, isik, põrand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8" r="-1" b="18328"/>
          <a:stretch/>
        </p:blipFill>
        <p:spPr>
          <a:xfrm>
            <a:off x="321731" y="321732"/>
            <a:ext cx="5728548" cy="3079194"/>
          </a:xfrm>
          <a:prstGeom prst="rect">
            <a:avLst/>
          </a:prstGeom>
        </p:spPr>
      </p:pic>
      <p:pic>
        <p:nvPicPr>
          <p:cNvPr id="6" name="Pilt 5" descr="Pilt, millel on kujutatud sein, siseruumis, isik, põrand&#10;&#10;Kirjeldus on genereeritud automaatselt ja see peaks olema väga täpn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9" r="-3" b="10097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4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sein, lagi, siseruumis, põrand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22" name="Pilt 21" descr="Pilt, millel on kujutatud põrand, siseruumis, laud&#10;&#10;Kirjeldus on genereeritud automaatselt ja see peaks olema väga täpn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14" y="0"/>
            <a:ext cx="3934286" cy="6858000"/>
          </a:xfrm>
          <a:prstGeom prst="rect">
            <a:avLst/>
          </a:prstGeom>
        </p:spPr>
      </p:pic>
      <p:pic>
        <p:nvPicPr>
          <p:cNvPr id="23" name="Pilt 22" descr="Pilt, millel on kujutatud asi&#10;&#10;Kirjeldus on genereeritud automaatselt ja see peaks olema täpn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50" y="4274297"/>
            <a:ext cx="4669583" cy="2583703"/>
          </a:xfrm>
          <a:prstGeom prst="rect">
            <a:avLst/>
          </a:prstGeom>
        </p:spPr>
      </p:pic>
      <p:pic>
        <p:nvPicPr>
          <p:cNvPr id="31" name="Pilt 30" descr="Pilt, millel on kujutatud sein, isik, naine, põrand&#10;&#10;Kirjeldus on genereeritud automaatselt ja see peaks olema väga täp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92" y="383151"/>
            <a:ext cx="3140231" cy="38911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lt 34" descr="Pilt, millel on kujutatud asi&#10;&#10;Kirjeldus on genereeritud automaatselt ja see peaks olema täpn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1" y="0"/>
            <a:ext cx="5349320" cy="18623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6005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stkülik 3"/>
          <p:cNvSpPr/>
          <p:nvPr/>
        </p:nvSpPr>
        <p:spPr>
          <a:xfrm>
            <a:off x="0" y="329079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3200" b="1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t-EE" sz="3200" b="1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Matemaatika abimaterjal: “Muudame üheskoos 	matemaatika õppimise lihtsamaks ja mängulisemaks”</a:t>
            </a:r>
            <a:endParaRPr lang="et-EE" sz="3200" kern="5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istkülik 5"/>
          <p:cNvSpPr/>
          <p:nvPr/>
        </p:nvSpPr>
        <p:spPr>
          <a:xfrm>
            <a:off x="-1" y="1615262"/>
            <a:ext cx="1219199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t-EE" sz="28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Valmib veebis vabalt kättesaadav ja pidevalt täienev materjal 	</a:t>
            </a:r>
            <a:r>
              <a:rPr lang="et-EE" sz="2800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2"/>
              </a:rPr>
              <a:t>http://hevoppematerjal.weebly.com</a:t>
            </a:r>
            <a:r>
              <a:rPr lang="et-EE" sz="2800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t-EE" sz="2800" kern="50" dirty="0"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t-EE" sz="20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</a:p>
          <a:p>
            <a:pPr>
              <a:spcAft>
                <a:spcPts val="0"/>
              </a:spcAft>
            </a:pPr>
            <a:r>
              <a:rPr lang="et-EE" sz="28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Kursuse raames valmistavad üliõpilased abistavaid/suunavaid 	õppematerjale matemaatikas I kooliastmele (1.-3. klass), mis on 	mõeldud matemaatika õpetamise toetamiseks. Esmalt üliõpilased 	selgitasid välja, millistest õppevahenditest õpetajad matemaatika 	tunnis enim puudust tunnevad ning vastavalt sellele keskenduti 	probleemsetele teemadele. </a:t>
            </a:r>
          </a:p>
          <a:p>
            <a:pPr>
              <a:spcAft>
                <a:spcPts val="0"/>
              </a:spcAft>
            </a:pPr>
            <a:r>
              <a:rPr lang="et-EE" sz="2800" kern="5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t-EE" sz="28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Valminud materjal antakse kasutajatele 	testimiseks, et vastavalt 	saadud tagasisidele seda muuta ning täiendada. </a:t>
            </a:r>
          </a:p>
          <a:p>
            <a:pPr>
              <a:spcAft>
                <a:spcPts val="0"/>
              </a:spcAft>
            </a:pPr>
            <a:r>
              <a:rPr lang="et-EE" sz="2800" kern="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Aktiivsete kasutajatena nähakse õpetajaid, lapsevanemaid ja õpilasi.</a:t>
            </a:r>
            <a:endParaRPr lang="et-EE" sz="2800" kern="5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901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77" y="643467"/>
            <a:ext cx="4178299" cy="5571066"/>
          </a:xfrm>
          <a:prstGeom prst="rect">
            <a:avLst/>
          </a:prstGeom>
        </p:spPr>
      </p:pic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22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01.jpg" descr="ELU projekti kulg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713063"/>
            <a:ext cx="12192000" cy="5419289"/>
          </a:xfrm>
          <a:prstGeom prst="rect">
            <a:avLst/>
          </a:prstGeom>
          <a:ln/>
        </p:spPr>
      </p:pic>
      <p:sp>
        <p:nvSpPr>
          <p:cNvPr id="4" name="Raam 3">
            <a:extLst>
              <a:ext uri="{FF2B5EF4-FFF2-40B4-BE49-F238E27FC236}">
                <a16:creationId xmlns:a16="http://schemas.microsoft.com/office/drawing/2014/main" id="{FB791C8D-8C6C-480C-8213-B737C898EAB3}"/>
              </a:ext>
            </a:extLst>
          </p:cNvPr>
          <p:cNvSpPr/>
          <p:nvPr/>
        </p:nvSpPr>
        <p:spPr>
          <a:xfrm>
            <a:off x="6096000" y="2503522"/>
            <a:ext cx="2731806" cy="3222159"/>
          </a:xfrm>
          <a:prstGeom prst="frame">
            <a:avLst>
              <a:gd name="adj1" fmla="val 2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 ja see peaks olema väga täp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590</Words>
  <Application>Microsoft Office PowerPoint</Application>
  <PresentationFormat>Laiekraan</PresentationFormat>
  <Paragraphs>102</Paragraphs>
  <Slides>39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39</vt:i4>
      </vt:variant>
    </vt:vector>
  </HeadingPairs>
  <TitlesOfParts>
    <vt:vector size="48" baseType="lpstr">
      <vt:lpstr>Arial Unicode MS</vt:lpstr>
      <vt:lpstr>Arial</vt:lpstr>
      <vt:lpstr>Calibri</vt:lpstr>
      <vt:lpstr>Calibri Light</vt:lpstr>
      <vt:lpstr>Helvetica</vt:lpstr>
      <vt:lpstr>Mangal</vt:lpstr>
      <vt:lpstr>Nunito-Regular</vt:lpstr>
      <vt:lpstr>Times New Roman</vt:lpstr>
      <vt:lpstr>Office'i kujundus</vt:lpstr>
      <vt:lpstr>Interdistsiplinaarne projekt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Projekti eelarve 100 eur kasutamine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Tunnetusseinad</dc:title>
  <dc:creator>Tiia Artla</dc:creator>
  <cp:lastModifiedBy>Tiia Artla</cp:lastModifiedBy>
  <cp:revision>103</cp:revision>
  <dcterms:created xsi:type="dcterms:W3CDTF">2017-02-22T11:12:08Z</dcterms:created>
  <dcterms:modified xsi:type="dcterms:W3CDTF">2017-09-28T11:25:54Z</dcterms:modified>
</cp:coreProperties>
</file>