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1" r:id="rId4"/>
    <p:sldId id="258" r:id="rId5"/>
    <p:sldId id="262" r:id="rId6"/>
    <p:sldId id="259" r:id="rId7"/>
    <p:sldId id="263" r:id="rId8"/>
    <p:sldId id="265" r:id="rId9"/>
    <p:sldId id="266" r:id="rId10"/>
    <p:sldId id="264" r:id="rId11"/>
    <p:sldId id="260" r:id="rId12"/>
    <p:sldId id="267" r:id="rId13"/>
    <p:sldId id="269" r:id="rId14"/>
    <p:sldId id="270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46"/>
  </p:normalViewPr>
  <p:slideViewPr>
    <p:cSldViewPr snapToGrid="0" snapToObjects="1" showGuides="1">
      <p:cViewPr varScale="1">
        <p:scale>
          <a:sx n="97" d="100"/>
          <a:sy n="97" d="100"/>
        </p:scale>
        <p:origin x="64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6A436-7FF1-4CA8-B819-602075153011}" type="datetimeFigureOut">
              <a:rPr lang="et-EE" smtClean="0"/>
              <a:t>28.01.2022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50FCB-877B-47F2-AD71-4F809B25E55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92507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MIKS ON VAJA SOID JA RABASID HOIDA?</a:t>
            </a:r>
            <a:b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MIKS ON VAJA OLLA KESKKONNAKAITSES AGRESSIIVNE?</a:t>
            </a:r>
            <a:b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50FCB-877B-47F2-AD71-4F809B25E55A}" type="slidenum">
              <a:rPr lang="et-EE" smtClean="0"/>
              <a:t>11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99989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0F5F-BA52-4341-81C6-69CF41BECD47}" type="datetimeFigureOut">
              <a:rPr lang="et-EE" smtClean="0"/>
              <a:t>28.01.2022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AC98-614A-E44E-B6BF-8E5A6345614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56234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0F5F-BA52-4341-81C6-69CF41BECD47}" type="datetimeFigureOut">
              <a:rPr lang="et-EE" smtClean="0"/>
              <a:t>28.01.2022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AC98-614A-E44E-B6BF-8E5A6345614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12730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0F5F-BA52-4341-81C6-69CF41BECD47}" type="datetimeFigureOut">
              <a:rPr lang="et-EE" smtClean="0"/>
              <a:t>28.01.2022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AC98-614A-E44E-B6BF-8E5A6345614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50543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0F5F-BA52-4341-81C6-69CF41BECD47}" type="datetimeFigureOut">
              <a:rPr lang="et-EE" smtClean="0"/>
              <a:t>28.01.2022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AC98-614A-E44E-B6BF-8E5A6345614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99421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0F5F-BA52-4341-81C6-69CF41BECD47}" type="datetimeFigureOut">
              <a:rPr lang="et-EE" smtClean="0"/>
              <a:t>28.01.2022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AC98-614A-E44E-B6BF-8E5A6345614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8923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0F5F-BA52-4341-81C6-69CF41BECD47}" type="datetimeFigureOut">
              <a:rPr lang="et-EE" smtClean="0"/>
              <a:t>28.01.2022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AC98-614A-E44E-B6BF-8E5A6345614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31606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0F5F-BA52-4341-81C6-69CF41BECD47}" type="datetimeFigureOut">
              <a:rPr lang="et-EE" smtClean="0"/>
              <a:t>28.01.2022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AC98-614A-E44E-B6BF-8E5A6345614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31169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0F5F-BA52-4341-81C6-69CF41BECD47}" type="datetimeFigureOut">
              <a:rPr lang="et-EE" smtClean="0"/>
              <a:t>28.01.2022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AC98-614A-E44E-B6BF-8E5A6345614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78374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0F5F-BA52-4341-81C6-69CF41BECD47}" type="datetimeFigureOut">
              <a:rPr lang="et-EE" smtClean="0"/>
              <a:t>28.01.2022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AC98-614A-E44E-B6BF-8E5A6345614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64492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0F5F-BA52-4341-81C6-69CF41BECD47}" type="datetimeFigureOut">
              <a:rPr lang="et-EE" smtClean="0"/>
              <a:t>28.01.2022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AC98-614A-E44E-B6BF-8E5A6345614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86559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0F5F-BA52-4341-81C6-69CF41BECD47}" type="datetimeFigureOut">
              <a:rPr lang="et-EE" smtClean="0"/>
              <a:t>28.01.2022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AC98-614A-E44E-B6BF-8E5A6345614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46820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80F5F-BA52-4341-81C6-69CF41BECD47}" type="datetimeFigureOut">
              <a:rPr lang="et-EE" smtClean="0"/>
              <a:t>28.01.2022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AAC98-614A-E44E-B6BF-8E5A6345614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3693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B95B90A-C038-1945-9766-C02AFA531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286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10536D-4624-DB4B-AAC5-C2F6DAA22F5F}"/>
              </a:ext>
            </a:extLst>
          </p:cNvPr>
          <p:cNvSpPr txBox="1"/>
          <p:nvPr/>
        </p:nvSpPr>
        <p:spPr>
          <a:xfrm>
            <a:off x="2739934" y="3888806"/>
            <a:ext cx="3565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800" i="1" dirty="0">
                <a:solidFill>
                  <a:schemeClr val="bg1"/>
                </a:solidFill>
              </a:rPr>
              <a:t>Tunnetest teadmisteni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4431D1-059E-AD4C-96A1-A729568C659F}"/>
              </a:ext>
            </a:extLst>
          </p:cNvPr>
          <p:cNvSpPr txBox="1"/>
          <p:nvPr/>
        </p:nvSpPr>
        <p:spPr>
          <a:xfrm>
            <a:off x="1832749" y="4465558"/>
            <a:ext cx="1428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>
                <a:solidFill>
                  <a:schemeClr val="bg1"/>
                </a:solidFill>
              </a:rPr>
              <a:t>Sandra Urvak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F325CF-FDFF-E34E-A726-B0C2838C8AD9}"/>
              </a:ext>
            </a:extLst>
          </p:cNvPr>
          <p:cNvSpPr txBox="1"/>
          <p:nvPr/>
        </p:nvSpPr>
        <p:spPr>
          <a:xfrm>
            <a:off x="5508654" y="4465558"/>
            <a:ext cx="1572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>
                <a:solidFill>
                  <a:schemeClr val="bg1"/>
                </a:solidFill>
              </a:rPr>
              <a:t>Farištamo</a:t>
            </a:r>
            <a:r>
              <a:rPr lang="et-EE" dirty="0">
                <a:solidFill>
                  <a:schemeClr val="bg1"/>
                </a:solidFill>
              </a:rPr>
              <a:t> </a:t>
            </a:r>
            <a:r>
              <a:rPr lang="et-EE" dirty="0" err="1">
                <a:solidFill>
                  <a:schemeClr val="bg1"/>
                </a:solidFill>
              </a:rPr>
              <a:t>Eller</a:t>
            </a:r>
            <a:endParaRPr lang="et-E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357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ACC5E2B8-56AE-2F42-92A6-E9DB15948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0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5EA2C9-12EF-E54B-941A-C8ED5D034596}"/>
              </a:ext>
            </a:extLst>
          </p:cNvPr>
          <p:cNvSpPr txBox="1"/>
          <p:nvPr/>
        </p:nvSpPr>
        <p:spPr>
          <a:xfrm>
            <a:off x="822960" y="4720590"/>
            <a:ext cx="3130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400" dirty="0">
                <a:solidFill>
                  <a:schemeClr val="bg1"/>
                </a:solidFill>
              </a:rPr>
              <a:t>Soosaare raba aprillis, foto Sandra Urvak</a:t>
            </a:r>
          </a:p>
        </p:txBody>
      </p:sp>
    </p:spTree>
    <p:extLst>
      <p:ext uri="{BB962C8B-B14F-4D97-AF65-F5344CB8AC3E}">
        <p14:creationId xmlns:p14="http://schemas.microsoft.com/office/powerpoint/2010/main" val="1304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EB02571-DCA6-3944-B7E2-4D468E676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5AEA397-8B4A-3746-AE4C-6B9F164960F7}"/>
              </a:ext>
            </a:extLst>
          </p:cNvPr>
          <p:cNvSpPr/>
          <p:nvPr/>
        </p:nvSpPr>
        <p:spPr>
          <a:xfrm>
            <a:off x="1394460" y="76206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MIKS?</a:t>
            </a: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ON RABARAADIOT VAJA?</a:t>
            </a:r>
            <a:b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KES ON RADIKAAL?</a:t>
            </a:r>
            <a:b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505458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7CFC0637-EB72-2E40-83E5-EF474654E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0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CA8F64-FCF4-B64E-B874-CF5549376652}"/>
              </a:ext>
            </a:extLst>
          </p:cNvPr>
          <p:cNvSpPr txBox="1"/>
          <p:nvPr/>
        </p:nvSpPr>
        <p:spPr>
          <a:xfrm>
            <a:off x="845820" y="4766310"/>
            <a:ext cx="5387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200" dirty="0"/>
              <a:t>Metsisekuke jäljed </a:t>
            </a:r>
            <a:r>
              <a:rPr lang="et-EE" sz="1200" dirty="0" err="1"/>
              <a:t>Niilusoo</a:t>
            </a:r>
            <a:r>
              <a:rPr lang="et-EE" sz="1200" dirty="0"/>
              <a:t> ja Soosaare rabade vahelises metsas, foto Sandra Urvak</a:t>
            </a:r>
          </a:p>
        </p:txBody>
      </p:sp>
    </p:spTree>
    <p:extLst>
      <p:ext uri="{BB962C8B-B14F-4D97-AF65-F5344CB8AC3E}">
        <p14:creationId xmlns:p14="http://schemas.microsoft.com/office/powerpoint/2010/main" val="2085314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EB02571-DCA6-3944-B7E2-4D468E676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726FA7-04EF-42DA-860D-B64242F57B6D}"/>
              </a:ext>
            </a:extLst>
          </p:cNvPr>
          <p:cNvSpPr txBox="1"/>
          <p:nvPr/>
        </p:nvSpPr>
        <p:spPr>
          <a:xfrm>
            <a:off x="904568" y="1779242"/>
            <a:ext cx="598784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KAS KESKKONNAKAITSES SAAB OLLA NEUTRAALNE?</a:t>
            </a:r>
            <a:b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OTSE JA AUSALT?</a:t>
            </a:r>
          </a:p>
        </p:txBody>
      </p:sp>
    </p:spTree>
    <p:extLst>
      <p:ext uri="{BB962C8B-B14F-4D97-AF65-F5344CB8AC3E}">
        <p14:creationId xmlns:p14="http://schemas.microsoft.com/office/powerpoint/2010/main" val="1750778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DAEFADA2-6895-1B43-AEA4-3EE280175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0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DA31A9-196F-A94E-891D-31765049BD89}"/>
              </a:ext>
            </a:extLst>
          </p:cNvPr>
          <p:cNvSpPr txBox="1"/>
          <p:nvPr/>
        </p:nvSpPr>
        <p:spPr>
          <a:xfrm>
            <a:off x="1051560" y="4640580"/>
            <a:ext cx="3706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200" dirty="0">
                <a:solidFill>
                  <a:schemeClr val="bg1"/>
                </a:solidFill>
              </a:rPr>
              <a:t>Õhtune ujumine Soosaare rabalaukas, foto Sandra Urvak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7266BC-6918-E84D-8479-CF406C77822D}"/>
              </a:ext>
            </a:extLst>
          </p:cNvPr>
          <p:cNvSpPr txBox="1"/>
          <p:nvPr/>
        </p:nvSpPr>
        <p:spPr>
          <a:xfrm>
            <a:off x="1714500" y="502920"/>
            <a:ext cx="37802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000" dirty="0">
                <a:solidFill>
                  <a:schemeClr val="bg1"/>
                </a:solidFill>
              </a:rPr>
              <a:t>H </a:t>
            </a:r>
            <a:r>
              <a:rPr lang="et-EE" sz="2000" dirty="0" err="1">
                <a:solidFill>
                  <a:schemeClr val="bg1"/>
                </a:solidFill>
              </a:rPr>
              <a:t>O</a:t>
            </a:r>
            <a:r>
              <a:rPr lang="et-EE" sz="2000" dirty="0">
                <a:solidFill>
                  <a:schemeClr val="bg1"/>
                </a:solidFill>
              </a:rPr>
              <a:t> I A M </a:t>
            </a:r>
            <a:r>
              <a:rPr lang="et-EE" sz="2000" dirty="0" err="1">
                <a:solidFill>
                  <a:schemeClr val="bg1"/>
                </a:solidFill>
              </a:rPr>
              <a:t>E</a:t>
            </a:r>
            <a:r>
              <a:rPr lang="et-EE" sz="2000" dirty="0">
                <a:solidFill>
                  <a:schemeClr val="bg1"/>
                </a:solidFill>
              </a:rPr>
              <a:t>  S </a:t>
            </a:r>
            <a:r>
              <a:rPr lang="et-EE" sz="2000" dirty="0" err="1">
                <a:solidFill>
                  <a:schemeClr val="bg1"/>
                </a:solidFill>
              </a:rPr>
              <a:t>O</a:t>
            </a:r>
            <a:r>
              <a:rPr lang="et-EE" sz="2000" dirty="0">
                <a:solidFill>
                  <a:schemeClr val="bg1"/>
                </a:solidFill>
              </a:rPr>
              <a:t> I D  ja R A </a:t>
            </a:r>
            <a:r>
              <a:rPr lang="et-EE" sz="2000" dirty="0" err="1">
                <a:solidFill>
                  <a:schemeClr val="bg1"/>
                </a:solidFill>
              </a:rPr>
              <a:t>B</a:t>
            </a:r>
            <a:r>
              <a:rPr lang="et-EE" sz="2000" dirty="0">
                <a:solidFill>
                  <a:schemeClr val="bg1"/>
                </a:solidFill>
              </a:rPr>
              <a:t> A S I D</a:t>
            </a:r>
          </a:p>
          <a:p>
            <a:endParaRPr lang="et-EE" sz="2000" dirty="0">
              <a:solidFill>
                <a:schemeClr val="bg1"/>
              </a:solidFill>
            </a:endParaRPr>
          </a:p>
          <a:p>
            <a:r>
              <a:rPr lang="et-EE" sz="2000" i="1" dirty="0">
                <a:solidFill>
                  <a:schemeClr val="bg1"/>
                </a:solidFill>
              </a:rPr>
              <a:t>TÄNAME</a:t>
            </a:r>
          </a:p>
        </p:txBody>
      </p:sp>
    </p:spTree>
    <p:extLst>
      <p:ext uri="{BB962C8B-B14F-4D97-AF65-F5344CB8AC3E}">
        <p14:creationId xmlns:p14="http://schemas.microsoft.com/office/powerpoint/2010/main" val="2195954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EB02571-DCA6-3944-B7E2-4D468E676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15CFD4-3BC2-FF42-831C-8763B63B6B33}"/>
              </a:ext>
            </a:extLst>
          </p:cNvPr>
          <p:cNvSpPr txBox="1"/>
          <p:nvPr/>
        </p:nvSpPr>
        <p:spPr>
          <a:xfrm>
            <a:off x="1516925" y="793568"/>
            <a:ext cx="4252446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t-EE" sz="2400" b="1" i="1" dirty="0"/>
              <a:t>Rabaraadio </a:t>
            </a:r>
          </a:p>
          <a:p>
            <a:endParaRPr lang="et-EE" dirty="0"/>
          </a:p>
          <a:p>
            <a:r>
              <a:rPr lang="et-EE" dirty="0"/>
              <a:t>MTÜ-de </a:t>
            </a:r>
            <a:r>
              <a:rPr lang="et-EE" dirty="0" err="1"/>
              <a:t>Niilusoo</a:t>
            </a:r>
            <a:r>
              <a:rPr lang="et-EE" dirty="0"/>
              <a:t> ja Päästame Eesti Metsad </a:t>
            </a:r>
          </a:p>
          <a:p>
            <a:r>
              <a:rPr lang="et-EE" dirty="0"/>
              <a:t>koostöös</a:t>
            </a:r>
          </a:p>
          <a:p>
            <a:endParaRPr lang="et-EE" dirty="0"/>
          </a:p>
          <a:p>
            <a:r>
              <a:rPr lang="et-EE" dirty="0"/>
              <a:t>alustas 2021 aasta augustis</a:t>
            </a:r>
          </a:p>
          <a:p>
            <a:endParaRPr lang="et-EE" dirty="0"/>
          </a:p>
          <a:p>
            <a:r>
              <a:rPr lang="et-EE" dirty="0"/>
              <a:t>seni toimunud 19 saadet</a:t>
            </a:r>
          </a:p>
          <a:p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32336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85DBC00B-C06D-7342-8C27-E2D4F69F9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0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3F858D-7D13-B549-83FD-C58274EB1361}"/>
              </a:ext>
            </a:extLst>
          </p:cNvPr>
          <p:cNvSpPr txBox="1"/>
          <p:nvPr/>
        </p:nvSpPr>
        <p:spPr>
          <a:xfrm>
            <a:off x="714375" y="4777740"/>
            <a:ext cx="27411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200" dirty="0">
                <a:solidFill>
                  <a:schemeClr val="bg1"/>
                </a:solidFill>
              </a:rPr>
              <a:t>Tupp-villpea Niilusoos, foto Sandra Urvak</a:t>
            </a:r>
          </a:p>
        </p:txBody>
      </p:sp>
    </p:spTree>
    <p:extLst>
      <p:ext uri="{BB962C8B-B14F-4D97-AF65-F5344CB8AC3E}">
        <p14:creationId xmlns:p14="http://schemas.microsoft.com/office/powerpoint/2010/main" val="1913525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EB02571-DCA6-3944-B7E2-4D468E676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1CBF4A-EFF8-C24F-909E-5DAFBA3E388F}"/>
              </a:ext>
            </a:extLst>
          </p:cNvPr>
          <p:cNvSpPr txBox="1"/>
          <p:nvPr/>
        </p:nvSpPr>
        <p:spPr>
          <a:xfrm>
            <a:off x="1451610" y="868680"/>
            <a:ext cx="43776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i="1" dirty="0"/>
              <a:t>Idee</a:t>
            </a:r>
          </a:p>
          <a:p>
            <a:endParaRPr lang="et-EE" dirty="0"/>
          </a:p>
          <a:p>
            <a:pPr marL="285750" indent="-285750">
              <a:buFontTx/>
              <a:buChar char="-"/>
            </a:pPr>
            <a:r>
              <a:rPr lang="et-EE" dirty="0"/>
              <a:t>rabaarmastus, hingemaastikud, koduraba</a:t>
            </a:r>
          </a:p>
          <a:p>
            <a:pPr marL="285750" indent="-285750">
              <a:buFontTx/>
              <a:buChar char="-"/>
            </a:pPr>
            <a:endParaRPr lang="et-EE" dirty="0"/>
          </a:p>
          <a:p>
            <a:pPr marL="285750" indent="-285750">
              <a:buFontTx/>
              <a:buChar char="-"/>
            </a:pPr>
            <a:r>
              <a:rPr lang="et-EE" dirty="0"/>
              <a:t>Pesitsusraadio</a:t>
            </a:r>
          </a:p>
          <a:p>
            <a:pPr marL="285750" indent="-285750">
              <a:buFontTx/>
              <a:buChar char="-"/>
            </a:pPr>
            <a:endParaRPr lang="et-EE" dirty="0"/>
          </a:p>
          <a:p>
            <a:pPr marL="285750" indent="-285750">
              <a:buFontTx/>
              <a:buChar char="-"/>
            </a:pPr>
            <a:r>
              <a:rPr lang="et-EE" dirty="0"/>
              <a:t>tunded ja teadmised koos</a:t>
            </a:r>
          </a:p>
          <a:p>
            <a:pPr marL="285750" indent="-285750">
              <a:buFontTx/>
              <a:buChar char="-"/>
            </a:pPr>
            <a:endParaRPr lang="et-EE" dirty="0"/>
          </a:p>
          <a:p>
            <a:pPr marL="285750" indent="-285750">
              <a:buFontTx/>
              <a:buChar char="-"/>
            </a:pPr>
            <a:r>
              <a:rPr lang="et-EE" dirty="0"/>
              <a:t>miks on rabad olulised!</a:t>
            </a:r>
          </a:p>
        </p:txBody>
      </p:sp>
    </p:spTree>
    <p:extLst>
      <p:ext uri="{BB962C8B-B14F-4D97-AF65-F5344CB8AC3E}">
        <p14:creationId xmlns:p14="http://schemas.microsoft.com/office/powerpoint/2010/main" val="2064737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B11E7BDA-C1C2-EF48-BCC3-5876930B2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0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1D4160-87EA-E04D-9E5F-5115DDADACEA}"/>
              </a:ext>
            </a:extLst>
          </p:cNvPr>
          <p:cNvSpPr txBox="1"/>
          <p:nvPr/>
        </p:nvSpPr>
        <p:spPr>
          <a:xfrm>
            <a:off x="880110" y="4697730"/>
            <a:ext cx="2671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400" dirty="0">
                <a:solidFill>
                  <a:schemeClr val="bg1"/>
                </a:solidFill>
              </a:rPr>
              <a:t>Suvel Niilusoos, foto Sandra Urvak</a:t>
            </a:r>
          </a:p>
        </p:txBody>
      </p:sp>
    </p:spTree>
    <p:extLst>
      <p:ext uri="{BB962C8B-B14F-4D97-AF65-F5344CB8AC3E}">
        <p14:creationId xmlns:p14="http://schemas.microsoft.com/office/powerpoint/2010/main" val="1965468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EB02571-DCA6-3944-B7E2-4D468E676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AB763E-A9FF-C542-A961-AB01D15E9FCD}"/>
              </a:ext>
            </a:extLst>
          </p:cNvPr>
          <p:cNvSpPr txBox="1"/>
          <p:nvPr/>
        </p:nvSpPr>
        <p:spPr>
          <a:xfrm>
            <a:off x="1485900" y="725090"/>
            <a:ext cx="4297587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dirty="0"/>
              <a:t>Rabadest:</a:t>
            </a:r>
          </a:p>
          <a:p>
            <a:endParaRPr lang="et-EE" sz="2400" dirty="0"/>
          </a:p>
          <a:p>
            <a:pPr marL="285750" indent="-285750">
              <a:buFontTx/>
              <a:buChar char="-"/>
            </a:pPr>
            <a:r>
              <a:rPr lang="et-EE" sz="2400" dirty="0"/>
              <a:t>tähtsus</a:t>
            </a:r>
          </a:p>
          <a:p>
            <a:pPr marL="285750" indent="-285750">
              <a:buFontTx/>
              <a:buChar char="-"/>
            </a:pPr>
            <a:r>
              <a:rPr lang="et-EE" sz="2400" dirty="0"/>
              <a:t>taastamine</a:t>
            </a:r>
          </a:p>
          <a:p>
            <a:pPr marL="285750" indent="-285750">
              <a:buFontTx/>
              <a:buChar char="-"/>
            </a:pPr>
            <a:r>
              <a:rPr lang="et-EE" sz="2400" dirty="0"/>
              <a:t>pärimus</a:t>
            </a:r>
          </a:p>
          <a:p>
            <a:pPr marL="285750" indent="-285750">
              <a:buFontTx/>
              <a:buChar char="-"/>
            </a:pPr>
            <a:r>
              <a:rPr lang="et-EE" sz="2400" dirty="0"/>
              <a:t>turbakaevandamine</a:t>
            </a:r>
          </a:p>
          <a:p>
            <a:pPr marL="285750" indent="-285750">
              <a:buFontTx/>
              <a:buChar char="-"/>
            </a:pPr>
            <a:r>
              <a:rPr lang="et-EE" sz="2400" dirty="0"/>
              <a:t>maailma sood</a:t>
            </a:r>
          </a:p>
          <a:p>
            <a:pPr marL="285750" indent="-285750">
              <a:buFontTx/>
              <a:buChar char="-"/>
            </a:pPr>
            <a:r>
              <a:rPr lang="et-EE" sz="2400" dirty="0"/>
              <a:t>elustik</a:t>
            </a:r>
          </a:p>
          <a:p>
            <a:pPr marL="285750" indent="-285750">
              <a:buFontTx/>
              <a:buChar char="-"/>
            </a:pPr>
            <a:r>
              <a:rPr lang="et-EE" sz="2400" dirty="0"/>
              <a:t>maaparandus ja kuivendamine</a:t>
            </a:r>
          </a:p>
          <a:p>
            <a:pPr marL="285750" indent="-285750">
              <a:buFontTx/>
              <a:buChar char="-"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254092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07584B7E-C723-B744-9E6C-82F41E970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0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CB7CFC-2603-AA4B-94A5-7A74225D5036}"/>
              </a:ext>
            </a:extLst>
          </p:cNvPr>
          <p:cNvSpPr txBox="1"/>
          <p:nvPr/>
        </p:nvSpPr>
        <p:spPr>
          <a:xfrm>
            <a:off x="971550" y="4640580"/>
            <a:ext cx="40815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400" dirty="0">
                <a:solidFill>
                  <a:schemeClr val="bg1"/>
                </a:solidFill>
              </a:rPr>
              <a:t>Põdra tegutsemise jäljed Niilusoos, foto Sandra Urvak</a:t>
            </a:r>
          </a:p>
        </p:txBody>
      </p:sp>
    </p:spTree>
    <p:extLst>
      <p:ext uri="{BB962C8B-B14F-4D97-AF65-F5344CB8AC3E}">
        <p14:creationId xmlns:p14="http://schemas.microsoft.com/office/powerpoint/2010/main" val="957789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40EA5079-6405-8141-B5F3-DC6F68BA9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" y="0"/>
            <a:ext cx="621188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F02951-DBDA-5147-8027-6097A7B79533}"/>
              </a:ext>
            </a:extLst>
          </p:cNvPr>
          <p:cNvSpPr txBox="1"/>
          <p:nvPr/>
        </p:nvSpPr>
        <p:spPr>
          <a:xfrm>
            <a:off x="6420643" y="249853"/>
            <a:ext cx="2417650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b="1" i="1" dirty="0"/>
              <a:t>N i i l u s </a:t>
            </a:r>
            <a:r>
              <a:rPr lang="et-EE" b="1" i="1" dirty="0" err="1"/>
              <a:t>o</a:t>
            </a:r>
            <a:r>
              <a:rPr lang="et-EE" b="1" i="1" dirty="0"/>
              <a:t> </a:t>
            </a:r>
            <a:r>
              <a:rPr lang="et-EE" b="1" i="1" dirty="0" err="1"/>
              <a:t>o</a:t>
            </a:r>
            <a:endParaRPr lang="et-EE" b="1" i="1" dirty="0"/>
          </a:p>
          <a:p>
            <a:endParaRPr lang="et-EE" dirty="0"/>
          </a:p>
          <a:p>
            <a:r>
              <a:rPr lang="et-EE" sz="1600" dirty="0"/>
              <a:t>raba Kolga-Jaani alevi</a:t>
            </a:r>
          </a:p>
          <a:p>
            <a:r>
              <a:rPr lang="et-EE" sz="1600" dirty="0"/>
              <a:t>külje all, ca 500 m</a:t>
            </a:r>
          </a:p>
          <a:p>
            <a:endParaRPr lang="et-EE" sz="1600" dirty="0"/>
          </a:p>
          <a:p>
            <a:r>
              <a:rPr lang="et-EE" sz="1600" dirty="0"/>
              <a:t>piirkonnas üle 1000 ha</a:t>
            </a:r>
          </a:p>
          <a:p>
            <a:r>
              <a:rPr lang="et-EE" sz="1600" dirty="0"/>
              <a:t>turbakaevandusi</a:t>
            </a:r>
          </a:p>
          <a:p>
            <a:endParaRPr lang="et-EE" sz="1600" dirty="0"/>
          </a:p>
          <a:p>
            <a:r>
              <a:rPr lang="et-EE" sz="1600" dirty="0" err="1"/>
              <a:t>KMHs</a:t>
            </a:r>
            <a:r>
              <a:rPr lang="et-EE" sz="1600" dirty="0"/>
              <a:t> palju möödalaskmisi</a:t>
            </a:r>
          </a:p>
          <a:p>
            <a:endParaRPr lang="et-EE" sz="1600" dirty="0"/>
          </a:p>
          <a:p>
            <a:r>
              <a:rPr lang="et-EE" sz="1600" dirty="0"/>
              <a:t>menetletud kogukonna </a:t>
            </a:r>
          </a:p>
          <a:p>
            <a:r>
              <a:rPr lang="et-EE" sz="1600" dirty="0"/>
              <a:t>teadmata</a:t>
            </a:r>
          </a:p>
          <a:p>
            <a:endParaRPr lang="et-EE" sz="1600" dirty="0"/>
          </a:p>
          <a:p>
            <a:r>
              <a:rPr lang="et-EE" sz="1600" dirty="0"/>
              <a:t>elurikkuse kadu</a:t>
            </a:r>
          </a:p>
          <a:p>
            <a:endParaRPr lang="et-EE" sz="1600" dirty="0"/>
          </a:p>
          <a:p>
            <a:r>
              <a:rPr lang="et-EE" sz="1600" dirty="0"/>
              <a:t>tuleoht, CO2, jne jne</a:t>
            </a:r>
          </a:p>
          <a:p>
            <a:endParaRPr lang="et-EE" sz="1600" dirty="0"/>
          </a:p>
          <a:p>
            <a:r>
              <a:rPr lang="et-EE" sz="1600" dirty="0"/>
              <a:t>probleemid veerežiimiga</a:t>
            </a:r>
          </a:p>
          <a:p>
            <a:endParaRPr lang="et-EE" sz="1600" dirty="0"/>
          </a:p>
          <a:p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947426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EB02571-DCA6-3944-B7E2-4D468E676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A2CD2C-5534-8944-B9D2-C1CE1BA08B4B}"/>
              </a:ext>
            </a:extLst>
          </p:cNvPr>
          <p:cNvSpPr txBox="1"/>
          <p:nvPr/>
        </p:nvSpPr>
        <p:spPr>
          <a:xfrm>
            <a:off x="1360170" y="434340"/>
            <a:ext cx="462915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t-EE" sz="2000" dirty="0"/>
          </a:p>
          <a:p>
            <a:endParaRPr lang="et-EE" sz="2000" dirty="0"/>
          </a:p>
          <a:p>
            <a:r>
              <a:rPr lang="et-EE" sz="2000" dirty="0"/>
              <a:t>Ess-soo</a:t>
            </a:r>
          </a:p>
          <a:p>
            <a:r>
              <a:rPr lang="et-EE" sz="2000" dirty="0"/>
              <a:t>                        </a:t>
            </a:r>
            <a:r>
              <a:rPr lang="en-US" sz="2000" dirty="0"/>
              <a:t>     </a:t>
            </a:r>
            <a:r>
              <a:rPr lang="et-EE" sz="2000" dirty="0" err="1"/>
              <a:t>Tuurapera</a:t>
            </a:r>
            <a:r>
              <a:rPr lang="et-EE" sz="2000" dirty="0"/>
              <a:t> raba</a:t>
            </a:r>
          </a:p>
          <a:p>
            <a:r>
              <a:rPr lang="en-US" sz="2000" dirty="0"/>
              <a:t>        </a:t>
            </a:r>
            <a:r>
              <a:rPr lang="et-EE" sz="2000" dirty="0"/>
              <a:t>Hagudi raba       </a:t>
            </a:r>
          </a:p>
          <a:p>
            <a:r>
              <a:rPr lang="et-EE" sz="2000" dirty="0"/>
              <a:t>                </a:t>
            </a:r>
            <a:r>
              <a:rPr lang="en-US" sz="2000" dirty="0"/>
              <a:t>                </a:t>
            </a:r>
            <a:r>
              <a:rPr lang="et-EE" sz="2000" dirty="0"/>
              <a:t>Rae raba</a:t>
            </a:r>
          </a:p>
          <a:p>
            <a:pPr algn="r"/>
            <a:r>
              <a:rPr lang="et-EE" sz="2000" dirty="0" err="1"/>
              <a:t>Kestla</a:t>
            </a:r>
            <a:r>
              <a:rPr lang="et-EE" sz="2000" dirty="0"/>
              <a:t> raba</a:t>
            </a:r>
          </a:p>
          <a:p>
            <a:r>
              <a:rPr lang="et-EE" sz="2000" dirty="0" err="1"/>
              <a:t>Elbu</a:t>
            </a:r>
            <a:r>
              <a:rPr lang="et-EE" sz="2000" dirty="0"/>
              <a:t> raba              </a:t>
            </a:r>
          </a:p>
          <a:p>
            <a:r>
              <a:rPr lang="et-EE" sz="2000" dirty="0"/>
              <a:t>                  </a:t>
            </a:r>
            <a:r>
              <a:rPr lang="en-US" sz="2000" dirty="0"/>
              <a:t>        </a:t>
            </a:r>
            <a:r>
              <a:rPr lang="et-EE" sz="2000" dirty="0"/>
              <a:t>Rummu raba       </a:t>
            </a:r>
          </a:p>
          <a:p>
            <a:r>
              <a:rPr lang="en-US" sz="2000" dirty="0"/>
              <a:t>                                        </a:t>
            </a:r>
            <a:r>
              <a:rPr lang="et-EE" sz="2000" dirty="0" err="1"/>
              <a:t>Niilusoo</a:t>
            </a:r>
            <a:r>
              <a:rPr lang="et-EE" sz="2000" dirty="0"/>
              <a:t> raba</a:t>
            </a:r>
          </a:p>
          <a:p>
            <a:r>
              <a:rPr lang="et-EE" sz="2000" dirty="0"/>
              <a:t>                             </a:t>
            </a:r>
            <a:r>
              <a:rPr lang="en-US" sz="2000" dirty="0"/>
              <a:t>                               </a:t>
            </a:r>
            <a:r>
              <a:rPr lang="et-EE" sz="2000" dirty="0" err="1"/>
              <a:t>Niibi</a:t>
            </a:r>
            <a:endParaRPr lang="et-EE" sz="2000" dirty="0"/>
          </a:p>
          <a:p>
            <a:r>
              <a:rPr lang="et-EE" sz="2000" dirty="0" err="1"/>
              <a:t>Illaste</a:t>
            </a:r>
            <a:r>
              <a:rPr lang="et-EE" sz="2000" dirty="0"/>
              <a:t> raba</a:t>
            </a:r>
          </a:p>
          <a:p>
            <a:endParaRPr lang="et-EE" sz="2000" dirty="0"/>
          </a:p>
          <a:p>
            <a:endParaRPr lang="et-EE" sz="2000" dirty="0"/>
          </a:p>
          <a:p>
            <a:endParaRPr lang="et-EE" sz="2000" dirty="0"/>
          </a:p>
        </p:txBody>
      </p:sp>
    </p:spTree>
    <p:extLst>
      <p:ext uri="{BB962C8B-B14F-4D97-AF65-F5344CB8AC3E}">
        <p14:creationId xmlns:p14="http://schemas.microsoft.com/office/powerpoint/2010/main" val="2687098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</TotalTime>
  <Words>222</Words>
  <Application>Microsoft Office PowerPoint</Application>
  <PresentationFormat>Ekraaniseanss (16:9)</PresentationFormat>
  <Paragraphs>78</Paragraphs>
  <Slides>14</Slides>
  <Notes>1</Notes>
  <HiddenSlides>0</HiddenSlides>
  <MMClips>0</MMClips>
  <ScaleCrop>false</ScaleCrop>
  <HeadingPairs>
    <vt:vector size="6" baseType="variant">
      <vt:variant>
        <vt:lpstr>Kasutatud fondid</vt:lpstr>
      </vt:variant>
      <vt:variant>
        <vt:i4>3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Urvak</dc:creator>
  <cp:lastModifiedBy>Farištamo Eller</cp:lastModifiedBy>
  <cp:revision>5</cp:revision>
  <dcterms:created xsi:type="dcterms:W3CDTF">2022-01-28T07:37:47Z</dcterms:created>
  <dcterms:modified xsi:type="dcterms:W3CDTF">2022-01-28T12:02:02Z</dcterms:modified>
</cp:coreProperties>
</file>