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7" r:id="rId3"/>
    <p:sldId id="270" r:id="rId4"/>
    <p:sldId id="268" r:id="rId5"/>
    <p:sldId id="271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72" r:id="rId14"/>
    <p:sldId id="264" r:id="rId15"/>
    <p:sldId id="266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2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2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2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2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4" autoAdjust="0"/>
    <p:restoredTop sz="94660"/>
  </p:normalViewPr>
  <p:slideViewPr>
    <p:cSldViewPr>
      <p:cViewPr>
        <p:scale>
          <a:sx n="80" d="100"/>
          <a:sy n="80" d="100"/>
        </p:scale>
        <p:origin x="-1075" y="-18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16E36-3DE2-4C8D-84F5-7F0799E30A25}" type="datetimeFigureOut">
              <a:rPr lang="et-EE" smtClean="0"/>
              <a:t>31.01.2022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3AC998-3354-4EEE-8FB5-83D13AECBF9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691341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1143000"/>
            <a:ext cx="7467600" cy="1470025"/>
          </a:xfrm>
        </p:spPr>
        <p:txBody>
          <a:bodyPr anchor="b"/>
          <a:lstStyle>
            <a:lvl1pPr algn="r">
              <a:defRPr/>
            </a:lvl1pPr>
          </a:lstStyle>
          <a:p>
            <a:pPr lvl="0"/>
            <a:r>
              <a:rPr lang="en-US" altLang="et-EE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3048000"/>
            <a:ext cx="6400800" cy="17526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et-EE" noProof="0" smtClean="0"/>
              <a:t>Click to edit Master subtitle style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t-EE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t-EE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415EECD-533B-422B-A685-A7306900BA74}" type="slidenum">
              <a:rPr lang="en-US" altLang="et-EE"/>
              <a:pPr/>
              <a:t>‹#›</a:t>
            </a:fld>
            <a:endParaRPr lang="en-US" altLang="et-E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D8078D-2978-418D-A7B5-85C7989BD4ED}" type="slidenum">
              <a:rPr lang="en-US" altLang="et-EE"/>
              <a:pPr/>
              <a:t>‹#›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3220183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8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74638"/>
            <a:ext cx="53340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1BD494-A027-4D97-B86B-377E91B857F7}" type="slidenum">
              <a:rPr lang="en-US" altLang="et-EE"/>
              <a:pPr/>
              <a:t>‹#›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914324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47800" y="1600200"/>
            <a:ext cx="35433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600200"/>
            <a:ext cx="35433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800" y="6245225"/>
            <a:ext cx="19050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05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982252A-F64E-4328-8121-518449CEA687}" type="slidenum">
              <a:rPr lang="en-US" altLang="et-EE"/>
              <a:pPr/>
              <a:t>‹#›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1789515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433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3500" y="1600200"/>
            <a:ext cx="35433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3500" y="3938588"/>
            <a:ext cx="35433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447800" y="6245225"/>
            <a:ext cx="19050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t-EE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505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t-E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1B82094-0991-40CF-9F59-4A0C85735553}" type="slidenum">
              <a:rPr lang="en-US" altLang="et-EE"/>
              <a:pPr/>
              <a:t>‹#›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1695159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371600" y="274638"/>
            <a:ext cx="7315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47800" y="1600200"/>
            <a:ext cx="35433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3500" y="1600200"/>
            <a:ext cx="35433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447800" y="3938588"/>
            <a:ext cx="35433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0" y="3938588"/>
            <a:ext cx="35433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447800" y="6245225"/>
            <a:ext cx="19050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505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014C409-F026-4054-B388-17AA535804BF}" type="slidenum">
              <a:rPr lang="en-US" altLang="et-EE"/>
              <a:pPr/>
              <a:t>‹#›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1743207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47800" y="1600200"/>
            <a:ext cx="35433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3500" y="1600200"/>
            <a:ext cx="35433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3500" y="3938588"/>
            <a:ext cx="35433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447800" y="6245225"/>
            <a:ext cx="19050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t-EE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505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t-E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E0D96A1-0247-41CD-86CA-915DC04199F4}" type="slidenum">
              <a:rPr lang="en-US" altLang="et-EE"/>
              <a:pPr/>
              <a:t>‹#›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3969961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67F2BC-5C60-471B-A286-4D3A29B82FF2}" type="slidenum">
              <a:rPr lang="en-US" altLang="et-EE"/>
              <a:pPr/>
              <a:t>‹#›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3318299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BAB43-A8D6-4FCF-96AA-39A93979AFE4}" type="slidenum">
              <a:rPr lang="en-US" altLang="et-EE"/>
              <a:pPr/>
              <a:t>‹#›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1863889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43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600200"/>
            <a:ext cx="3543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A3D9B-A784-4E3B-858B-E0A37F286C96}" type="slidenum">
              <a:rPr lang="en-US" altLang="et-EE"/>
              <a:pPr/>
              <a:t>‹#›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2010313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CAC913-032E-44EC-A610-E47B95DFF71E}" type="slidenum">
              <a:rPr lang="en-US" altLang="et-EE"/>
              <a:pPr/>
              <a:t>‹#›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1787682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0396E4-E4B7-4519-9288-92B0DCF19D6E}" type="slidenum">
              <a:rPr lang="en-US" altLang="et-EE"/>
              <a:pPr/>
              <a:t>‹#›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2375977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9E5D44-DCB9-4E2F-82E4-C7FAD6092E9A}" type="slidenum">
              <a:rPr lang="en-US" altLang="et-EE"/>
              <a:pPr/>
              <a:t>‹#›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2286987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F9FCA7-B383-44F2-9DEE-EE1BAC203D85}" type="slidenum">
              <a:rPr lang="en-US" altLang="et-EE"/>
              <a:pPr/>
              <a:t>‹#›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3527493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C49CE5-B85A-4DBD-964D-60D9D05F9439}" type="slidenum">
              <a:rPr lang="en-US" altLang="et-EE"/>
              <a:pPr/>
              <a:t>‹#›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3759321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274638"/>
            <a:ext cx="7315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t-EE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2390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t-EE" smtClean="0"/>
              <a:t>Click to edit Master text styles</a:t>
            </a:r>
          </a:p>
          <a:p>
            <a:pPr lvl="1"/>
            <a:r>
              <a:rPr lang="en-US" altLang="et-EE" smtClean="0"/>
              <a:t>Second level</a:t>
            </a:r>
          </a:p>
          <a:p>
            <a:pPr lvl="2"/>
            <a:r>
              <a:rPr lang="en-US" altLang="et-EE" smtClean="0"/>
              <a:t>Third level</a:t>
            </a:r>
          </a:p>
          <a:p>
            <a:pPr lvl="3"/>
            <a:r>
              <a:rPr lang="en-US" altLang="et-EE" smtClean="0"/>
              <a:t>Fourth level</a:t>
            </a:r>
          </a:p>
          <a:p>
            <a:pPr lvl="4"/>
            <a:r>
              <a:rPr lang="en-US" altLang="et-EE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7800" y="6245225"/>
            <a:ext cx="1905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endParaRPr lang="en-US" altLang="et-E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en-US" altLang="et-E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346F4E55-BC61-4A20-8258-E5D04CD9A4D6}" type="slidenum">
              <a:rPr lang="en-US" altLang="et-EE"/>
              <a:pPr/>
              <a:t>‹#›</a:t>
            </a:fld>
            <a:endParaRPr lang="en-US" alt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mailto:piretpk@elfond.ee" TargetMode="External"/><Relationship Id="rId3" Type="http://schemas.openxmlformats.org/officeDocument/2006/relationships/image" Target="../media/image62.png"/><Relationship Id="rId7" Type="http://schemas.openxmlformats.org/officeDocument/2006/relationships/hyperlink" Target="mailto:jott@elfond.ee" TargetMode="External"/><Relationship Id="rId12" Type="http://schemas.openxmlformats.org/officeDocument/2006/relationships/image" Target="../media/image61.png"/><Relationship Id="rId2" Type="http://schemas.openxmlformats.org/officeDocument/2006/relationships/hyperlink" Target="mailto:marko.kohv@ut.ee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gif"/><Relationship Id="rId11" Type="http://schemas.openxmlformats.org/officeDocument/2006/relationships/image" Target="../media/image63.png"/><Relationship Id="rId5" Type="http://schemas.openxmlformats.org/officeDocument/2006/relationships/image" Target="../media/image7.png"/><Relationship Id="rId10" Type="http://schemas.openxmlformats.org/officeDocument/2006/relationships/hyperlink" Target="mailto:evelin.krekker@tootsiturvas.ee" TargetMode="External"/><Relationship Id="rId4" Type="http://schemas.openxmlformats.org/officeDocument/2006/relationships/image" Target="../media/image6.gif"/><Relationship Id="rId9" Type="http://schemas.openxmlformats.org/officeDocument/2006/relationships/hyperlink" Target="mailto:mihkel.jarveoja@rmk.ee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" Type="http://schemas.openxmlformats.org/officeDocument/2006/relationships/image" Target="../media/image12.jpeg"/><Relationship Id="rId21" Type="http://schemas.openxmlformats.org/officeDocument/2006/relationships/image" Target="../media/image30.jpg"/><Relationship Id="rId34" Type="http://schemas.openxmlformats.org/officeDocument/2006/relationships/image" Target="../media/image43.jpeg"/><Relationship Id="rId7" Type="http://schemas.openxmlformats.org/officeDocument/2006/relationships/image" Target="../media/image16.jpe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33" Type="http://schemas.openxmlformats.org/officeDocument/2006/relationships/image" Target="../media/image42.png"/><Relationship Id="rId2" Type="http://schemas.openxmlformats.org/officeDocument/2006/relationships/image" Target="../media/image11.jpe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29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jpeg"/><Relationship Id="rId24" Type="http://schemas.openxmlformats.org/officeDocument/2006/relationships/image" Target="../media/image33.png"/><Relationship Id="rId32" Type="http://schemas.openxmlformats.org/officeDocument/2006/relationships/image" Target="../media/image41.jpe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28" Type="http://schemas.openxmlformats.org/officeDocument/2006/relationships/image" Target="../media/image37.jpe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31" Type="http://schemas.openxmlformats.org/officeDocument/2006/relationships/image" Target="../media/image40.png"/><Relationship Id="rId4" Type="http://schemas.openxmlformats.org/officeDocument/2006/relationships/image" Target="../media/image13.png"/><Relationship Id="rId9" Type="http://schemas.openxmlformats.org/officeDocument/2006/relationships/image" Target="../media/image18.jpeg"/><Relationship Id="rId14" Type="http://schemas.openxmlformats.org/officeDocument/2006/relationships/image" Target="../media/image23.png"/><Relationship Id="rId22" Type="http://schemas.openxmlformats.org/officeDocument/2006/relationships/image" Target="../media/image31.png"/><Relationship Id="rId27" Type="http://schemas.openxmlformats.org/officeDocument/2006/relationships/image" Target="../media/image36.jpeg"/><Relationship Id="rId30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3455153" y="4176918"/>
            <a:ext cx="210346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et-EE" altLang="et-EE" dirty="0" smtClean="0"/>
          </a:p>
          <a:p>
            <a:pPr algn="ctr"/>
            <a:r>
              <a:rPr lang="et-EE" altLang="et-EE" dirty="0" smtClean="0"/>
              <a:t>Marko </a:t>
            </a:r>
            <a:r>
              <a:rPr lang="et-EE" altLang="et-EE" dirty="0" smtClean="0"/>
              <a:t>Kohv</a:t>
            </a:r>
            <a:endParaRPr lang="et-EE" altLang="et-EE" dirty="0" smtClean="0"/>
          </a:p>
        </p:txBody>
      </p:sp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2951" y="914400"/>
            <a:ext cx="6047867" cy="1955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451396" y="5218093"/>
            <a:ext cx="466826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t-EE" altLang="et-EE" dirty="0" smtClean="0"/>
              <a:t>Märgalade päev 02.02.2022</a:t>
            </a:r>
            <a:endParaRPr lang="et-EE" altLang="et-EE" dirty="0" smtClean="0"/>
          </a:p>
          <a:p>
            <a:pPr algn="ctr"/>
            <a:endParaRPr lang="et-EE" altLang="et-EE" dirty="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695603" y="2286000"/>
            <a:ext cx="1622559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et-EE" altLang="et-EE" dirty="0" smtClean="0"/>
          </a:p>
          <a:p>
            <a:pPr algn="ctr"/>
            <a:r>
              <a:rPr lang="et-EE" altLang="et-EE" dirty="0" smtClean="0"/>
              <a:t>tutvustus</a:t>
            </a:r>
            <a:endParaRPr lang="et-EE" altLang="et-EE" dirty="0" smtClean="0"/>
          </a:p>
          <a:p>
            <a:pPr algn="ctr"/>
            <a:endParaRPr lang="et-EE" alt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D:\Taotlused\h2020 green deal\Kick_off_140121\Korsa_195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8740775" cy="53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691" name="Picture 3" descr="D:\Taotlused\h2020 green deal\Kick_off_140121\Korsa_202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050" y="1295400"/>
            <a:ext cx="8747125" cy="534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143000" y="-23813"/>
            <a:ext cx="8534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r>
              <a:rPr lang="et-EE" altLang="et-EE" kern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Arutelu</a:t>
            </a:r>
            <a:r>
              <a:rPr lang="et-EE" altLang="et-EE" kern="0" smtClean="0">
                <a:latin typeface="Arial" panose="020B0604020202020204" pitchFamily="34" charset="0"/>
                <a:cs typeface="Arial" panose="020B0604020202020204" pitchFamily="34" charset="0"/>
              </a:rPr>
              <a:t> – Kõrsa &amp; Lavassaare</a:t>
            </a:r>
            <a:endParaRPr lang="et-EE" altLang="et-EE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66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066800" y="76200"/>
            <a:ext cx="7315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r>
              <a:rPr lang="et-EE" altLang="et-EE" kern="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Loodus</a:t>
            </a:r>
            <a:r>
              <a:rPr lang="et-EE" altLang="et-EE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altLang="et-EE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t-EE" altLang="et-EE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Kikepera</a:t>
            </a:r>
            <a:endParaRPr lang="et-EE" altLang="et-EE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5714" name="Picture 2" descr="D:\Taotlused\h2020 green deal\Kick_off_140121\Kikepera_ala.jpe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990600"/>
            <a:ext cx="8229600" cy="577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715" name="Picture 3" descr="D:\Taotlused\h2020 green deal\Kick_off_140121\Kikepera_Maa-amet_kaldaerofoto_ID4246780_2021-04-1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3352800"/>
            <a:ext cx="5112639" cy="3413760"/>
          </a:xfrm>
          <a:prstGeom prst="rect">
            <a:avLst/>
          </a:prstGeom>
          <a:noFill/>
          <a:ln w="127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716" name="Picture 4" descr="D:\Pildid\Soo elupaigad\Soo elupaigad\9080 C Ohepalu jarvesoo (117)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3352799"/>
            <a:ext cx="5112640" cy="3413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717" name="Picture 5" descr="D:\Pildid\Soo elupaigad\Soo elupaigad\9080 A Kuresoo serv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3352800"/>
            <a:ext cx="5112639" cy="341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2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066800" y="76200"/>
            <a:ext cx="7315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r>
              <a:rPr lang="et-EE" altLang="et-EE" kern="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Loodus</a:t>
            </a:r>
            <a:r>
              <a:rPr lang="et-EE" altLang="et-EE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altLang="et-EE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t-EE" altLang="et-EE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Kikepera</a:t>
            </a:r>
            <a:endParaRPr lang="et-EE" altLang="et-EE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6739" name="Picture 3" descr="D:\Taotlused\h2020 green deal\Kick_off_140121\Kikepera_195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8858250" cy="534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40" name="Picture 4" descr="D:\Taotlused\h2020 green deal\Kick_off_140121\Kikepera_202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311274"/>
            <a:ext cx="8874125" cy="532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98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066800" y="76200"/>
            <a:ext cx="7315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r>
              <a:rPr lang="et-EE" altLang="et-EE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Plaan 2022.a</a:t>
            </a:r>
            <a:endParaRPr lang="et-EE" altLang="et-EE" sz="24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6810" y="1143000"/>
            <a:ext cx="7768590" cy="5632311"/>
          </a:xfrm>
          <a:prstGeom prst="rect">
            <a:avLst/>
          </a:prstGeom>
          <a:solidFill>
            <a:schemeClr val="accent3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t-E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Kontaktide loomine KOV-ide,  kogukondadega, 	huvigruppidega</a:t>
            </a:r>
          </a:p>
          <a:p>
            <a:endParaRPr lang="et-E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t-E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Ala praeguse seisundi kirjeldus ja püsiseire alustamine</a:t>
            </a:r>
          </a:p>
          <a:p>
            <a:r>
              <a:rPr lang="et-EE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t-E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morfoloogia</a:t>
            </a:r>
          </a:p>
          <a:p>
            <a:r>
              <a:rPr lang="et-EE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t-E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hüdroloogia</a:t>
            </a:r>
          </a:p>
          <a:p>
            <a:r>
              <a:rPr lang="et-EE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t-E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turvas/muld</a:t>
            </a:r>
          </a:p>
          <a:p>
            <a:r>
              <a:rPr lang="et-EE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t-E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taimestik</a:t>
            </a:r>
          </a:p>
          <a:p>
            <a:r>
              <a:rPr lang="et-EE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t-E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elustik</a:t>
            </a:r>
          </a:p>
          <a:p>
            <a:endParaRPr lang="et-E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t-E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Arutelude algatamine taastamiskava koostamiseks</a:t>
            </a:r>
          </a:p>
          <a:p>
            <a:endParaRPr lang="et-E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t-E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Referentskoosluste valik ja kirjeldus</a:t>
            </a:r>
          </a:p>
          <a:p>
            <a:endParaRPr lang="et-E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t-E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Taastamiskava koostamine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6990" y="61905"/>
            <a:ext cx="3108410" cy="1004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951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971800" y="1247775"/>
            <a:ext cx="4800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r>
              <a:rPr lang="et-EE" altLang="et-EE" sz="24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Marko Kohv (</a:t>
            </a:r>
            <a:r>
              <a:rPr lang="et-EE" altLang="et-EE" sz="24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marko.kohv@ut.ee</a:t>
            </a:r>
            <a:r>
              <a:rPr lang="et-EE" altLang="et-EE" sz="24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7" name="Picture 6" descr="University of Tartu - Wikipedia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2231" y="1109661"/>
            <a:ext cx="1143001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D:\Taotlused\h2020 green deal\ELF_logo.gi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2438400"/>
            <a:ext cx="1936714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x4s4b9y9.stackpathcdn.com/wp-content/uploads/2016/01/logo-transp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3950" y="4825760"/>
            <a:ext cx="2133600" cy="48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Taotlused\h2020 green deal\Kick_off_140121\RMK_logo.gif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3803" y="3704122"/>
            <a:ext cx="1539857" cy="791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2887644" y="2300288"/>
            <a:ext cx="6027756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r>
              <a:rPr lang="et-EE" altLang="et-EE" sz="24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Jüri-Ott Salm (</a:t>
            </a:r>
            <a:r>
              <a:rPr lang="et-EE" altLang="et-EE" sz="24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jott@elfond.ee</a:t>
            </a:r>
            <a:r>
              <a:rPr lang="et-EE" altLang="et-EE" sz="24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t-EE" altLang="et-EE" sz="24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Piret Pungas-Kohv (</a:t>
            </a:r>
            <a:r>
              <a:rPr lang="et-EE" altLang="et-EE" sz="24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piretpk@elfond.ee</a:t>
            </a:r>
            <a:r>
              <a:rPr lang="et-EE" altLang="et-EE" sz="24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2971800" y="3657600"/>
            <a:ext cx="6172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r>
              <a:rPr lang="et-EE" altLang="et-EE" sz="24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Mihkel Järveoja (</a:t>
            </a:r>
            <a:r>
              <a:rPr lang="et-EE" altLang="et-EE" sz="24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mihkel.jarveoja@rmk.ee</a:t>
            </a:r>
            <a:r>
              <a:rPr lang="et-EE" altLang="et-EE" sz="24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3505200" y="4648200"/>
            <a:ext cx="6172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r>
              <a:rPr lang="et-EE" altLang="et-EE" sz="24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Evelin </a:t>
            </a:r>
            <a:r>
              <a:rPr lang="et-EE" altLang="et-EE" sz="24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Krekker</a:t>
            </a:r>
            <a:r>
              <a:rPr lang="et-EE" altLang="et-EE" sz="24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t-EE" altLang="et-EE" sz="24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evelin.krekker@tootsiturvas.ee</a:t>
            </a:r>
            <a:r>
              <a:rPr lang="et-EE" altLang="et-EE" sz="24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1447800" y="-200025"/>
            <a:ext cx="52959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r>
              <a:rPr lang="et-EE" altLang="et-EE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Kontaktid</a:t>
            </a:r>
            <a:endParaRPr lang="et-EE" altLang="et-EE" sz="24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88" y="5867400"/>
            <a:ext cx="9158288" cy="636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1302" y="76200"/>
            <a:ext cx="3108410" cy="1004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093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5486400"/>
            <a:ext cx="690667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5575" y="457200"/>
            <a:ext cx="6895096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35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768590" cy="1143000"/>
          </a:xfrm>
        </p:spPr>
        <p:txBody>
          <a:bodyPr/>
          <a:lstStyle/>
          <a:p>
            <a:r>
              <a:rPr lang="en-GB" sz="28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-based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GB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utions for c</a:t>
            </a:r>
            <a:r>
              <a:rPr lang="en-GB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rbo</a:t>
            </a:r>
            <a:r>
              <a:rPr lang="en-GB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storage, 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people and wil</a:t>
            </a:r>
            <a:r>
              <a:rPr lang="en-GB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ernes</a:t>
            </a:r>
            <a:r>
              <a:rPr lang="en-GB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t-EE" sz="28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1524000"/>
            <a:ext cx="7768590" cy="3416320"/>
          </a:xfrm>
          <a:prstGeom prst="rect">
            <a:avLst/>
          </a:prstGeom>
          <a:solidFill>
            <a:schemeClr val="accent3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t-E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t-E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Horizon</a:t>
            </a:r>
            <a:r>
              <a:rPr lang="et-E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sz="2400" dirty="0">
                <a:latin typeface="Arial" panose="020B0604020202020204" pitchFamily="34" charset="0"/>
                <a:cs typeface="Arial" panose="020B0604020202020204" pitchFamily="34" charset="0"/>
              </a:rPr>
              <a:t>2020 </a:t>
            </a:r>
            <a:r>
              <a:rPr lang="et-E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Green</a:t>
            </a:r>
            <a:r>
              <a:rPr lang="et-E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Deal projekt</a:t>
            </a:r>
          </a:p>
          <a:p>
            <a:endParaRPr lang="et-E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t-E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01.12.21 – 31.11.2026</a:t>
            </a:r>
          </a:p>
          <a:p>
            <a:endParaRPr lang="et-E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t-E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Kogumaht 23,6 M</a:t>
            </a:r>
          </a:p>
          <a:p>
            <a:endParaRPr lang="et-E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t-E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32 partnerit 14 riigist üle Euroopa</a:t>
            </a:r>
          </a:p>
          <a:p>
            <a:endParaRPr lang="et-E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t-E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Eestist 4 partnerit, eelarve 5,2 M</a:t>
            </a:r>
            <a:endParaRPr lang="et-EE" sz="2400" dirty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6019800"/>
            <a:ext cx="2209800" cy="714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 descr="University of Tartu - Wikipedia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8659" y="4895029"/>
            <a:ext cx="1639941" cy="163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D:\Taotlused\h2020 green deal\ELF_logo.gi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2412" y="5524500"/>
            <a:ext cx="2326798" cy="123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x4s4b9y9.stackpathcdn.com/wp-content/uploads/2016/01/logo-transp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2647" y="5181600"/>
            <a:ext cx="3028943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Taotlused\h2020 green deal\Kick_off_140121\RMK_logo.gif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5715000"/>
            <a:ext cx="2362200" cy="121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1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Taotlused\h2020 green deal\Waterlands_struktuuri_graafiline_ülevaade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218" y="1371600"/>
            <a:ext cx="8858746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315200" cy="1143000"/>
          </a:xfrm>
        </p:spPr>
        <p:txBody>
          <a:bodyPr/>
          <a:lstStyle/>
          <a:p>
            <a:r>
              <a:rPr lang="et-EE" altLang="et-EE" dirty="0" smtClean="0">
                <a:latin typeface="Arial" panose="020B0604020202020204" pitchFamily="34" charset="0"/>
                <a:cs typeface="Arial" panose="020B0604020202020204" pitchFamily="34" charset="0"/>
              </a:rPr>
              <a:t>Projekti struktuur</a:t>
            </a:r>
            <a:endParaRPr lang="et-EE" altLang="et-E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6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Taotlused\h2020 green deal\Ettekanded\Waterlands Map V2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533400"/>
            <a:ext cx="6858000" cy="616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1524000" y="1752600"/>
            <a:ext cx="1600200" cy="304800"/>
          </a:xfrm>
          <a:prstGeom prst="rect">
            <a:avLst/>
          </a:prstGeom>
          <a:noFill/>
          <a:ln w="127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28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49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29974" y="3167390"/>
            <a:ext cx="2840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dirty="0"/>
              <a:t> </a:t>
            </a:r>
          </a:p>
        </p:txBody>
      </p:sp>
      <p:sp>
        <p:nvSpPr>
          <p:cNvPr id="6" name="Google Shape;217;p10"/>
          <p:cNvSpPr/>
          <p:nvPr/>
        </p:nvSpPr>
        <p:spPr>
          <a:xfrm>
            <a:off x="7304292" y="5796081"/>
            <a:ext cx="1828230" cy="106191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8" name="Google Shape;219;p10" descr="Text, whiteboard&#10;&#10;Description automatically generated"/>
          <p:cNvPicPr preferRelativeResize="0">
            <a:picLocks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0727" y="1410128"/>
            <a:ext cx="781376" cy="74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Google Shape;220;p10" descr="Graphical user interface, application, Teams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1904" y="2278096"/>
            <a:ext cx="1413666" cy="82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221;p10" descr="A screenshot of a video game&#10;&#10;Description automatically generated with medium confidence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7508" y="1234981"/>
            <a:ext cx="1721229" cy="467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222;p10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2789" y="1547473"/>
            <a:ext cx="1525713" cy="467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223;p10" descr="A picture containing text, clipart&#10;&#10;Description automatically generated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907" y="3167390"/>
            <a:ext cx="1648043" cy="449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224;p10" descr="A picture containing bar chart&#10;&#10;Description automatically generated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6432" y="2156323"/>
            <a:ext cx="736584" cy="939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225;p10" descr="Text&#10;&#10;Description automatically generated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5662" y="6003587"/>
            <a:ext cx="2090696" cy="570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26;p10" descr="Logo&#10;&#10;Description automatically generated with medium confidence"/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0200" y="3907133"/>
            <a:ext cx="2270092" cy="573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227;p10" descr="Logo&#10;&#10;Description automatically generated"/>
          <p:cNvPicPr preferRelativeResize="0"/>
          <p:nvPr/>
        </p:nvPicPr>
        <p:blipFill rotWithShape="1"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37089" y="2291173"/>
            <a:ext cx="1212504" cy="849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228;p10" descr="A picture containing text, plant, leaf, vector graphics&#10;&#10;Description automatically generated"/>
          <p:cNvPicPr preferRelativeResize="0"/>
          <p:nvPr/>
        </p:nvPicPr>
        <p:blipFill rotWithShape="1"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51325" y="3668487"/>
            <a:ext cx="1086206" cy="868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229;p10" descr="Logo, company name&#10;&#10;Description automatically generated"/>
          <p:cNvPicPr preferRelativeResize="0"/>
          <p:nvPr/>
        </p:nvPicPr>
        <p:blipFill rotWithShape="1">
          <a:blip r:embed="rId1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0400" y="3413948"/>
            <a:ext cx="958776" cy="958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230;p10" descr="A black background with white text&#10;&#10;Description automatically generated with low confidence"/>
          <p:cNvPicPr preferRelativeResize="0"/>
          <p:nvPr/>
        </p:nvPicPr>
        <p:blipFill rotWithShape="1">
          <a:blip r:embed="rId1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3785" y="4699501"/>
            <a:ext cx="1520752" cy="400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31;p10"/>
          <p:cNvPicPr preferRelativeResize="0"/>
          <p:nvPr/>
        </p:nvPicPr>
        <p:blipFill rotWithShape="1">
          <a:blip r:embed="rId1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6638" y="4647751"/>
            <a:ext cx="2109894" cy="440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32;p10"/>
          <p:cNvPicPr preferRelativeResize="0"/>
          <p:nvPr/>
        </p:nvPicPr>
        <p:blipFill rotWithShape="1">
          <a:blip r:embed="rId1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9176" y="2175075"/>
            <a:ext cx="1764919" cy="503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33;p10"/>
          <p:cNvPicPr preferRelativeResize="0"/>
          <p:nvPr/>
        </p:nvPicPr>
        <p:blipFill rotWithShape="1">
          <a:blip r:embed="rId1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324" y="6184694"/>
            <a:ext cx="2253692" cy="566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4;p10" descr="Graphical user interface, logo, company name&#10;&#10;Description automatically generated"/>
          <p:cNvPicPr preferRelativeResize="0"/>
          <p:nvPr/>
        </p:nvPicPr>
        <p:blipFill rotWithShape="1">
          <a:blip r:embed="rId1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8866" y="1310303"/>
            <a:ext cx="1764919" cy="882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35;p10"/>
          <p:cNvPicPr preferRelativeResize="0"/>
          <p:nvPr/>
        </p:nvPicPr>
        <p:blipFill rotWithShape="1">
          <a:blip r:embed="rId1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37089" y="5937817"/>
            <a:ext cx="657114" cy="887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36;p10" descr="A picture containing text, sign, clipart&#10;&#10;Description automatically generated"/>
          <p:cNvPicPr preferRelativeResize="0"/>
          <p:nvPr/>
        </p:nvPicPr>
        <p:blipFill rotWithShape="1">
          <a:blip r:embed="rId1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2023" y="5309871"/>
            <a:ext cx="911972" cy="486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37;p10" descr="A picture containing text&#10;&#10;Description automatically generated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5531304" y="3158060"/>
            <a:ext cx="1504111" cy="63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38;p10" descr="Text&#10;&#10;Description automatically generated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107860" y="5266884"/>
            <a:ext cx="2338692" cy="829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39;p10" descr="A picture containing text&#10;&#10;Description automatically generated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2467738" y="2019996"/>
            <a:ext cx="1286257" cy="1286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40;p10" descr="A picture containing text&#10;&#10;Description automatically generated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4254537" y="2860329"/>
            <a:ext cx="1063213" cy="1063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241;p10" descr="Diagram, venn diagram&#10;&#10;Description automatically generated"/>
          <p:cNvPicPr preferRelativeResize="0"/>
          <p:nvPr/>
        </p:nvPicPr>
        <p:blipFill rotWithShape="1">
          <a:blip r:embed="rId2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6687" y="4001423"/>
            <a:ext cx="1434633" cy="1014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242;p10" descr="Logo, company name&#10;&#10;Description automatically generated"/>
          <p:cNvPicPr preferRelativeResize="0"/>
          <p:nvPr/>
        </p:nvPicPr>
        <p:blipFill rotWithShape="1">
          <a:blip r:embed="rId2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0856" y="6096000"/>
            <a:ext cx="2445006" cy="7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243;p10" descr="Text&#10;&#10;Description automatically generated"/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7079828" y="5185731"/>
            <a:ext cx="1842528" cy="61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244;p10" descr="A picture containing text, clipart&#10;&#10;Description automatically generated"/>
          <p:cNvPicPr preferRelativeResize="0"/>
          <p:nvPr/>
        </p:nvPicPr>
        <p:blipFill rotWithShape="1">
          <a:blip r:embed="rId2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60" y="4604793"/>
            <a:ext cx="2360295" cy="531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245;p10" descr="A picture containing text, clipart&#10;&#10;Description automatically generated"/>
          <p:cNvPicPr preferRelativeResize="0"/>
          <p:nvPr/>
        </p:nvPicPr>
        <p:blipFill rotWithShape="1">
          <a:blip r:embed="rId2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39000" y="3306253"/>
            <a:ext cx="1795780" cy="4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246;p10" descr="logo uw - strona główna"/>
          <p:cNvPicPr preferRelativeResize="0"/>
          <p:nvPr/>
        </p:nvPicPr>
        <p:blipFill rotWithShape="1">
          <a:blip r:embed="rId2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95631" y="5252774"/>
            <a:ext cx="1844238" cy="716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247;p10" descr="Logo, company name&#10;&#10;Description automatically generated"/>
          <p:cNvPicPr preferRelativeResize="0"/>
          <p:nvPr/>
        </p:nvPicPr>
        <p:blipFill rotWithShape="1">
          <a:blip r:embed="rId3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929" t="-6521"/>
          <a:stretch/>
        </p:blipFill>
        <p:spPr>
          <a:xfrm>
            <a:off x="2779092" y="1444009"/>
            <a:ext cx="2202207" cy="516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248;p10" descr="Logo&#10;&#10;Description automatically generated with low confidence"/>
          <p:cNvPicPr preferRelativeResize="0"/>
          <p:nvPr/>
        </p:nvPicPr>
        <p:blipFill rotWithShape="1">
          <a:blip r:embed="rId31">
            <a:alphaModFix/>
          </a:blip>
          <a:srcRect/>
          <a:stretch/>
        </p:blipFill>
        <p:spPr>
          <a:xfrm>
            <a:off x="4246243" y="3897098"/>
            <a:ext cx="1434633" cy="1434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249;p10" descr="Logo, company name&#10;&#10;Description automatically generated"/>
          <p:cNvPicPr preferRelativeResize="0"/>
          <p:nvPr/>
        </p:nvPicPr>
        <p:blipFill rotWithShape="1">
          <a:blip r:embed="rId3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60" y="3732980"/>
            <a:ext cx="1377959" cy="775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250;p10"/>
          <p:cNvPicPr preferRelativeResize="0"/>
          <p:nvPr/>
        </p:nvPicPr>
        <p:blipFill rotWithShape="1">
          <a:blip r:embed="rId3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385" y="2250016"/>
            <a:ext cx="1082431" cy="826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251;p10" descr="Logo&#10;&#10;Description automatically generated"/>
          <p:cNvPicPr preferRelativeResize="0"/>
          <p:nvPr/>
        </p:nvPicPr>
        <p:blipFill rotWithShape="1">
          <a:blip r:embed="rId3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72400" y="165051"/>
            <a:ext cx="1105446" cy="1164302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315200" cy="1143000"/>
          </a:xfrm>
        </p:spPr>
        <p:txBody>
          <a:bodyPr/>
          <a:lstStyle/>
          <a:p>
            <a:r>
              <a:rPr lang="et-EE" altLang="et-EE" dirty="0" smtClean="0">
                <a:latin typeface="Arial" panose="020B0604020202020204" pitchFamily="34" charset="0"/>
                <a:cs typeface="Arial" panose="020B0604020202020204" pitchFamily="34" charset="0"/>
              </a:rPr>
              <a:t>Osalejad</a:t>
            </a:r>
            <a:endParaRPr lang="et-EE" altLang="et-E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70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315200" cy="1143000"/>
          </a:xfrm>
        </p:spPr>
        <p:txBody>
          <a:bodyPr/>
          <a:lstStyle/>
          <a:p>
            <a:r>
              <a:rPr lang="et-EE" altLang="et-EE" dirty="0" smtClean="0">
                <a:latin typeface="Arial" panose="020B0604020202020204" pitchFamily="34" charset="0"/>
                <a:cs typeface="Arial" panose="020B0604020202020204" pitchFamily="34" charset="0"/>
              </a:rPr>
              <a:t>Eesti </a:t>
            </a:r>
            <a:r>
              <a:rPr lang="et-EE" altLang="et-EE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Action</a:t>
            </a:r>
            <a:r>
              <a:rPr lang="et-EE" altLang="et-EE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altLang="et-EE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Site</a:t>
            </a:r>
            <a:r>
              <a:rPr lang="et-EE" altLang="et-E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altLang="et-E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(3531 ha)</a:t>
            </a:r>
            <a:endParaRPr lang="et-EE" altLang="et-E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087" name="Picture 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4910" y="1295400"/>
            <a:ext cx="7543800" cy="5431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46088" name="Picture 8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9830" y="1295400"/>
            <a:ext cx="7044690" cy="5428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3810000" y="2743200"/>
            <a:ext cx="457200" cy="533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28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3822192" y="2795016"/>
            <a:ext cx="381000" cy="5334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28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3810000" y="3291840"/>
            <a:ext cx="393192" cy="379476"/>
          </a:xfrm>
          <a:prstGeom prst="ellipse">
            <a:avLst/>
          </a:prstGeom>
          <a:noFill/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28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5181600" y="4267200"/>
            <a:ext cx="393192" cy="379476"/>
          </a:xfrm>
          <a:prstGeom prst="ellipse">
            <a:avLst/>
          </a:prstGeom>
          <a:noFill/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28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6477000" y="5029200"/>
            <a:ext cx="1219200" cy="838200"/>
          </a:xfrm>
          <a:prstGeom prst="ellipse">
            <a:avLst/>
          </a:prstGeom>
          <a:noFill/>
          <a:ln w="254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28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5990" y="985421"/>
            <a:ext cx="3048000" cy="3293209"/>
          </a:xfrm>
          <a:prstGeom prst="rect">
            <a:avLst/>
          </a:prstGeom>
          <a:solidFill>
            <a:schemeClr val="accent3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t-EE" dirty="0" smtClean="0">
                <a:solidFill>
                  <a:srgbClr val="FF0000"/>
                </a:solidFill>
              </a:rPr>
              <a:t>Keeruline</a:t>
            </a:r>
            <a:r>
              <a:rPr lang="et-EE" dirty="0" smtClean="0"/>
              <a:t> </a:t>
            </a:r>
            <a:r>
              <a:rPr lang="et-EE" sz="1200" dirty="0" smtClean="0"/>
              <a:t>(808 ha)</a:t>
            </a:r>
          </a:p>
          <a:p>
            <a:r>
              <a:rPr lang="et-EE" sz="1600" dirty="0" smtClean="0"/>
              <a:t>   </a:t>
            </a:r>
            <a:r>
              <a:rPr lang="et-EE" sz="1600" dirty="0" smtClean="0"/>
              <a:t>Ammendunud turbaväljad</a:t>
            </a:r>
            <a:endParaRPr lang="et-EE" sz="1600" dirty="0" smtClean="0"/>
          </a:p>
          <a:p>
            <a:r>
              <a:rPr lang="et-EE" sz="1600" dirty="0" smtClean="0"/>
              <a:t>   </a:t>
            </a:r>
            <a:r>
              <a:rPr lang="et-EE" sz="1600" dirty="0" smtClean="0"/>
              <a:t>Märgalad+ roheenergia?</a:t>
            </a:r>
            <a:endParaRPr lang="et-EE" sz="1600" dirty="0" smtClean="0"/>
          </a:p>
          <a:p>
            <a:r>
              <a:rPr lang="et-EE" sz="1600" dirty="0"/>
              <a:t>	</a:t>
            </a:r>
            <a:endParaRPr lang="et-EE" sz="1600" dirty="0" smtClean="0"/>
          </a:p>
          <a:p>
            <a:r>
              <a:rPr lang="et-EE" dirty="0" smtClean="0">
                <a:solidFill>
                  <a:srgbClr val="FFFF00"/>
                </a:solidFill>
              </a:rPr>
              <a:t>Arutelu</a:t>
            </a:r>
            <a:r>
              <a:rPr lang="et-EE" dirty="0" smtClean="0"/>
              <a:t> </a:t>
            </a:r>
            <a:r>
              <a:rPr lang="et-EE" sz="1200" dirty="0" smtClean="0"/>
              <a:t>(934 ha)</a:t>
            </a:r>
          </a:p>
          <a:p>
            <a:r>
              <a:rPr lang="et-EE" sz="1200" dirty="0" smtClean="0"/>
              <a:t>    </a:t>
            </a:r>
            <a:r>
              <a:rPr lang="et-EE" sz="1600" dirty="0" smtClean="0"/>
              <a:t>Mahajäetud turbaväljad</a:t>
            </a:r>
            <a:endParaRPr lang="et-EE" sz="1600" dirty="0" smtClean="0"/>
          </a:p>
          <a:p>
            <a:r>
              <a:rPr lang="et-EE" sz="1600" dirty="0" smtClean="0"/>
              <a:t>   </a:t>
            </a:r>
            <a:r>
              <a:rPr lang="et-EE" sz="1600" dirty="0" smtClean="0"/>
              <a:t>Märgalad + rekreatsioon?</a:t>
            </a:r>
            <a:endParaRPr lang="et-EE" sz="1600" dirty="0" smtClean="0"/>
          </a:p>
          <a:p>
            <a:endParaRPr lang="et-EE" sz="1200" dirty="0" smtClean="0"/>
          </a:p>
          <a:p>
            <a:r>
              <a:rPr lang="et-EE" dirty="0" smtClean="0">
                <a:solidFill>
                  <a:srgbClr val="92D050"/>
                </a:solidFill>
              </a:rPr>
              <a:t>Loodus</a:t>
            </a:r>
            <a:r>
              <a:rPr lang="et-EE" dirty="0" smtClean="0"/>
              <a:t> </a:t>
            </a:r>
            <a:r>
              <a:rPr lang="et-EE" sz="1200" dirty="0" smtClean="0"/>
              <a:t>(1790 ha)</a:t>
            </a:r>
          </a:p>
          <a:p>
            <a:r>
              <a:rPr lang="et-EE" sz="1600" dirty="0"/>
              <a:t> </a:t>
            </a:r>
            <a:r>
              <a:rPr lang="et-EE" sz="1600" dirty="0" smtClean="0"/>
              <a:t>  </a:t>
            </a:r>
            <a:r>
              <a:rPr lang="et-EE" sz="1600" dirty="0" smtClean="0"/>
              <a:t>Kuivendatud metsad</a:t>
            </a:r>
            <a:endParaRPr lang="et-EE" sz="1600" dirty="0" smtClean="0"/>
          </a:p>
          <a:p>
            <a:r>
              <a:rPr lang="et-EE" sz="1600" dirty="0" smtClean="0"/>
              <a:t>   </a:t>
            </a:r>
            <a:r>
              <a:rPr lang="et-EE" sz="1600" dirty="0" smtClean="0"/>
              <a:t>Elurikkus </a:t>
            </a:r>
            <a:r>
              <a:rPr lang="et-EE" sz="1600" dirty="0" smtClean="0"/>
              <a:t>+ </a:t>
            </a:r>
            <a:r>
              <a:rPr lang="et-EE" sz="1600" dirty="0" smtClean="0"/>
              <a:t>metsandus? </a:t>
            </a:r>
            <a:endParaRPr lang="et-EE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7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315200" cy="1143000"/>
          </a:xfrm>
        </p:spPr>
        <p:txBody>
          <a:bodyPr/>
          <a:lstStyle/>
          <a:p>
            <a:r>
              <a:rPr lang="et-EE" altLang="et-E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Keeruline</a:t>
            </a:r>
            <a:r>
              <a:rPr lang="et-EE" altLang="et-E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altLang="et-EE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t-EE" altLang="et-EE" dirty="0" smtClean="0">
                <a:latin typeface="Arial" panose="020B0604020202020204" pitchFamily="34" charset="0"/>
                <a:cs typeface="Arial" panose="020B0604020202020204" pitchFamily="34" charset="0"/>
              </a:rPr>
              <a:t>Lavassaare</a:t>
            </a:r>
            <a:endParaRPr lang="et-EE" altLang="et-E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1618" name="Picture 2" descr="D:\Taotlused\h2020 green deal\Kick_off_140121\Lavassaare_alad.jpe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101569"/>
            <a:ext cx="3962400" cy="550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19" name="Picture 3" descr="D:\Taotlused\h2020 green deal\Droon_Lavassaare_projektiala_2_29092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0" y="1116809"/>
            <a:ext cx="4800600" cy="2700337"/>
          </a:xfrm>
          <a:prstGeom prst="rect">
            <a:avLst/>
          </a:prstGeom>
          <a:noFill/>
          <a:ln w="254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20" name="Picture 4" descr="D:\Taotlused\h2020 green deal\Droon_Lavassaare_projektiala_29092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0" y="3898582"/>
            <a:ext cx="4800600" cy="2700338"/>
          </a:xfrm>
          <a:prstGeom prst="rect">
            <a:avLst/>
          </a:prstGeom>
          <a:noFill/>
          <a:ln w="254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 bwMode="auto">
          <a:xfrm>
            <a:off x="2286000" y="304800"/>
            <a:ext cx="914400" cy="914400"/>
          </a:xfrm>
          <a:prstGeom prst="straightConnector1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17525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D:\Taotlused\h2020 green deal\Kick_off_140121\Lavassaare 195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630" y="1219200"/>
            <a:ext cx="8858250" cy="535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43" name="Picture 3" descr="D:\Taotlused\h2020 green deal\Kick_off_140121\Lavassaare 202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630" y="1219200"/>
            <a:ext cx="8886825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066800" y="76200"/>
            <a:ext cx="7315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r>
              <a:rPr lang="et-EE" altLang="et-EE" kern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Keeruline</a:t>
            </a:r>
            <a:r>
              <a:rPr lang="et-EE" altLang="et-EE" kern="0" smtClean="0">
                <a:latin typeface="Arial" panose="020B0604020202020204" pitchFamily="34" charset="0"/>
                <a:cs typeface="Arial" panose="020B0604020202020204" pitchFamily="34" charset="0"/>
              </a:rPr>
              <a:t> – Lavassaare</a:t>
            </a:r>
            <a:endParaRPr lang="et-EE" altLang="et-EE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57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-23813"/>
            <a:ext cx="8534400" cy="1143000"/>
          </a:xfrm>
        </p:spPr>
        <p:txBody>
          <a:bodyPr/>
          <a:lstStyle/>
          <a:p>
            <a:r>
              <a:rPr lang="et-EE" altLang="et-EE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Arutelu</a:t>
            </a:r>
            <a:r>
              <a:rPr lang="et-EE" altLang="et-E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altLang="et-EE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t-EE" altLang="et-E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Kõrsa</a:t>
            </a:r>
            <a:r>
              <a:rPr lang="et-EE" altLang="et-EE" dirty="0" smtClean="0">
                <a:latin typeface="Arial" panose="020B0604020202020204" pitchFamily="34" charset="0"/>
                <a:cs typeface="Arial" panose="020B0604020202020204" pitchFamily="34" charset="0"/>
              </a:rPr>
              <a:t> &amp; Lavassaare</a:t>
            </a:r>
            <a:endParaRPr lang="et-EE" altLang="et-E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3666" name="Picture 2" descr="D:\Taotlused\h2020 green deal\Kick_off_140121\Korsa_ala.jpe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1066800"/>
            <a:ext cx="7816664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71" name="Picture 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200400"/>
            <a:ext cx="4648200" cy="3486627"/>
          </a:xfrm>
          <a:prstGeom prst="rect">
            <a:avLst/>
          </a:prstGeom>
          <a:noFill/>
          <a:ln w="25400" cap="flat" cmpd="sng" algn="ctr">
            <a:solidFill>
              <a:srgbClr val="FFC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33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F1ECD8"/>
      </a:lt1>
      <a:dk2>
        <a:srgbClr val="4F261E"/>
      </a:dk2>
      <a:lt2>
        <a:srgbClr val="777777"/>
      </a:lt2>
      <a:accent1>
        <a:srgbClr val="909082"/>
      </a:accent1>
      <a:accent2>
        <a:srgbClr val="809EA8"/>
      </a:accent2>
      <a:accent3>
        <a:srgbClr val="F7F4E9"/>
      </a:accent3>
      <a:accent4>
        <a:srgbClr val="000000"/>
      </a:accent4>
      <a:accent5>
        <a:srgbClr val="C6C6C1"/>
      </a:accent5>
      <a:accent6>
        <a:srgbClr val="738F98"/>
      </a:accent6>
      <a:hlink>
        <a:srgbClr val="FFCC66"/>
      </a:hlink>
      <a:folHlink>
        <a:srgbClr val="E9DCB9"/>
      </a:folHlink>
    </a:clrScheme>
    <a:fontScheme name="Default Design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t-EE" sz="2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t-EE" sz="2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1ECD8"/>
        </a:lt1>
        <a:dk2>
          <a:srgbClr val="4F261E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F7F4E9"/>
        </a:accent3>
        <a:accent4>
          <a:srgbClr val="000000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2852</TotalTime>
  <Words>116</Words>
  <Application>Microsoft Office PowerPoint</Application>
  <PresentationFormat>On-screen Show (4:3)</PresentationFormat>
  <Paragraphs>57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Default Design</vt:lpstr>
      <vt:lpstr>PowerPoint Presentation</vt:lpstr>
      <vt:lpstr>Water-based solutions for carbon storage,  people and wilderness</vt:lpstr>
      <vt:lpstr>Projekti struktuur</vt:lpstr>
      <vt:lpstr>PowerPoint Presentation</vt:lpstr>
      <vt:lpstr>Osalejad</vt:lpstr>
      <vt:lpstr>Eesti Action Site (3531 ha)</vt:lpstr>
      <vt:lpstr>Keeruline – Lavassaare</vt:lpstr>
      <vt:lpstr>PowerPoint Presentation</vt:lpstr>
      <vt:lpstr>Arutelu – Kõrsa &amp; Lavassaare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Ülevaade Selisoos toimuvatest uuringutest</dc:title>
  <dc:creator>Marko</dc:creator>
  <cp:lastModifiedBy>Marko</cp:lastModifiedBy>
  <cp:revision>68</cp:revision>
  <dcterms:created xsi:type="dcterms:W3CDTF">2005-10-31T21:10:38Z</dcterms:created>
  <dcterms:modified xsi:type="dcterms:W3CDTF">2022-01-31T11:08:29Z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TC100690481033</vt:lpwstr>
  </property>
</Properties>
</file>