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</p:sldMasterIdLst>
  <p:notesMasterIdLst>
    <p:notesMasterId r:id="rId19"/>
  </p:notesMasterIdLst>
  <p:handoutMasterIdLst>
    <p:handoutMasterId r:id="rId20"/>
  </p:handoutMasterIdLst>
  <p:sldIdLst>
    <p:sldId id="294" r:id="rId2"/>
    <p:sldId id="290" r:id="rId3"/>
    <p:sldId id="291" r:id="rId4"/>
    <p:sldId id="568" r:id="rId5"/>
    <p:sldId id="576" r:id="rId6"/>
    <p:sldId id="569" r:id="rId7"/>
    <p:sldId id="543" r:id="rId8"/>
    <p:sldId id="565" r:id="rId9"/>
    <p:sldId id="566" r:id="rId10"/>
    <p:sldId id="478" r:id="rId11"/>
    <p:sldId id="588" r:id="rId12"/>
    <p:sldId id="535" r:id="rId13"/>
    <p:sldId id="571" r:id="rId14"/>
    <p:sldId id="573" r:id="rId15"/>
    <p:sldId id="584" r:id="rId16"/>
    <p:sldId id="585" r:id="rId17"/>
    <p:sldId id="578" r:id="rId18"/>
  </p:sldIdLst>
  <p:sldSz cx="9906000" cy="6858000" type="A4"/>
  <p:notesSz cx="6797675" cy="992505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85635" autoAdjust="0"/>
  </p:normalViewPr>
  <p:slideViewPr>
    <p:cSldViewPr>
      <p:cViewPr varScale="1">
        <p:scale>
          <a:sx n="59" d="100"/>
          <a:sy n="59" d="100"/>
        </p:scale>
        <p:origin x="1256" y="4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-8746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348" y="-108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25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7075"/>
            <a:ext cx="2945659" cy="49625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6739525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25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7075"/>
            <a:ext cx="2945659" cy="49625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548853F7-869E-481C-B6D5-6EE0DD47F975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821732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853F7-869E-481C-B6D5-6EE0DD47F975}" type="slidenum">
              <a:rPr lang="et-EE" smtClean="0"/>
              <a:pPr/>
              <a:t>1</a:t>
            </a:fld>
            <a:endParaRPr lang="et-EE" dirty="0"/>
          </a:p>
        </p:txBody>
      </p:sp>
      <p:sp>
        <p:nvSpPr>
          <p:cNvPr id="5" name="Kuupäeva kohatäid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51051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Kas kaasamine</a:t>
            </a:r>
            <a:r>
              <a:rPr lang="et-EE" baseline="0" dirty="0" smtClean="0"/>
              <a:t> võib olla ka eesmärk?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8853F7-869E-481C-B6D5-6EE0DD47F975}" type="slidenum">
              <a:rPr lang="et-EE" smtClean="0"/>
              <a:pPr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85317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Kas kaasamine</a:t>
            </a:r>
            <a:r>
              <a:rPr lang="et-EE" baseline="0" dirty="0" smtClean="0"/>
              <a:t> võib olla ka eesmärk?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8853F7-869E-481C-B6D5-6EE0DD47F975}" type="slidenum">
              <a:rPr lang="et-EE" smtClean="0"/>
              <a:pPr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11249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Kas kaasamine</a:t>
            </a:r>
            <a:r>
              <a:rPr lang="et-EE" baseline="0" dirty="0" smtClean="0"/>
              <a:t> võib olla ka eesmärk?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8853F7-869E-481C-B6D5-6EE0DD47F975}" type="slidenum">
              <a:rPr lang="et-EE" smtClean="0"/>
              <a:pPr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66135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8853F7-869E-481C-B6D5-6EE0DD47F975}" type="slidenum">
              <a:rPr lang="et-EE" smtClean="0"/>
              <a:pPr/>
              <a:t>13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5945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8853F7-869E-481C-B6D5-6EE0DD47F975}" type="slidenum">
              <a:rPr lang="et-EE" smtClean="0"/>
              <a:pPr/>
              <a:t>17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89572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810" y="2130425"/>
            <a:ext cx="7922087" cy="18239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811" y="3954385"/>
            <a:ext cx="7922086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1811" y="6356351"/>
            <a:ext cx="9057896" cy="365125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Museo 500"/>
                <a:cs typeface="Museo 500"/>
              </a:defRPr>
            </a:lvl1pPr>
          </a:lstStyle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5705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fld id="{678F0DCF-ABF6-4DD1-8814-F35F0A35F8B9}" type="slidenum">
              <a:rPr lang="et-EE" smtClean="0"/>
              <a:pPr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89223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274487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DCF-ABF6-4DD1-8814-F35F0A35F8B9}" type="slidenum">
              <a:rPr lang="et-EE" smtClean="0"/>
              <a:pPr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7848208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fld id="{678F0DCF-ABF6-4DD1-8814-F35F0A35F8B9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4575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fld id="{678F0DCF-ABF6-4DD1-8814-F35F0A35F8B9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50335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fld id="{678F0DCF-ABF6-4DD1-8814-F35F0A35F8B9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5865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fld id="{678F0DCF-ABF6-4DD1-8814-F35F0A35F8B9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8123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fld id="{678F0DCF-ABF6-4DD1-8814-F35F0A35F8B9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5879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fld id="{678F0DCF-ABF6-4DD1-8814-F35F0A35F8B9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63380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1824" y="6356351"/>
            <a:ext cx="388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678F0DCF-ABF6-4DD1-8814-F35F0A35F8B9}" type="slidenum">
              <a:rPr lang="et-EE" smtClean="0"/>
              <a:pPr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8527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009933"/>
          </a:solidFill>
          <a:latin typeface="Museo 500"/>
          <a:ea typeface="+mj-ea"/>
          <a:cs typeface="Museo 50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9933"/>
        </a:buClr>
        <a:buFont typeface="Wingdings" charset="2"/>
        <a:buChar char="§"/>
        <a:defRPr sz="3200" b="0" i="0" kern="1200">
          <a:solidFill>
            <a:srgbClr val="800000"/>
          </a:solidFill>
          <a:latin typeface="Museo 300"/>
          <a:ea typeface="+mn-ea"/>
          <a:cs typeface="Museo 30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9933"/>
        </a:buClr>
        <a:buFont typeface="Arial"/>
        <a:buChar char="–"/>
        <a:defRPr sz="2800" b="0" i="0" kern="1200">
          <a:solidFill>
            <a:srgbClr val="800000"/>
          </a:solidFill>
          <a:latin typeface="Museo 300"/>
          <a:ea typeface="+mn-ea"/>
          <a:cs typeface="Museo 30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9933"/>
        </a:buClr>
        <a:buFont typeface="Arial"/>
        <a:buChar char="•"/>
        <a:defRPr sz="2400" b="0" i="0" kern="1200">
          <a:solidFill>
            <a:srgbClr val="800000"/>
          </a:solidFill>
          <a:latin typeface="Museo 300"/>
          <a:ea typeface="+mn-ea"/>
          <a:cs typeface="Museo 30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9933"/>
        </a:buClr>
        <a:buFont typeface="Arial"/>
        <a:buChar char="–"/>
        <a:defRPr sz="2000" b="0" i="0" kern="1200">
          <a:solidFill>
            <a:srgbClr val="800000"/>
          </a:solidFill>
          <a:latin typeface="Museo 300"/>
          <a:ea typeface="+mn-ea"/>
          <a:cs typeface="Museo 30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9933"/>
        </a:buClr>
        <a:buFont typeface="Arial"/>
        <a:buChar char="»"/>
        <a:defRPr sz="2000" b="0" i="0" kern="1200">
          <a:solidFill>
            <a:srgbClr val="800000"/>
          </a:solidFill>
          <a:latin typeface="Museo 300"/>
          <a:ea typeface="+mn-ea"/>
          <a:cs typeface="Museo 3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environment/nature/natura2000/management/opinion_en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1811" y="1196752"/>
            <a:ext cx="7922087" cy="1823960"/>
          </a:xfrm>
        </p:spPr>
        <p:txBody>
          <a:bodyPr>
            <a:normAutofit/>
          </a:bodyPr>
          <a:lstStyle/>
          <a:p>
            <a:r>
              <a:rPr lang="et-EE" dirty="0" smtClean="0"/>
              <a:t>Natura alade kaitse-eesmärgid ja ülekaalukas avalik huvi</a:t>
            </a:r>
            <a:endParaRPr lang="et-E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71812" y="3284660"/>
            <a:ext cx="7922086" cy="1752600"/>
          </a:xfrm>
        </p:spPr>
        <p:txBody>
          <a:bodyPr>
            <a:normAutofit lnSpcReduction="10000"/>
          </a:bodyPr>
          <a:lstStyle/>
          <a:p>
            <a:r>
              <a:rPr lang="et-EE" noProof="0" dirty="0" smtClean="0"/>
              <a:t>Looduskaitse ja märgalade konverents 0</a:t>
            </a:r>
            <a:r>
              <a:rPr lang="et-EE" dirty="0" smtClean="0"/>
              <a:t>1.02.2022</a:t>
            </a:r>
          </a:p>
          <a:p>
            <a:r>
              <a:rPr lang="et-EE" dirty="0"/>
              <a:t>Kaarel </a:t>
            </a:r>
            <a:r>
              <a:rPr lang="et-EE" dirty="0" smtClean="0"/>
              <a:t>Relve, SA Keskkonnaõiguse Keskus</a:t>
            </a:r>
          </a:p>
          <a:p>
            <a:endParaRPr lang="et-EE" dirty="0" smtClean="0"/>
          </a:p>
          <a:p>
            <a:r>
              <a:rPr lang="et-EE" dirty="0" smtClean="0"/>
              <a:t>Fotod: </a:t>
            </a:r>
            <a:r>
              <a:rPr lang="et-EE" dirty="0" err="1" smtClean="0"/>
              <a:t>Katre</a:t>
            </a:r>
            <a:r>
              <a:rPr lang="et-EE" dirty="0" smtClean="0"/>
              <a:t> Liiv</a:t>
            </a:r>
            <a:endParaRPr lang="et-E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456" y="5301208"/>
            <a:ext cx="7056784" cy="1159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b="1" dirty="0" smtClean="0"/>
              <a:t>Alapõhise üldise </a:t>
            </a:r>
            <a:r>
              <a:rPr lang="et-EE" b="1" dirty="0"/>
              <a:t>kaitse-eesmärgi </a:t>
            </a:r>
            <a:r>
              <a:rPr lang="et-EE" b="1" dirty="0" smtClean="0"/>
              <a:t>määratlemise näide juhendis </a:t>
            </a:r>
            <a:endParaRPr lang="et-EE" sz="36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700808"/>
            <a:ext cx="8915400" cy="51125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t-EE" dirty="0" smtClean="0"/>
              <a:t>Alal </a:t>
            </a:r>
            <a:r>
              <a:rPr lang="et-EE" dirty="0"/>
              <a:t>kaitstakse poollooduslikku rohumaad elupaigatüübina (6210). Ala lisati võrgustikku selle olulisuse tõttu antud elupaigatüübi kaitsel, kuigi elupaigatüübi seisund alal on halb. Elupaigatüübi seisund piirkonnas on väga ebasoodne. Kaitse-eesmärk võiks seega seisneda 10 aasta jooksul elupaigatüübi seisundi parandamises alal eeskujulikuni</a:t>
            </a:r>
            <a:r>
              <a:rPr lang="et-EE" dirty="0" smtClean="0"/>
              <a:t>.</a:t>
            </a:r>
          </a:p>
          <a:p>
            <a:pPr marL="0" indent="0">
              <a:buNone/>
            </a:pPr>
            <a:endParaRPr lang="et-EE" dirty="0" smtClean="0"/>
          </a:p>
          <a:p>
            <a:r>
              <a:rPr lang="et-EE" dirty="0" smtClean="0"/>
              <a:t>Kaitse-eesmärkide täpsemad kriteeriumid</a:t>
            </a:r>
          </a:p>
          <a:p>
            <a:r>
              <a:rPr lang="et-EE" dirty="0" smtClean="0"/>
              <a:t>Kaitsekorralduskavad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DCF-ABF6-4DD1-8814-F35F0A35F8B9}" type="slidenum">
              <a:rPr lang="et-EE" smtClean="0"/>
              <a:pPr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0838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ÜLEKAALUKAS AVALIK HUVI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" r="190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DCF-ABF6-4DD1-8814-F35F0A35F8B9}" type="slidenum">
              <a:rPr lang="et-EE" smtClean="0"/>
              <a:pPr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0326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noProof="0" dirty="0" smtClean="0"/>
              <a:t>Loodusdirektiivi art 6 lg 4</a:t>
            </a:r>
            <a:endParaRPr lang="et-E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68761"/>
            <a:ext cx="8915400" cy="5589240"/>
          </a:xfrm>
        </p:spPr>
        <p:txBody>
          <a:bodyPr>
            <a:normAutofit fontScale="85000" lnSpcReduction="20000"/>
          </a:bodyPr>
          <a:lstStyle/>
          <a:p>
            <a:r>
              <a:rPr lang="et-EE" dirty="0" smtClean="0"/>
              <a:t>Avalik huvi on määratlemata õigusmõiste</a:t>
            </a:r>
          </a:p>
          <a:p>
            <a:pPr lvl="0"/>
            <a:r>
              <a:rPr lang="et-EE" dirty="0" smtClean="0"/>
              <a:t>Mitte mistahes avalik huvi, vaid</a:t>
            </a:r>
          </a:p>
          <a:p>
            <a:pPr lvl="1"/>
            <a:r>
              <a:rPr lang="et-EE" dirty="0" smtClean="0"/>
              <a:t>Esmatähtis (</a:t>
            </a:r>
            <a:r>
              <a:rPr lang="et-EE" dirty="0" err="1" smtClean="0"/>
              <a:t>imperative</a:t>
            </a:r>
            <a:r>
              <a:rPr lang="et-EE" dirty="0" smtClean="0"/>
              <a:t>) ja</a:t>
            </a:r>
          </a:p>
          <a:p>
            <a:pPr lvl="1"/>
            <a:r>
              <a:rPr lang="et-EE" dirty="0" smtClean="0"/>
              <a:t>Ülekaalukas  (</a:t>
            </a:r>
            <a:r>
              <a:rPr lang="et-EE" dirty="0" err="1" smtClean="0"/>
              <a:t>overriding</a:t>
            </a:r>
            <a:r>
              <a:rPr lang="et-EE" dirty="0" smtClean="0"/>
              <a:t>)</a:t>
            </a:r>
          </a:p>
          <a:p>
            <a:pPr lvl="0"/>
            <a:r>
              <a:rPr lang="et-EE" dirty="0" smtClean="0"/>
              <a:t>Üldiselt </a:t>
            </a:r>
            <a:r>
              <a:rPr lang="et-EE" dirty="0"/>
              <a:t>lahtine </a:t>
            </a:r>
            <a:r>
              <a:rPr lang="et-EE" dirty="0" smtClean="0"/>
              <a:t>loetelu, </a:t>
            </a:r>
            <a:r>
              <a:rPr lang="et-EE" dirty="0"/>
              <a:t>sh </a:t>
            </a:r>
            <a:r>
              <a:rPr lang="et-EE" dirty="0" smtClean="0"/>
              <a:t>sotsiaalsed </a:t>
            </a:r>
            <a:r>
              <a:rPr lang="et-EE" dirty="0"/>
              <a:t>või </a:t>
            </a:r>
            <a:r>
              <a:rPr lang="et-EE" dirty="0" smtClean="0"/>
              <a:t>majanduslikud kaalutlused</a:t>
            </a:r>
            <a:endParaRPr lang="et-EE" dirty="0"/>
          </a:p>
          <a:p>
            <a:pPr lvl="0"/>
            <a:r>
              <a:rPr lang="et-EE" dirty="0"/>
              <a:t>Erandina: kui alal esineb esmatähtsaid elupaigatüüpe või liike, võib kaaluda ainult neid seisukohti, mis on seotud:</a:t>
            </a:r>
          </a:p>
          <a:p>
            <a:pPr lvl="1"/>
            <a:r>
              <a:rPr lang="et-EE" dirty="0"/>
              <a:t>rahva tervise </a:t>
            </a:r>
          </a:p>
          <a:p>
            <a:pPr lvl="1"/>
            <a:r>
              <a:rPr lang="et-EE" dirty="0" smtClean="0"/>
              <a:t>avaliku julgeolekuga (elanikkonna </a:t>
            </a:r>
            <a:r>
              <a:rPr lang="et-EE" dirty="0"/>
              <a:t>ohutus </a:t>
            </a:r>
            <a:r>
              <a:rPr lang="et-EE" dirty="0" smtClean="0"/>
              <a:t>- </a:t>
            </a:r>
            <a:r>
              <a:rPr lang="et-EE" dirty="0" err="1" smtClean="0"/>
              <a:t>public</a:t>
            </a:r>
            <a:r>
              <a:rPr lang="et-EE" dirty="0" smtClean="0"/>
              <a:t> </a:t>
            </a:r>
            <a:r>
              <a:rPr lang="et-EE" dirty="0" err="1"/>
              <a:t>safety</a:t>
            </a:r>
            <a:r>
              <a:rPr lang="et-EE" dirty="0"/>
              <a:t>) </a:t>
            </a:r>
          </a:p>
          <a:p>
            <a:pPr lvl="1"/>
            <a:r>
              <a:rPr lang="et-EE" dirty="0"/>
              <a:t>esmatähtsate soodsate tagajärgedega keskkonnale </a:t>
            </a:r>
          </a:p>
          <a:p>
            <a:pPr lvl="1"/>
            <a:r>
              <a:rPr lang="et-EE" dirty="0"/>
              <a:t>komisjoni arvamuse kohaselt muude üldiste huvide seisukohast eriti mõjuvate põhjustega.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DCF-ABF6-4DD1-8814-F35F0A35F8B9}" type="slidenum">
              <a:rPr lang="et-EE" smtClean="0"/>
              <a:pPr/>
              <a:t>12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5812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Kohus Natura võrgustiku kontekstis</a:t>
            </a:r>
            <a:endParaRPr lang="et-E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68761"/>
            <a:ext cx="8915400" cy="496855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t-EE" dirty="0" smtClean="0"/>
              <a:t>Üldiselt:</a:t>
            </a:r>
          </a:p>
          <a:p>
            <a:r>
              <a:rPr lang="et-EE" dirty="0"/>
              <a:t>Loodusdirektiiviga kaitstakse EL ühist looduspärandit (C-6/04, p 25). Erandi tegemiseks peab muu avalik huvi olema tähtsuselt sellega võrreldav (C-182/10, p 75).</a:t>
            </a:r>
          </a:p>
          <a:p>
            <a:r>
              <a:rPr lang="et-EE" dirty="0"/>
              <a:t>Erandeid tuleb tõlgendada kitsendavalt (C-411/19, p 36).</a:t>
            </a:r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r>
              <a:rPr lang="et-EE" dirty="0" smtClean="0"/>
              <a:t>Seoses </a:t>
            </a:r>
            <a:r>
              <a:rPr lang="et-EE" dirty="0"/>
              <a:t>j</a:t>
            </a:r>
            <a:r>
              <a:rPr lang="et-EE" dirty="0" smtClean="0"/>
              <a:t>õevee kõrvalejuhtimisega:</a:t>
            </a:r>
          </a:p>
          <a:p>
            <a:r>
              <a:rPr lang="et-EE" dirty="0" smtClean="0"/>
              <a:t>Niisutamine ja joogiveega varustamine saavad põhimõtteliselt olla ülekaalukateks avalikeks huvideks.</a:t>
            </a:r>
          </a:p>
          <a:p>
            <a:r>
              <a:rPr lang="et-EE" dirty="0"/>
              <a:t>J</a:t>
            </a:r>
            <a:r>
              <a:rPr lang="et-EE" dirty="0" smtClean="0"/>
              <a:t>oogiveega </a:t>
            </a:r>
            <a:r>
              <a:rPr lang="et-EE" dirty="0"/>
              <a:t>varustamine on seostatav </a:t>
            </a:r>
            <a:r>
              <a:rPr lang="et-EE" dirty="0" smtClean="0"/>
              <a:t>rahvatervisega </a:t>
            </a:r>
            <a:r>
              <a:rPr lang="et-EE" dirty="0"/>
              <a:t>ja niisutamine võib mingitel asjaoludel olla keskkonna seisukohast ülimalt suure </a:t>
            </a:r>
            <a:r>
              <a:rPr lang="et-EE" dirty="0" smtClean="0"/>
              <a:t>kasuteguriga (st alused esmatähtsate liikide ja elupaigatüüpide mõjutamisel).</a:t>
            </a:r>
          </a:p>
          <a:p>
            <a:r>
              <a:rPr lang="et-EE" dirty="0" smtClean="0"/>
              <a:t>Niisutamist ei saa seostada </a:t>
            </a:r>
            <a:r>
              <a:rPr lang="et-EE" dirty="0"/>
              <a:t>rahva tervisega ega elanikkonna ohutusega (C-43/10, p 122−126</a:t>
            </a:r>
            <a:r>
              <a:rPr lang="et-EE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DCF-ABF6-4DD1-8814-F35F0A35F8B9}" type="slidenum">
              <a:rPr lang="et-EE" smtClean="0"/>
              <a:pPr/>
              <a:t>13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6508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Euroopa Komisjoni arvamused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t-EE" dirty="0" smtClean="0"/>
              <a:t>Komisjoni arvamused seoses art 6 lg 4 kohaldamisega aastatel 1996-2019, kokku 23 dokumenti</a:t>
            </a:r>
          </a:p>
          <a:p>
            <a:r>
              <a:rPr lang="et-EE" dirty="0" smtClean="0"/>
              <a:t>Peamiselt taristuobjektid: lennujaamad, sadamad, maanteed, laevateede (jõgede) süvendamised</a:t>
            </a:r>
          </a:p>
          <a:p>
            <a:r>
              <a:rPr lang="et-EE" dirty="0" smtClean="0"/>
              <a:t>Komisjoni kodulehel:</a:t>
            </a:r>
          </a:p>
          <a:p>
            <a:pPr marL="800100" lvl="2" indent="0">
              <a:buNone/>
            </a:pPr>
            <a:r>
              <a:rPr lang="et-EE" dirty="0">
                <a:hlinkClick r:id="rId2"/>
              </a:rPr>
              <a:t>https://</a:t>
            </a:r>
            <a:r>
              <a:rPr lang="et-EE" dirty="0" smtClean="0">
                <a:hlinkClick r:id="rId2"/>
              </a:rPr>
              <a:t>ec.europa.eu/environment/nature/natura2000/management/opinion_en.htm</a:t>
            </a:r>
            <a:endParaRPr lang="et-EE" dirty="0" smtClean="0"/>
          </a:p>
          <a:p>
            <a:r>
              <a:rPr lang="et-EE" dirty="0" smtClean="0"/>
              <a:t>Eestikeelne ülevaade arvamustest tabeli vormis:</a:t>
            </a:r>
          </a:p>
          <a:p>
            <a:pPr marL="800100" lvl="2" indent="0">
              <a:buNone/>
            </a:pPr>
            <a:r>
              <a:rPr lang="et-EE" dirty="0" smtClean="0"/>
              <a:t>Peterson, K; Kutsar, R. 2020. Juhised loodusdirektiivi art 6.4 rakendamiseks Eestis: Natura hindamise eranditegemine. Keskkonnaamet, Lisa 1</a:t>
            </a:r>
            <a:r>
              <a:rPr lang="et-EE" dirty="0"/>
              <a:t/>
            </a:r>
            <a:br>
              <a:rPr lang="et-EE" dirty="0"/>
            </a:br>
            <a:endParaRPr lang="et-E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DCF-ABF6-4DD1-8814-F35F0A35F8B9}" type="slidenum">
              <a:rPr lang="et-EE" smtClean="0"/>
              <a:pPr/>
              <a:t>14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3379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Saaremaa püsiühendus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51212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t-EE" dirty="0" smtClean="0"/>
              <a:t>Suure väina püsiühenduse riigi eriplaneeringu lähteseisukohad</a:t>
            </a:r>
          </a:p>
          <a:p>
            <a:r>
              <a:rPr lang="et-EE" dirty="0" smtClean="0"/>
              <a:t>Planeeringu koostamisel selgitatakse välja püsiühenduse tagamiseks sobivaim alternatiiv – sild või tunnel. </a:t>
            </a:r>
          </a:p>
          <a:p>
            <a:r>
              <a:rPr lang="et-EE" dirty="0"/>
              <a:t>Püsiühenduse näol on tegu inimeste ja veoste tõhusa ja usaldusväärse liikumisega üle Suure väina.</a:t>
            </a:r>
            <a:endParaRPr lang="et-EE" dirty="0" smtClean="0"/>
          </a:p>
          <a:p>
            <a:r>
              <a:rPr lang="et-EE" dirty="0" smtClean="0"/>
              <a:t>Liiklusühenduse kaks peamist eesmärki on:</a:t>
            </a:r>
          </a:p>
          <a:p>
            <a:pPr lvl="1"/>
            <a:r>
              <a:rPr lang="et-EE" dirty="0" smtClean="0"/>
              <a:t>tagada turvaline, usaldusväärne, pidev ja tõhus ühendus, mis aitab ühtlasi saavutada piirkonna majandusliku ja demograafilise tasakaalu – ligipääsetavus usaldusväärsuse, tõhususe, ohutuse, liikuvuse, majanduskasvu ja tasuvuse seisukohast.</a:t>
            </a:r>
          </a:p>
          <a:p>
            <a:pPr lvl="1"/>
            <a:r>
              <a:rPr lang="et-EE" dirty="0" smtClean="0"/>
              <a:t>piirkonna unikaalsuse ning loodus-, sotsiaal- ja kultuurilise eripäraga arvestamine – jätkusuutlikkus looduskeskkonna ja sotsiaalmajandusliku keskkonna seisukohast.</a:t>
            </a:r>
            <a:r>
              <a:rPr lang="et-EE" dirty="0"/>
              <a:t> </a:t>
            </a:r>
          </a:p>
          <a:p>
            <a:r>
              <a:rPr lang="et-EE" dirty="0" smtClean="0"/>
              <a:t>Suure </a:t>
            </a:r>
            <a:r>
              <a:rPr lang="et-EE" dirty="0"/>
              <a:t>väina püsiühenduse riigi eriplaneeringu eesmärgiks on </a:t>
            </a:r>
            <a:r>
              <a:rPr lang="et-EE" u="sng" dirty="0"/>
              <a:t>piirkondade konkurentsivõime suurendamine ning ääremaastumise vähendamine </a:t>
            </a:r>
            <a:r>
              <a:rPr lang="et-EE" dirty="0"/>
              <a:t>läbi püsiühenduse kavandamise üle Suure väina mandrilt Muhu saarele</a:t>
            </a:r>
            <a:r>
              <a:rPr lang="et-EE" dirty="0" smtClean="0"/>
              <a:t>.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DCF-ABF6-4DD1-8814-F35F0A35F8B9}" type="slidenum">
              <a:rPr lang="et-EE" smtClean="0"/>
              <a:pPr/>
              <a:t>15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1632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NATURA ERAND KUI VÄÄRTUSOTSUS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" r="1870"/>
          <a:stretch>
            <a:fillRect/>
          </a:stretch>
        </p:blipFill>
        <p:spPr>
          <a:xfrm>
            <a:off x="2000250" y="898376"/>
            <a:ext cx="59436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DCF-ABF6-4DD1-8814-F35F0A35F8B9}" type="slidenum">
              <a:rPr lang="et-EE" smtClean="0"/>
              <a:pPr/>
              <a:t>16</a:t>
            </a:fld>
            <a:endParaRPr lang="et-EE"/>
          </a:p>
        </p:txBody>
      </p:sp>
      <p:sp>
        <p:nvSpPr>
          <p:cNvPr id="3" name="Rectangle 2"/>
          <p:cNvSpPr/>
          <p:nvPr/>
        </p:nvSpPr>
        <p:spPr>
          <a:xfrm>
            <a:off x="4426253" y="3244334"/>
            <a:ext cx="105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C‑239/04</a:t>
            </a:r>
          </a:p>
        </p:txBody>
      </p:sp>
    </p:spTree>
    <p:extLst>
      <p:ext uri="{BB962C8B-B14F-4D97-AF65-F5344CB8AC3E}">
        <p14:creationId xmlns:p14="http://schemas.microsoft.com/office/powerpoint/2010/main" val="424565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000" y="908720"/>
            <a:ext cx="1423729" cy="576064"/>
          </a:xfrm>
        </p:spPr>
        <p:txBody>
          <a:bodyPr>
            <a:normAutofit/>
          </a:bodyPr>
          <a:lstStyle/>
          <a:p>
            <a:r>
              <a:rPr lang="et-EE" sz="2400" b="1" dirty="0" smtClean="0"/>
              <a:t>Tänan!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DCF-ABF6-4DD1-8814-F35F0A35F8B9}" type="slidenum">
              <a:rPr lang="et-EE" smtClean="0"/>
              <a:pPr/>
              <a:t>17</a:t>
            </a:fld>
            <a:endParaRPr lang="et-EE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29343" y="5852931"/>
            <a:ext cx="8833757" cy="816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009933"/>
                </a:solidFill>
                <a:latin typeface="Museo 500"/>
                <a:ea typeface="+mj-ea"/>
                <a:cs typeface="Museo 500"/>
              </a:defRPr>
            </a:lvl1pPr>
          </a:lstStyle>
          <a:p>
            <a:r>
              <a:rPr lang="et-EE" sz="2400" dirty="0" smtClean="0"/>
              <a:t>Loodus on iseenesest väärtuslik, kuid looduse kaitse </a:t>
            </a:r>
            <a:r>
              <a:rPr lang="et-EE" sz="2400" dirty="0" smtClean="0"/>
              <a:t>on enesest </a:t>
            </a:r>
            <a:r>
              <a:rPr lang="et-EE" sz="2400" dirty="0" smtClean="0"/>
              <a:t>hoolimine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8588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noProof="0" dirty="0" smtClean="0"/>
              <a:t>Kaalutlusõigus, HMS § 4</a:t>
            </a:r>
            <a:endParaRPr lang="et-E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et-EE" noProof="0" dirty="0" smtClean="0"/>
          </a:p>
          <a:p>
            <a:pPr marL="0" indent="0">
              <a:buNone/>
            </a:pPr>
            <a:r>
              <a:rPr lang="en-US" sz="4400" dirty="0"/>
              <a:t> </a:t>
            </a:r>
            <a:r>
              <a:rPr lang="et-EE" sz="4400" dirty="0" smtClean="0"/>
              <a:t>(1) Kaalutlusõigus (diskretsioon) on haldusorganile seadusega antud volitus kaaluda otsustuse tegemist või valida erinevate otsustuste vahel.</a:t>
            </a:r>
          </a:p>
          <a:p>
            <a:pPr marL="0" indent="0">
              <a:buNone/>
            </a:pPr>
            <a:endParaRPr lang="et-EE" sz="4400" dirty="0" smtClean="0"/>
          </a:p>
          <a:p>
            <a:pPr marL="0" indent="0">
              <a:buNone/>
            </a:pPr>
            <a:r>
              <a:rPr lang="et-EE" sz="4400" dirty="0" smtClean="0"/>
              <a:t> (2) Kaalutlusõigust tuleb teostada kooskõlas volituse piiride, kaalutlusõiguse eesmärgi ning õiguse </a:t>
            </a:r>
            <a:r>
              <a:rPr lang="et-EE" sz="4400" dirty="0" err="1" smtClean="0"/>
              <a:t>üldpõhimõtetega</a:t>
            </a:r>
            <a:r>
              <a:rPr lang="et-EE" sz="4400" dirty="0" smtClean="0"/>
              <a:t>, arvestades olulisi asjaolusid ning kaaludes põhjendatud huve.</a:t>
            </a:r>
            <a:endParaRPr lang="et-EE" sz="44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DCF-ABF6-4DD1-8814-F35F0A35F8B9}" type="slidenum">
              <a:rPr lang="et-EE" smtClean="0"/>
              <a:pPr/>
              <a:t>2</a:t>
            </a:fld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noProof="0" dirty="0" smtClean="0"/>
              <a:t>Asjakohane hindamine (</a:t>
            </a:r>
            <a:r>
              <a:rPr lang="et-EE" sz="3600" dirty="0" smtClean="0"/>
              <a:t>täishindamine)</a:t>
            </a:r>
            <a:endParaRPr lang="et-EE" sz="36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dirty="0" smtClean="0"/>
              <a:t>Tuleb hinnata Natura ala kaitsekorralduseks otseselt mittevajaliku tegevuse mõju ala kaitse-eesmärkidele, kui objektiivse teabe alusel pole välistatud (teaduslikust seisukohast) mõistlikud kahtlused, et tegevusel on alale ebasoodne mõju.</a:t>
            </a:r>
          </a:p>
          <a:p>
            <a:pPr marL="0" indent="0">
              <a:buNone/>
            </a:pPr>
            <a:endParaRPr lang="et-EE" dirty="0" smtClean="0"/>
          </a:p>
          <a:p>
            <a:pPr marL="400050" lvl="1" indent="0">
              <a:buNone/>
            </a:pPr>
            <a:r>
              <a:rPr lang="et-EE" dirty="0"/>
              <a:t>l</a:t>
            </a:r>
            <a:r>
              <a:rPr lang="et-EE" dirty="0" smtClean="0"/>
              <a:t>oodusdirektiivi artikli 6 lg 3 ja EK praktika, 				nt C-127/02, </a:t>
            </a:r>
            <a:r>
              <a:rPr lang="en-US" dirty="0" smtClean="0"/>
              <a:t>C-441/17</a:t>
            </a:r>
            <a:r>
              <a:rPr lang="et-EE" dirty="0" smtClean="0"/>
              <a:t>, C-849/19</a:t>
            </a:r>
          </a:p>
          <a:p>
            <a:endParaRPr lang="et-EE" u="sng" noProof="0" dirty="0" smtClean="0"/>
          </a:p>
          <a:p>
            <a:endParaRPr lang="et-EE" u="sng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DCF-ABF6-4DD1-8814-F35F0A35F8B9}" type="slidenum">
              <a:rPr lang="et-EE" smtClean="0"/>
              <a:pPr/>
              <a:t>3</a:t>
            </a:fld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sz="3600" noProof="0" dirty="0" smtClean="0"/>
              <a:t>Natura erand ja selle tingimused (art 6 lg 4)</a:t>
            </a:r>
            <a:endParaRPr lang="et-EE" sz="36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68760"/>
            <a:ext cx="8915400" cy="53285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t-EE" sz="3800" dirty="0" smtClean="0"/>
              <a:t>Kui objektiivse teabe alusel ei ole võimalik välistada teaduslikust seisukohast mõistlikke kahtlusi, et tegevusega kaasneb ebasoodne mõju Natura alale, võib tegevust lubada üksnes erandlikult järgmistel tingimustel:</a:t>
            </a:r>
          </a:p>
          <a:p>
            <a:pPr marL="0" indent="0">
              <a:buNone/>
            </a:pPr>
            <a:endParaRPr lang="et-EE" dirty="0" smtClean="0"/>
          </a:p>
          <a:p>
            <a:r>
              <a:rPr lang="et-EE" dirty="0" smtClean="0"/>
              <a:t>Läbi on viidud nõuetekohane täishindamine</a:t>
            </a:r>
          </a:p>
          <a:p>
            <a:r>
              <a:rPr lang="et-EE" dirty="0" smtClean="0"/>
              <a:t>Puuduvad alternatiivid</a:t>
            </a:r>
          </a:p>
          <a:p>
            <a:r>
              <a:rPr lang="et-EE" noProof="0" dirty="0" smtClean="0"/>
              <a:t>Tegevus on vajalik ülekaaluka avaliku huvi tõttu</a:t>
            </a:r>
          </a:p>
          <a:p>
            <a:r>
              <a:rPr lang="et-EE" dirty="0" smtClean="0"/>
              <a:t>Ebasoodne mõju hüvitatakse</a:t>
            </a:r>
          </a:p>
          <a:p>
            <a:endParaRPr lang="et-EE" dirty="0"/>
          </a:p>
          <a:p>
            <a:pPr marL="0" indent="0">
              <a:buNone/>
            </a:pPr>
            <a:r>
              <a:rPr lang="et-EE" dirty="0" smtClean="0"/>
              <a:t>+ menetluslikud nõuded, nagu komisjoni teavitamine hüvitusmeetmetest</a:t>
            </a:r>
          </a:p>
          <a:p>
            <a:pPr marL="0" indent="0">
              <a:buNone/>
            </a:pPr>
            <a:endParaRPr lang="et-EE" noProof="0" dirty="0" smtClean="0"/>
          </a:p>
          <a:p>
            <a:pPr marL="0" indent="0">
              <a:buNone/>
            </a:pPr>
            <a:r>
              <a:rPr lang="et-EE" dirty="0"/>
              <a:t>loodusdirektiivi artikli 6 lg 4</a:t>
            </a:r>
            <a:r>
              <a:rPr lang="et-EE" dirty="0" smtClean="0"/>
              <a:t> </a:t>
            </a:r>
            <a:r>
              <a:rPr lang="et-EE" dirty="0"/>
              <a:t>ja EK praktika, nt C-127/02, </a:t>
            </a:r>
            <a:r>
              <a:rPr lang="et-EE" dirty="0" smtClean="0"/>
              <a:t>C-411/19</a:t>
            </a:r>
            <a:endParaRPr lang="et-EE" noProof="0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DCF-ABF6-4DD1-8814-F35F0A35F8B9}" type="slidenum">
              <a:rPr lang="et-EE" smtClean="0"/>
              <a:pPr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7490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KAITSE-EESMÄRGID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0" r="787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DCF-ABF6-4DD1-8814-F35F0A35F8B9}" type="slidenum">
              <a:rPr lang="et-EE" smtClean="0"/>
              <a:pPr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3398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sz="3600" b="1" dirty="0"/>
              <a:t>Kõnnumaa maastikukaitseala kaitse-eesmärk</a:t>
            </a:r>
            <a:endParaRPr lang="et-EE" sz="36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68760"/>
            <a:ext cx="8915400" cy="5328592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t-EE" sz="4000" dirty="0"/>
              <a:t>§ 1 /…/ eesmärk on kaitsta: /../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t-EE" sz="4000" dirty="0"/>
              <a:t>2) elupaigatüüpe, mida nõukogu direktiiv 92/43/EMÜ looduslike elupaikade ning loodusliku loomastiku ja taimestiku kaitse kohta /../ nimetab I lisas. Need on /../ liigirikkad madalsood (7230), vanad loodusmetsad (9010*) /../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t-EE" sz="4000" dirty="0"/>
              <a:t>3) liike, mida nõukogu direktiiv 92/43/EMÜ nimetab II lisas, ja nende elupaiku. Need liigid on suur-kuldtiib (</a:t>
            </a:r>
            <a:r>
              <a:rPr lang="et-EE" sz="4000" i="1" dirty="0" err="1"/>
              <a:t>Lycaena</a:t>
            </a:r>
            <a:r>
              <a:rPr lang="et-EE" sz="4000" i="1" dirty="0"/>
              <a:t> </a:t>
            </a:r>
            <a:r>
              <a:rPr lang="et-EE" sz="4000" i="1" dirty="0" err="1"/>
              <a:t>dispar</a:t>
            </a:r>
            <a:r>
              <a:rPr lang="et-EE" sz="4000" dirty="0"/>
              <a:t>) /…/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t-EE" sz="4000" dirty="0"/>
              <a:t> 4) liike, keda /../ direktiiv 2009/147/EÜ loodusliku linnustiku kaitse kohta /../ nimetab I lisas, ning I lisas nimetamata rändlinnuliike ja nende elupaiku. Need liigid on kaljukotkas (</a:t>
            </a:r>
            <a:r>
              <a:rPr lang="et-EE" sz="4000" i="1" dirty="0" err="1"/>
              <a:t>Aquila</a:t>
            </a:r>
            <a:r>
              <a:rPr lang="et-EE" sz="4000" i="1" dirty="0"/>
              <a:t> </a:t>
            </a:r>
            <a:r>
              <a:rPr lang="et-EE" sz="4000" i="1" dirty="0" err="1"/>
              <a:t>chrysaetos</a:t>
            </a:r>
            <a:r>
              <a:rPr lang="et-EE" sz="4000" dirty="0"/>
              <a:t>) /…/ 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DCF-ABF6-4DD1-8814-F35F0A35F8B9}" type="slidenum">
              <a:rPr lang="et-EE" smtClean="0"/>
              <a:pPr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0524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Natura võrgustiku eesmärk (art 3 lg 1)</a:t>
            </a:r>
            <a:endParaRPr lang="et-E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52577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dirty="0" smtClean="0"/>
              <a:t>Tagada </a:t>
            </a:r>
            <a:r>
              <a:rPr lang="et-EE" dirty="0"/>
              <a:t>sidusa </a:t>
            </a:r>
            <a:r>
              <a:rPr lang="et-EE" dirty="0" smtClean="0"/>
              <a:t>(</a:t>
            </a:r>
            <a:r>
              <a:rPr lang="et-EE" dirty="0" err="1" smtClean="0"/>
              <a:t>coherent</a:t>
            </a:r>
            <a:r>
              <a:rPr lang="et-EE" dirty="0" smtClean="0"/>
              <a:t>) võrgustiku </a:t>
            </a:r>
            <a:r>
              <a:rPr lang="et-EE" dirty="0"/>
              <a:t>abil kaitsvate elupaigatüüpide ja liikide </a:t>
            </a:r>
            <a:r>
              <a:rPr lang="et-EE" dirty="0" smtClean="0"/>
              <a:t>soodne seisund, st säilitada seisund, kui see on soodne ja parandada seisundit (ehk taastada seisund, </a:t>
            </a:r>
            <a:r>
              <a:rPr lang="et-EE" dirty="0" err="1" smtClean="0"/>
              <a:t>restore</a:t>
            </a:r>
            <a:r>
              <a:rPr lang="et-EE" dirty="0" smtClean="0"/>
              <a:t>), kui see ei ole soodne.</a:t>
            </a:r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r>
              <a:rPr lang="et-EE" b="1" noProof="0" dirty="0" smtClean="0"/>
              <a:t>Soodne seisund </a:t>
            </a:r>
            <a:r>
              <a:rPr lang="et-EE" noProof="0" dirty="0" smtClean="0"/>
              <a:t>(art 1 p e ja i): t</a:t>
            </a:r>
            <a:r>
              <a:rPr lang="et-EE" dirty="0" smtClean="0"/>
              <a:t>agatud </a:t>
            </a:r>
            <a:r>
              <a:rPr lang="et-EE" dirty="0"/>
              <a:t>on looduslike elupaikade ning loodusliku loomastiku ja taimestiku pikaajaline püsimajäämine tervel nende looduslikul levialal </a:t>
            </a:r>
            <a:r>
              <a:rPr lang="et-EE" dirty="0" smtClean="0"/>
              <a:t>(EL-i piires).</a:t>
            </a:r>
            <a:endParaRPr lang="et-EE" noProof="0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DCF-ABF6-4DD1-8814-F35F0A35F8B9}" type="slidenum">
              <a:rPr lang="et-EE" smtClean="0"/>
              <a:pPr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2391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88640"/>
            <a:ext cx="8915400" cy="1143000"/>
          </a:xfrm>
        </p:spPr>
        <p:txBody>
          <a:bodyPr/>
          <a:lstStyle/>
          <a:p>
            <a:r>
              <a:rPr lang="et-EE" dirty="0" smtClean="0"/>
              <a:t>Alapõhised kaitse-eesmärgid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853135"/>
          </a:xfrm>
        </p:spPr>
        <p:txBody>
          <a:bodyPr>
            <a:normAutofit lnSpcReduction="10000"/>
          </a:bodyPr>
          <a:lstStyle/>
          <a:p>
            <a:r>
              <a:rPr lang="et-EE" dirty="0" smtClean="0"/>
              <a:t>Direktiiv ei reguleeri otseselt, kuid nende määratlemine on vajalik direktiivi tõhusaks elluviimiseks</a:t>
            </a:r>
          </a:p>
          <a:p>
            <a:pPr lvl="1"/>
            <a:r>
              <a:rPr lang="et-EE" dirty="0" smtClean="0"/>
              <a:t>Nt art 6 lg 3 inimtegevuse mõju tuleb </a:t>
            </a:r>
            <a:r>
              <a:rPr lang="et-EE" dirty="0"/>
              <a:t>asjakohaselt hinnata seoses tagajärgedega, mida see ala kaitse-eesmärkidele</a:t>
            </a:r>
            <a:r>
              <a:rPr lang="et-EE" b="1" dirty="0"/>
              <a:t> </a:t>
            </a:r>
            <a:r>
              <a:rPr lang="et-EE" dirty="0"/>
              <a:t>avaldab. </a:t>
            </a:r>
          </a:p>
          <a:p>
            <a:r>
              <a:rPr lang="et-EE" dirty="0"/>
              <a:t>Kaitse-eesmärk tuleb kehtestada alal </a:t>
            </a:r>
            <a:r>
              <a:rPr lang="et-EE" dirty="0" smtClean="0"/>
              <a:t>esinevatele </a:t>
            </a:r>
            <a:r>
              <a:rPr lang="et-EE" dirty="0"/>
              <a:t>peamistele liikidele ja elupaigatüüpidele,  mis pakuvad huvi EL-i tasemel  (C-849/19, p 59</a:t>
            </a:r>
            <a:r>
              <a:rPr lang="et-EE" dirty="0" smtClean="0"/>
              <a:t>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DCF-ABF6-4DD1-8814-F35F0A35F8B9}" type="slidenum">
              <a:rPr lang="et-EE" smtClean="0"/>
              <a:pPr/>
              <a:t>8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90988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Komisjoni juhendid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17639"/>
            <a:ext cx="8915400" cy="5440362"/>
          </a:xfrm>
        </p:spPr>
        <p:txBody>
          <a:bodyPr>
            <a:normAutofit fontScale="92500" lnSpcReduction="10000"/>
          </a:bodyPr>
          <a:lstStyle/>
          <a:p>
            <a:r>
              <a:rPr lang="et-EE" dirty="0"/>
              <a:t>Kaitse-eesmärgid peaksid põhinema elupaigatüübi ja liigi ökoloogilistel vajadustel, mis tuleb kindlaks teha teadus- ja </a:t>
            </a:r>
            <a:r>
              <a:rPr lang="et-EE" dirty="0" smtClean="0"/>
              <a:t>juhtumipõhiselt.</a:t>
            </a:r>
            <a:endParaRPr lang="et-EE" dirty="0"/>
          </a:p>
          <a:p>
            <a:r>
              <a:rPr lang="et-EE" dirty="0" smtClean="0"/>
              <a:t>Eesmärgid peaksid aitama parimal </a:t>
            </a:r>
            <a:r>
              <a:rPr lang="et-EE" dirty="0"/>
              <a:t>võimalikul viisil kaasa elupaigatüübi ja liigi üldise soodsa seisundi saavutamisele. </a:t>
            </a:r>
            <a:endParaRPr lang="et-EE" dirty="0" smtClean="0"/>
          </a:p>
          <a:p>
            <a:r>
              <a:rPr lang="et-EE" dirty="0" smtClean="0"/>
              <a:t>Eesmärgid </a:t>
            </a:r>
            <a:r>
              <a:rPr lang="et-EE" dirty="0"/>
              <a:t>peaksid määratlema liigi ja elupaigatüübi soovitava seisundi alal, arvestades konkreetse ala olulisust antud elupaigatüüpide ja liikide </a:t>
            </a:r>
            <a:r>
              <a:rPr lang="et-EE" dirty="0" smtClean="0"/>
              <a:t>seisundi säilitamisel </a:t>
            </a:r>
            <a:r>
              <a:rPr lang="et-EE" dirty="0"/>
              <a:t>või taastamisel ning Natura võrgustiku sidususe </a:t>
            </a:r>
            <a:r>
              <a:rPr lang="et-EE" dirty="0" smtClean="0"/>
              <a:t>tagamisel. </a:t>
            </a: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DCF-ABF6-4DD1-8814-F35F0A35F8B9}" type="slidenum">
              <a:rPr lang="et-EE" smtClean="0"/>
              <a:pPr/>
              <a:t>9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793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6K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K6K 2014</Template>
  <TotalTime>10660</TotalTime>
  <Words>937</Words>
  <Application>Microsoft Office PowerPoint</Application>
  <PresentationFormat>A4 Paper (210x297 mm)</PresentationFormat>
  <Paragraphs>113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Museo 300</vt:lpstr>
      <vt:lpstr>Museo 500</vt:lpstr>
      <vt:lpstr>Wingdings</vt:lpstr>
      <vt:lpstr>K6K 2014</vt:lpstr>
      <vt:lpstr>Natura alade kaitse-eesmärgid ja ülekaalukas avalik huvi</vt:lpstr>
      <vt:lpstr>Kaalutlusõigus, HMS § 4</vt:lpstr>
      <vt:lpstr>Asjakohane hindamine (täishindamine)</vt:lpstr>
      <vt:lpstr>Natura erand ja selle tingimused (art 6 lg 4)</vt:lpstr>
      <vt:lpstr>KAITSE-EESMÄRGID</vt:lpstr>
      <vt:lpstr>Kõnnumaa maastikukaitseala kaitse-eesmärk</vt:lpstr>
      <vt:lpstr>Natura võrgustiku eesmärk (art 3 lg 1)</vt:lpstr>
      <vt:lpstr>Alapõhised kaitse-eesmärgid</vt:lpstr>
      <vt:lpstr>Komisjoni juhendid</vt:lpstr>
      <vt:lpstr>Alapõhise üldise kaitse-eesmärgi määratlemise näide juhendis </vt:lpstr>
      <vt:lpstr>ÜLEKAALUKAS AVALIK HUVI</vt:lpstr>
      <vt:lpstr>Loodusdirektiivi art 6 lg 4</vt:lpstr>
      <vt:lpstr>Kohus Natura võrgustiku kontekstis</vt:lpstr>
      <vt:lpstr>Euroopa Komisjoni arvamused</vt:lpstr>
      <vt:lpstr>Saaremaa püsiühendus</vt:lpstr>
      <vt:lpstr>NATURA ERAND KUI VÄÄRTUSOTSUS</vt:lpstr>
      <vt:lpstr>Tänan!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Avalikkuse kaasamine</dc:title>
  <dc:creator>siim</dc:creator>
  <cp:lastModifiedBy>Kaarel Relve</cp:lastModifiedBy>
  <cp:revision>514</cp:revision>
  <cp:lastPrinted>2019-12-11T07:45:21Z</cp:lastPrinted>
  <dcterms:created xsi:type="dcterms:W3CDTF">2015-08-26T14:14:35Z</dcterms:created>
  <dcterms:modified xsi:type="dcterms:W3CDTF">2022-02-02T12:07:49Z</dcterms:modified>
</cp:coreProperties>
</file>