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6F608D-BE1D-432B-955C-211707CF963E}">
  <a:tblStyle styleId="{ED6F608D-BE1D-432B-955C-211707CF96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171" autoAdjust="0"/>
  </p:normalViewPr>
  <p:slideViewPr>
    <p:cSldViewPr snapToGrid="0">
      <p:cViewPr varScale="1">
        <p:scale>
          <a:sx n="81" d="100"/>
          <a:sy n="81" d="100"/>
        </p:scale>
        <p:origin x="1498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3a284f30e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3a284f30e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3a284f30e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3a284f30e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d2214d9ff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d2214d9fff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a416336570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a416336570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416336570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a416336570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d2214d9f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d2214d9f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d2214d9ff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d2214d9ff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a416336570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a416336570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893E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1163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v" sz="358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Youth standing up for sufficient climate action: Sweden's first systemic climate case</a:t>
            </a:r>
            <a:endParaRPr sz="358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168975"/>
            <a:ext cx="8520600" cy="15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97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sv" sz="1970">
                <a:solidFill>
                  <a:srgbClr val="CC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Climate complaints event in Tallinn</a:t>
            </a:r>
            <a:endParaRPr sz="1970">
              <a:solidFill>
                <a:srgbClr val="CC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sv" sz="1970">
                <a:solidFill>
                  <a:srgbClr val="CC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Estonian Environmental Law Center</a:t>
            </a:r>
            <a:endParaRPr sz="1970">
              <a:solidFill>
                <a:srgbClr val="CC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sv" sz="1970">
                <a:solidFill>
                  <a:srgbClr val="CC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 May 2024</a:t>
            </a:r>
            <a:endParaRPr sz="1870">
              <a:solidFill>
                <a:srgbClr val="CC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970">
              <a:solidFill>
                <a:srgbClr val="CC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sv" sz="1970">
                <a:solidFill>
                  <a:srgbClr val="CC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Ida Edling </a:t>
            </a:r>
            <a:endParaRPr sz="1970">
              <a:solidFill>
                <a:srgbClr val="CC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3250" y="102375"/>
            <a:ext cx="2948450" cy="93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893E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67175"/>
            <a:ext cx="9143997" cy="6094507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109475" y="140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Times New Roman"/>
                <a:ea typeface="Times New Roman"/>
                <a:cs typeface="Times New Roman"/>
                <a:sym typeface="Times New Roman"/>
              </a:rPr>
              <a:t>Aurora</a:t>
            </a:r>
            <a:r>
              <a:rPr lang="sv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1196550" y="53650"/>
            <a:ext cx="6219300" cy="24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Times New Roman"/>
                <a:ea typeface="Times New Roman"/>
                <a:cs typeface="Times New Roman"/>
                <a:sym typeface="Times New Roman"/>
              </a:rPr>
              <a:t>Youth-led association suing the Swedish state for insufficient climate measures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rgbClr val="CC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sv">
                <a:solidFill>
                  <a:srgbClr val="CC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solidFill>
                <a:srgbClr val="CC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9ABAEB-ED1F-96EF-52A2-8C4B037F8458}"/>
              </a:ext>
            </a:extLst>
          </p:cNvPr>
          <p:cNvSpPr txBox="1"/>
          <p:nvPr/>
        </p:nvSpPr>
        <p:spPr>
          <a:xfrm>
            <a:off x="5389087" y="4848761"/>
            <a:ext cx="4053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Photos throughout the presentation: Albin Haglund</a:t>
            </a:r>
            <a:endParaRPr lang="en-S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893E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we come from: the midst of a climate emergency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265200" y="1242438"/>
            <a:ext cx="8520600" cy="11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sv" sz="21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 further delay</a:t>
            </a:r>
            <a:r>
              <a:rPr lang="sv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concerted anticipatory global action on adaptation and mitigation will miss a </a:t>
            </a:r>
            <a:r>
              <a:rPr lang="sv" sz="21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brief and rapidly</a:t>
            </a:r>
            <a:r>
              <a:rPr lang="sv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closing window of opportunity to secure a </a:t>
            </a:r>
            <a:r>
              <a:rPr lang="sv" sz="21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liveable</a:t>
            </a:r>
            <a:r>
              <a:rPr lang="sv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sustainable</a:t>
            </a:r>
            <a:r>
              <a:rPr lang="sv" sz="21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future</a:t>
            </a:r>
            <a:r>
              <a:rPr lang="sv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</a:t>
            </a:r>
            <a:r>
              <a:rPr lang="sv" sz="21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</a:t>
            </a:r>
            <a:r>
              <a:rPr lang="sv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.”</a:t>
            </a: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					</a:t>
            </a:r>
            <a:r>
              <a:rPr lang="sv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IPCC, AR6, WG2, SPM, para D.5.3</a:t>
            </a:r>
            <a:endParaRPr sz="21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852"/>
              <a:buNone/>
            </a:pPr>
            <a:endParaRPr sz="1395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3312850" y="2571750"/>
            <a:ext cx="538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800">
              <a:solidFill>
                <a:srgbClr val="CC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1652" y="2887350"/>
            <a:ext cx="4708075" cy="471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893E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we’re attacking: the Swedish context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6663" y="556875"/>
            <a:ext cx="4143375" cy="4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311700" y="2340900"/>
            <a:ext cx="2425200" cy="9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C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800">
              <a:solidFill>
                <a:srgbClr val="CC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79" name="Google Shape;79;p16"/>
          <p:cNvGraphicFramePr/>
          <p:nvPr>
            <p:extLst>
              <p:ext uri="{D42A27DB-BD31-4B8C-83A1-F6EECF244321}">
                <p14:modId xmlns:p14="http://schemas.microsoft.com/office/powerpoint/2010/main" val="1022245610"/>
              </p:ext>
            </p:extLst>
          </p:nvPr>
        </p:nvGraphicFramePr>
        <p:xfrm>
          <a:off x="382350" y="1162950"/>
          <a:ext cx="7239000" cy="3905835"/>
        </p:xfrm>
        <a:graphic>
          <a:graphicData uri="http://schemas.openxmlformats.org/drawingml/2006/table">
            <a:tbl>
              <a:tblPr>
                <a:noFill/>
                <a:tableStyleId>{ED6F608D-BE1D-432B-955C-211707CF963E}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3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b="1">
                          <a:solidFill>
                            <a:srgbClr val="EEEEEE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What is needed</a:t>
                      </a:r>
                      <a:endParaRPr b="1">
                        <a:solidFill>
                          <a:srgbClr val="EEEEEE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sv" b="1">
                          <a:solidFill>
                            <a:srgbClr val="EEEEEE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What Sweden is doing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sv">
                          <a:solidFill>
                            <a:srgbClr val="EEEEEE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Reduce all emissions: IPEAW (EU-ETS and EU-ESR), LULUCF, consumption-based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sv">
                          <a:solidFill>
                            <a:srgbClr val="EEEEEE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Has a plan only for reducing IPEAW (and often only EU-ESR)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sv">
                          <a:solidFill>
                            <a:srgbClr val="EEEEEE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Conserve and enhance carbon sinks and reservoirs (forests, wetlands, oceans): uptake and storage of greenhouse gases from the atmosphere.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sv">
                          <a:solidFill>
                            <a:srgbClr val="EEEEEE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 targets on how many/large carbon sinks and reservoirs should be protected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8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sv" dirty="0">
                          <a:solidFill>
                            <a:srgbClr val="EEEEEE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Continuous emission reductions in line with carbon budget (cumulative emissions) insight, before 2030. Level of ambition in line with Sweden's 1.5 fair share. 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sv">
                          <a:solidFill>
                            <a:srgbClr val="EEEEEE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 targets for continuous emission reductions. No calculation of Sweden's fair share. </a:t>
                      </a:r>
                      <a:endParaRPr>
                        <a:solidFill>
                          <a:srgbClr val="EEEEEE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sv">
                          <a:solidFill>
                            <a:srgbClr val="EEEEEE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Current emissions targets far from scientific calculations of Sweden’s fair share. 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sv">
                          <a:solidFill>
                            <a:srgbClr val="EEEEEE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Achieving sufficient climate impact reduction targets.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sv" dirty="0">
                          <a:solidFill>
                            <a:srgbClr val="EEEEEE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Failing to meet insufficient targets.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893E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sv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we want: Fair share</a:t>
            </a:r>
            <a:endParaRPr i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-169650" y="1112350"/>
            <a:ext cx="3486600" cy="37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2258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-"/>
            </a:pPr>
            <a:r>
              <a:rPr lang="sv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Swedish state must do its fair share of the global climate measures necessary to limit global warming to 1.5 degrees</a:t>
            </a: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258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-"/>
            </a:pPr>
            <a:r>
              <a:rPr lang="sv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to calculate a fair share?</a:t>
            </a:r>
            <a:endParaRPr sz="1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95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-"/>
            </a:pPr>
            <a:r>
              <a:rPr lang="sv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Factors</a:t>
            </a:r>
            <a:endParaRPr sz="1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95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-"/>
            </a:pPr>
            <a:r>
              <a:rPr lang="sv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Responsibility </a:t>
            </a:r>
            <a:endParaRPr sz="1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95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-"/>
            </a:pPr>
            <a:r>
              <a:rPr lang="sv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Capability</a:t>
            </a:r>
            <a:endParaRPr sz="1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95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-"/>
            </a:pPr>
            <a:r>
              <a:rPr lang="sv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Equality</a:t>
            </a:r>
            <a:endParaRPr sz="1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95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-"/>
            </a:pPr>
            <a:r>
              <a:rPr lang="sv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(Cost-effectiveness)</a:t>
            </a:r>
            <a:endParaRPr sz="1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95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-"/>
            </a:pPr>
            <a:r>
              <a:rPr lang="sv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Principles under international environmental law, like </a:t>
            </a:r>
            <a:endParaRPr sz="1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95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-"/>
            </a:pPr>
            <a:r>
              <a:rPr lang="sv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precautionary principle</a:t>
            </a:r>
            <a:endParaRPr sz="1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95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-"/>
            </a:pPr>
            <a:r>
              <a:rPr lang="sv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Common but differentiated responsibilities and respective capabilities (CBDR-RC)</a:t>
            </a:r>
            <a:endParaRPr sz="1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95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-"/>
            </a:pPr>
            <a:r>
              <a:rPr lang="sv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Harm prevention</a:t>
            </a:r>
            <a:endParaRPr sz="1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258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-"/>
            </a:pPr>
            <a:r>
              <a:rPr lang="sv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Demands drastic emissions reductions</a:t>
            </a: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1026" y="-3421525"/>
            <a:ext cx="4143375" cy="4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34200" y="4623400"/>
            <a:ext cx="9075600" cy="4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100">
                <a:solidFill>
                  <a:srgbClr val="B7B7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References: https://drive.google.com/file/d/1FPmNw4vtd_XsjvxVLloAKZrDl8bfIruB/view https://climateactiontracker.org/methodology/cat-rating-methodology/fair-share/ https://www.tandfonline.com/doi/full/10.1080/14693062.2021.1970504</a:t>
            </a:r>
            <a:endParaRPr sz="1100">
              <a:solidFill>
                <a:srgbClr val="B7B7B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7700" y="1076675"/>
            <a:ext cx="5481650" cy="314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893E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v" sz="212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Background: Swedish procedural law and climate-related access to justice</a:t>
            </a:r>
            <a:endParaRPr sz="212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0" y="1293375"/>
            <a:ext cx="41895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Times New Roman"/>
              <a:buChar char="-"/>
            </a:pPr>
            <a:r>
              <a:rPr lang="sv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specific remedy</a:t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Times New Roman"/>
              <a:buChar char="-"/>
            </a:pPr>
            <a:r>
              <a:rPr lang="sv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Swedish Climate Act contains no AtJ provisions</a:t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Times New Roman"/>
              <a:buChar char="-"/>
            </a:pPr>
            <a:r>
              <a:rPr lang="sv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Human rights-based civil action against the State</a:t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Times New Roman"/>
              <a:buChar char="-"/>
            </a:pPr>
            <a:r>
              <a:rPr lang="sv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Risks</a:t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49612" y="3390125"/>
            <a:ext cx="4143375" cy="4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3575" y="1213850"/>
            <a:ext cx="4776428" cy="318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893E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4508025" y="301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v" sz="212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Standing: our chosen path</a:t>
            </a:r>
            <a:endParaRPr sz="212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4699900" y="1185475"/>
            <a:ext cx="41895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Times New Roman"/>
              <a:buChar char="-"/>
            </a:pPr>
            <a:r>
              <a:rPr lang="sv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 action (one main plaintiff)</a:t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Times New Roman"/>
              <a:buChar char="-"/>
            </a:pPr>
            <a:r>
              <a:rPr lang="sv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Individual plaintiffs, but collective nature</a:t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Times New Roman"/>
              <a:buChar char="-"/>
            </a:pPr>
            <a:r>
              <a:rPr lang="sv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Youth vulnerability</a:t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8263" y="2982475"/>
            <a:ext cx="4143375" cy="4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643075"/>
            <a:ext cx="4189499" cy="6285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893E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3881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v" sz="212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light of the KlimaSeniorinnen ruling</a:t>
            </a:r>
            <a:endParaRPr sz="212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0" y="1397975"/>
            <a:ext cx="4189500" cy="49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Times New Roman"/>
              <a:buChar char="-"/>
            </a:pPr>
            <a:r>
              <a:rPr lang="sv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Association standing (p. 502, e.g.)</a:t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Times New Roman"/>
              <a:buChar char="-"/>
            </a:pPr>
            <a:r>
              <a:rPr lang="sv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“Especially high” threshold for individuals (p. 488)</a:t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Times New Roman"/>
              <a:buChar char="-"/>
            </a:pPr>
            <a:r>
              <a:rPr lang="sv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 action comparable?</a:t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Times New Roman"/>
              <a:buChar char="-"/>
            </a:pPr>
            <a:r>
              <a:rPr lang="sv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Intergenerational burden-sharing (p. 410, 419, 420, 484, 489, 499)</a:t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sv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(Case of Verein KlimaSeniorinnen Schweiz and others v. Switzerland, no. 53600/20)</a:t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7500" y="-3252050"/>
            <a:ext cx="4143375" cy="4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 rotWithShape="1">
          <a:blip r:embed="rId4">
            <a:alphaModFix/>
          </a:blip>
          <a:srcRect t="-13570" b="13569"/>
          <a:stretch/>
        </p:blipFill>
        <p:spPr>
          <a:xfrm>
            <a:off x="3812750" y="898977"/>
            <a:ext cx="5019551" cy="3345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893E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688" y="231100"/>
            <a:ext cx="85206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you! Questions?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8922" y="938025"/>
            <a:ext cx="3166175" cy="317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/>
          <p:nvPr/>
        </p:nvSpPr>
        <p:spPr>
          <a:xfrm>
            <a:off x="2860513" y="4200600"/>
            <a:ext cx="3423000" cy="10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auroramalet.se/en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ida.edling@auroramalet.se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500</Words>
  <Application>Microsoft Office PowerPoint</Application>
  <PresentationFormat>On-screen Show (16:9)</PresentationFormat>
  <Paragraphs>64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Simple Light</vt:lpstr>
      <vt:lpstr>Youth standing up for sufficient climate action: Sweden's first systemic climate case</vt:lpstr>
      <vt:lpstr>Aurora </vt:lpstr>
      <vt:lpstr>Where we come from: the midst of a climate emergency</vt:lpstr>
      <vt:lpstr>What we’re attacking: the Swedish context</vt:lpstr>
      <vt:lpstr>What we want: Fair share</vt:lpstr>
      <vt:lpstr>Background: Swedish procedural law and climate-related access to justice</vt:lpstr>
      <vt:lpstr>Standing: our chosen path</vt:lpstr>
      <vt:lpstr>In light of the KlimaSeniorinnen ruling</vt:lpstr>
      <vt:lpstr>Thank you!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standing up for sufficient climate action: Sweden's first systemic climate case</dc:title>
  <cp:lastModifiedBy>Ida Edling</cp:lastModifiedBy>
  <cp:revision>3</cp:revision>
  <dcterms:modified xsi:type="dcterms:W3CDTF">2024-05-22T14:40:20Z</dcterms:modified>
</cp:coreProperties>
</file>