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8"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UjqBWMSFHg2T2GIIb/Pj3YK1f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t-E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623880abf6_1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3623880abf6_1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3624228cd70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3624228cd70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g3624228cd70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8" name="Google Shape;3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a47ec4110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3a47ec4110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3a47ec4110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624228cd70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g3624228cd70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3624228cd70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6352a54cb7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36352a54cb7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just">
              <a:lnSpc>
                <a:spcPct val="100000"/>
              </a:lnSpc>
              <a:spcBef>
                <a:spcPts val="0"/>
              </a:spcBef>
              <a:spcAft>
                <a:spcPts val="0"/>
              </a:spcAft>
              <a:buNone/>
            </a:pPr>
            <a:r>
              <a:t/>
            </a:r>
            <a:endParaRPr/>
          </a:p>
        </p:txBody>
      </p:sp>
      <p:sp>
        <p:nvSpPr>
          <p:cNvPr id="431" name="Google Shape;431;g36352a54cb7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6352a54cb7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36352a54cb7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9" name="Google Shape;439;g36352a54cb7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6352a54cb7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36352a54cb7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7" name="Google Shape;447;g36352a54cb7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6352a54cb7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36352a54cb7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36352a54cb7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624228cd7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3624228cd70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624228cd70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72e34a5d4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372e34a5d4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372e34a5d4e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a48a2ecbc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3a48a2ecbcc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3a48a2ecbcc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72c78dc6a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372c78dc6a8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1700"/>
              </a:spcBef>
              <a:spcAft>
                <a:spcPts val="0"/>
              </a:spcAft>
              <a:buNone/>
            </a:pPr>
            <a:r>
              <a:t/>
            </a:r>
            <a:endParaRPr>
              <a:solidFill>
                <a:srgbClr val="585A75"/>
              </a:solidFill>
              <a:highlight>
                <a:srgbClr val="FFFFFF"/>
              </a:highlight>
            </a:endParaRPr>
          </a:p>
          <a:p>
            <a:pPr indent="0" lvl="0" marL="0" rtl="0" algn="l">
              <a:lnSpc>
                <a:spcPct val="100000"/>
              </a:lnSpc>
              <a:spcBef>
                <a:spcPts val="0"/>
              </a:spcBef>
              <a:spcAft>
                <a:spcPts val="0"/>
              </a:spcAft>
              <a:buSzPts val="1400"/>
              <a:buNone/>
            </a:pPr>
            <a:r>
              <a:t/>
            </a:r>
            <a:endParaRPr/>
          </a:p>
        </p:txBody>
      </p:sp>
      <p:sp>
        <p:nvSpPr>
          <p:cNvPr id="478" name="Google Shape;478;g372c78dc6a8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a64ee9d7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3a64ee9d7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lnSpc>
                <a:spcPct val="100000"/>
              </a:lnSpc>
              <a:spcBef>
                <a:spcPts val="0"/>
              </a:spcBef>
              <a:spcAft>
                <a:spcPts val="0"/>
              </a:spcAft>
              <a:buSzPts val="1400"/>
              <a:buChar char="-"/>
            </a:pPr>
            <a:r>
              <a:t/>
            </a:r>
            <a:endParaRPr/>
          </a:p>
        </p:txBody>
      </p:sp>
      <p:sp>
        <p:nvSpPr>
          <p:cNvPr id="489" name="Google Shape;489;g3a64ee9d74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a48a2ecbc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3a48a2ecbcc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g3a48a2ecbcc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t/>
            </a:r>
            <a:endParaRPr/>
          </a:p>
          <a:p>
            <a:pPr indent="-82550" lvl="0" marL="171450" rtl="0" algn="l">
              <a:lnSpc>
                <a:spcPct val="100000"/>
              </a:lnSpc>
              <a:spcBef>
                <a:spcPts val="0"/>
              </a:spcBef>
              <a:spcAft>
                <a:spcPts val="0"/>
              </a:spcAft>
              <a:buSzPts val="1400"/>
              <a:buFont typeface="Arial"/>
              <a:buNone/>
            </a:pPr>
            <a:r>
              <a:t/>
            </a:r>
            <a:endParaRPr/>
          </a:p>
        </p:txBody>
      </p:sp>
      <p:sp>
        <p:nvSpPr>
          <p:cNvPr id="507" name="Google Shape;507;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a48a2ecbc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3a48a2ecbc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6" name="Google Shape;516;g3a48a2ecbcc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3a48a2ecbc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3a48a2ecbcc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24" name="Google Shape;524;g3a48a2ecbcc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72c78dc6a8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372c78dc6a8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372c78dc6a8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None/>
            </a:pPr>
            <a:r>
              <a:t/>
            </a:r>
            <a:endParaRPr/>
          </a:p>
        </p:txBody>
      </p:sp>
      <p:sp>
        <p:nvSpPr>
          <p:cNvPr id="322" name="Google Shape;3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a48a2ecbcc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g3a48a2ecbcc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3a48a2ecbcc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6c3106fc75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g36c3106fc7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624228cd70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3624228cd70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g3624228cd70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44f529c4ba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44f529c4ba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t/>
            </a:r>
            <a:endParaRPr i="1"/>
          </a:p>
        </p:txBody>
      </p:sp>
      <p:sp>
        <p:nvSpPr>
          <p:cNvPr id="331" name="Google Shape;331;g344f529c4ba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72c78dc6a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372c78dc6a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372c78dc6a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t-E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624228cd7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3624228cd7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3624228cd7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624228cd7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3624228cd70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t-EE"/>
              <a:t>Jätkusuutlik areng</a:t>
            </a:r>
            <a:r>
              <a:rPr lang="et-EE"/>
              <a:t> tähendab arengut, mis vastab praeguse põlvkonna vajadustele ilma, et kahjustaks tulevaste põlvkondade võimalusi oma vajadusi rahuldada</a:t>
            </a:r>
            <a:endParaRPr/>
          </a:p>
        </p:txBody>
      </p:sp>
      <p:sp>
        <p:nvSpPr>
          <p:cNvPr id="359" name="Google Shape;359;g3624228cd70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624228cd7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3624228cd70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g3624228cd70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624228cd70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3624228cd70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g3624228cd70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t-E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elslaid"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g3623880abf6_1_4"/>
          <p:cNvSpPr txBox="1"/>
          <p:nvPr>
            <p:ph type="ctrTitle"/>
          </p:nvPr>
        </p:nvSpPr>
        <p:spPr>
          <a:xfrm>
            <a:off x="580689" y="2130425"/>
            <a:ext cx="9750300" cy="1824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g3623880abf6_1_4"/>
          <p:cNvSpPr txBox="1"/>
          <p:nvPr>
            <p:ph idx="1" type="subTitle"/>
          </p:nvPr>
        </p:nvSpPr>
        <p:spPr>
          <a:xfrm>
            <a:off x="580689" y="3954385"/>
            <a:ext cx="9750300" cy="1752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80"/>
              </a:spcBef>
              <a:spcAft>
                <a:spcPts val="0"/>
              </a:spcAft>
              <a:buSzPts val="2400"/>
              <a:buNone/>
              <a:defRPr sz="2400">
                <a:solidFill>
                  <a:schemeClr val="lt1"/>
                </a:solidFill>
              </a:defRPr>
            </a:lvl1pPr>
            <a:lvl2pPr lvl="1" algn="ctr">
              <a:lnSpc>
                <a:spcPct val="100000"/>
              </a:lnSpc>
              <a:spcBef>
                <a:spcPts val="560"/>
              </a:spcBef>
              <a:spcAft>
                <a:spcPts val="0"/>
              </a:spcAft>
              <a:buSzPts val="2800"/>
              <a:buNone/>
              <a:defRPr>
                <a:solidFill>
                  <a:srgbClr val="888888"/>
                </a:solidFill>
              </a:defRPr>
            </a:lvl2pPr>
            <a:lvl3pPr lvl="2" algn="ctr">
              <a:lnSpc>
                <a:spcPct val="100000"/>
              </a:lnSpc>
              <a:spcBef>
                <a:spcPts val="480"/>
              </a:spcBef>
              <a:spcAft>
                <a:spcPts val="0"/>
              </a:spcAft>
              <a:buSzPts val="2400"/>
              <a:buNone/>
              <a:defRPr>
                <a:solidFill>
                  <a:srgbClr val="888888"/>
                </a:solidFill>
              </a:defRPr>
            </a:lvl3pPr>
            <a:lvl4pPr lvl="3" algn="ctr">
              <a:lnSpc>
                <a:spcPct val="100000"/>
              </a:lnSpc>
              <a:spcBef>
                <a:spcPts val="400"/>
              </a:spcBef>
              <a:spcAft>
                <a:spcPts val="0"/>
              </a:spcAft>
              <a:buSzPts val="2000"/>
              <a:buNone/>
              <a:defRPr>
                <a:solidFill>
                  <a:srgbClr val="888888"/>
                </a:solidFill>
              </a:defRPr>
            </a:lvl4pPr>
            <a:lvl5pPr lvl="4" algn="ctr">
              <a:lnSpc>
                <a:spcPct val="100000"/>
              </a:lnSpc>
              <a:spcBef>
                <a:spcPts val="4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6" name="Google Shape;16;g3623880abf6_1_4"/>
          <p:cNvSpPr txBox="1"/>
          <p:nvPr>
            <p:ph idx="11" type="ftr"/>
          </p:nvPr>
        </p:nvSpPr>
        <p:spPr>
          <a:xfrm>
            <a:off x="580689" y="6356350"/>
            <a:ext cx="11148300" cy="3651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1" name="Google Shape;71;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3"/>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77" name="Google Shape;77;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 name="Shape 80"/>
        <p:cNvGrpSpPr/>
        <p:nvPr/>
      </p:nvGrpSpPr>
      <p:grpSpPr>
        <a:xfrm>
          <a:off x="0" y="0"/>
          <a:ext cx="0" cy="0"/>
          <a:chOff x="0" y="0"/>
          <a:chExt cx="0" cy="0"/>
        </a:xfrm>
      </p:grpSpPr>
      <p:sp>
        <p:nvSpPr>
          <p:cNvPr id="81" name="Google Shape;81;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3" name="Google Shape;83;p1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4" name="Google Shape;84;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 name="Shape 87"/>
        <p:cNvGrpSpPr/>
        <p:nvPr/>
      </p:nvGrpSpPr>
      <p:grpSpPr>
        <a:xfrm>
          <a:off x="0" y="0"/>
          <a:ext cx="0" cy="0"/>
          <a:chOff x="0" y="0"/>
          <a:chExt cx="0" cy="0"/>
        </a:xfrm>
      </p:grpSpPr>
      <p:sp>
        <p:nvSpPr>
          <p:cNvPr id="88" name="Google Shape;88;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5"/>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90" name="Google Shape;90;p15"/>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1" name="Google Shape;91;p15"/>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92" name="Google Shape;92;p15"/>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3" name="Google Shape;93;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18"/>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8"/>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8" name="Google Shape;108;p18"/>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109" name="Google Shape;109;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19"/>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9"/>
          <p:cNvSpPr/>
          <p:nvPr>
            <p:ph idx="2" type="pic"/>
          </p:nvPr>
        </p:nvSpPr>
        <p:spPr>
          <a:xfrm>
            <a:off x="677334" y="609600"/>
            <a:ext cx="8596668" cy="3845718"/>
          </a:xfrm>
          <a:prstGeom prst="rect">
            <a:avLst/>
          </a:prstGeom>
          <a:noFill/>
          <a:ln>
            <a:noFill/>
          </a:ln>
        </p:spPr>
      </p:sp>
      <p:sp>
        <p:nvSpPr>
          <p:cNvPr id="115" name="Google Shape;115;p19"/>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6" name="Google Shape;11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19" name="Shape 119"/>
        <p:cNvGrpSpPr/>
        <p:nvPr/>
      </p:nvGrpSpPr>
      <p:grpSpPr>
        <a:xfrm>
          <a:off x="0" y="0"/>
          <a:ext cx="0" cy="0"/>
          <a:chOff x="0" y="0"/>
          <a:chExt cx="0" cy="0"/>
        </a:xfrm>
      </p:grpSpPr>
      <p:sp>
        <p:nvSpPr>
          <p:cNvPr id="120" name="Google Shape;120;p20"/>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0"/>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2" name="Google Shape;12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25" name="Shape 125"/>
        <p:cNvGrpSpPr/>
        <p:nvPr/>
      </p:nvGrpSpPr>
      <p:grpSpPr>
        <a:xfrm>
          <a:off x="0" y="0"/>
          <a:ext cx="0" cy="0"/>
          <a:chOff x="0" y="0"/>
          <a:chExt cx="0" cy="0"/>
        </a:xfrm>
      </p:grpSpPr>
      <p:sp>
        <p:nvSpPr>
          <p:cNvPr id="126" name="Google Shape;126;p2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1"/>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8" name="Google Shape;128;p21"/>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9" name="Google Shape;129;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
        <p:nvSpPr>
          <p:cNvPr id="132" name="Google Shape;132;p2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3" name="Google Shape;133;p2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ja sisu" type="obj">
  <p:cSld name="OBJECT">
    <p:spTree>
      <p:nvGrpSpPr>
        <p:cNvPr id="17" name="Shape 17"/>
        <p:cNvGrpSpPr/>
        <p:nvPr/>
      </p:nvGrpSpPr>
      <p:grpSpPr>
        <a:xfrm>
          <a:off x="0" y="0"/>
          <a:ext cx="0" cy="0"/>
          <a:chOff x="0" y="0"/>
          <a:chExt cx="0" cy="0"/>
        </a:xfrm>
      </p:grpSpPr>
      <p:sp>
        <p:nvSpPr>
          <p:cNvPr id="18" name="Google Shape;18;g3623880abf6_1_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99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3623880abf6_1_8"/>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g3623880abf6_1_8"/>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34" name="Shape 134"/>
        <p:cNvGrpSpPr/>
        <p:nvPr/>
      </p:nvGrpSpPr>
      <p:grpSpPr>
        <a:xfrm>
          <a:off x="0" y="0"/>
          <a:ext cx="0" cy="0"/>
          <a:chOff x="0" y="0"/>
          <a:chExt cx="0" cy="0"/>
        </a:xfrm>
      </p:grpSpPr>
      <p:sp>
        <p:nvSpPr>
          <p:cNvPr id="135" name="Google Shape;135;p22"/>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2"/>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37" name="Google Shape;137;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40" name="Shape 140"/>
        <p:cNvGrpSpPr/>
        <p:nvPr/>
      </p:nvGrpSpPr>
      <p:grpSpPr>
        <a:xfrm>
          <a:off x="0" y="0"/>
          <a:ext cx="0" cy="0"/>
          <a:chOff x="0" y="0"/>
          <a:chExt cx="0" cy="0"/>
        </a:xfrm>
      </p:grpSpPr>
      <p:sp>
        <p:nvSpPr>
          <p:cNvPr id="141" name="Google Shape;141;p2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3" name="Google Shape;143;p2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44" name="Google Shape;144;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
        <p:nvSpPr>
          <p:cNvPr id="147" name="Google Shape;147;p2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48" name="Google Shape;148;p2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49" name="Shape 149"/>
        <p:cNvGrpSpPr/>
        <p:nvPr/>
      </p:nvGrpSpPr>
      <p:grpSpPr>
        <a:xfrm>
          <a:off x="0" y="0"/>
          <a:ext cx="0" cy="0"/>
          <a:chOff x="0" y="0"/>
          <a:chExt cx="0" cy="0"/>
        </a:xfrm>
      </p:grpSpPr>
      <p:sp>
        <p:nvSpPr>
          <p:cNvPr id="150" name="Google Shape;150;p24"/>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52" name="Google Shape;152;p2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53" name="Google Shape;153;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6" name="Shape 156"/>
        <p:cNvGrpSpPr/>
        <p:nvPr/>
      </p:nvGrpSpPr>
      <p:grpSpPr>
        <a:xfrm>
          <a:off x="0" y="0"/>
          <a:ext cx="0" cy="0"/>
          <a:chOff x="0" y="0"/>
          <a:chExt cx="0" cy="0"/>
        </a:xfrm>
      </p:grpSpPr>
      <p:sp>
        <p:nvSpPr>
          <p:cNvPr id="157" name="Google Shape;157;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5"/>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59" name="Google Shape;159;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26"/>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26"/>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65" name="Google Shape;165;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5" name="Shape 185"/>
        <p:cNvGrpSpPr/>
        <p:nvPr/>
      </p:nvGrpSpPr>
      <p:grpSpPr>
        <a:xfrm>
          <a:off x="0" y="0"/>
          <a:ext cx="0" cy="0"/>
          <a:chOff x="0" y="0"/>
          <a:chExt cx="0" cy="0"/>
        </a:xfrm>
      </p:grpSpPr>
      <p:sp>
        <p:nvSpPr>
          <p:cNvPr id="186" name="Google Shape;186;g34506378612_1_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34506378612_1_1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88" name="Google Shape;188;g34506378612_1_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g34506378612_1_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g34506378612_1_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1" name="Shape 191"/>
        <p:cNvGrpSpPr/>
        <p:nvPr/>
      </p:nvGrpSpPr>
      <p:grpSpPr>
        <a:xfrm>
          <a:off x="0" y="0"/>
          <a:ext cx="0" cy="0"/>
          <a:chOff x="0" y="0"/>
          <a:chExt cx="0" cy="0"/>
        </a:xfrm>
      </p:grpSpPr>
      <p:grpSp>
        <p:nvGrpSpPr>
          <p:cNvPr id="192" name="Google Shape;192;g34506378612_1_23"/>
          <p:cNvGrpSpPr/>
          <p:nvPr/>
        </p:nvGrpSpPr>
        <p:grpSpPr>
          <a:xfrm>
            <a:off x="0" y="-8467"/>
            <a:ext cx="12192000" cy="6866467"/>
            <a:chOff x="0" y="-8467"/>
            <a:chExt cx="12192000" cy="6866467"/>
          </a:xfrm>
        </p:grpSpPr>
        <p:cxnSp>
          <p:nvCxnSpPr>
            <p:cNvPr id="193" name="Google Shape;193;g34506378612_1_2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94" name="Google Shape;194;g34506378612_1_2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95" name="Google Shape;195;g34506378612_1_2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196" name="Google Shape;196;g34506378612_1_2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97" name="Google Shape;197;g34506378612_1_23"/>
            <p:cNvSpPr/>
            <p:nvPr/>
          </p:nvSpPr>
          <p:spPr>
            <a:xfrm>
              <a:off x="8932333" y="3048000"/>
              <a:ext cx="3259667"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34506378612_1_2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sp>
        <p:sp>
          <p:nvSpPr>
            <p:cNvPr id="199" name="Google Shape;199;g34506378612_1_2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sp>
        <p:sp>
          <p:nvSpPr>
            <p:cNvPr id="200" name="Google Shape;200;g34506378612_1_2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201" name="Google Shape;201;g34506378612_1_2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34506378612_1_23"/>
            <p:cNvSpPr/>
            <p:nvPr/>
          </p:nvSpPr>
          <p:spPr>
            <a:xfrm rot="10800000">
              <a:off x="0" y="0"/>
              <a:ext cx="842596" cy="5666154"/>
            </a:xfrm>
            <a:prstGeom prst="triangle">
              <a:avLst>
                <a:gd fmla="val 10000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3" name="Google Shape;203;g34506378612_1_2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34506378612_1_2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205" name="Google Shape;205;g34506378612_1_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34506378612_1_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34506378612_1_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8" name="Shape 208"/>
        <p:cNvGrpSpPr/>
        <p:nvPr/>
      </p:nvGrpSpPr>
      <p:grpSpPr>
        <a:xfrm>
          <a:off x="0" y="0"/>
          <a:ext cx="0" cy="0"/>
          <a:chOff x="0" y="0"/>
          <a:chExt cx="0" cy="0"/>
        </a:xfrm>
      </p:grpSpPr>
      <p:sp>
        <p:nvSpPr>
          <p:cNvPr id="209" name="Google Shape;209;g34506378612_1_4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g34506378612_1_4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211" name="Google Shape;211;g34506378612_1_4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g34506378612_1_4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g34506378612_1_4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4" name="Shape 214"/>
        <p:cNvGrpSpPr/>
        <p:nvPr/>
      </p:nvGrpSpPr>
      <p:grpSpPr>
        <a:xfrm>
          <a:off x="0" y="0"/>
          <a:ext cx="0" cy="0"/>
          <a:chOff x="0" y="0"/>
          <a:chExt cx="0" cy="0"/>
        </a:xfrm>
      </p:grpSpPr>
      <p:sp>
        <p:nvSpPr>
          <p:cNvPr id="215" name="Google Shape;215;g34506378612_1_4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g34506378612_1_4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17" name="Google Shape;217;g34506378612_1_4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18" name="Google Shape;218;g34506378612_1_4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g34506378612_1_4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g34506378612_1_4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1" name="Shape 221"/>
        <p:cNvGrpSpPr/>
        <p:nvPr/>
      </p:nvGrpSpPr>
      <p:grpSpPr>
        <a:xfrm>
          <a:off x="0" y="0"/>
          <a:ext cx="0" cy="0"/>
          <a:chOff x="0" y="0"/>
          <a:chExt cx="0" cy="0"/>
        </a:xfrm>
      </p:grpSpPr>
      <p:sp>
        <p:nvSpPr>
          <p:cNvPr id="222" name="Google Shape;222;g34506378612_1_5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g34506378612_1_5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24" name="Google Shape;224;g34506378612_1_5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25" name="Google Shape;225;g34506378612_1_5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26" name="Google Shape;226;g34506378612_1_5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27" name="Google Shape;227;g34506378612_1_5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34506378612_1_5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g34506378612_1_5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aotise päis">
  <p:cSld name="Jaotise päis">
    <p:spTree>
      <p:nvGrpSpPr>
        <p:cNvPr id="21" name="Shape 21"/>
        <p:cNvGrpSpPr/>
        <p:nvPr/>
      </p:nvGrpSpPr>
      <p:grpSpPr>
        <a:xfrm>
          <a:off x="0" y="0"/>
          <a:ext cx="0" cy="0"/>
          <a:chOff x="0" y="0"/>
          <a:chExt cx="0" cy="0"/>
        </a:xfrm>
      </p:grpSpPr>
      <p:sp>
        <p:nvSpPr>
          <p:cNvPr id="22" name="Google Shape;22;g3623880abf6_1_12"/>
          <p:cNvSpPr txBox="1"/>
          <p:nvPr>
            <p:ph type="title"/>
          </p:nvPr>
        </p:nvSpPr>
        <p:spPr>
          <a:xfrm>
            <a:off x="963084" y="2744871"/>
            <a:ext cx="103632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009933"/>
              </a:buClr>
              <a:buSzPts val="4000"/>
              <a:buFont typeface="Arial"/>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3623880abf6_1_12"/>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0" name="Shape 230"/>
        <p:cNvGrpSpPr/>
        <p:nvPr/>
      </p:nvGrpSpPr>
      <p:grpSpPr>
        <a:xfrm>
          <a:off x="0" y="0"/>
          <a:ext cx="0" cy="0"/>
          <a:chOff x="0" y="0"/>
          <a:chExt cx="0" cy="0"/>
        </a:xfrm>
      </p:grpSpPr>
      <p:sp>
        <p:nvSpPr>
          <p:cNvPr id="231" name="Google Shape;231;g34506378612_1_6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g34506378612_1_6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34506378612_1_6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g34506378612_1_6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g34506378612_1_6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g34506378612_1_6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g34506378612_1_6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9" name="Shape 239"/>
        <p:cNvGrpSpPr/>
        <p:nvPr/>
      </p:nvGrpSpPr>
      <p:grpSpPr>
        <a:xfrm>
          <a:off x="0" y="0"/>
          <a:ext cx="0" cy="0"/>
          <a:chOff x="0" y="0"/>
          <a:chExt cx="0" cy="0"/>
        </a:xfrm>
      </p:grpSpPr>
      <p:sp>
        <p:nvSpPr>
          <p:cNvPr id="240" name="Google Shape;240;g34506378612_1_71"/>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g34506378612_1_71"/>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42" name="Google Shape;242;g34506378612_1_71"/>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243" name="Google Shape;243;g34506378612_1_7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g34506378612_1_7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g34506378612_1_7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6" name="Shape 246"/>
        <p:cNvGrpSpPr/>
        <p:nvPr/>
      </p:nvGrpSpPr>
      <p:grpSpPr>
        <a:xfrm>
          <a:off x="0" y="0"/>
          <a:ext cx="0" cy="0"/>
          <a:chOff x="0" y="0"/>
          <a:chExt cx="0" cy="0"/>
        </a:xfrm>
      </p:grpSpPr>
      <p:sp>
        <p:nvSpPr>
          <p:cNvPr id="247" name="Google Shape;247;g34506378612_1_78"/>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g34506378612_1_78"/>
          <p:cNvSpPr/>
          <p:nvPr>
            <p:ph idx="2" type="pic"/>
          </p:nvPr>
        </p:nvSpPr>
        <p:spPr>
          <a:xfrm>
            <a:off x="677334" y="609600"/>
            <a:ext cx="8596668" cy="3845718"/>
          </a:xfrm>
          <a:prstGeom prst="rect">
            <a:avLst/>
          </a:prstGeom>
          <a:noFill/>
          <a:ln>
            <a:noFill/>
          </a:ln>
        </p:spPr>
      </p:sp>
      <p:sp>
        <p:nvSpPr>
          <p:cNvPr id="249" name="Google Shape;249;g34506378612_1_78"/>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50" name="Google Shape;250;g34506378612_1_7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g34506378612_1_7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g34506378612_1_7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53" name="Shape 253"/>
        <p:cNvGrpSpPr/>
        <p:nvPr/>
      </p:nvGrpSpPr>
      <p:grpSpPr>
        <a:xfrm>
          <a:off x="0" y="0"/>
          <a:ext cx="0" cy="0"/>
          <a:chOff x="0" y="0"/>
          <a:chExt cx="0" cy="0"/>
        </a:xfrm>
      </p:grpSpPr>
      <p:sp>
        <p:nvSpPr>
          <p:cNvPr id="254" name="Google Shape;254;g34506378612_1_85"/>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g34506378612_1_85"/>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256" name="Google Shape;256;g34506378612_1_8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g34506378612_1_8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g34506378612_1_8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59" name="Shape 259"/>
        <p:cNvGrpSpPr/>
        <p:nvPr/>
      </p:nvGrpSpPr>
      <p:grpSpPr>
        <a:xfrm>
          <a:off x="0" y="0"/>
          <a:ext cx="0" cy="0"/>
          <a:chOff x="0" y="0"/>
          <a:chExt cx="0" cy="0"/>
        </a:xfrm>
      </p:grpSpPr>
      <p:sp>
        <p:nvSpPr>
          <p:cNvPr id="260" name="Google Shape;260;g34506378612_1_9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g34506378612_1_91"/>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62" name="Google Shape;262;g34506378612_1_91"/>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263" name="Google Shape;263;g34506378612_1_9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g34506378612_1_9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g34506378612_1_9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
        <p:nvSpPr>
          <p:cNvPr id="266" name="Google Shape;266;g34506378612_1_9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67" name="Google Shape;267;g34506378612_1_9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68" name="Shape 268"/>
        <p:cNvGrpSpPr/>
        <p:nvPr/>
      </p:nvGrpSpPr>
      <p:grpSpPr>
        <a:xfrm>
          <a:off x="0" y="0"/>
          <a:ext cx="0" cy="0"/>
          <a:chOff x="0" y="0"/>
          <a:chExt cx="0" cy="0"/>
        </a:xfrm>
      </p:grpSpPr>
      <p:sp>
        <p:nvSpPr>
          <p:cNvPr id="269" name="Google Shape;269;g34506378612_1_10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g34506378612_1_10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271" name="Google Shape;271;g34506378612_1_10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g34506378612_1_10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g34506378612_1_10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274" name="Shape 274"/>
        <p:cNvGrpSpPr/>
        <p:nvPr/>
      </p:nvGrpSpPr>
      <p:grpSpPr>
        <a:xfrm>
          <a:off x="0" y="0"/>
          <a:ext cx="0" cy="0"/>
          <a:chOff x="0" y="0"/>
          <a:chExt cx="0" cy="0"/>
        </a:xfrm>
      </p:grpSpPr>
      <p:sp>
        <p:nvSpPr>
          <p:cNvPr id="275" name="Google Shape;275;g34506378612_1_10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g34506378612_1_10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77" name="Google Shape;277;g34506378612_1_10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278" name="Google Shape;278;g34506378612_1_10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g34506378612_1_10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g34506378612_1_10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
        <p:nvSpPr>
          <p:cNvPr id="281" name="Google Shape;281;g34506378612_1_10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82" name="Google Shape;282;g34506378612_1_10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t-EE"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283" name="Shape 283"/>
        <p:cNvGrpSpPr/>
        <p:nvPr/>
      </p:nvGrpSpPr>
      <p:grpSpPr>
        <a:xfrm>
          <a:off x="0" y="0"/>
          <a:ext cx="0" cy="0"/>
          <a:chOff x="0" y="0"/>
          <a:chExt cx="0" cy="0"/>
        </a:xfrm>
      </p:grpSpPr>
      <p:sp>
        <p:nvSpPr>
          <p:cNvPr id="284" name="Google Shape;284;g34506378612_1_1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g34506378612_1_1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86" name="Google Shape;286;g34506378612_1_1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287" name="Google Shape;287;g34506378612_1_1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g34506378612_1_1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g34506378612_1_1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0" name="Shape 290"/>
        <p:cNvGrpSpPr/>
        <p:nvPr/>
      </p:nvGrpSpPr>
      <p:grpSpPr>
        <a:xfrm>
          <a:off x="0" y="0"/>
          <a:ext cx="0" cy="0"/>
          <a:chOff x="0" y="0"/>
          <a:chExt cx="0" cy="0"/>
        </a:xfrm>
      </p:grpSpPr>
      <p:sp>
        <p:nvSpPr>
          <p:cNvPr id="291" name="Google Shape;291;g34506378612_1_1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g34506378612_1_122"/>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93" name="Google Shape;293;g34506378612_1_1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g34506378612_1_1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g34506378612_1_1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 sisu" type="twoObj">
  <p:cSld name="TWO_OBJECTS">
    <p:spTree>
      <p:nvGrpSpPr>
        <p:cNvPr id="24" name="Shape 24"/>
        <p:cNvGrpSpPr/>
        <p:nvPr/>
      </p:nvGrpSpPr>
      <p:grpSpPr>
        <a:xfrm>
          <a:off x="0" y="0"/>
          <a:ext cx="0" cy="0"/>
          <a:chOff x="0" y="0"/>
          <a:chExt cx="0" cy="0"/>
        </a:xfrm>
      </p:grpSpPr>
      <p:sp>
        <p:nvSpPr>
          <p:cNvPr id="25" name="Google Shape;25;g3623880abf6_1_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99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3623880abf6_1_15"/>
          <p:cNvSpPr txBox="1"/>
          <p:nvPr>
            <p:ph idx="1" type="body"/>
          </p:nvPr>
        </p:nvSpPr>
        <p:spPr>
          <a:xfrm>
            <a:off x="609600" y="1600200"/>
            <a:ext cx="53847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7" name="Google Shape;27;g3623880abf6_1_15"/>
          <p:cNvSpPr txBox="1"/>
          <p:nvPr>
            <p:ph idx="2" type="body"/>
          </p:nvPr>
        </p:nvSpPr>
        <p:spPr>
          <a:xfrm>
            <a:off x="6197600" y="1600200"/>
            <a:ext cx="53847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SzPts val="2800"/>
              <a:buChar char="▪"/>
              <a:defRPr sz="28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8" name="Google Shape;28;g3623880abf6_1_15"/>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6" name="Shape 296"/>
        <p:cNvGrpSpPr/>
        <p:nvPr/>
      </p:nvGrpSpPr>
      <p:grpSpPr>
        <a:xfrm>
          <a:off x="0" y="0"/>
          <a:ext cx="0" cy="0"/>
          <a:chOff x="0" y="0"/>
          <a:chExt cx="0" cy="0"/>
        </a:xfrm>
      </p:grpSpPr>
      <p:sp>
        <p:nvSpPr>
          <p:cNvPr id="297" name="Google Shape;297;g34506378612_1_12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g34506378612_1_12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99" name="Google Shape;299;g34506378612_1_1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g34506378612_1_1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g34506378612_1_1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type="twoTxTwoObj">
  <p:cSld name="TWO_OBJECTS_WITH_TEXT">
    <p:spTree>
      <p:nvGrpSpPr>
        <p:cNvPr id="29" name="Shape 29"/>
        <p:cNvGrpSpPr/>
        <p:nvPr/>
      </p:nvGrpSpPr>
      <p:grpSpPr>
        <a:xfrm>
          <a:off x="0" y="0"/>
          <a:ext cx="0" cy="0"/>
          <a:chOff x="0" y="0"/>
          <a:chExt cx="0" cy="0"/>
        </a:xfrm>
      </p:grpSpPr>
      <p:sp>
        <p:nvSpPr>
          <p:cNvPr id="30" name="Google Shape;30;g3623880abf6_1_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9933"/>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g3623880abf6_1_20"/>
          <p:cNvSpPr txBox="1"/>
          <p:nvPr>
            <p:ph idx="1" type="body"/>
          </p:nvPr>
        </p:nvSpPr>
        <p:spPr>
          <a:xfrm>
            <a:off x="609600" y="1535113"/>
            <a:ext cx="53868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2" name="Google Shape;32;g3623880abf6_1_20"/>
          <p:cNvSpPr txBox="1"/>
          <p:nvPr>
            <p:ph idx="2" type="body"/>
          </p:nvPr>
        </p:nvSpPr>
        <p:spPr>
          <a:xfrm>
            <a:off x="609600" y="2174875"/>
            <a:ext cx="53868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3" name="Google Shape;33;g3623880abf6_1_20"/>
          <p:cNvSpPr txBox="1"/>
          <p:nvPr>
            <p:ph idx="3" type="body"/>
          </p:nvPr>
        </p:nvSpPr>
        <p:spPr>
          <a:xfrm>
            <a:off x="6193367" y="1535113"/>
            <a:ext cx="5388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4" name="Google Shape;34;g3623880abf6_1_20"/>
          <p:cNvSpPr txBox="1"/>
          <p:nvPr>
            <p:ph idx="4" type="body"/>
          </p:nvPr>
        </p:nvSpPr>
        <p:spPr>
          <a:xfrm>
            <a:off x="6193367" y="2174875"/>
            <a:ext cx="5388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SzPts val="2400"/>
              <a:buChar char="▪"/>
              <a:defRPr sz="2400"/>
            </a:lvl1pPr>
            <a:lvl2pPr indent="-355600" lvl="1" marL="914400" algn="l">
              <a:lnSpc>
                <a:spcPct val="100000"/>
              </a:lnSpc>
              <a:spcBef>
                <a:spcPts val="400"/>
              </a:spcBef>
              <a:spcAft>
                <a:spcPts val="0"/>
              </a:spcAft>
              <a:buSzPts val="20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5" name="Google Shape;35;g3623880abf6_1_20"/>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nult pealkiri" type="titleOnly">
  <p:cSld name="TITLE_ONLY">
    <p:spTree>
      <p:nvGrpSpPr>
        <p:cNvPr id="36" name="Shape 36"/>
        <p:cNvGrpSpPr/>
        <p:nvPr/>
      </p:nvGrpSpPr>
      <p:grpSpPr>
        <a:xfrm>
          <a:off x="0" y="0"/>
          <a:ext cx="0" cy="0"/>
          <a:chOff x="0" y="0"/>
          <a:chExt cx="0" cy="0"/>
        </a:xfrm>
      </p:grpSpPr>
      <p:sp>
        <p:nvSpPr>
          <p:cNvPr id="37" name="Google Shape;37;g3623880abf6_1_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99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g3623880abf6_1_27"/>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type="blank">
  <p:cSld name="BLANK">
    <p:spTree>
      <p:nvGrpSpPr>
        <p:cNvPr id="39" name="Shape 39"/>
        <p:cNvGrpSpPr/>
        <p:nvPr/>
      </p:nvGrpSpPr>
      <p:grpSpPr>
        <a:xfrm>
          <a:off x="0" y="0"/>
          <a:ext cx="0" cy="0"/>
          <a:chOff x="0" y="0"/>
          <a:chExt cx="0" cy="0"/>
        </a:xfrm>
      </p:grpSpPr>
      <p:sp>
        <p:nvSpPr>
          <p:cNvPr id="40" name="Google Shape;40;g3623880abf6_1_30"/>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disega sisu" type="objTx">
  <p:cSld name="OBJECT_WITH_CAPTION_TEXT">
    <p:spTree>
      <p:nvGrpSpPr>
        <p:cNvPr id="41" name="Shape 41"/>
        <p:cNvGrpSpPr/>
        <p:nvPr/>
      </p:nvGrpSpPr>
      <p:grpSpPr>
        <a:xfrm>
          <a:off x="0" y="0"/>
          <a:ext cx="0" cy="0"/>
          <a:chOff x="0" y="0"/>
          <a:chExt cx="0" cy="0"/>
        </a:xfrm>
      </p:grpSpPr>
      <p:sp>
        <p:nvSpPr>
          <p:cNvPr id="42" name="Google Shape;42;g3623880abf6_1_32"/>
          <p:cNvSpPr txBox="1"/>
          <p:nvPr>
            <p:ph type="title"/>
          </p:nvPr>
        </p:nvSpPr>
        <p:spPr>
          <a:xfrm>
            <a:off x="609600" y="273050"/>
            <a:ext cx="4011000" cy="1162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09933"/>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3623880abf6_1_32"/>
          <p:cNvSpPr txBox="1"/>
          <p:nvPr>
            <p:ph idx="1" type="body"/>
          </p:nvPr>
        </p:nvSpPr>
        <p:spPr>
          <a:xfrm>
            <a:off x="4766733" y="273050"/>
            <a:ext cx="68157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44" name="Google Shape;44;g3623880abf6_1_32"/>
          <p:cNvSpPr txBox="1"/>
          <p:nvPr>
            <p:ph idx="2" type="body"/>
          </p:nvPr>
        </p:nvSpPr>
        <p:spPr>
          <a:xfrm>
            <a:off x="609600" y="1435100"/>
            <a:ext cx="40110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5" name="Google Shape;45;g3623880abf6_1_32"/>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diallkirjaga pilt" type="picTx">
  <p:cSld name="PICTURE_WITH_CAPTION_TEXT">
    <p:spTree>
      <p:nvGrpSpPr>
        <p:cNvPr id="46" name="Shape 46"/>
        <p:cNvGrpSpPr/>
        <p:nvPr/>
      </p:nvGrpSpPr>
      <p:grpSpPr>
        <a:xfrm>
          <a:off x="0" y="0"/>
          <a:ext cx="0" cy="0"/>
          <a:chOff x="0" y="0"/>
          <a:chExt cx="0" cy="0"/>
        </a:xfrm>
      </p:grpSpPr>
      <p:sp>
        <p:nvSpPr>
          <p:cNvPr id="47" name="Google Shape;47;g3623880abf6_1_37"/>
          <p:cNvSpPr txBox="1"/>
          <p:nvPr>
            <p:ph type="title"/>
          </p:nvPr>
        </p:nvSpPr>
        <p:spPr>
          <a:xfrm>
            <a:off x="2389717" y="4800600"/>
            <a:ext cx="73152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009933"/>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g3623880abf6_1_37"/>
          <p:cNvSpPr/>
          <p:nvPr>
            <p:ph idx="2" type="pic"/>
          </p:nvPr>
        </p:nvSpPr>
        <p:spPr>
          <a:xfrm>
            <a:off x="2389717" y="612775"/>
            <a:ext cx="7315200" cy="4114800"/>
          </a:xfrm>
          <a:prstGeom prst="rect">
            <a:avLst/>
          </a:prstGeom>
          <a:noFill/>
          <a:ln>
            <a:noFill/>
          </a:ln>
        </p:spPr>
      </p:sp>
      <p:sp>
        <p:nvSpPr>
          <p:cNvPr id="49" name="Google Shape;49;g3623880abf6_1_37"/>
          <p:cNvSpPr txBox="1"/>
          <p:nvPr>
            <p:ph idx="1" type="body"/>
          </p:nvPr>
        </p:nvSpPr>
        <p:spPr>
          <a:xfrm>
            <a:off x="2389717" y="5367338"/>
            <a:ext cx="73152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240"/>
              </a:spcBef>
              <a:spcAft>
                <a:spcPts val="0"/>
              </a:spcAft>
              <a:buSzPts val="120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0" name="Google Shape;50;g3623880abf6_1_37"/>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6" Type="http://schemas.openxmlformats.org/officeDocument/2006/relationships/theme" Target="../theme/theme4.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theme" Target="../theme/theme2.xml"/><Relationship Id="rId16" Type="http://schemas.openxmlformats.org/officeDocument/2006/relationships/slideLayout" Target="../slideLayouts/slideLayout40.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3623880abf6_1_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9933"/>
              </a:buClr>
              <a:buSzPts val="4400"/>
              <a:buFont typeface="Arial"/>
              <a:buNone/>
              <a:defRPr b="0" i="0" sz="4400" u="none" cap="none" strike="noStrike">
                <a:solidFill>
                  <a:srgbClr val="00993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3623880abf6_1_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009933"/>
              </a:buClr>
              <a:buSzPts val="3200"/>
              <a:buFont typeface="Noto Sans Symbols"/>
              <a:buChar char="▪"/>
              <a:defRPr b="0" i="0" sz="3200" u="none" cap="none" strike="noStrike">
                <a:solidFill>
                  <a:srgbClr val="800000"/>
                </a:solidFill>
                <a:latin typeface="Arial"/>
                <a:ea typeface="Arial"/>
                <a:cs typeface="Arial"/>
                <a:sym typeface="Arial"/>
              </a:defRPr>
            </a:lvl1pPr>
            <a:lvl2pPr indent="-406400" lvl="1" marL="914400" marR="0" rtl="0" algn="l">
              <a:lnSpc>
                <a:spcPct val="100000"/>
              </a:lnSpc>
              <a:spcBef>
                <a:spcPts val="560"/>
              </a:spcBef>
              <a:spcAft>
                <a:spcPts val="0"/>
              </a:spcAft>
              <a:buClr>
                <a:srgbClr val="009933"/>
              </a:buClr>
              <a:buSzPts val="2800"/>
              <a:buFont typeface="Arial"/>
              <a:buChar char="–"/>
              <a:defRPr b="0" i="0" sz="2800" u="none" cap="none" strike="noStrike">
                <a:solidFill>
                  <a:srgbClr val="800000"/>
                </a:solidFill>
                <a:latin typeface="Arial"/>
                <a:ea typeface="Arial"/>
                <a:cs typeface="Arial"/>
                <a:sym typeface="Arial"/>
              </a:defRPr>
            </a:lvl2pPr>
            <a:lvl3pPr indent="-381000" lvl="2" marL="1371600" marR="0" rtl="0" algn="l">
              <a:lnSpc>
                <a:spcPct val="100000"/>
              </a:lnSpc>
              <a:spcBef>
                <a:spcPts val="480"/>
              </a:spcBef>
              <a:spcAft>
                <a:spcPts val="0"/>
              </a:spcAft>
              <a:buClr>
                <a:srgbClr val="009933"/>
              </a:buClr>
              <a:buSzPts val="2400"/>
              <a:buFont typeface="Arial"/>
              <a:buChar char="•"/>
              <a:defRPr b="0" i="0" sz="2400" u="none" cap="none" strike="noStrike">
                <a:solidFill>
                  <a:srgbClr val="800000"/>
                </a:solidFill>
                <a:latin typeface="Arial"/>
                <a:ea typeface="Arial"/>
                <a:cs typeface="Arial"/>
                <a:sym typeface="Arial"/>
              </a:defRPr>
            </a:lvl3pPr>
            <a:lvl4pPr indent="-355600" lvl="3" marL="1828800" marR="0" rtl="0" algn="l">
              <a:lnSpc>
                <a:spcPct val="100000"/>
              </a:lnSpc>
              <a:spcBef>
                <a:spcPts val="400"/>
              </a:spcBef>
              <a:spcAft>
                <a:spcPts val="0"/>
              </a:spcAft>
              <a:buClr>
                <a:srgbClr val="009933"/>
              </a:buClr>
              <a:buSzPts val="2000"/>
              <a:buFont typeface="Arial"/>
              <a:buChar char="–"/>
              <a:defRPr b="0" i="0" sz="2000" u="none" cap="none" strike="noStrike">
                <a:solidFill>
                  <a:srgbClr val="800000"/>
                </a:solidFill>
                <a:latin typeface="Arial"/>
                <a:ea typeface="Arial"/>
                <a:cs typeface="Arial"/>
                <a:sym typeface="Arial"/>
              </a:defRPr>
            </a:lvl4pPr>
            <a:lvl5pPr indent="-355600" lvl="4" marL="2286000" marR="0" rtl="0" algn="l">
              <a:lnSpc>
                <a:spcPct val="100000"/>
              </a:lnSpc>
              <a:spcBef>
                <a:spcPts val="400"/>
              </a:spcBef>
              <a:spcAft>
                <a:spcPts val="0"/>
              </a:spcAft>
              <a:buClr>
                <a:srgbClr val="009933"/>
              </a:buClr>
              <a:buSzPts val="2000"/>
              <a:buFont typeface="Arial"/>
              <a:buChar char="»"/>
              <a:defRPr b="0" i="0" sz="2000" u="none" cap="none" strike="noStrike">
                <a:solidFill>
                  <a:srgbClr val="8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g3623880abf6_1_0"/>
          <p:cNvSpPr txBox="1"/>
          <p:nvPr>
            <p:ph idx="12" type="sldNum"/>
          </p:nvPr>
        </p:nvSpPr>
        <p:spPr>
          <a:xfrm>
            <a:off x="11103784" y="6356350"/>
            <a:ext cx="4785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grpSp>
        <p:nvGrpSpPr>
          <p:cNvPr id="52" name="Google Shape;52;p10"/>
          <p:cNvGrpSpPr/>
          <p:nvPr/>
        </p:nvGrpSpPr>
        <p:grpSpPr>
          <a:xfrm>
            <a:off x="0" y="-8467"/>
            <a:ext cx="12192000" cy="6866467"/>
            <a:chOff x="0" y="-8467"/>
            <a:chExt cx="12192000" cy="6866467"/>
          </a:xfrm>
        </p:grpSpPr>
        <p:cxnSp>
          <p:nvCxnSpPr>
            <p:cNvPr id="53" name="Google Shape;53;p1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4" name="Google Shape;54;p1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55" name="Google Shape;55;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235"/>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0"/>
            <p:cNvSpPr/>
            <p:nvPr/>
          </p:nvSpPr>
          <p:spPr>
            <a:xfrm>
              <a:off x="8932333" y="3048000"/>
              <a:ext cx="3259667" cy="3810000"/>
            </a:xfrm>
            <a:prstGeom prst="triangle">
              <a:avLst>
                <a:gd fmla="val 100000" name="adj"/>
              </a:avLst>
            </a:prstGeom>
            <a:solidFill>
              <a:schemeClr val="accent2">
                <a:alpha val="70196"/>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23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235"/>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13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0"/>
            <p:cNvSpPr/>
            <p:nvPr/>
          </p:nvSpPr>
          <p:spPr>
            <a:xfrm>
              <a:off x="0" y="4013200"/>
              <a:ext cx="448733" cy="2844800"/>
            </a:xfrm>
            <a:prstGeom prst="triangle">
              <a:avLst>
                <a:gd fmla="val 0" name="adj"/>
              </a:avLst>
            </a:prstGeom>
            <a:solidFill>
              <a:schemeClr val="accent1">
                <a:alpha val="8313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64" name="Google Shape;64;p1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5" name="Google Shape;65;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66" name="Google Shape;66;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67" name="Google Shape;67;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grpSp>
        <p:nvGrpSpPr>
          <p:cNvPr id="169" name="Google Shape;169;g34506378612_1_0"/>
          <p:cNvGrpSpPr/>
          <p:nvPr/>
        </p:nvGrpSpPr>
        <p:grpSpPr>
          <a:xfrm>
            <a:off x="0" y="-8467"/>
            <a:ext cx="12192000" cy="6866467"/>
            <a:chOff x="0" y="-8467"/>
            <a:chExt cx="12192000" cy="6866467"/>
          </a:xfrm>
        </p:grpSpPr>
        <p:cxnSp>
          <p:nvCxnSpPr>
            <p:cNvPr id="170" name="Google Shape;170;g34506378612_1_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71" name="Google Shape;171;g34506378612_1_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72" name="Google Shape;172;g34506378612_1_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34506378612_1_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34506378612_1_0"/>
            <p:cNvSpPr/>
            <p:nvPr/>
          </p:nvSpPr>
          <p:spPr>
            <a:xfrm>
              <a:off x="8932333" y="3048000"/>
              <a:ext cx="3259667"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34506378612_1_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34506378612_1_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34506378612_1_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34506378612_1_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34506378612_1_0"/>
            <p:cNvSpPr/>
            <p:nvPr/>
          </p:nvSpPr>
          <p:spPr>
            <a:xfrm>
              <a:off x="0" y="4013200"/>
              <a:ext cx="448733" cy="2844800"/>
            </a:xfrm>
            <a:prstGeom prst="triangle">
              <a:avLst>
                <a:gd fmla="val 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 name="Google Shape;180;g34506378612_1_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1" name="Google Shape;181;g34506378612_1_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82" name="Google Shape;182;g34506378612_1_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83" name="Google Shape;183;g34506378612_1_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84" name="Google Shape;184;g34506378612_1_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t-EE"/>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hyperlink" Target="https://www.lse.ac.uk/granthaminstitute/wp-content/uploads/2023/06/Global_trends_in_climate_change_litigation_2023_snapshot.pdf" TargetMode="External"/><Relationship Id="rId5" Type="http://schemas.openxmlformats.org/officeDocument/2006/relationships/hyperlink" Target="https://www.lse.ac.uk/granthaminstitute/wp-content/uploads/2022/08/Global-trends-in-climate-change-litigation-2022-snapsho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hyperlink" Target="https://k6k.ee/keskkonnaigus/uudiskiri" TargetMode="External"/><Relationship Id="rId4" Type="http://schemas.openxmlformats.org/officeDocument/2006/relationships/hyperlink" Target="https://maailmakool.ee/materjalid/100073/hoolsuskohustus-kliimavaidlused-kohtusaalis/" TargetMode="External"/><Relationship Id="rId5" Type="http://schemas.openxmlformats.org/officeDocument/2006/relationships/hyperlink" Target="https://media.voog.com/0000/0036/5677/files/Kliimaoigus-noortele%20l6plik.pdf" TargetMode="External"/><Relationship Id="rId6" Type="http://schemas.openxmlformats.org/officeDocument/2006/relationships/hyperlink" Target="https://pohiseadus.riigioigus.ee/v1/eesti-vabariigi-pohiseadus/i-uldsatted-ss-1-7/ss-5-loodusvarade-saastlik-kasutamine" TargetMode="External"/><Relationship Id="rId7" Type="http://schemas.openxmlformats.org/officeDocument/2006/relationships/hyperlink" Target="https://pohiseadus.riigioigus.ee/v1/eesti-vabariigi-pohiseadus/ii-pohioigused-vabadused-ja-kohustused-ss-8-55/ss-53-kohustus-saast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623880abf6_1_42"/>
          <p:cNvSpPr txBox="1"/>
          <p:nvPr>
            <p:ph type="ctrTitle"/>
          </p:nvPr>
        </p:nvSpPr>
        <p:spPr>
          <a:xfrm>
            <a:off x="580689" y="2130425"/>
            <a:ext cx="9750300" cy="1824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1"/>
              </a:buClr>
              <a:buSzPts val="4400"/>
              <a:buFont typeface="Arial"/>
              <a:buNone/>
            </a:pPr>
            <a:r>
              <a:rPr lang="et-EE"/>
              <a:t>Laste keskkonnaalased õigused</a:t>
            </a:r>
            <a:endParaRPr/>
          </a:p>
        </p:txBody>
      </p:sp>
      <p:sp>
        <p:nvSpPr>
          <p:cNvPr id="307" name="Google Shape;307;g3623880abf6_1_42"/>
          <p:cNvSpPr txBox="1"/>
          <p:nvPr>
            <p:ph idx="1" type="subTitle"/>
          </p:nvPr>
        </p:nvSpPr>
        <p:spPr>
          <a:xfrm>
            <a:off x="580689" y="3954385"/>
            <a:ext cx="9750300" cy="1752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SzPct val="59999"/>
              <a:buNone/>
            </a:pPr>
            <a:r>
              <a:rPr lang="et-EE"/>
              <a:t>12. jaanuar 2026</a:t>
            </a:r>
            <a:endParaRPr/>
          </a:p>
          <a:p>
            <a:pPr indent="0" lvl="0" marL="0" rtl="0" algn="l">
              <a:lnSpc>
                <a:spcPct val="100000"/>
              </a:lnSpc>
              <a:spcBef>
                <a:spcPts val="1000"/>
              </a:spcBef>
              <a:spcAft>
                <a:spcPts val="0"/>
              </a:spcAft>
              <a:buSzPct val="59999"/>
              <a:buNone/>
            </a:pPr>
            <a:r>
              <a:rPr lang="et-EE"/>
              <a:t>Triin Jäädmaa</a:t>
            </a:r>
            <a:endParaRPr/>
          </a:p>
          <a:p>
            <a:pPr indent="0" lvl="0" marL="0" rtl="0" algn="l">
              <a:lnSpc>
                <a:spcPct val="100000"/>
              </a:lnSpc>
              <a:spcBef>
                <a:spcPts val="1000"/>
              </a:spcBef>
              <a:spcAft>
                <a:spcPts val="0"/>
              </a:spcAft>
              <a:buSzPct val="59999"/>
              <a:buNone/>
            </a:pPr>
            <a:r>
              <a:rPr lang="et-EE"/>
              <a:t>SA Keskkonnaõiguse Keskus</a:t>
            </a:r>
            <a:endParaRPr/>
          </a:p>
          <a:p>
            <a:pPr indent="0" lvl="0" marL="0" rtl="0" algn="l">
              <a:lnSpc>
                <a:spcPct val="100000"/>
              </a:lnSpc>
              <a:spcBef>
                <a:spcPts val="1000"/>
              </a:spcBef>
              <a:spcAft>
                <a:spcPts val="0"/>
              </a:spcAft>
              <a:buSzPct val="59999"/>
              <a:buNone/>
            </a:pPr>
            <a:r>
              <a:rPr lang="et-EE"/>
              <a:t>triin@k6k.ee</a:t>
            </a:r>
            <a:endParaRPr/>
          </a:p>
          <a:p>
            <a:pPr indent="0" lvl="0" marL="0" rtl="0" algn="l">
              <a:lnSpc>
                <a:spcPct val="100000"/>
              </a:lnSpc>
              <a:spcBef>
                <a:spcPts val="480"/>
              </a:spcBef>
              <a:spcAft>
                <a:spcPts val="0"/>
              </a:spcAft>
              <a:buSzPct val="100000"/>
              <a:buNone/>
            </a:pPr>
            <a:r>
              <a:t/>
            </a:r>
            <a:endParaRPr/>
          </a:p>
        </p:txBody>
      </p:sp>
      <p:sp>
        <p:nvSpPr>
          <p:cNvPr id="308" name="Google Shape;308;g3623880abf6_1_42"/>
          <p:cNvSpPr txBox="1"/>
          <p:nvPr>
            <p:ph idx="11" type="ftr"/>
          </p:nvPr>
        </p:nvSpPr>
        <p:spPr>
          <a:xfrm>
            <a:off x="580689" y="6021414"/>
            <a:ext cx="11148180" cy="70006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b="0" i="0" sz="1200" u="none" cap="none" strike="noStrike">
              <a:solidFill>
                <a:srgbClr val="FFFFFF"/>
              </a:solidFill>
              <a:latin typeface="Arial"/>
              <a:ea typeface="Arial"/>
              <a:cs typeface="Arial"/>
              <a:sym typeface="Arial"/>
            </a:endParaRPr>
          </a:p>
        </p:txBody>
      </p:sp>
      <p:pic>
        <p:nvPicPr>
          <p:cNvPr id="309" name="Google Shape;309;g3623880abf6_1_42"/>
          <p:cNvPicPr preferRelativeResize="0"/>
          <p:nvPr/>
        </p:nvPicPr>
        <p:blipFill rotWithShape="1">
          <a:blip r:embed="rId3">
            <a:alphaModFix/>
          </a:blip>
          <a:srcRect b="0" l="0" r="0" t="0"/>
          <a:stretch/>
        </p:blipFill>
        <p:spPr>
          <a:xfrm>
            <a:off x="952121" y="6060357"/>
            <a:ext cx="1384196" cy="506306"/>
          </a:xfrm>
          <a:prstGeom prst="rect">
            <a:avLst/>
          </a:prstGeom>
          <a:noFill/>
          <a:ln>
            <a:noFill/>
          </a:ln>
        </p:spPr>
      </p:pic>
      <p:pic>
        <p:nvPicPr>
          <p:cNvPr id="310" name="Google Shape;310;g3623880abf6_1_42"/>
          <p:cNvPicPr preferRelativeResize="0"/>
          <p:nvPr/>
        </p:nvPicPr>
        <p:blipFill rotWithShape="1">
          <a:blip r:embed="rId4">
            <a:alphaModFix/>
          </a:blip>
          <a:srcRect b="0" l="0" r="0" t="0"/>
          <a:stretch/>
        </p:blipFill>
        <p:spPr>
          <a:xfrm>
            <a:off x="2449423" y="6083055"/>
            <a:ext cx="2282192" cy="460910"/>
          </a:xfrm>
          <a:prstGeom prst="rect">
            <a:avLst/>
          </a:prstGeom>
          <a:noFill/>
          <a:ln>
            <a:noFill/>
          </a:ln>
        </p:spPr>
      </p:pic>
      <p:pic>
        <p:nvPicPr>
          <p:cNvPr descr="A képen szöveg, Betűtípus, embléma, Grafika látható" id="311" name="Google Shape;311;g3623880abf6_1_42"/>
          <p:cNvPicPr preferRelativeResize="0"/>
          <p:nvPr/>
        </p:nvPicPr>
        <p:blipFill rotWithShape="1">
          <a:blip r:embed="rId5">
            <a:alphaModFix/>
          </a:blip>
          <a:srcRect b="0" l="0" r="0" t="0"/>
          <a:stretch/>
        </p:blipFill>
        <p:spPr>
          <a:xfrm>
            <a:off x="4844721" y="6071705"/>
            <a:ext cx="2177931" cy="4836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3624228cd70_0_6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lang="et-EE"/>
              <a:t>ÜRO Lapse õiguste komitee soovitused Eestile lapse õiguste konventsiooni täitmiseks (2024)</a:t>
            </a:r>
            <a:endParaRPr/>
          </a:p>
        </p:txBody>
      </p:sp>
      <p:sp>
        <p:nvSpPr>
          <p:cNvPr id="386" name="Google Shape;386;g3624228cd70_0_64"/>
          <p:cNvSpPr txBox="1"/>
          <p:nvPr>
            <p:ph idx="1" type="body"/>
          </p:nvPr>
        </p:nvSpPr>
        <p:spPr>
          <a:xfrm>
            <a:off x="677325" y="2429325"/>
            <a:ext cx="8596800" cy="39771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t-EE"/>
              <a:t>Komitee soovitab, et Eesti lõimiks lapse õigustel põhineva lähenemisviisi oma keskkonnakaitse ja kliimamuutustega seotud õigusaktidesse ning poliitikasse ja </a:t>
            </a:r>
            <a:r>
              <a:rPr b="1" lang="et-EE" u="sng"/>
              <a:t>kaasaks</a:t>
            </a:r>
            <a:r>
              <a:rPr b="1" lang="et-EE"/>
              <a:t> lapsi ning noorte keskkonnanõukogu Eesti kliimaseaduse aruteludesse</a:t>
            </a:r>
            <a:r>
              <a:rPr lang="et-EE"/>
              <a:t>. </a:t>
            </a:r>
            <a:endParaRPr/>
          </a:p>
          <a:p>
            <a:pPr indent="-320040" lvl="0" marL="457200" rtl="0" algn="l">
              <a:lnSpc>
                <a:spcPct val="100000"/>
              </a:lnSpc>
              <a:spcBef>
                <a:spcPts val="1000"/>
              </a:spcBef>
              <a:spcAft>
                <a:spcPts val="0"/>
              </a:spcAft>
              <a:buSzPts val="1440"/>
              <a:buChar char="►"/>
            </a:pPr>
            <a:r>
              <a:rPr lang="et-EE"/>
              <a:t>Eestil tuleks tagada, et kliimamuutustega tegelemise ja katastroofiohu juhtimise </a:t>
            </a:r>
            <a:r>
              <a:rPr b="1" lang="et-EE" u="sng"/>
              <a:t>poliitika ning programmide väljatöötamisel võetakse arvesse laste erilist haavatavat olukorda, vajadusi ja seisukohti</a:t>
            </a:r>
            <a:r>
              <a:rPr lang="et-EE" u="sng"/>
              <a:t>.</a:t>
            </a:r>
            <a:r>
              <a:rPr lang="et-EE"/>
              <a:t> </a:t>
            </a:r>
            <a:endParaRPr/>
          </a:p>
          <a:p>
            <a:pPr indent="-320040" lvl="0" marL="457200" rtl="0" algn="l">
              <a:lnSpc>
                <a:spcPct val="100000"/>
              </a:lnSpc>
              <a:spcBef>
                <a:spcPts val="1000"/>
              </a:spcBef>
              <a:spcAft>
                <a:spcPts val="1000"/>
              </a:spcAft>
              <a:buSzPts val="1440"/>
              <a:buChar char="►"/>
            </a:pPr>
            <a:r>
              <a:rPr lang="et-EE"/>
              <a:t>Samuti on ettepanekus eraldi soovitus, et Eesti võtaks vajalikke meetmeid, millega tagada, et Euroopa Liidu riigiti kindlaksmääratud panused ning sellega seotud </a:t>
            </a:r>
            <a:r>
              <a:rPr b="1" lang="et-EE"/>
              <a:t>riiklik energia- ja kliimakava (2021–2030) oleksid rakendamisel osaluspõhised ning lähtuksid lapse õigustest.</a:t>
            </a:r>
            <a:endParaRPr/>
          </a:p>
        </p:txBody>
      </p:sp>
      <p:sp>
        <p:nvSpPr>
          <p:cNvPr id="387" name="Google Shape;387;g3624228cd70_0_6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cxnSp>
        <p:nvCxnSpPr>
          <p:cNvPr id="392" name="Google Shape;392;p6"/>
          <p:cNvCxnSpPr/>
          <p:nvPr/>
        </p:nvCxnSpPr>
        <p:spPr>
          <a:xfrm>
            <a:off x="4241804" y="1460500"/>
            <a:ext cx="0" cy="3937000"/>
          </a:xfrm>
          <a:prstGeom prst="straightConnector1">
            <a:avLst/>
          </a:prstGeom>
          <a:noFill/>
          <a:ln cap="rnd" cmpd="sng" w="12700">
            <a:solidFill>
              <a:schemeClr val="accent1"/>
            </a:solidFill>
            <a:prstDash val="solid"/>
            <a:round/>
            <a:headEnd len="sm" w="sm" type="none"/>
            <a:tailEnd len="sm" w="sm" type="none"/>
          </a:ln>
        </p:spPr>
      </p:cxnSp>
      <p:sp>
        <p:nvSpPr>
          <p:cNvPr id="393" name="Google Shape;393;p6"/>
          <p:cNvSpPr txBox="1"/>
          <p:nvPr>
            <p:ph type="title"/>
          </p:nvPr>
        </p:nvSpPr>
        <p:spPr>
          <a:xfrm>
            <a:off x="643467" y="816638"/>
            <a:ext cx="3367359" cy="5224724"/>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t-EE"/>
              <a:t>Kohalduvad regulatsioonid</a:t>
            </a:r>
            <a:endParaRPr/>
          </a:p>
        </p:txBody>
      </p:sp>
      <p:sp>
        <p:nvSpPr>
          <p:cNvPr id="394" name="Google Shape;394;p6"/>
          <p:cNvSpPr txBox="1"/>
          <p:nvPr>
            <p:ph idx="1" type="body"/>
          </p:nvPr>
        </p:nvSpPr>
        <p:spPr>
          <a:xfrm>
            <a:off x="4654295" y="816638"/>
            <a:ext cx="4619706" cy="5224724"/>
          </a:xfrm>
          <a:prstGeom prst="rect">
            <a:avLst/>
          </a:prstGeom>
          <a:noFill/>
          <a:ln>
            <a:noFill/>
          </a:ln>
        </p:spPr>
        <p:txBody>
          <a:bodyPr anchorCtr="0" anchor="ctr" bIns="45700" lIns="91425" spcFirstLastPara="1" rIns="91425" wrap="square" tIns="45700">
            <a:normAutofit/>
          </a:bodyPr>
          <a:lstStyle/>
          <a:p>
            <a:pPr indent="-342900" lvl="0" marL="342900" rtl="0" algn="l">
              <a:lnSpc>
                <a:spcPct val="150000"/>
              </a:lnSpc>
              <a:spcBef>
                <a:spcPts val="0"/>
              </a:spcBef>
              <a:spcAft>
                <a:spcPts val="0"/>
              </a:spcAft>
              <a:buSzPts val="1440"/>
              <a:buChar char="►"/>
            </a:pPr>
            <a:r>
              <a:rPr lang="et-EE" u="sng">
                <a:latin typeface="Arial"/>
                <a:ea typeface="Arial"/>
                <a:cs typeface="Arial"/>
                <a:sym typeface="Arial"/>
              </a:rPr>
              <a:t>ÜRO lapse õiguste konventsioon</a:t>
            </a:r>
            <a:endParaRPr u="sng">
              <a:latin typeface="Arial"/>
              <a:ea typeface="Arial"/>
              <a:cs typeface="Arial"/>
              <a:sym typeface="Arial"/>
            </a:endParaRPr>
          </a:p>
          <a:p>
            <a:pPr indent="-342900" lvl="0" marL="342900" rtl="0" algn="l">
              <a:lnSpc>
                <a:spcPct val="150000"/>
              </a:lnSpc>
              <a:spcBef>
                <a:spcPts val="0"/>
              </a:spcBef>
              <a:spcAft>
                <a:spcPts val="0"/>
              </a:spcAft>
              <a:buSzPts val="1440"/>
              <a:buFont typeface="Arial"/>
              <a:buChar char="►"/>
            </a:pPr>
            <a:r>
              <a:rPr lang="et-EE">
                <a:latin typeface="Arial"/>
                <a:ea typeface="Arial"/>
                <a:cs typeface="Arial"/>
                <a:sym typeface="Arial"/>
              </a:rPr>
              <a:t>Euroopa Inimõiguste Konventsioon</a:t>
            </a:r>
            <a:endParaRPr>
              <a:latin typeface="Arial"/>
              <a:ea typeface="Arial"/>
              <a:cs typeface="Arial"/>
              <a:sym typeface="Arial"/>
            </a:endParaRPr>
          </a:p>
          <a:p>
            <a:pPr indent="-342900" lvl="0" marL="342900" rtl="0" algn="l">
              <a:lnSpc>
                <a:spcPct val="150000"/>
              </a:lnSpc>
              <a:spcBef>
                <a:spcPts val="0"/>
              </a:spcBef>
              <a:spcAft>
                <a:spcPts val="0"/>
              </a:spcAft>
              <a:buSzPts val="1440"/>
              <a:buFont typeface="Arial"/>
              <a:buChar char="►"/>
            </a:pPr>
            <a:r>
              <a:rPr lang="et-EE">
                <a:latin typeface="Arial"/>
                <a:ea typeface="Arial"/>
                <a:cs typeface="Arial"/>
                <a:sym typeface="Arial"/>
              </a:rPr>
              <a:t>Euroopa Liidu põhiõiguste harta</a:t>
            </a:r>
            <a:endParaRPr>
              <a:latin typeface="Arial"/>
              <a:ea typeface="Arial"/>
              <a:cs typeface="Arial"/>
              <a:sym typeface="Arial"/>
            </a:endParaRPr>
          </a:p>
          <a:p>
            <a:pPr indent="-342900" lvl="0" marL="342900" rtl="0" algn="l">
              <a:lnSpc>
                <a:spcPct val="150000"/>
              </a:lnSpc>
              <a:spcBef>
                <a:spcPts val="0"/>
              </a:spcBef>
              <a:spcAft>
                <a:spcPts val="0"/>
              </a:spcAft>
              <a:buSzPts val="1440"/>
              <a:buFont typeface="Arial"/>
              <a:buChar char="►"/>
            </a:pPr>
            <a:r>
              <a:rPr lang="et-EE" u="sng">
                <a:latin typeface="Arial"/>
                <a:ea typeface="Arial"/>
                <a:cs typeface="Arial"/>
                <a:sym typeface="Arial"/>
              </a:rPr>
              <a:t>Aarhusi konventsioon</a:t>
            </a:r>
            <a:endParaRPr u="sng">
              <a:latin typeface="Arial"/>
              <a:ea typeface="Arial"/>
              <a:cs typeface="Arial"/>
              <a:sym typeface="Arial"/>
            </a:endParaRPr>
          </a:p>
          <a:p>
            <a:pPr indent="-342900" lvl="0" marL="342900" rtl="0" algn="l">
              <a:lnSpc>
                <a:spcPct val="150000"/>
              </a:lnSpc>
              <a:spcBef>
                <a:spcPts val="0"/>
              </a:spcBef>
              <a:spcAft>
                <a:spcPts val="0"/>
              </a:spcAft>
              <a:buSzPts val="1440"/>
              <a:buFont typeface="Arial"/>
              <a:buChar char="►"/>
            </a:pPr>
            <a:r>
              <a:rPr lang="et-EE">
                <a:latin typeface="Arial"/>
                <a:ea typeface="Arial"/>
                <a:cs typeface="Arial"/>
                <a:sym typeface="Arial"/>
              </a:rPr>
              <a:t>Eesti Vabariigi põhiseadus</a:t>
            </a:r>
            <a:endParaRPr>
              <a:latin typeface="Arial"/>
              <a:ea typeface="Arial"/>
              <a:cs typeface="Arial"/>
              <a:sym typeface="Arial"/>
            </a:endParaRPr>
          </a:p>
          <a:p>
            <a:pPr indent="-342900" lvl="0" marL="342900" rtl="0" algn="l">
              <a:lnSpc>
                <a:spcPct val="150000"/>
              </a:lnSpc>
              <a:spcBef>
                <a:spcPts val="0"/>
              </a:spcBef>
              <a:spcAft>
                <a:spcPts val="0"/>
              </a:spcAft>
              <a:buSzPts val="1440"/>
              <a:buFont typeface="Arial"/>
              <a:buChar char="►"/>
            </a:pPr>
            <a:r>
              <a:rPr lang="et-EE" u="sng">
                <a:latin typeface="Arial"/>
                <a:ea typeface="Arial"/>
                <a:cs typeface="Arial"/>
                <a:sym typeface="Arial"/>
              </a:rPr>
              <a:t>Keskkonnaseadustiku üldosa seadus</a:t>
            </a:r>
            <a:endParaRPr u="sng">
              <a:latin typeface="Arial"/>
              <a:ea typeface="Arial"/>
              <a:cs typeface="Arial"/>
              <a:sym typeface="Arial"/>
            </a:endParaRPr>
          </a:p>
          <a:p>
            <a:pPr indent="-342900" lvl="0" marL="342900" rtl="0" algn="l">
              <a:lnSpc>
                <a:spcPct val="150000"/>
              </a:lnSpc>
              <a:spcBef>
                <a:spcPts val="0"/>
              </a:spcBef>
              <a:spcAft>
                <a:spcPts val="0"/>
              </a:spcAft>
              <a:buSzPts val="1440"/>
              <a:buFont typeface="Arial"/>
              <a:buChar char="►"/>
            </a:pPr>
            <a:r>
              <a:rPr lang="et-EE">
                <a:latin typeface="Arial"/>
                <a:ea typeface="Arial"/>
                <a:cs typeface="Arial"/>
                <a:sym typeface="Arial"/>
              </a:rPr>
              <a:t>Lastekaitseseadus</a:t>
            </a:r>
            <a:endParaRPr>
              <a:latin typeface="Arial"/>
              <a:ea typeface="Arial"/>
              <a:cs typeface="Arial"/>
              <a:sym typeface="Arial"/>
            </a:endParaRPr>
          </a:p>
          <a:p>
            <a:pPr indent="-342900" lvl="0" marL="342900" rtl="0" algn="l">
              <a:lnSpc>
                <a:spcPct val="150000"/>
              </a:lnSpc>
              <a:spcBef>
                <a:spcPts val="0"/>
              </a:spcBef>
              <a:spcAft>
                <a:spcPts val="0"/>
              </a:spcAft>
              <a:buSzPts val="1440"/>
              <a:buFont typeface="Arial"/>
              <a:buChar char="►"/>
            </a:pPr>
            <a:r>
              <a:rPr lang="et-EE">
                <a:latin typeface="Arial"/>
                <a:ea typeface="Arial"/>
                <a:cs typeface="Arial"/>
                <a:sym typeface="Arial"/>
              </a:rPr>
              <a:t>Perekonnaseadus</a:t>
            </a:r>
            <a:endParaRPr>
              <a:latin typeface="Arial"/>
              <a:ea typeface="Arial"/>
              <a:cs typeface="Arial"/>
              <a:sym typeface="Arial"/>
            </a:endParaRPr>
          </a:p>
          <a:p>
            <a:pPr indent="0" lvl="0" marL="0" rtl="0" algn="l">
              <a:lnSpc>
                <a:spcPct val="100000"/>
              </a:lnSpc>
              <a:spcBef>
                <a:spcPts val="0"/>
              </a:spcBef>
              <a:spcAft>
                <a:spcPts val="0"/>
              </a:spcAft>
              <a:buSzPts val="1440"/>
              <a:buNone/>
            </a:pPr>
            <a:r>
              <a:t/>
            </a:r>
            <a:endParaRPr>
              <a:latin typeface="Arial"/>
              <a:ea typeface="Arial"/>
              <a:cs typeface="Arial"/>
              <a:sym typeface="Arial"/>
            </a:endParaRPr>
          </a:p>
          <a:p>
            <a:pPr indent="-251459" lvl="0" marL="342900" rtl="0" algn="l">
              <a:lnSpc>
                <a:spcPct val="100000"/>
              </a:lnSpc>
              <a:spcBef>
                <a:spcPts val="1000"/>
              </a:spcBef>
              <a:spcAft>
                <a:spcPts val="0"/>
              </a:spcAft>
              <a:buSzPts val="1440"/>
              <a:buNone/>
            </a:pPr>
            <a:r>
              <a:t/>
            </a:r>
            <a:endParaRPr/>
          </a:p>
        </p:txBody>
      </p:sp>
      <p:sp>
        <p:nvSpPr>
          <p:cNvPr id="395" name="Google Shape;395;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t-EE"/>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cxnSp>
        <p:nvCxnSpPr>
          <p:cNvPr id="400" name="Google Shape;400;p7"/>
          <p:cNvCxnSpPr/>
          <p:nvPr/>
        </p:nvCxnSpPr>
        <p:spPr>
          <a:xfrm>
            <a:off x="4241804" y="1460500"/>
            <a:ext cx="0" cy="3937000"/>
          </a:xfrm>
          <a:prstGeom prst="straightConnector1">
            <a:avLst/>
          </a:prstGeom>
          <a:noFill/>
          <a:ln cap="rnd" cmpd="sng" w="12700">
            <a:solidFill>
              <a:schemeClr val="accent1"/>
            </a:solidFill>
            <a:prstDash val="solid"/>
            <a:round/>
            <a:headEnd len="sm" w="sm" type="none"/>
            <a:tailEnd len="sm" w="sm" type="none"/>
          </a:ln>
        </p:spPr>
      </p:cxnSp>
      <p:sp>
        <p:nvSpPr>
          <p:cNvPr id="401" name="Google Shape;401;p7"/>
          <p:cNvSpPr txBox="1"/>
          <p:nvPr>
            <p:ph type="title"/>
          </p:nvPr>
        </p:nvSpPr>
        <p:spPr>
          <a:xfrm>
            <a:off x="643467" y="816638"/>
            <a:ext cx="3367359" cy="5224724"/>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1"/>
              </a:buClr>
              <a:buSzPts val="3300"/>
              <a:buFont typeface="Trebuchet MS"/>
              <a:buNone/>
            </a:pPr>
            <a:r>
              <a:rPr lang="et-EE" sz="3300"/>
              <a:t>Inimõigused,</a:t>
            </a:r>
            <a:br>
              <a:rPr lang="et-EE" sz="3300"/>
            </a:br>
            <a:r>
              <a:rPr lang="et-EE" sz="3300"/>
              <a:t>sh laste keskkonnaalased õigused</a:t>
            </a:r>
            <a:br>
              <a:rPr lang="et-EE" sz="3300"/>
            </a:br>
            <a:endParaRPr sz="3300"/>
          </a:p>
        </p:txBody>
      </p:sp>
      <p:sp>
        <p:nvSpPr>
          <p:cNvPr id="402" name="Google Shape;402;p7"/>
          <p:cNvSpPr txBox="1"/>
          <p:nvPr>
            <p:ph idx="1" type="body"/>
          </p:nvPr>
        </p:nvSpPr>
        <p:spPr>
          <a:xfrm>
            <a:off x="4654300" y="816650"/>
            <a:ext cx="5400300" cy="5589900"/>
          </a:xfrm>
          <a:prstGeom prst="rect">
            <a:avLst/>
          </a:prstGeom>
          <a:noFill/>
          <a:ln>
            <a:noFill/>
          </a:ln>
        </p:spPr>
        <p:txBody>
          <a:bodyPr anchorCtr="0" anchor="ctr" bIns="45700" lIns="91425" spcFirstLastPara="1" rIns="91425" wrap="square" tIns="45700">
            <a:normAutofit/>
          </a:bodyPr>
          <a:lstStyle/>
          <a:p>
            <a:pPr indent="-342900" lvl="0" marL="342900" rtl="0" algn="l">
              <a:lnSpc>
                <a:spcPct val="115000"/>
              </a:lnSpc>
              <a:spcBef>
                <a:spcPts val="0"/>
              </a:spcBef>
              <a:spcAft>
                <a:spcPts val="0"/>
              </a:spcAft>
              <a:buSzPts val="1440"/>
              <a:buChar char="►"/>
            </a:pPr>
            <a:r>
              <a:rPr lang="et-EE"/>
              <a:t>Lapse õiguste konventsioon:</a:t>
            </a:r>
            <a:endParaRPr/>
          </a:p>
          <a:p>
            <a:pPr indent="-285750" lvl="1" marL="742950" rtl="0" algn="l">
              <a:lnSpc>
                <a:spcPct val="115000"/>
              </a:lnSpc>
              <a:spcBef>
                <a:spcPts val="1000"/>
              </a:spcBef>
              <a:spcAft>
                <a:spcPts val="0"/>
              </a:spcAft>
              <a:buSzPts val="1440"/>
              <a:buChar char="►"/>
            </a:pPr>
            <a:r>
              <a:rPr lang="et-EE"/>
              <a:t>Artikkel 6 – Õigus elule ja arengule</a:t>
            </a:r>
            <a:endParaRPr/>
          </a:p>
          <a:p>
            <a:pPr indent="-285750" lvl="1" marL="742950" rtl="0" algn="l">
              <a:lnSpc>
                <a:spcPct val="115000"/>
              </a:lnSpc>
              <a:spcBef>
                <a:spcPts val="1000"/>
              </a:spcBef>
              <a:spcAft>
                <a:spcPts val="0"/>
              </a:spcAft>
              <a:buSzPts val="1440"/>
              <a:buChar char="►"/>
            </a:pPr>
            <a:r>
              <a:rPr lang="et-EE"/>
              <a:t>Artikkel 24 – Õigus kõrgeimale võimalikule tervisetasemele</a:t>
            </a:r>
            <a:endParaRPr/>
          </a:p>
          <a:p>
            <a:pPr indent="-285750" lvl="1" marL="742950" rtl="0" algn="l">
              <a:lnSpc>
                <a:spcPct val="115000"/>
              </a:lnSpc>
              <a:spcBef>
                <a:spcPts val="1000"/>
              </a:spcBef>
              <a:spcAft>
                <a:spcPts val="0"/>
              </a:spcAft>
              <a:buSzPts val="1440"/>
              <a:buChar char="►"/>
            </a:pPr>
            <a:r>
              <a:rPr lang="et-EE"/>
              <a:t>Artikkel 27 – Õigus piisavale elatustasemele</a:t>
            </a:r>
            <a:endParaRPr/>
          </a:p>
          <a:p>
            <a:pPr indent="0" lvl="0" marL="742950" rtl="0" algn="l">
              <a:lnSpc>
                <a:spcPct val="115000"/>
              </a:lnSpc>
              <a:spcBef>
                <a:spcPts val="1000"/>
              </a:spcBef>
              <a:spcAft>
                <a:spcPts val="0"/>
              </a:spcAft>
              <a:buSzPts val="1440"/>
              <a:buNone/>
            </a:pPr>
            <a:r>
              <a:t/>
            </a:r>
            <a:endParaRPr/>
          </a:p>
          <a:p>
            <a:pPr indent="-342900" lvl="0" marL="342900" rtl="0" algn="l">
              <a:lnSpc>
                <a:spcPct val="115000"/>
              </a:lnSpc>
              <a:spcBef>
                <a:spcPts val="1000"/>
              </a:spcBef>
              <a:spcAft>
                <a:spcPts val="0"/>
              </a:spcAft>
              <a:buSzPts val="1440"/>
              <a:buChar char="►"/>
            </a:pPr>
            <a:r>
              <a:rPr lang="et-EE"/>
              <a:t>EIÕK:</a:t>
            </a:r>
            <a:endParaRPr/>
          </a:p>
          <a:p>
            <a:pPr indent="-285750" lvl="1" marL="742950" rtl="0" algn="l">
              <a:lnSpc>
                <a:spcPct val="115000"/>
              </a:lnSpc>
              <a:spcBef>
                <a:spcPts val="1000"/>
              </a:spcBef>
              <a:spcAft>
                <a:spcPts val="0"/>
              </a:spcAft>
              <a:buSzPts val="1440"/>
              <a:buChar char="►"/>
            </a:pPr>
            <a:r>
              <a:rPr lang="et-EE"/>
              <a:t>Artikkel 2 - Õigus elule </a:t>
            </a:r>
            <a:endParaRPr/>
          </a:p>
          <a:p>
            <a:pPr indent="-285750" lvl="1" marL="742950" rtl="0" algn="l">
              <a:lnSpc>
                <a:spcPct val="115000"/>
              </a:lnSpc>
              <a:spcBef>
                <a:spcPts val="1000"/>
              </a:spcBef>
              <a:spcAft>
                <a:spcPts val="0"/>
              </a:spcAft>
              <a:buSzPts val="1440"/>
              <a:buChar char="►"/>
            </a:pPr>
            <a:r>
              <a:rPr lang="et-EE"/>
              <a:t>Arikkel 8 - Õigus era- ja perekonnaelu austamisele </a:t>
            </a:r>
            <a:endParaRPr/>
          </a:p>
        </p:txBody>
      </p:sp>
      <p:sp>
        <p:nvSpPr>
          <p:cNvPr id="403" name="Google Shape;403;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t-EE"/>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3a47ec4110b_0_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Õigus puhtale keskkonnale</a:t>
            </a:r>
            <a:endParaRPr/>
          </a:p>
        </p:txBody>
      </p:sp>
      <p:sp>
        <p:nvSpPr>
          <p:cNvPr id="410" name="Google Shape;410;g3a47ec4110b_0_0"/>
          <p:cNvSpPr txBox="1"/>
          <p:nvPr>
            <p:ph idx="1" type="body"/>
          </p:nvPr>
        </p:nvSpPr>
        <p:spPr>
          <a:xfrm>
            <a:off x="677325" y="1588327"/>
            <a:ext cx="8596800" cy="4453200"/>
          </a:xfrm>
          <a:prstGeom prst="rect">
            <a:avLst/>
          </a:prstGeom>
          <a:noFill/>
          <a:ln>
            <a:noFill/>
          </a:ln>
        </p:spPr>
        <p:txBody>
          <a:bodyPr anchorCtr="0" anchor="t" bIns="45700" lIns="91425" spcFirstLastPara="1" rIns="91425" wrap="square" tIns="45700">
            <a:normAutofit/>
          </a:bodyPr>
          <a:lstStyle/>
          <a:p>
            <a:pPr indent="-327454" lvl="0" marL="457200" rtl="0" algn="l">
              <a:lnSpc>
                <a:spcPct val="115000"/>
              </a:lnSpc>
              <a:spcBef>
                <a:spcPts val="1000"/>
              </a:spcBef>
              <a:spcAft>
                <a:spcPts val="0"/>
              </a:spcAft>
              <a:buSzPts val="1557"/>
              <a:buChar char="►"/>
            </a:pPr>
            <a:r>
              <a:rPr lang="et-EE"/>
              <a:t>KeÜS § 23 lg 1</a:t>
            </a:r>
            <a:endParaRPr/>
          </a:p>
          <a:p>
            <a:pPr indent="-327454" lvl="1" marL="914400" rtl="0" algn="l">
              <a:lnSpc>
                <a:spcPct val="115000"/>
              </a:lnSpc>
              <a:spcBef>
                <a:spcPts val="1000"/>
              </a:spcBef>
              <a:spcAft>
                <a:spcPts val="0"/>
              </a:spcAft>
              <a:buSzPts val="1557"/>
              <a:buChar char="►"/>
            </a:pPr>
            <a:r>
              <a:rPr lang="et-EE"/>
              <a:t>Igaühel on õigus tervise- ja heaoluvajadustele vastavale keskkonnale, millega tal on oluline puutumus.</a:t>
            </a:r>
            <a:endParaRPr/>
          </a:p>
          <a:p>
            <a:pPr indent="-327454" lvl="0" marL="457200" rtl="0" algn="l">
              <a:lnSpc>
                <a:spcPct val="115000"/>
              </a:lnSpc>
              <a:spcBef>
                <a:spcPts val="1000"/>
              </a:spcBef>
              <a:spcAft>
                <a:spcPts val="0"/>
              </a:spcAft>
              <a:buSzPts val="1557"/>
              <a:buChar char="►"/>
            </a:pPr>
            <a:r>
              <a:rPr lang="et-EE"/>
              <a:t>Õigus puhtale keskkonnale kui inimõigus?</a:t>
            </a:r>
            <a:endParaRPr/>
          </a:p>
          <a:p>
            <a:pPr indent="-327454" lvl="1" marL="914400" rtl="0" algn="l">
              <a:lnSpc>
                <a:spcPct val="115000"/>
              </a:lnSpc>
              <a:spcBef>
                <a:spcPts val="1000"/>
              </a:spcBef>
              <a:spcAft>
                <a:spcPts val="0"/>
              </a:spcAft>
              <a:buSzPts val="1557"/>
              <a:buChar char="►"/>
            </a:pPr>
            <a:r>
              <a:rPr lang="et-EE"/>
              <a:t>ÜRO Inimõiguste Nõukogu seisukoht (2021)</a:t>
            </a:r>
            <a:endParaRPr/>
          </a:p>
          <a:p>
            <a:pPr indent="-327454" lvl="1" marL="914400" rtl="0" algn="l">
              <a:lnSpc>
                <a:spcPct val="115000"/>
              </a:lnSpc>
              <a:spcBef>
                <a:spcPts val="1000"/>
              </a:spcBef>
              <a:spcAft>
                <a:spcPts val="0"/>
              </a:spcAft>
              <a:buSzPts val="1557"/>
              <a:buChar char="►"/>
            </a:pPr>
            <a:r>
              <a:rPr lang="et-EE"/>
              <a:t>ÜRO Peaassamblee seisukoht (2022)</a:t>
            </a:r>
            <a:endParaRPr/>
          </a:p>
          <a:p>
            <a:pPr indent="-327454" lvl="1" marL="914400" rtl="0" algn="l">
              <a:lnSpc>
                <a:spcPct val="115000"/>
              </a:lnSpc>
              <a:spcBef>
                <a:spcPts val="1000"/>
              </a:spcBef>
              <a:spcAft>
                <a:spcPts val="0"/>
              </a:spcAft>
              <a:buSzPts val="1557"/>
              <a:buChar char="►"/>
            </a:pPr>
            <a:r>
              <a:rPr lang="et-EE"/>
              <a:t>ÜRO Lapse Õiguste Komitee seisukoht (2023)</a:t>
            </a:r>
            <a:endParaRPr/>
          </a:p>
          <a:p>
            <a:pPr indent="-327454" lvl="1" marL="914400" rtl="0" algn="l">
              <a:lnSpc>
                <a:spcPct val="115000"/>
              </a:lnSpc>
              <a:spcBef>
                <a:spcPts val="1000"/>
              </a:spcBef>
              <a:spcAft>
                <a:spcPts val="0"/>
              </a:spcAft>
              <a:buSzPts val="1557"/>
              <a:buChar char="►"/>
            </a:pPr>
            <a:r>
              <a:rPr lang="et-EE"/>
              <a:t>Euroopa Inimõiguste Kohus kaudselt mitmes lahendis</a:t>
            </a:r>
            <a:endParaRPr/>
          </a:p>
          <a:p>
            <a:pPr indent="-327454" lvl="1" marL="914400" rtl="0" algn="l">
              <a:lnSpc>
                <a:spcPct val="115000"/>
              </a:lnSpc>
              <a:spcBef>
                <a:spcPts val="1000"/>
              </a:spcBef>
              <a:spcAft>
                <a:spcPts val="0"/>
              </a:spcAft>
              <a:buSzPts val="1557"/>
              <a:buChar char="►"/>
            </a:pPr>
            <a:r>
              <a:rPr lang="et-EE"/>
              <a:t>Rahvusvaheline Kohus kaudselt (2025)</a:t>
            </a:r>
            <a:endParaRPr/>
          </a:p>
          <a:p>
            <a:pPr indent="-228600" lvl="1" marL="914400" rtl="0" algn="l">
              <a:lnSpc>
                <a:spcPct val="115000"/>
              </a:lnSpc>
              <a:spcBef>
                <a:spcPts val="1000"/>
              </a:spcBef>
              <a:spcAft>
                <a:spcPts val="0"/>
              </a:spcAft>
              <a:buSzPts val="1557"/>
              <a:buNone/>
            </a:pPr>
            <a:r>
              <a:t/>
            </a:r>
            <a:endParaRPr/>
          </a:p>
        </p:txBody>
      </p:sp>
      <p:sp>
        <p:nvSpPr>
          <p:cNvPr id="411" name="Google Shape;411;g3a47ec4110b_0_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3624228cd70_0_3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Tulevaste põlvkondade õigused</a:t>
            </a:r>
            <a:endParaRPr/>
          </a:p>
        </p:txBody>
      </p:sp>
      <p:sp>
        <p:nvSpPr>
          <p:cNvPr id="418" name="Google Shape;418;g3624228cd70_0_36"/>
          <p:cNvSpPr txBox="1"/>
          <p:nvPr>
            <p:ph idx="1" type="body"/>
          </p:nvPr>
        </p:nvSpPr>
        <p:spPr>
          <a:xfrm>
            <a:off x="677324" y="1371600"/>
            <a:ext cx="9756995" cy="5628640"/>
          </a:xfrm>
          <a:prstGeom prst="rect">
            <a:avLst/>
          </a:prstGeom>
          <a:noFill/>
          <a:ln>
            <a:noFill/>
          </a:ln>
        </p:spPr>
        <p:txBody>
          <a:bodyPr anchorCtr="0" anchor="t" bIns="45700" lIns="91425" spcFirstLastPara="1" rIns="91425" wrap="square" tIns="45700">
            <a:normAutofit fontScale="55000" lnSpcReduction="20000"/>
          </a:bodyPr>
          <a:lstStyle/>
          <a:p>
            <a:pPr indent="-329907" lvl="0" marL="457200" rtl="0" algn="l">
              <a:lnSpc>
                <a:spcPct val="150000"/>
              </a:lnSpc>
              <a:spcBef>
                <a:spcPts val="1000"/>
              </a:spcBef>
              <a:spcAft>
                <a:spcPts val="0"/>
              </a:spcAft>
              <a:buSzPct val="90239"/>
              <a:buChar char="►"/>
            </a:pPr>
            <a:r>
              <a:rPr lang="et-EE" sz="3213" u="sng"/>
              <a:t>Pole õiguslikult siduv ega täpselt määratletud mõiste</a:t>
            </a:r>
            <a:endParaRPr sz="3213" u="sng"/>
          </a:p>
          <a:p>
            <a:pPr indent="-329907" lvl="0" marL="457200" rtl="0" algn="l">
              <a:lnSpc>
                <a:spcPct val="150000"/>
              </a:lnSpc>
              <a:spcBef>
                <a:spcPts val="0"/>
              </a:spcBef>
              <a:spcAft>
                <a:spcPts val="0"/>
              </a:spcAft>
              <a:buSzPct val="90239"/>
              <a:buChar char="►"/>
            </a:pPr>
            <a:r>
              <a:rPr lang="et-EE" sz="3213"/>
              <a:t>Klassikalises õiguses on õigussubjektiks olemasolev inimene või organisatsioon</a:t>
            </a:r>
            <a:endParaRPr sz="3213"/>
          </a:p>
          <a:p>
            <a:pPr indent="-329907" lvl="0" marL="457200" rtl="0" algn="l">
              <a:lnSpc>
                <a:spcPct val="150000"/>
              </a:lnSpc>
              <a:spcBef>
                <a:spcPts val="0"/>
              </a:spcBef>
              <a:spcAft>
                <a:spcPts val="0"/>
              </a:spcAft>
              <a:buSzPct val="90239"/>
              <a:buChar char="►"/>
            </a:pPr>
            <a:r>
              <a:rPr lang="et-EE" sz="3213"/>
              <a:t>Kuigi nad pole veel sündinud, mõjutavad praegused otsused tugevalt nende elu ja heaolu. Seetõttu tuleks nende õigusi vähemalt kaudselt kaitsta.</a:t>
            </a:r>
            <a:endParaRPr sz="3213"/>
          </a:p>
          <a:p>
            <a:pPr indent="-329907" lvl="0" marL="457200" rtl="0" algn="l">
              <a:lnSpc>
                <a:spcPct val="150000"/>
              </a:lnSpc>
              <a:spcBef>
                <a:spcPts val="0"/>
              </a:spcBef>
              <a:spcAft>
                <a:spcPts val="0"/>
              </a:spcAft>
              <a:buSzPct val="90239"/>
              <a:buChar char="►"/>
            </a:pPr>
            <a:r>
              <a:rPr lang="et-EE" sz="3213" u="sng"/>
              <a:t>"Esindatud tulevased põlvkonnad" – nt ombudsmanid või institutsioonid, kes seisavad nende huvide eest</a:t>
            </a:r>
            <a:endParaRPr sz="3213" u="sng"/>
          </a:p>
          <a:p>
            <a:pPr indent="-329907" lvl="0" marL="457200" rtl="0" algn="l">
              <a:lnSpc>
                <a:spcPct val="150000"/>
              </a:lnSpc>
              <a:spcBef>
                <a:spcPts val="0"/>
              </a:spcBef>
              <a:spcAft>
                <a:spcPts val="0"/>
              </a:spcAft>
              <a:buSzPct val="90239"/>
              <a:buChar char="►"/>
            </a:pPr>
            <a:r>
              <a:rPr lang="et-EE" sz="3213"/>
              <a:t>Rahvusvaheline õigus - </a:t>
            </a:r>
            <a:r>
              <a:rPr lang="et-EE" sz="3213" u="sng"/>
              <a:t>jätkusuutlik areng </a:t>
            </a:r>
            <a:r>
              <a:rPr lang="et-EE" sz="3213"/>
              <a:t>/ säästev areng</a:t>
            </a:r>
            <a:endParaRPr/>
          </a:p>
          <a:p>
            <a:pPr indent="-329907" lvl="1" marL="914400" rtl="0" algn="l">
              <a:lnSpc>
                <a:spcPct val="150000"/>
              </a:lnSpc>
              <a:spcBef>
                <a:spcPts val="0"/>
              </a:spcBef>
              <a:spcAft>
                <a:spcPts val="0"/>
              </a:spcAft>
              <a:buSzPct val="90239"/>
              <a:buChar char="►"/>
            </a:pPr>
            <a:r>
              <a:rPr lang="et-EE" sz="3013" u="sng"/>
              <a:t>Rahvusvaheline Kohus: riikidel on rahvusvahelise õiguse alusel kohustus kaitsta loodust ja keskkonda ka tulevaste põlvkondade huvides.</a:t>
            </a:r>
            <a:endParaRPr sz="3013" u="sng"/>
          </a:p>
          <a:p>
            <a:pPr indent="-329907" lvl="0" marL="457200" rtl="0" algn="l">
              <a:lnSpc>
                <a:spcPct val="150000"/>
              </a:lnSpc>
              <a:spcBef>
                <a:spcPts val="0"/>
              </a:spcBef>
              <a:spcAft>
                <a:spcPts val="0"/>
              </a:spcAft>
              <a:buSzPct val="90239"/>
              <a:buChar char="►"/>
            </a:pPr>
            <a:r>
              <a:rPr lang="et-EE" sz="3213"/>
              <a:t>Põhiseadus: </a:t>
            </a:r>
            <a:endParaRPr sz="3213"/>
          </a:p>
          <a:p>
            <a:pPr indent="-313278" lvl="1" marL="914400" rtl="0" algn="l">
              <a:lnSpc>
                <a:spcPct val="150000"/>
              </a:lnSpc>
              <a:spcBef>
                <a:spcPts val="0"/>
              </a:spcBef>
              <a:spcAft>
                <a:spcPts val="0"/>
              </a:spcAft>
              <a:buSzPct val="93802"/>
              <a:buChar char="►"/>
            </a:pPr>
            <a:r>
              <a:rPr lang="et-EE" sz="2581"/>
              <a:t>Preambul: „Kõikumatus usus ja vankumatus tahtes kindlustada ja arendada riiki, mis on /…/ pandiks praegustele ja tulevastele põlvedele nende ühiskondlikus edus ja üldises kasus /…/.“</a:t>
            </a:r>
            <a:endParaRPr sz="2581"/>
          </a:p>
          <a:p>
            <a:pPr indent="-313278" lvl="1" marL="914400" rtl="0" algn="l">
              <a:lnSpc>
                <a:spcPct val="150000"/>
              </a:lnSpc>
              <a:spcBef>
                <a:spcPts val="0"/>
              </a:spcBef>
              <a:spcAft>
                <a:spcPts val="0"/>
              </a:spcAft>
              <a:buSzPct val="93802"/>
              <a:buChar char="►"/>
            </a:pPr>
            <a:r>
              <a:rPr lang="et-EE" sz="2581"/>
              <a:t>Seotud ka PS §-ga 5 </a:t>
            </a:r>
            <a:endParaRPr sz="2581"/>
          </a:p>
          <a:p>
            <a:pPr indent="-329969" lvl="0" marL="457200" rtl="0" algn="l">
              <a:lnSpc>
                <a:spcPct val="150000"/>
              </a:lnSpc>
              <a:spcBef>
                <a:spcPts val="0"/>
              </a:spcBef>
              <a:spcAft>
                <a:spcPts val="0"/>
              </a:spcAft>
              <a:buSzPct val="93231"/>
              <a:buChar char="►"/>
            </a:pPr>
            <a:r>
              <a:rPr lang="et-EE" sz="3110" u="sng"/>
              <a:t>Neubauer (Saksamaa Konstitutsioonikohus, 2021)</a:t>
            </a:r>
            <a:r>
              <a:rPr lang="et-EE" sz="2581"/>
              <a:t> </a:t>
            </a:r>
            <a:endParaRPr sz="2581"/>
          </a:p>
          <a:p>
            <a:pPr indent="-318872" lvl="1" marL="914400" rtl="0" algn="l">
              <a:lnSpc>
                <a:spcPct val="150000"/>
              </a:lnSpc>
              <a:spcBef>
                <a:spcPts val="0"/>
              </a:spcBef>
              <a:spcAft>
                <a:spcPts val="0"/>
              </a:spcAft>
              <a:buSzPct val="100000"/>
              <a:buChar char="►"/>
            </a:pPr>
            <a:r>
              <a:rPr lang="et-EE" sz="2581" u="sng"/>
              <a:t>Tulevastele põlvkondadele ei tohi jätta ebaproportsionaalset suurt kliimakaitsekoormust</a:t>
            </a:r>
            <a:endParaRPr sz="2581" u="sng"/>
          </a:p>
          <a:p>
            <a:pPr indent="0" lvl="0" marL="457200" rtl="0" algn="l">
              <a:lnSpc>
                <a:spcPct val="150000"/>
              </a:lnSpc>
              <a:spcBef>
                <a:spcPts val="0"/>
              </a:spcBef>
              <a:spcAft>
                <a:spcPts val="0"/>
              </a:spcAft>
              <a:buSzPct val="101439"/>
              <a:buNone/>
            </a:pPr>
            <a:r>
              <a:t/>
            </a:r>
            <a:endParaRPr sz="2581"/>
          </a:p>
          <a:p>
            <a:pPr indent="0" lvl="0" marL="0" rtl="0" algn="l">
              <a:lnSpc>
                <a:spcPct val="100000"/>
              </a:lnSpc>
              <a:spcBef>
                <a:spcPts val="1000"/>
              </a:spcBef>
              <a:spcAft>
                <a:spcPts val="0"/>
              </a:spcAft>
              <a:buSzPct val="86486"/>
              <a:buNone/>
            </a:pPr>
            <a:r>
              <a:t/>
            </a:r>
            <a:endParaRPr/>
          </a:p>
        </p:txBody>
      </p:sp>
      <p:sp>
        <p:nvSpPr>
          <p:cNvPr id="419" name="Google Shape;419;g3624228cd70_0_3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3" name="Shape 423"/>
        <p:cNvGrpSpPr/>
        <p:nvPr/>
      </p:nvGrpSpPr>
      <p:grpSpPr>
        <a:xfrm>
          <a:off x="0" y="0"/>
          <a:ext cx="0" cy="0"/>
          <a:chOff x="0" y="0"/>
          <a:chExt cx="0" cy="0"/>
        </a:xfrm>
      </p:grpSpPr>
      <p:cxnSp>
        <p:nvCxnSpPr>
          <p:cNvPr id="424" name="Google Shape;424;p8"/>
          <p:cNvCxnSpPr/>
          <p:nvPr/>
        </p:nvCxnSpPr>
        <p:spPr>
          <a:xfrm>
            <a:off x="4241804" y="1460500"/>
            <a:ext cx="0" cy="3937000"/>
          </a:xfrm>
          <a:prstGeom prst="straightConnector1">
            <a:avLst/>
          </a:prstGeom>
          <a:noFill/>
          <a:ln cap="rnd" cmpd="sng" w="12700">
            <a:solidFill>
              <a:schemeClr val="accent1"/>
            </a:solidFill>
            <a:prstDash val="solid"/>
            <a:round/>
            <a:headEnd len="sm" w="sm" type="none"/>
            <a:tailEnd len="sm" w="sm" type="none"/>
          </a:ln>
        </p:spPr>
      </p:cxnSp>
      <p:sp>
        <p:nvSpPr>
          <p:cNvPr id="425" name="Google Shape;425;p8"/>
          <p:cNvSpPr txBox="1"/>
          <p:nvPr>
            <p:ph type="title"/>
          </p:nvPr>
        </p:nvSpPr>
        <p:spPr>
          <a:xfrm>
            <a:off x="643467" y="816638"/>
            <a:ext cx="3367359" cy="5224724"/>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t-EE"/>
              <a:t>Menetluslikud õigused</a:t>
            </a:r>
            <a:endParaRPr/>
          </a:p>
        </p:txBody>
      </p:sp>
      <p:sp>
        <p:nvSpPr>
          <p:cNvPr id="426" name="Google Shape;426;p8"/>
          <p:cNvSpPr txBox="1"/>
          <p:nvPr>
            <p:ph idx="1" type="body"/>
          </p:nvPr>
        </p:nvSpPr>
        <p:spPr>
          <a:xfrm>
            <a:off x="4654295" y="816638"/>
            <a:ext cx="4619706" cy="5224724"/>
          </a:xfrm>
          <a:prstGeom prst="rect">
            <a:avLst/>
          </a:prstGeom>
          <a:noFill/>
          <a:ln>
            <a:noFill/>
          </a:ln>
        </p:spPr>
        <p:txBody>
          <a:bodyPr anchorCtr="0" anchor="ctr"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et-EE"/>
              <a:t>Juurdepääs keskkonnainfole </a:t>
            </a:r>
            <a:endParaRPr/>
          </a:p>
          <a:p>
            <a:pPr indent="-342900" lvl="0" marL="342900" rtl="0" algn="l">
              <a:lnSpc>
                <a:spcPct val="100000"/>
              </a:lnSpc>
              <a:spcBef>
                <a:spcPts val="1000"/>
              </a:spcBef>
              <a:spcAft>
                <a:spcPts val="0"/>
              </a:spcAft>
              <a:buSzPts val="1440"/>
              <a:buChar char="►"/>
            </a:pPr>
            <a:r>
              <a:rPr lang="et-EE"/>
              <a:t>Kaasarääkimise õigus </a:t>
            </a:r>
            <a:endParaRPr/>
          </a:p>
          <a:p>
            <a:pPr indent="-342900" lvl="0" marL="342900" rtl="0" algn="l">
              <a:lnSpc>
                <a:spcPct val="100000"/>
              </a:lnSpc>
              <a:spcBef>
                <a:spcPts val="1000"/>
              </a:spcBef>
              <a:spcAft>
                <a:spcPts val="0"/>
              </a:spcAft>
              <a:buSzPts val="1440"/>
              <a:buChar char="►"/>
            </a:pPr>
            <a:r>
              <a:rPr lang="et-EE"/>
              <a:t>Ombudsman </a:t>
            </a:r>
            <a:endParaRPr/>
          </a:p>
          <a:p>
            <a:pPr indent="-342900" lvl="0" marL="342900" rtl="0" algn="l">
              <a:lnSpc>
                <a:spcPct val="100000"/>
              </a:lnSpc>
              <a:spcBef>
                <a:spcPts val="1000"/>
              </a:spcBef>
              <a:spcAft>
                <a:spcPts val="0"/>
              </a:spcAft>
              <a:buSzPts val="1440"/>
              <a:buChar char="►"/>
            </a:pPr>
            <a:r>
              <a:rPr lang="et-EE"/>
              <a:t>Kohtusse pöördumise õigus </a:t>
            </a:r>
            <a:endParaRPr/>
          </a:p>
        </p:txBody>
      </p:sp>
      <p:sp>
        <p:nvSpPr>
          <p:cNvPr id="427" name="Google Shape;427;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t-EE"/>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6352a54cb7_0_13"/>
          <p:cNvSpPr txBox="1"/>
          <p:nvPr>
            <p:ph type="title"/>
          </p:nvPr>
        </p:nvSpPr>
        <p:spPr>
          <a:xfrm>
            <a:off x="677325" y="609600"/>
            <a:ext cx="8596800" cy="894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Juurdepääs keskkonnainfole</a:t>
            </a:r>
            <a:endParaRPr/>
          </a:p>
        </p:txBody>
      </p:sp>
      <p:sp>
        <p:nvSpPr>
          <p:cNvPr id="434" name="Google Shape;434;g36352a54cb7_0_13"/>
          <p:cNvSpPr txBox="1"/>
          <p:nvPr>
            <p:ph idx="1" type="body"/>
          </p:nvPr>
        </p:nvSpPr>
        <p:spPr>
          <a:xfrm>
            <a:off x="677325" y="1741375"/>
            <a:ext cx="8596800" cy="4941900"/>
          </a:xfrm>
          <a:prstGeom prst="rect">
            <a:avLst/>
          </a:prstGeom>
          <a:noFill/>
          <a:ln>
            <a:noFill/>
          </a:ln>
        </p:spPr>
        <p:txBody>
          <a:bodyPr anchorCtr="0" anchor="t" bIns="45700" lIns="91425" spcFirstLastPara="1" rIns="91425" wrap="square" tIns="45700">
            <a:normAutofit fontScale="77500" lnSpcReduction="20000"/>
          </a:bodyPr>
          <a:lstStyle/>
          <a:p>
            <a:pPr indent="-332815" lvl="0" marL="457200" rtl="0" algn="l">
              <a:lnSpc>
                <a:spcPct val="150000"/>
              </a:lnSpc>
              <a:spcBef>
                <a:spcPts val="1000"/>
              </a:spcBef>
              <a:spcAft>
                <a:spcPts val="0"/>
              </a:spcAft>
              <a:buSzPct val="117647"/>
              <a:buChar char="►"/>
            </a:pPr>
            <a:r>
              <a:rPr lang="et-EE" u="sng"/>
              <a:t>Õiguslik alus</a:t>
            </a:r>
            <a:r>
              <a:rPr lang="et-EE"/>
              <a:t>:</a:t>
            </a:r>
            <a:endParaRPr/>
          </a:p>
          <a:p>
            <a:pPr indent="-332815" lvl="1" marL="914400" rtl="0" algn="l">
              <a:lnSpc>
                <a:spcPct val="150000"/>
              </a:lnSpc>
              <a:spcBef>
                <a:spcPts val="1000"/>
              </a:spcBef>
              <a:spcAft>
                <a:spcPts val="0"/>
              </a:spcAft>
              <a:buSzPct val="132352"/>
              <a:buChar char="►"/>
            </a:pPr>
            <a:r>
              <a:rPr lang="et-EE"/>
              <a:t>Aarhus konventsioon art 4 - avaliku võimu asutused peavad tagama keskkonnainfo andmise. </a:t>
            </a:r>
            <a:endParaRPr/>
          </a:p>
          <a:p>
            <a:pPr indent="-332815" lvl="1" marL="914400" rtl="0" algn="l">
              <a:lnSpc>
                <a:spcPct val="150000"/>
              </a:lnSpc>
              <a:spcBef>
                <a:spcPts val="1000"/>
              </a:spcBef>
              <a:spcAft>
                <a:spcPts val="0"/>
              </a:spcAft>
              <a:buSzPct val="132352"/>
              <a:buChar char="►"/>
            </a:pPr>
            <a:r>
              <a:rPr lang="et-EE"/>
              <a:t>KeÜS § 24 - õigus küsida keskkonnateavet. </a:t>
            </a:r>
            <a:endParaRPr/>
          </a:p>
          <a:p>
            <a:pPr indent="-332815" lvl="1" marL="914400" rtl="0" algn="l">
              <a:lnSpc>
                <a:spcPct val="150000"/>
              </a:lnSpc>
              <a:spcBef>
                <a:spcPts val="1000"/>
              </a:spcBef>
              <a:spcAft>
                <a:spcPts val="0"/>
              </a:spcAft>
              <a:buSzPct val="132352"/>
              <a:buChar char="►"/>
            </a:pPr>
            <a:r>
              <a:rPr lang="et-EE"/>
              <a:t>KeÜS § 25 - õigus saada keskkonnateavet keskkonnaohu ilmnemisel.</a:t>
            </a:r>
            <a:endParaRPr/>
          </a:p>
          <a:p>
            <a:pPr indent="-335131" lvl="0" marL="457200" rtl="0" algn="l">
              <a:lnSpc>
                <a:spcPct val="150000"/>
              </a:lnSpc>
              <a:spcBef>
                <a:spcPts val="1000"/>
              </a:spcBef>
              <a:spcAft>
                <a:spcPts val="0"/>
              </a:spcAft>
              <a:buSzPct val="120261"/>
              <a:buChar char="►"/>
            </a:pPr>
            <a:r>
              <a:rPr lang="et-EE" u="sng"/>
              <a:t>Info kättesaadavus on eeltingimus, et lapsed saaksid mõista toimuvat, kujundada arvamust, osaleda otsustusprotsessides.</a:t>
            </a:r>
            <a:endParaRPr u="sng"/>
          </a:p>
          <a:p>
            <a:pPr indent="-311972" lvl="0" marL="457200" rtl="0" algn="l">
              <a:lnSpc>
                <a:spcPct val="150000"/>
              </a:lnSpc>
              <a:spcBef>
                <a:spcPts val="1000"/>
              </a:spcBef>
              <a:spcAft>
                <a:spcPts val="0"/>
              </a:spcAft>
              <a:buSzPct val="94117"/>
              <a:buChar char="►"/>
            </a:pPr>
            <a:r>
              <a:rPr lang="et-EE"/>
              <a:t>Praktikas võib info olla:</a:t>
            </a:r>
            <a:endParaRPr/>
          </a:p>
          <a:p>
            <a:pPr indent="-311971" lvl="0" marL="457200" rtl="0" algn="l">
              <a:lnSpc>
                <a:spcPct val="150000"/>
              </a:lnSpc>
              <a:spcBef>
                <a:spcPts val="0"/>
              </a:spcBef>
              <a:spcAft>
                <a:spcPts val="0"/>
              </a:spcAft>
              <a:buSzPct val="94117"/>
              <a:buChar char="-"/>
            </a:pPr>
            <a:r>
              <a:rPr lang="et-EE" u="sng"/>
              <a:t>liiga tehniline</a:t>
            </a:r>
            <a:endParaRPr u="sng"/>
          </a:p>
          <a:p>
            <a:pPr indent="-311971" lvl="0" marL="457200" rtl="0" algn="l">
              <a:lnSpc>
                <a:spcPct val="150000"/>
              </a:lnSpc>
              <a:spcBef>
                <a:spcPts val="0"/>
              </a:spcBef>
              <a:spcAft>
                <a:spcPts val="0"/>
              </a:spcAft>
              <a:buSzPct val="94117"/>
              <a:buChar char="-"/>
            </a:pPr>
            <a:r>
              <a:rPr lang="et-EE" u="sng"/>
              <a:t>lapsele mitte arusaadav </a:t>
            </a:r>
            <a:endParaRPr u="sng"/>
          </a:p>
          <a:p>
            <a:pPr indent="-311971" lvl="0" marL="457200" rtl="0" algn="l">
              <a:lnSpc>
                <a:spcPct val="150000"/>
              </a:lnSpc>
              <a:spcBef>
                <a:spcPts val="0"/>
              </a:spcBef>
              <a:spcAft>
                <a:spcPts val="0"/>
              </a:spcAft>
              <a:buSzPct val="94117"/>
              <a:buChar char="-"/>
            </a:pPr>
            <a:r>
              <a:rPr lang="et-EE" u="sng"/>
              <a:t>ainult täiskasvanutele suunatud</a:t>
            </a:r>
            <a:endParaRPr u="sng"/>
          </a:p>
          <a:p>
            <a:pPr indent="-311972" lvl="0" marL="457200" rtl="0" algn="l">
              <a:lnSpc>
                <a:spcPct val="150000"/>
              </a:lnSpc>
              <a:spcBef>
                <a:spcPts val="1000"/>
              </a:spcBef>
              <a:spcAft>
                <a:spcPts val="0"/>
              </a:spcAft>
              <a:buSzPct val="94117"/>
              <a:buChar char="►"/>
            </a:pPr>
            <a:r>
              <a:rPr lang="et-EE"/>
              <a:t>Avalik info ei ole kohandatud vanusele ega keelelisele võimekusele.</a:t>
            </a:r>
            <a:endParaRPr/>
          </a:p>
          <a:p>
            <a:pPr indent="-311972" lvl="0" marL="457200" rtl="0" algn="l">
              <a:lnSpc>
                <a:spcPct val="150000"/>
              </a:lnSpc>
              <a:spcBef>
                <a:spcPts val="1000"/>
              </a:spcBef>
              <a:spcAft>
                <a:spcPts val="0"/>
              </a:spcAft>
              <a:buSzPct val="94117"/>
              <a:buChar char="►"/>
            </a:pPr>
            <a:r>
              <a:rPr lang="et-EE"/>
              <a:t>Sotsiaalmeedia ja “Kust ma saan usaldusväärset keskkonnainfot?”</a:t>
            </a:r>
            <a:endParaRPr/>
          </a:p>
          <a:p>
            <a:pPr indent="0" lvl="0" marL="0" rtl="0" algn="l">
              <a:lnSpc>
                <a:spcPct val="100000"/>
              </a:lnSpc>
              <a:spcBef>
                <a:spcPts val="1000"/>
              </a:spcBef>
              <a:spcAft>
                <a:spcPts val="0"/>
              </a:spcAft>
              <a:buSzPct val="101764"/>
              <a:buNone/>
            </a:pPr>
            <a:r>
              <a:t/>
            </a:r>
            <a:endParaRPr/>
          </a:p>
        </p:txBody>
      </p:sp>
      <p:sp>
        <p:nvSpPr>
          <p:cNvPr id="435" name="Google Shape;435;g36352a54cb7_0_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36352a54cb7_0_27"/>
          <p:cNvSpPr txBox="1"/>
          <p:nvPr>
            <p:ph type="title"/>
          </p:nvPr>
        </p:nvSpPr>
        <p:spPr>
          <a:xfrm>
            <a:off x="677325" y="609600"/>
            <a:ext cx="8596800" cy="894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Kaasarääkimise õigus</a:t>
            </a:r>
            <a:endParaRPr/>
          </a:p>
        </p:txBody>
      </p:sp>
      <p:sp>
        <p:nvSpPr>
          <p:cNvPr id="442" name="Google Shape;442;g36352a54cb7_0_27"/>
          <p:cNvSpPr txBox="1"/>
          <p:nvPr>
            <p:ph idx="1" type="body"/>
          </p:nvPr>
        </p:nvSpPr>
        <p:spPr>
          <a:xfrm>
            <a:off x="677325" y="1327350"/>
            <a:ext cx="8596800" cy="5355900"/>
          </a:xfrm>
          <a:prstGeom prst="rect">
            <a:avLst/>
          </a:prstGeom>
          <a:noFill/>
          <a:ln>
            <a:noFill/>
          </a:ln>
        </p:spPr>
        <p:txBody>
          <a:bodyPr anchorCtr="0" anchor="t" bIns="45700" lIns="91425" spcFirstLastPara="1" rIns="91425" wrap="square" tIns="45700">
            <a:normAutofit fontScale="92500"/>
          </a:bodyPr>
          <a:lstStyle/>
          <a:p>
            <a:pPr indent="-325756" lvl="0" marL="457200" rtl="0" algn="l">
              <a:lnSpc>
                <a:spcPct val="150000"/>
              </a:lnSpc>
              <a:spcBef>
                <a:spcPts val="1000"/>
              </a:spcBef>
              <a:spcAft>
                <a:spcPts val="0"/>
              </a:spcAft>
              <a:buSzPct val="100000"/>
              <a:buChar char="►"/>
            </a:pPr>
            <a:r>
              <a:rPr lang="et-EE"/>
              <a:t>ÜRO lapse õiguste konventsioon </a:t>
            </a:r>
            <a:endParaRPr/>
          </a:p>
          <a:p>
            <a:pPr indent="-325756" lvl="1" marL="914400" rtl="0" algn="l">
              <a:lnSpc>
                <a:spcPct val="150000"/>
              </a:lnSpc>
              <a:spcBef>
                <a:spcPts val="1000"/>
              </a:spcBef>
              <a:spcAft>
                <a:spcPts val="0"/>
              </a:spcAft>
              <a:buSzPct val="100000"/>
              <a:buChar char="►"/>
            </a:pPr>
            <a:r>
              <a:rPr lang="et-EE"/>
              <a:t>art 12 - lapsele, kes on võimeline iseseisvaks seisukohavõtuks, peab olema tagatud õigus väljendada oma vaateid vabalt kõikides teda puudutavates küsimustes.</a:t>
            </a:r>
            <a:endParaRPr/>
          </a:p>
          <a:p>
            <a:pPr indent="-306325" lvl="1" marL="914400" rtl="0" algn="l">
              <a:lnSpc>
                <a:spcPct val="150000"/>
              </a:lnSpc>
              <a:spcBef>
                <a:spcPts val="1000"/>
              </a:spcBef>
              <a:spcAft>
                <a:spcPts val="0"/>
              </a:spcAft>
              <a:buSzPct val="79999"/>
              <a:buChar char="►"/>
            </a:pPr>
            <a:r>
              <a:rPr lang="et-EE"/>
              <a:t>Artikkel 13 - sõnavabadus.</a:t>
            </a:r>
            <a:endParaRPr/>
          </a:p>
          <a:p>
            <a:pPr indent="-306325" lvl="1" marL="914400" rtl="0" algn="l">
              <a:lnSpc>
                <a:spcPct val="150000"/>
              </a:lnSpc>
              <a:spcBef>
                <a:spcPts val="1000"/>
              </a:spcBef>
              <a:spcAft>
                <a:spcPts val="0"/>
              </a:spcAft>
              <a:buSzPct val="79999"/>
              <a:buChar char="►"/>
            </a:pPr>
            <a:r>
              <a:rPr lang="et-EE"/>
              <a:t>Artikkel 24 ja 29 - elukeskkonna, tervise ja hariduse kvaliteet.</a:t>
            </a:r>
            <a:endParaRPr/>
          </a:p>
          <a:p>
            <a:pPr indent="-306325" lvl="0" marL="457200" rtl="0" algn="l">
              <a:lnSpc>
                <a:spcPct val="150000"/>
              </a:lnSpc>
              <a:spcBef>
                <a:spcPts val="1000"/>
              </a:spcBef>
              <a:spcAft>
                <a:spcPts val="0"/>
              </a:spcAft>
              <a:buSzPct val="79999"/>
              <a:buChar char="►"/>
            </a:pPr>
            <a:r>
              <a:rPr lang="et-EE" u="sng"/>
              <a:t>KeÜS § 28 - õigus osaleda olulise keskkonnamõjuga otsuse tegemisel.</a:t>
            </a:r>
            <a:endParaRPr u="sng"/>
          </a:p>
          <a:p>
            <a:pPr indent="-325756" lvl="0" marL="457200" rtl="0" algn="l">
              <a:lnSpc>
                <a:spcPct val="150000"/>
              </a:lnSpc>
              <a:spcBef>
                <a:spcPts val="1000"/>
              </a:spcBef>
              <a:spcAft>
                <a:spcPts val="0"/>
              </a:spcAft>
              <a:buSzPct val="100000"/>
              <a:buChar char="►"/>
            </a:pPr>
            <a:r>
              <a:rPr lang="et-EE" u="sng"/>
              <a:t>Lapsel on  õigus saada ära kuulatud viisil, mis vastab tema vanusele ja küpsusele.</a:t>
            </a:r>
            <a:endParaRPr u="sng"/>
          </a:p>
          <a:p>
            <a:pPr indent="-306325" lvl="0" marL="457200" rtl="0" algn="l">
              <a:lnSpc>
                <a:spcPct val="150000"/>
              </a:lnSpc>
              <a:spcBef>
                <a:spcPts val="1000"/>
              </a:spcBef>
              <a:spcAft>
                <a:spcPts val="0"/>
              </a:spcAft>
              <a:buSzPct val="79999"/>
              <a:buChar char="►"/>
            </a:pPr>
            <a:r>
              <a:rPr lang="et-EE"/>
              <a:t>Kaasarääkimine peab toimuma viisil, mis on lapse jaoks mõistetav ja turvaline. </a:t>
            </a:r>
            <a:endParaRPr/>
          </a:p>
          <a:p>
            <a:pPr indent="-306325" lvl="0" marL="457200" rtl="0" algn="l">
              <a:lnSpc>
                <a:spcPct val="150000"/>
              </a:lnSpc>
              <a:spcBef>
                <a:spcPts val="1000"/>
              </a:spcBef>
              <a:spcAft>
                <a:spcPts val="0"/>
              </a:spcAft>
              <a:buSzPct val="79999"/>
              <a:buChar char="►"/>
            </a:pPr>
            <a:r>
              <a:rPr lang="et-EE"/>
              <a:t>Laps ei tee otsuseid, vaid tema arvamust peab arvestama otsustusprotsessis.</a:t>
            </a:r>
            <a:endParaRPr/>
          </a:p>
          <a:p>
            <a:pPr indent="-306325" lvl="0" marL="457200" rtl="0" algn="l">
              <a:lnSpc>
                <a:spcPct val="150000"/>
              </a:lnSpc>
              <a:spcBef>
                <a:spcPts val="1000"/>
              </a:spcBef>
              <a:spcAft>
                <a:spcPts val="0"/>
              </a:spcAft>
              <a:buSzPct val="79999"/>
              <a:buChar char="►"/>
            </a:pPr>
            <a:r>
              <a:rPr lang="et-EE"/>
              <a:t>Oluline on lapsele selgitada olukorda talle arusaadavalt.</a:t>
            </a:r>
            <a:endParaRPr/>
          </a:p>
        </p:txBody>
      </p:sp>
      <p:sp>
        <p:nvSpPr>
          <p:cNvPr id="443" name="Google Shape;443;g36352a54cb7_0_2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36352a54cb7_0_34"/>
          <p:cNvSpPr txBox="1"/>
          <p:nvPr>
            <p:ph type="title"/>
          </p:nvPr>
        </p:nvSpPr>
        <p:spPr>
          <a:xfrm>
            <a:off x="677325" y="609600"/>
            <a:ext cx="8596800" cy="894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Lasteombudsman</a:t>
            </a:r>
            <a:endParaRPr/>
          </a:p>
        </p:txBody>
      </p:sp>
      <p:sp>
        <p:nvSpPr>
          <p:cNvPr id="450" name="Google Shape;450;g36352a54cb7_0_34"/>
          <p:cNvSpPr txBox="1"/>
          <p:nvPr>
            <p:ph idx="1" type="body"/>
          </p:nvPr>
        </p:nvSpPr>
        <p:spPr>
          <a:xfrm>
            <a:off x="677325" y="1741375"/>
            <a:ext cx="8596800" cy="4941900"/>
          </a:xfrm>
          <a:prstGeom prst="rect">
            <a:avLst/>
          </a:prstGeom>
          <a:noFill/>
          <a:ln>
            <a:noFill/>
          </a:ln>
        </p:spPr>
        <p:txBody>
          <a:bodyPr anchorCtr="0" anchor="t" bIns="45700" lIns="91425" spcFirstLastPara="1" rIns="91425" wrap="square" tIns="45700">
            <a:normAutofit/>
          </a:bodyPr>
          <a:lstStyle/>
          <a:p>
            <a:pPr indent="-344834" lvl="0" marL="457200" rtl="0" algn="just">
              <a:lnSpc>
                <a:spcPct val="150000"/>
              </a:lnSpc>
              <a:spcBef>
                <a:spcPts val="1000"/>
              </a:spcBef>
              <a:spcAft>
                <a:spcPts val="0"/>
              </a:spcAft>
              <a:buSzPts val="1830"/>
              <a:buChar char="►"/>
            </a:pPr>
            <a:r>
              <a:rPr lang="et-EE" sz="1829"/>
              <a:t>Eestis ei ole lasteombudsmani eraldi, neid ülesandeid täidab </a:t>
            </a:r>
            <a:r>
              <a:rPr b="1" lang="et-EE" sz="1829" u="sng"/>
              <a:t>õiguskantsler</a:t>
            </a:r>
            <a:r>
              <a:rPr lang="et-EE" sz="1829"/>
              <a:t>.</a:t>
            </a:r>
            <a:endParaRPr sz="1829"/>
          </a:p>
          <a:p>
            <a:pPr indent="-344834" lvl="0" marL="457200" rtl="0" algn="just">
              <a:lnSpc>
                <a:spcPct val="150000"/>
              </a:lnSpc>
              <a:spcBef>
                <a:spcPts val="1000"/>
              </a:spcBef>
              <a:spcAft>
                <a:spcPts val="0"/>
              </a:spcAft>
              <a:buSzPts val="1830"/>
              <a:buChar char="►"/>
            </a:pPr>
            <a:r>
              <a:rPr lang="et-EE" sz="1829"/>
              <a:t>Õiguskantsleri kantseleis on laste õiguste osakond, kus töötab spetsiaalselt laste õiguste teemadega tegelevad juristid ja eksperdid.</a:t>
            </a:r>
            <a:endParaRPr sz="1829"/>
          </a:p>
          <a:p>
            <a:pPr indent="-344834" lvl="0" marL="457200" rtl="0" algn="just">
              <a:lnSpc>
                <a:spcPct val="150000"/>
              </a:lnSpc>
              <a:spcBef>
                <a:spcPts val="1000"/>
              </a:spcBef>
              <a:spcAft>
                <a:spcPts val="0"/>
              </a:spcAft>
              <a:buSzPts val="1830"/>
              <a:buChar char="►"/>
            </a:pPr>
            <a:r>
              <a:rPr lang="et-EE" sz="1829" u="sng"/>
              <a:t>Õiguskantsleri ülesanne on laste ja noorte õiguste kaitsmine ja edendamine.</a:t>
            </a:r>
            <a:endParaRPr sz="1829" u="sng"/>
          </a:p>
          <a:p>
            <a:pPr indent="-344834" lvl="0" marL="457200" rtl="0" algn="just">
              <a:lnSpc>
                <a:spcPct val="150000"/>
              </a:lnSpc>
              <a:spcBef>
                <a:spcPts val="1000"/>
              </a:spcBef>
              <a:spcAft>
                <a:spcPts val="0"/>
              </a:spcAft>
              <a:buSzPts val="1830"/>
              <a:buChar char="►"/>
            </a:pPr>
            <a:r>
              <a:rPr lang="et-EE" sz="1829" u="sng"/>
              <a:t>Lasteombudsman kaitseb laste õigusi suhetes avalikke ülesandeid täitvate inimeste ja asutustega.</a:t>
            </a:r>
            <a:r>
              <a:rPr lang="et-EE" sz="1829"/>
              <a:t> </a:t>
            </a:r>
            <a:endParaRPr sz="1829"/>
          </a:p>
          <a:p>
            <a:pPr indent="-344834" lvl="0" marL="457200" rtl="0" algn="just">
              <a:lnSpc>
                <a:spcPct val="150000"/>
              </a:lnSpc>
              <a:spcBef>
                <a:spcPts val="1000"/>
              </a:spcBef>
              <a:spcAft>
                <a:spcPts val="0"/>
              </a:spcAft>
              <a:buSzPts val="1830"/>
              <a:buChar char="►"/>
            </a:pPr>
            <a:r>
              <a:rPr lang="et-EE" sz="1829"/>
              <a:t>Võtab vastu laste või nende eestkostjate kaebusi ning kontrollib konkreetseid juhtumeid, kus lapse õigusi võidakse olla rikutud.</a:t>
            </a:r>
            <a:endParaRPr sz="1366"/>
          </a:p>
          <a:p>
            <a:pPr indent="0" lvl="0" marL="0" rtl="0" algn="l">
              <a:lnSpc>
                <a:spcPct val="100000"/>
              </a:lnSpc>
              <a:spcBef>
                <a:spcPts val="1000"/>
              </a:spcBef>
              <a:spcAft>
                <a:spcPts val="0"/>
              </a:spcAft>
              <a:buSzPts val="1557"/>
              <a:buNone/>
            </a:pPr>
            <a:r>
              <a:t/>
            </a:r>
            <a:endParaRPr/>
          </a:p>
        </p:txBody>
      </p:sp>
      <p:sp>
        <p:nvSpPr>
          <p:cNvPr id="451" name="Google Shape;451;g36352a54cb7_0_3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36352a54cb7_0_41"/>
          <p:cNvSpPr txBox="1"/>
          <p:nvPr>
            <p:ph type="title"/>
          </p:nvPr>
        </p:nvSpPr>
        <p:spPr>
          <a:xfrm>
            <a:off x="677325" y="609600"/>
            <a:ext cx="8596800" cy="894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Kohtusse pöördumise õigus</a:t>
            </a:r>
            <a:endParaRPr/>
          </a:p>
        </p:txBody>
      </p:sp>
      <p:sp>
        <p:nvSpPr>
          <p:cNvPr id="458" name="Google Shape;458;g36352a54cb7_0_41"/>
          <p:cNvSpPr txBox="1"/>
          <p:nvPr>
            <p:ph idx="1" type="body"/>
          </p:nvPr>
        </p:nvSpPr>
        <p:spPr>
          <a:xfrm>
            <a:off x="677325" y="2057400"/>
            <a:ext cx="8596800" cy="4626000"/>
          </a:xfrm>
          <a:prstGeom prst="rect">
            <a:avLst/>
          </a:prstGeom>
          <a:noFill/>
          <a:ln>
            <a:noFill/>
          </a:ln>
        </p:spPr>
        <p:txBody>
          <a:bodyPr anchorCtr="0" anchor="t" bIns="45700" lIns="91425" spcFirstLastPara="1" rIns="91425" wrap="square" tIns="45700">
            <a:normAutofit/>
          </a:bodyPr>
          <a:lstStyle/>
          <a:p>
            <a:pPr indent="-342901" lvl="0" marL="457200" rtl="0" algn="l">
              <a:lnSpc>
                <a:spcPct val="150000"/>
              </a:lnSpc>
              <a:spcBef>
                <a:spcPts val="1000"/>
              </a:spcBef>
              <a:spcAft>
                <a:spcPts val="0"/>
              </a:spcAft>
              <a:buSzPts val="1800"/>
              <a:buChar char="►"/>
            </a:pPr>
            <a:r>
              <a:rPr lang="et-EE"/>
              <a:t>Põhiseadus § 15 - igaühel on õigus pöörduda oma õiguste ja vabaduste rikkumise korral kohtusse. </a:t>
            </a:r>
            <a:endParaRPr/>
          </a:p>
          <a:p>
            <a:pPr indent="-342900" lvl="0" marL="457200" rtl="0" algn="l">
              <a:lnSpc>
                <a:spcPct val="150000"/>
              </a:lnSpc>
              <a:spcBef>
                <a:spcPts val="1000"/>
              </a:spcBef>
              <a:spcAft>
                <a:spcPts val="0"/>
              </a:spcAft>
              <a:buSzPts val="1800"/>
              <a:buChar char="►"/>
            </a:pPr>
            <a:r>
              <a:rPr lang="et-EE"/>
              <a:t>Kohtusse pöördumine otse - </a:t>
            </a:r>
            <a:r>
              <a:rPr lang="et-EE" u="sng"/>
              <a:t>vähemalt 15 aastane.</a:t>
            </a:r>
            <a:endParaRPr u="sng"/>
          </a:p>
          <a:p>
            <a:pPr indent="-342901" lvl="0" marL="457200" rtl="0" algn="l">
              <a:lnSpc>
                <a:spcPct val="150000"/>
              </a:lnSpc>
              <a:spcBef>
                <a:spcPts val="1000"/>
              </a:spcBef>
              <a:spcAft>
                <a:spcPts val="0"/>
              </a:spcAft>
              <a:buSzPts val="1800"/>
              <a:buChar char="►"/>
            </a:pPr>
            <a:r>
              <a:rPr lang="et-EE"/>
              <a:t>Kohtusse pöördumine kaudselt - </a:t>
            </a:r>
            <a:r>
              <a:rPr lang="et-EE" u="sng"/>
              <a:t>esindaja kaudu</a:t>
            </a:r>
            <a:r>
              <a:rPr lang="et-EE"/>
              <a:t>.</a:t>
            </a:r>
            <a:endParaRPr/>
          </a:p>
          <a:p>
            <a:pPr indent="-342901" lvl="0" marL="457200" rtl="0" algn="l">
              <a:lnSpc>
                <a:spcPct val="150000"/>
              </a:lnSpc>
              <a:spcBef>
                <a:spcPts val="1000"/>
              </a:spcBef>
              <a:spcAft>
                <a:spcPts val="0"/>
              </a:spcAft>
              <a:buSzPts val="1800"/>
              <a:buChar char="►"/>
            </a:pPr>
            <a:r>
              <a:rPr lang="et-EE"/>
              <a:t>Halduskohtumenetluse seadustik (HKMS) § 44 lg 1 kohaselt võib kaebusega halduskohtusse pöörduda isik </a:t>
            </a:r>
            <a:r>
              <a:rPr lang="et-EE" u="sng"/>
              <a:t>üksnes oma õiguse</a:t>
            </a:r>
            <a:r>
              <a:rPr lang="et-EE"/>
              <a:t> kaitseks.</a:t>
            </a:r>
            <a:endParaRPr/>
          </a:p>
          <a:p>
            <a:pPr indent="-342901" lvl="0" marL="457200" rtl="0" algn="l">
              <a:lnSpc>
                <a:spcPct val="150000"/>
              </a:lnSpc>
              <a:spcBef>
                <a:spcPts val="1000"/>
              </a:spcBef>
              <a:spcAft>
                <a:spcPts val="0"/>
              </a:spcAft>
              <a:buSzPts val="1800"/>
              <a:buChar char="►"/>
            </a:pPr>
            <a:r>
              <a:rPr lang="et-EE" u="sng"/>
              <a:t>Keskkonnaühendustel on laiem kaebeõigus.</a:t>
            </a:r>
            <a:endParaRPr u="sng"/>
          </a:p>
          <a:p>
            <a:pPr indent="0" lvl="0" marL="0" rtl="0" algn="l">
              <a:lnSpc>
                <a:spcPct val="100000"/>
              </a:lnSpc>
              <a:spcBef>
                <a:spcPts val="1000"/>
              </a:spcBef>
              <a:spcAft>
                <a:spcPts val="0"/>
              </a:spcAft>
              <a:buSzPts val="1557"/>
              <a:buNone/>
            </a:pPr>
            <a:r>
              <a:t/>
            </a:r>
            <a:endParaRPr/>
          </a:p>
        </p:txBody>
      </p:sp>
      <p:sp>
        <p:nvSpPr>
          <p:cNvPr id="459" name="Google Shape;459;g36352a54cb7_0_4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624228cd70_0_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Laste keskkonnaalaste õiguste olulisus</a:t>
            </a:r>
            <a:endParaRPr/>
          </a:p>
        </p:txBody>
      </p:sp>
      <p:sp>
        <p:nvSpPr>
          <p:cNvPr id="318" name="Google Shape;318;g3624228cd70_0_7"/>
          <p:cNvSpPr txBox="1"/>
          <p:nvPr>
            <p:ph idx="1" type="body"/>
          </p:nvPr>
        </p:nvSpPr>
        <p:spPr>
          <a:xfrm>
            <a:off x="677324" y="1440400"/>
            <a:ext cx="10041475" cy="5153440"/>
          </a:xfrm>
          <a:prstGeom prst="rect">
            <a:avLst/>
          </a:prstGeom>
          <a:noFill/>
          <a:ln>
            <a:noFill/>
          </a:ln>
        </p:spPr>
        <p:txBody>
          <a:bodyPr anchorCtr="0" anchor="t" bIns="45700" lIns="91425" spcFirstLastPara="1" rIns="91425" wrap="square" tIns="45700">
            <a:normAutofit fontScale="77500" lnSpcReduction="20000"/>
          </a:bodyPr>
          <a:lstStyle/>
          <a:p>
            <a:pPr indent="-299466" lvl="0" marL="457200" rtl="0" algn="l">
              <a:lnSpc>
                <a:spcPct val="100000"/>
              </a:lnSpc>
              <a:spcBef>
                <a:spcPts val="1000"/>
              </a:spcBef>
              <a:spcAft>
                <a:spcPts val="0"/>
              </a:spcAft>
              <a:buSzPct val="79999"/>
              <a:buChar char="►"/>
            </a:pPr>
            <a:r>
              <a:rPr lang="et-EE"/>
              <a:t>Hetkeseis:</a:t>
            </a:r>
            <a:endParaRPr/>
          </a:p>
          <a:p>
            <a:pPr indent="-299466" lvl="1" marL="914400" rtl="0" algn="l">
              <a:lnSpc>
                <a:spcPct val="100000"/>
              </a:lnSpc>
              <a:spcBef>
                <a:spcPts val="1000"/>
              </a:spcBef>
              <a:spcAft>
                <a:spcPts val="0"/>
              </a:spcAft>
              <a:buSzPct val="90000"/>
              <a:buChar char="►"/>
            </a:pPr>
            <a:r>
              <a:rPr lang="et-EE" u="sng"/>
              <a:t>üldine puudulik teave</a:t>
            </a:r>
            <a:r>
              <a:rPr lang="et-EE"/>
              <a:t> laste õigustest, puudulik kaasamine ja lastesõbraliku info puudumine</a:t>
            </a:r>
            <a:endParaRPr/>
          </a:p>
          <a:p>
            <a:pPr indent="-299466" lvl="1" marL="914400" rtl="0" algn="l">
              <a:lnSpc>
                <a:spcPct val="100000"/>
              </a:lnSpc>
              <a:spcBef>
                <a:spcPts val="1000"/>
              </a:spcBef>
              <a:spcAft>
                <a:spcPts val="0"/>
              </a:spcAft>
              <a:buSzPct val="90000"/>
              <a:buChar char="►"/>
            </a:pPr>
            <a:r>
              <a:rPr lang="et-EE" u="sng"/>
              <a:t>ÜRO, UNICEF jt rõhutavad vajadust tõsta laste teadlikkust oma õiguslikest võimalustest keskkonnaküsimustes</a:t>
            </a:r>
            <a:endParaRPr u="sng"/>
          </a:p>
          <a:p>
            <a:pPr indent="-299466" lvl="0" marL="457200" rtl="0" algn="l">
              <a:lnSpc>
                <a:spcPct val="100000"/>
              </a:lnSpc>
              <a:spcBef>
                <a:spcPts val="1000"/>
              </a:spcBef>
              <a:spcAft>
                <a:spcPts val="0"/>
              </a:spcAft>
              <a:buSzPct val="79998"/>
              <a:buChar char="►"/>
            </a:pPr>
            <a:r>
              <a:rPr lang="et-EE"/>
              <a:t>Keskkonnaprobleemid: õhusaaste, kliimamuutused, müra, metsade intensiivne majandamine, vee kvaliteedi probleemid…</a:t>
            </a:r>
            <a:endParaRPr/>
          </a:p>
          <a:p>
            <a:pPr indent="-299466" lvl="0" marL="457200" rtl="0" algn="l">
              <a:lnSpc>
                <a:spcPct val="100000"/>
              </a:lnSpc>
              <a:spcBef>
                <a:spcPts val="1000"/>
              </a:spcBef>
              <a:spcAft>
                <a:spcPts val="0"/>
              </a:spcAft>
              <a:buSzPct val="79998"/>
              <a:buChar char="►"/>
            </a:pPr>
            <a:r>
              <a:rPr lang="et-EE" u="sng"/>
              <a:t>Lapsed elavad pikema aja jooksul selle keskkonna tagajärgedega</a:t>
            </a:r>
            <a:endParaRPr u="sng"/>
          </a:p>
          <a:p>
            <a:pPr indent="-299466" lvl="0" marL="457200" rtl="0" algn="l">
              <a:lnSpc>
                <a:spcPct val="100000"/>
              </a:lnSpc>
              <a:spcBef>
                <a:spcPts val="1000"/>
              </a:spcBef>
              <a:spcAft>
                <a:spcPts val="0"/>
              </a:spcAft>
              <a:buSzPct val="79998"/>
              <a:buChar char="►"/>
            </a:pPr>
            <a:r>
              <a:rPr lang="et-EE"/>
              <a:t>Lapsed, kes mõistavad oma õigusi ja keskkonnaprobleeme, oskavad: </a:t>
            </a:r>
            <a:endParaRPr/>
          </a:p>
          <a:p>
            <a:pPr indent="-299466" lvl="1" marL="914400" rtl="0" algn="l">
              <a:lnSpc>
                <a:spcPct val="100000"/>
              </a:lnSpc>
              <a:spcBef>
                <a:spcPts val="1000"/>
              </a:spcBef>
              <a:spcAft>
                <a:spcPts val="0"/>
              </a:spcAft>
              <a:buSzPct val="90000"/>
              <a:buChar char="►"/>
            </a:pPr>
            <a:r>
              <a:rPr lang="et-EE"/>
              <a:t>teha teadlikke valikuid,</a:t>
            </a:r>
            <a:endParaRPr/>
          </a:p>
          <a:p>
            <a:pPr indent="-299466" lvl="1" marL="914400" rtl="0" algn="l">
              <a:lnSpc>
                <a:spcPct val="100000"/>
              </a:lnSpc>
              <a:spcBef>
                <a:spcPts val="1000"/>
              </a:spcBef>
              <a:spcAft>
                <a:spcPts val="0"/>
              </a:spcAft>
              <a:buSzPct val="90000"/>
              <a:buChar char="►"/>
            </a:pPr>
            <a:r>
              <a:rPr lang="et-EE"/>
              <a:t>seista oma tervise ja elukeskkonna eest,</a:t>
            </a:r>
            <a:endParaRPr/>
          </a:p>
          <a:p>
            <a:pPr indent="-299466" lvl="1" marL="914400" rtl="0" algn="l">
              <a:lnSpc>
                <a:spcPct val="100000"/>
              </a:lnSpc>
              <a:spcBef>
                <a:spcPts val="1000"/>
              </a:spcBef>
              <a:spcAft>
                <a:spcPts val="0"/>
              </a:spcAft>
              <a:buSzPct val="90000"/>
              <a:buChar char="►"/>
            </a:pPr>
            <a:r>
              <a:rPr lang="et-EE"/>
              <a:t>kasutada õiguskaitse- või osalusvõimalusi (nt noorte kliimaliikumised, petitsioonid, kohtuvaidlused)</a:t>
            </a:r>
            <a:endParaRPr/>
          </a:p>
          <a:p>
            <a:pPr indent="0" lvl="0" marL="157734" rtl="0" algn="l">
              <a:lnSpc>
                <a:spcPct val="100000"/>
              </a:lnSpc>
              <a:spcBef>
                <a:spcPts val="1000"/>
              </a:spcBef>
              <a:spcAft>
                <a:spcPts val="0"/>
              </a:spcAft>
              <a:buSzPct val="90000"/>
              <a:buNone/>
            </a:pPr>
            <a:r>
              <a:rPr lang="et-EE"/>
              <a:t>→ see kõik arendab </a:t>
            </a:r>
            <a:r>
              <a:rPr lang="et-EE" u="sng"/>
              <a:t>keskkonnademokraatiat</a:t>
            </a:r>
            <a:endParaRPr u="sng"/>
          </a:p>
          <a:p>
            <a:pPr indent="-299466" lvl="0" marL="457200" rtl="0" algn="l">
              <a:lnSpc>
                <a:spcPct val="100000"/>
              </a:lnSpc>
              <a:spcBef>
                <a:spcPts val="1000"/>
              </a:spcBef>
              <a:spcAft>
                <a:spcPts val="0"/>
              </a:spcAft>
              <a:buSzPct val="79998"/>
              <a:buChar char="►"/>
            </a:pPr>
            <a:r>
              <a:rPr lang="et-EE" u="sng"/>
              <a:t>Kui keskkonnakahju seostatakse laste tervise, elu ja tulevikuga, muutub see küsimus moraalselt veelgi pakilisemaks ning sotsiaalselt ja poliitiliselt kiiremini prioriteediks</a:t>
            </a:r>
            <a:endParaRPr u="sng"/>
          </a:p>
          <a:p>
            <a:pPr indent="-299466" lvl="1" marL="914400" rtl="0" algn="l">
              <a:lnSpc>
                <a:spcPct val="100000"/>
              </a:lnSpc>
              <a:spcBef>
                <a:spcPts val="1000"/>
              </a:spcBef>
              <a:spcAft>
                <a:spcPts val="0"/>
              </a:spcAft>
              <a:buSzPct val="90000"/>
              <a:buChar char="►"/>
            </a:pPr>
            <a:r>
              <a:rPr lang="et-EE"/>
              <a:t>Kui lapsed räägivad oma õigustest puhtale keskkonnale, äratab see tugevaid emotsioone, meediatähelepanu ja avalikku toetust (nt Greta Thunberg, Fridays for Future).</a:t>
            </a:r>
            <a:endParaRPr/>
          </a:p>
          <a:p>
            <a:pPr indent="-299466" lvl="1" marL="914400" rtl="0" algn="l">
              <a:lnSpc>
                <a:spcPct val="100000"/>
              </a:lnSpc>
              <a:spcBef>
                <a:spcPts val="1000"/>
              </a:spcBef>
              <a:spcAft>
                <a:spcPts val="0"/>
              </a:spcAft>
              <a:buSzPct val="90000"/>
              <a:buChar char="►"/>
            </a:pPr>
            <a:r>
              <a:rPr lang="et-EE"/>
              <a:t>Laste õigused panevad ka täiskasvanud rohkem vastutama.</a:t>
            </a:r>
            <a:endParaRPr/>
          </a:p>
          <a:p>
            <a:pPr indent="-299466" lvl="1" marL="914400" rtl="0" algn="l">
              <a:lnSpc>
                <a:spcPct val="100000"/>
              </a:lnSpc>
              <a:spcBef>
                <a:spcPts val="1000"/>
              </a:spcBef>
              <a:spcAft>
                <a:spcPts val="0"/>
              </a:spcAft>
              <a:buSzPct val="90000"/>
              <a:buChar char="►"/>
            </a:pPr>
            <a:r>
              <a:rPr lang="et-EE"/>
              <a:t>Laste õiguste kaudu saab õigustada vajalikke meetmeid pikaajalise keskkonnakaitse nimel.</a:t>
            </a:r>
            <a:endParaRPr/>
          </a:p>
          <a:p>
            <a:pPr indent="-299466" lvl="0" marL="457200" rtl="0" algn="l">
              <a:lnSpc>
                <a:spcPct val="100000"/>
              </a:lnSpc>
              <a:spcBef>
                <a:spcPts val="1000"/>
              </a:spcBef>
              <a:spcAft>
                <a:spcPts val="1000"/>
              </a:spcAft>
              <a:buSzPct val="79999"/>
              <a:buChar char="►"/>
            </a:pPr>
            <a:r>
              <a:rPr lang="et-EE" u="sng"/>
              <a:t>Keskkonna heaks tegutsemine aitab lastel vähendada ärevust ja muret ning annab neile tunde, et nende tegevusel on tähendus; samuti pakub ühtsustunnet ning võimaluse suunata kasulikult oma „mässumeelsust</a:t>
            </a:r>
            <a:r>
              <a:rPr lang="et-EE"/>
              <a:t>“</a:t>
            </a:r>
            <a:endParaRPr/>
          </a:p>
        </p:txBody>
      </p:sp>
      <p:sp>
        <p:nvSpPr>
          <p:cNvPr id="319" name="Google Shape;319;g3624228cd70_0_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372e34a5d4e_0_7"/>
          <p:cNvSpPr txBox="1"/>
          <p:nvPr>
            <p:ph type="title"/>
          </p:nvPr>
        </p:nvSpPr>
        <p:spPr>
          <a:xfrm>
            <a:off x="677325" y="609600"/>
            <a:ext cx="8596800" cy="894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Kaebeõigus</a:t>
            </a:r>
            <a:endParaRPr/>
          </a:p>
        </p:txBody>
      </p:sp>
      <p:sp>
        <p:nvSpPr>
          <p:cNvPr id="466" name="Google Shape;466;g372e34a5d4e_0_7"/>
          <p:cNvSpPr txBox="1"/>
          <p:nvPr>
            <p:ph idx="1" type="body"/>
          </p:nvPr>
        </p:nvSpPr>
        <p:spPr>
          <a:xfrm>
            <a:off x="677325" y="1741375"/>
            <a:ext cx="8596800" cy="4941900"/>
          </a:xfrm>
          <a:prstGeom prst="rect">
            <a:avLst/>
          </a:prstGeom>
          <a:noFill/>
          <a:ln>
            <a:noFill/>
          </a:ln>
        </p:spPr>
        <p:txBody>
          <a:bodyPr anchorCtr="0" anchor="t" bIns="45700" lIns="91425" spcFirstLastPara="1" rIns="91425" wrap="square" tIns="45700">
            <a:normAutofit lnSpcReduction="10000"/>
          </a:bodyPr>
          <a:lstStyle/>
          <a:p>
            <a:pPr indent="-342901" lvl="0" marL="457200" rtl="0" algn="l">
              <a:lnSpc>
                <a:spcPct val="150000"/>
              </a:lnSpc>
              <a:spcBef>
                <a:spcPts val="1000"/>
              </a:spcBef>
              <a:spcAft>
                <a:spcPts val="0"/>
              </a:spcAft>
              <a:buSzPts val="1800"/>
              <a:buChar char="►"/>
            </a:pPr>
            <a:r>
              <a:rPr lang="et-EE"/>
              <a:t>Keskkonnaseadustiku üldosa seadus </a:t>
            </a:r>
            <a:r>
              <a:rPr lang="et-EE" u="sng"/>
              <a:t>(KeÜS) § 30 sätestab kaebeõiguse erinormi keskkonnaasjades</a:t>
            </a:r>
            <a:r>
              <a:rPr lang="et-EE"/>
              <a:t>.</a:t>
            </a:r>
            <a:endParaRPr/>
          </a:p>
          <a:p>
            <a:pPr indent="-342901" lvl="0" marL="457200" rtl="0" algn="l">
              <a:lnSpc>
                <a:spcPct val="150000"/>
              </a:lnSpc>
              <a:spcBef>
                <a:spcPts val="1000"/>
              </a:spcBef>
              <a:spcAft>
                <a:spcPts val="0"/>
              </a:spcAft>
              <a:buSzPts val="1800"/>
              <a:buChar char="►"/>
            </a:pPr>
            <a:r>
              <a:rPr lang="et-EE"/>
              <a:t>Lg 2 sätestab, et kui keskkonnaorganisatsioon vaidlustab haldusakti või sooritatud toimingu HKMS või HMS sätestatud korras, eeldatakse, et tema huvi on põhjendatud või et tema õigusi on rikutud, kui vaidlustatud haldusakt või toiming on seotud organisatsiooni keskkonnakaitseliste eesmärkide või senise keskkonnakaitselise tegevusvaldkonnaga.</a:t>
            </a:r>
            <a:endParaRPr/>
          </a:p>
          <a:p>
            <a:pPr indent="-342901" lvl="0" marL="457200" rtl="0" algn="l">
              <a:lnSpc>
                <a:spcPct val="150000"/>
              </a:lnSpc>
              <a:spcBef>
                <a:spcPts val="1000"/>
              </a:spcBef>
              <a:spcAft>
                <a:spcPts val="0"/>
              </a:spcAft>
              <a:buSzPts val="1800"/>
              <a:buChar char="►"/>
            </a:pPr>
            <a:r>
              <a:rPr lang="et-EE" u="sng"/>
              <a:t>Ühenduse põhikirjaline eesmärk peab olema seotud keskkonnakaitsega.</a:t>
            </a:r>
            <a:endParaRPr u="sng"/>
          </a:p>
          <a:p>
            <a:pPr indent="-342901" lvl="0" marL="457200" rtl="0" algn="l">
              <a:lnSpc>
                <a:spcPct val="150000"/>
              </a:lnSpc>
              <a:spcBef>
                <a:spcPts val="1000"/>
              </a:spcBef>
              <a:spcAft>
                <a:spcPts val="0"/>
              </a:spcAft>
              <a:buSzPts val="1800"/>
              <a:buChar char="►"/>
            </a:pPr>
            <a:r>
              <a:rPr lang="et-EE" u="sng"/>
              <a:t>Lastel on õigus luua ühendusi (MTÜ), mille kaudu on võimalik vaidlustada avalikke huve puudutavat õigusvastast tegevust</a:t>
            </a:r>
            <a:r>
              <a:rPr lang="et-EE"/>
              <a:t>.</a:t>
            </a:r>
            <a:endParaRPr/>
          </a:p>
          <a:p>
            <a:pPr indent="0" lvl="0" marL="0" rtl="0" algn="l">
              <a:lnSpc>
                <a:spcPct val="100000"/>
              </a:lnSpc>
              <a:spcBef>
                <a:spcPts val="1000"/>
              </a:spcBef>
              <a:spcAft>
                <a:spcPts val="0"/>
              </a:spcAft>
              <a:buSzPts val="1557"/>
              <a:buNone/>
            </a:pPr>
            <a:r>
              <a:t/>
            </a:r>
            <a:endParaRPr/>
          </a:p>
        </p:txBody>
      </p:sp>
      <p:sp>
        <p:nvSpPr>
          <p:cNvPr id="467" name="Google Shape;467;g372e34a5d4e_0_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3a48a2ecbcc_0_30"/>
          <p:cNvSpPr txBox="1"/>
          <p:nvPr>
            <p:ph type="title"/>
          </p:nvPr>
        </p:nvSpPr>
        <p:spPr>
          <a:xfrm>
            <a:off x="891209" y="2768550"/>
            <a:ext cx="8596800" cy="1320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t-EE"/>
              <a:t>Kliimakaebused</a:t>
            </a:r>
            <a:endParaRPr/>
          </a:p>
        </p:txBody>
      </p:sp>
      <p:sp>
        <p:nvSpPr>
          <p:cNvPr id="474" name="Google Shape;474;g3a48a2ecbcc_0_3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372c78dc6a8_0_15"/>
          <p:cNvSpPr txBox="1"/>
          <p:nvPr>
            <p:ph type="title"/>
          </p:nvPr>
        </p:nvSpPr>
        <p:spPr>
          <a:xfrm>
            <a:off x="677325" y="236375"/>
            <a:ext cx="10228800" cy="8424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lang="et-EE"/>
              <a:t>„Maailma muutmise retsept: kliima, inimõigused ja kohtud”</a:t>
            </a:r>
            <a:endParaRPr/>
          </a:p>
        </p:txBody>
      </p:sp>
      <p:sp>
        <p:nvSpPr>
          <p:cNvPr id="481" name="Google Shape;481;g372c78dc6a8_0_15"/>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t/>
            </a:r>
            <a:endParaRPr/>
          </a:p>
        </p:txBody>
      </p:sp>
      <p:sp>
        <p:nvSpPr>
          <p:cNvPr id="482" name="Google Shape;482;g372c78dc6a8_0_1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pic>
        <p:nvPicPr>
          <p:cNvPr id="483" name="Google Shape;483;g372c78dc6a8_0_15"/>
          <p:cNvPicPr preferRelativeResize="0"/>
          <p:nvPr/>
        </p:nvPicPr>
        <p:blipFill rotWithShape="1">
          <a:blip r:embed="rId3">
            <a:alphaModFix/>
          </a:blip>
          <a:srcRect b="0" l="0" r="0" t="0"/>
          <a:stretch/>
        </p:blipFill>
        <p:spPr>
          <a:xfrm>
            <a:off x="677325" y="1381100"/>
            <a:ext cx="8470000" cy="4833725"/>
          </a:xfrm>
          <a:prstGeom prst="rect">
            <a:avLst/>
          </a:prstGeom>
          <a:noFill/>
          <a:ln>
            <a:noFill/>
          </a:ln>
        </p:spPr>
      </p:pic>
      <p:sp>
        <p:nvSpPr>
          <p:cNvPr id="484" name="Google Shape;484;g372c78dc6a8_0_15"/>
          <p:cNvSpPr txBox="1"/>
          <p:nvPr/>
        </p:nvSpPr>
        <p:spPr>
          <a:xfrm>
            <a:off x="677325" y="6406450"/>
            <a:ext cx="8596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t-EE" sz="1600" u="sng" cap="none" strike="noStrike">
                <a:solidFill>
                  <a:schemeClr val="hlink"/>
                </a:solidFill>
                <a:latin typeface="Calibri"/>
                <a:ea typeface="Calibri"/>
                <a:cs typeface="Calibri"/>
                <a:sym typeface="Calibri"/>
                <a:hlinkClick r:id="rId4"/>
              </a:rPr>
              <a:t>Allikas: Global trends in climate change litigation: 2023 snapshot</a:t>
            </a:r>
            <a:r>
              <a:rPr b="0" i="1" lang="et-EE" sz="1600" u="sng" cap="none" strike="noStrike">
                <a:solidFill>
                  <a:schemeClr val="hlink"/>
                </a:solidFill>
                <a:latin typeface="Calibri"/>
                <a:ea typeface="Calibri"/>
                <a:cs typeface="Calibri"/>
                <a:sym typeface="Calibri"/>
                <a:hlinkClick r:id="rId5"/>
              </a:rPr>
              <a:t>.</a:t>
            </a:r>
            <a:r>
              <a:rPr b="0" i="1" lang="et-EE" sz="1600" u="none" cap="none" strike="noStrike">
                <a:solidFill>
                  <a:schemeClr val="dk1"/>
                </a:solidFill>
                <a:latin typeface="Calibri"/>
                <a:ea typeface="Calibri"/>
                <a:cs typeface="Calibri"/>
                <a:sym typeface="Calibri"/>
              </a:rPr>
              <a:t> Grantham Research Institute</a:t>
            </a:r>
            <a:endParaRPr b="0" i="1" sz="1600" u="none" cap="none" strike="noStrike">
              <a:solidFill>
                <a:schemeClr val="dk1"/>
              </a:solidFill>
              <a:latin typeface="Calibri"/>
              <a:ea typeface="Calibri"/>
              <a:cs typeface="Calibri"/>
              <a:sym typeface="Calibri"/>
            </a:endParaRPr>
          </a:p>
        </p:txBody>
      </p:sp>
      <p:sp>
        <p:nvSpPr>
          <p:cNvPr id="485" name="Google Shape;485;g372c78dc6a8_0_15"/>
          <p:cNvSpPr txBox="1"/>
          <p:nvPr/>
        </p:nvSpPr>
        <p:spPr>
          <a:xfrm>
            <a:off x="9025075" y="3369550"/>
            <a:ext cx="2946600" cy="11892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3F3F3F"/>
              </a:buClr>
              <a:buSzPts val="1800"/>
              <a:buFont typeface="Trebuchet MS"/>
              <a:buChar char="●"/>
            </a:pPr>
            <a:r>
              <a:rPr b="0" i="0" lang="et-EE" sz="1800" u="none" cap="none" strike="noStrike">
                <a:solidFill>
                  <a:srgbClr val="3F3F3F"/>
                </a:solidFill>
                <a:latin typeface="Trebuchet MS"/>
                <a:ea typeface="Trebuchet MS"/>
                <a:cs typeface="Trebuchet MS"/>
                <a:sym typeface="Trebuchet MS"/>
              </a:rPr>
              <a:t>202</a:t>
            </a:r>
            <a:r>
              <a:rPr lang="et-EE" sz="1800">
                <a:solidFill>
                  <a:srgbClr val="3F3F3F"/>
                </a:solidFill>
                <a:latin typeface="Trebuchet MS"/>
                <a:ea typeface="Trebuchet MS"/>
                <a:cs typeface="Trebuchet MS"/>
                <a:sym typeface="Trebuchet MS"/>
              </a:rPr>
              <a:t>5 juunikuu</a:t>
            </a:r>
            <a:r>
              <a:rPr b="0" i="0" lang="et-EE" sz="1800" u="none" cap="none" strike="noStrike">
                <a:solidFill>
                  <a:srgbClr val="3F3F3F"/>
                </a:solidFill>
                <a:latin typeface="Trebuchet MS"/>
                <a:ea typeface="Trebuchet MS"/>
                <a:cs typeface="Trebuchet MS"/>
                <a:sym typeface="Trebuchet MS"/>
              </a:rPr>
              <a:t> seisuga </a:t>
            </a:r>
            <a:r>
              <a:rPr lang="et-EE" sz="1800">
                <a:solidFill>
                  <a:srgbClr val="3F3F3F"/>
                </a:solidFill>
                <a:latin typeface="Trebuchet MS"/>
                <a:ea typeface="Trebuchet MS"/>
                <a:cs typeface="Trebuchet MS"/>
                <a:sym typeface="Trebuchet MS"/>
              </a:rPr>
              <a:t>3099</a:t>
            </a:r>
            <a:r>
              <a:rPr b="0" i="0" lang="et-EE" sz="1800" u="none" cap="none" strike="noStrike">
                <a:solidFill>
                  <a:srgbClr val="3F3F3F"/>
                </a:solidFill>
                <a:latin typeface="Trebuchet MS"/>
                <a:ea typeface="Trebuchet MS"/>
                <a:cs typeface="Trebuchet MS"/>
                <a:sym typeface="Trebuchet MS"/>
              </a:rPr>
              <a:t> kliimakaebust</a:t>
            </a:r>
            <a:endParaRPr b="0" i="0" sz="1800" u="none" cap="none" strike="noStrike">
              <a:solidFill>
                <a:srgbClr val="3F3F3F"/>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3F3F3F"/>
              </a:buClr>
              <a:buSzPts val="1800"/>
              <a:buFont typeface="Trebuchet MS"/>
              <a:buChar char="●"/>
            </a:pPr>
            <a:r>
              <a:rPr b="0" i="0" lang="et-EE" sz="1800" u="none" cap="none" strike="noStrike">
                <a:solidFill>
                  <a:srgbClr val="3F3F3F"/>
                </a:solidFill>
                <a:latin typeface="Trebuchet MS"/>
                <a:ea typeface="Trebuchet MS"/>
                <a:cs typeface="Trebuchet MS"/>
                <a:sym typeface="Trebuchet MS"/>
              </a:rPr>
              <a:t>ligi 60 riigis </a:t>
            </a:r>
            <a:endParaRPr b="0" i="0" sz="18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3a64ee9d744_0_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Esimesed teedrajavad kliimakaebused</a:t>
            </a:r>
            <a:endParaRPr/>
          </a:p>
        </p:txBody>
      </p:sp>
      <p:sp>
        <p:nvSpPr>
          <p:cNvPr id="492" name="Google Shape;492;g3a64ee9d744_0_0"/>
          <p:cNvSpPr txBox="1"/>
          <p:nvPr>
            <p:ph idx="1" type="body"/>
          </p:nvPr>
        </p:nvSpPr>
        <p:spPr>
          <a:xfrm>
            <a:off x="677325" y="1685626"/>
            <a:ext cx="6465900" cy="4355700"/>
          </a:xfrm>
          <a:prstGeom prst="rect">
            <a:avLst/>
          </a:prstGeom>
          <a:noFill/>
          <a:ln>
            <a:noFill/>
          </a:ln>
        </p:spPr>
        <p:txBody>
          <a:bodyPr anchorCtr="0" anchor="t" bIns="45700" lIns="91425" spcFirstLastPara="1" rIns="91425" wrap="square" tIns="45700">
            <a:normAutofit lnSpcReduction="20000"/>
          </a:bodyPr>
          <a:lstStyle/>
          <a:p>
            <a:pPr indent="-285750" lvl="0" marL="285750" rtl="0" algn="l">
              <a:lnSpc>
                <a:spcPct val="100000"/>
              </a:lnSpc>
              <a:spcBef>
                <a:spcPts val="1000"/>
              </a:spcBef>
              <a:spcAft>
                <a:spcPts val="0"/>
              </a:spcAft>
              <a:buSzPts val="1440"/>
              <a:buChar char="►"/>
            </a:pPr>
            <a:r>
              <a:rPr b="1" lang="et-EE"/>
              <a:t>Urgenda Fond vs. Hollandi riik (2013-2019) </a:t>
            </a:r>
            <a:endParaRPr b="1"/>
          </a:p>
          <a:p>
            <a:pPr indent="-285750" lvl="1" marL="742950" rtl="0" algn="l">
              <a:lnSpc>
                <a:spcPct val="100000"/>
              </a:lnSpc>
              <a:spcBef>
                <a:spcPts val="1000"/>
              </a:spcBef>
              <a:spcAft>
                <a:spcPts val="0"/>
              </a:spcAft>
              <a:buSzPts val="1440"/>
              <a:buChar char="►"/>
            </a:pPr>
            <a:r>
              <a:rPr lang="et-EE"/>
              <a:t>Kaebajad: Urgenda + 886 kodanikku, nende seas ka noored</a:t>
            </a:r>
            <a:endParaRPr/>
          </a:p>
          <a:p>
            <a:pPr indent="-285750" lvl="1" marL="742950" rtl="0" algn="l">
              <a:lnSpc>
                <a:spcPct val="100000"/>
              </a:lnSpc>
              <a:spcBef>
                <a:spcPts val="1000"/>
              </a:spcBef>
              <a:spcAft>
                <a:spcPts val="0"/>
              </a:spcAft>
              <a:buSzPts val="1440"/>
              <a:buChar char="►"/>
            </a:pPr>
            <a:r>
              <a:rPr lang="et-EE"/>
              <a:t>Nõue: Hollandi riik peab tõstma 2020. a kliimaambitsiooni vastavalt uusimale teaduslikule teadmisele</a:t>
            </a:r>
            <a:endParaRPr/>
          </a:p>
          <a:p>
            <a:pPr indent="-285750" lvl="1" marL="742950" rtl="0" algn="l">
              <a:lnSpc>
                <a:spcPct val="100000"/>
              </a:lnSpc>
              <a:spcBef>
                <a:spcPts val="1000"/>
              </a:spcBef>
              <a:spcAft>
                <a:spcPts val="0"/>
              </a:spcAft>
              <a:buSzPts val="1440"/>
              <a:buChar char="►"/>
            </a:pPr>
            <a:r>
              <a:rPr lang="et-EE"/>
              <a:t>Esimene kohtuasi maailmas, kus kohus kohustas riiki heidet vähendama (võit juba 2015. aastal I astme kohtus)</a:t>
            </a:r>
            <a:endParaRPr/>
          </a:p>
          <a:p>
            <a:pPr indent="-285750" lvl="0" marL="285750" rtl="0" algn="l">
              <a:lnSpc>
                <a:spcPct val="100000"/>
              </a:lnSpc>
              <a:spcBef>
                <a:spcPts val="1000"/>
              </a:spcBef>
              <a:spcAft>
                <a:spcPts val="0"/>
              </a:spcAft>
              <a:buSzPts val="1440"/>
              <a:buChar char="►"/>
            </a:pPr>
            <a:r>
              <a:rPr b="1" lang="et-EE"/>
              <a:t>Juliana jt vs. USA (2015-2025)</a:t>
            </a:r>
            <a:endParaRPr b="1"/>
          </a:p>
          <a:p>
            <a:pPr indent="-285750" lvl="1" marL="742950" rtl="0" algn="l">
              <a:lnSpc>
                <a:spcPct val="100000"/>
              </a:lnSpc>
              <a:spcBef>
                <a:spcPts val="1000"/>
              </a:spcBef>
              <a:spcAft>
                <a:spcPts val="0"/>
              </a:spcAft>
              <a:buSzPts val="1440"/>
              <a:buChar char="►"/>
            </a:pPr>
            <a:r>
              <a:rPr lang="et-EE"/>
              <a:t>Kaeabajad: 21 noort vanuses 8–19</a:t>
            </a:r>
            <a:endParaRPr/>
          </a:p>
          <a:p>
            <a:pPr indent="-285750" lvl="1" marL="742950" rtl="0" algn="l">
              <a:lnSpc>
                <a:spcPct val="100000"/>
              </a:lnSpc>
              <a:spcBef>
                <a:spcPts val="1000"/>
              </a:spcBef>
              <a:spcAft>
                <a:spcPts val="0"/>
              </a:spcAft>
              <a:buSzPts val="1440"/>
              <a:buChar char="►"/>
            </a:pPr>
            <a:r>
              <a:rPr lang="et-EE"/>
              <a:t>Peamine sõnum: USA valitsus rikub nende põhiseaduslikke õigusi (elu, vabadus, omand), sest soodustab fossiilkütuseid</a:t>
            </a:r>
            <a:endParaRPr/>
          </a:p>
          <a:p>
            <a:pPr indent="-285750" lvl="1" marL="742950" rtl="0" algn="l">
              <a:lnSpc>
                <a:spcPct val="100000"/>
              </a:lnSpc>
              <a:spcBef>
                <a:spcPts val="1000"/>
              </a:spcBef>
              <a:spcAft>
                <a:spcPts val="0"/>
              </a:spcAft>
              <a:buSzPts val="1440"/>
              <a:buChar char="►"/>
            </a:pPr>
            <a:r>
              <a:rPr lang="et-EE"/>
              <a:t>Levitas üle maailma ideed, et noortel on põhiseaduslik õigus stabiilsele kliimale</a:t>
            </a:r>
            <a:endParaRPr/>
          </a:p>
          <a:p>
            <a:pPr indent="-285750" lvl="1" marL="742950" rtl="0" algn="l">
              <a:lnSpc>
                <a:spcPct val="100000"/>
              </a:lnSpc>
              <a:spcBef>
                <a:spcPts val="1000"/>
              </a:spcBef>
              <a:spcAft>
                <a:spcPts val="0"/>
              </a:spcAft>
              <a:buSzPts val="1440"/>
              <a:buChar char="►"/>
            </a:pPr>
            <a:r>
              <a:rPr lang="et-EE"/>
              <a:t>USA Ülemkohus keeldus kaebuse arutamisest</a:t>
            </a:r>
            <a:endParaRPr/>
          </a:p>
          <a:p>
            <a:pPr indent="-194309" lvl="1" marL="742950" rtl="0" algn="l">
              <a:lnSpc>
                <a:spcPct val="100000"/>
              </a:lnSpc>
              <a:spcBef>
                <a:spcPts val="1000"/>
              </a:spcBef>
              <a:spcAft>
                <a:spcPts val="0"/>
              </a:spcAft>
              <a:buSzPts val="1440"/>
              <a:buNone/>
            </a:pPr>
            <a:r>
              <a:t/>
            </a:r>
            <a:endParaRPr/>
          </a:p>
        </p:txBody>
      </p:sp>
      <p:sp>
        <p:nvSpPr>
          <p:cNvPr id="493" name="Google Shape;493;g3a64ee9d744_0_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pic>
        <p:nvPicPr>
          <p:cNvPr id="494" name="Google Shape;494;g3a64ee9d744_0_0"/>
          <p:cNvPicPr preferRelativeResize="0"/>
          <p:nvPr/>
        </p:nvPicPr>
        <p:blipFill rotWithShape="1">
          <a:blip r:embed="rId3">
            <a:alphaModFix/>
          </a:blip>
          <a:srcRect b="0" l="0" r="0" t="0"/>
          <a:stretch/>
        </p:blipFill>
        <p:spPr>
          <a:xfrm>
            <a:off x="7393359" y="1930500"/>
            <a:ext cx="3937671" cy="220509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3a48a2ecbcc_0_2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Kolumbia noorte kliimakaebus  - Amazonase juhtum (2018)</a:t>
            </a:r>
            <a:endParaRPr/>
          </a:p>
        </p:txBody>
      </p:sp>
      <p:sp>
        <p:nvSpPr>
          <p:cNvPr id="501" name="Google Shape;501;g3a48a2ecbcc_0_22"/>
          <p:cNvSpPr txBox="1"/>
          <p:nvPr>
            <p:ph idx="1" type="body"/>
          </p:nvPr>
        </p:nvSpPr>
        <p:spPr>
          <a:xfrm>
            <a:off x="677325" y="2160600"/>
            <a:ext cx="9342600" cy="4470000"/>
          </a:xfrm>
          <a:prstGeom prst="rect">
            <a:avLst/>
          </a:prstGeom>
          <a:noFill/>
          <a:ln>
            <a:noFill/>
          </a:ln>
        </p:spPr>
        <p:txBody>
          <a:bodyPr anchorCtr="0" anchor="t" bIns="45700" lIns="91425" spcFirstLastPara="1" rIns="91425" wrap="square" tIns="45700">
            <a:normAutofit/>
          </a:bodyPr>
          <a:lstStyle/>
          <a:p>
            <a:pPr indent="-327454" lvl="0" marL="457200" rtl="0" algn="l">
              <a:lnSpc>
                <a:spcPct val="100000"/>
              </a:lnSpc>
              <a:spcBef>
                <a:spcPts val="1000"/>
              </a:spcBef>
              <a:spcAft>
                <a:spcPts val="0"/>
              </a:spcAft>
              <a:buSzPts val="1557"/>
              <a:buChar char="►"/>
            </a:pPr>
            <a:r>
              <a:rPr lang="et-EE"/>
              <a:t>Kaebajateks: 25 last ja noort (7-26 a)</a:t>
            </a:r>
            <a:endParaRPr/>
          </a:p>
          <a:p>
            <a:pPr indent="-327454" lvl="0" marL="457200" rtl="0" algn="l">
              <a:lnSpc>
                <a:spcPct val="100000"/>
              </a:lnSpc>
              <a:spcBef>
                <a:spcPts val="0"/>
              </a:spcBef>
              <a:spcAft>
                <a:spcPts val="0"/>
              </a:spcAft>
              <a:buSzPts val="1557"/>
              <a:buChar char="►"/>
            </a:pPr>
            <a:r>
              <a:rPr lang="et-EE"/>
              <a:t>Mure: </a:t>
            </a:r>
            <a:r>
              <a:rPr lang="et-EE" u="sng"/>
              <a:t>Amazonase metsade kiire häving → ohustab nende õigust elule, tervisele ja tervislikule keskkonnale; süvendab kliimamuutusi</a:t>
            </a:r>
            <a:endParaRPr u="sng"/>
          </a:p>
          <a:p>
            <a:pPr indent="-327454" lvl="0" marL="457200" rtl="0" algn="l">
              <a:lnSpc>
                <a:spcPct val="100000"/>
              </a:lnSpc>
              <a:spcBef>
                <a:spcPts val="0"/>
              </a:spcBef>
              <a:spcAft>
                <a:spcPts val="0"/>
              </a:spcAft>
              <a:buSzPts val="1557"/>
              <a:buChar char="►"/>
            </a:pPr>
            <a:r>
              <a:rPr lang="et-EE"/>
              <a:t>Nõue: riik peab võtma kohesed ja tõhusad meetmed Amazonase metsaraie/raadamise peatamiseks ning kliimamuutuste mõju vähendamiseks, et kaitsta nende praeguseid ja tulevasi põhiseaduslikke õigusi.</a:t>
            </a:r>
            <a:endParaRPr/>
          </a:p>
          <a:p>
            <a:pPr indent="-327454" lvl="0" marL="457200" rtl="0" algn="l">
              <a:lnSpc>
                <a:spcPct val="100000"/>
              </a:lnSpc>
              <a:spcBef>
                <a:spcPts val="0"/>
              </a:spcBef>
              <a:spcAft>
                <a:spcPts val="0"/>
              </a:spcAft>
              <a:buSzPts val="1557"/>
              <a:buChar char="►"/>
            </a:pPr>
            <a:r>
              <a:rPr lang="et-EE"/>
              <a:t>Kohtuotsus:</a:t>
            </a:r>
            <a:endParaRPr/>
          </a:p>
          <a:p>
            <a:pPr indent="-327454" lvl="1" marL="914400" rtl="0" algn="l">
              <a:lnSpc>
                <a:spcPct val="100000"/>
              </a:lnSpc>
              <a:spcBef>
                <a:spcPts val="0"/>
              </a:spcBef>
              <a:spcAft>
                <a:spcPts val="0"/>
              </a:spcAft>
              <a:buSzPts val="1557"/>
              <a:buChar char="►"/>
            </a:pPr>
            <a:r>
              <a:rPr lang="et-EE" u="sng"/>
              <a:t>Ülemkohus tunnistas kaebajate õiguste rikkumist.</a:t>
            </a:r>
            <a:endParaRPr u="sng"/>
          </a:p>
          <a:p>
            <a:pPr indent="-327454" lvl="1" marL="914400" rtl="0" algn="l">
              <a:lnSpc>
                <a:spcPct val="100000"/>
              </a:lnSpc>
              <a:spcBef>
                <a:spcPts val="0"/>
              </a:spcBef>
              <a:spcAft>
                <a:spcPts val="0"/>
              </a:spcAft>
              <a:buSzPts val="1557"/>
              <a:buChar char="►"/>
            </a:pPr>
            <a:r>
              <a:rPr lang="et-EE" u="sng"/>
              <a:t>Amazonas kuulutati õiguste subjektiks.</a:t>
            </a:r>
            <a:endParaRPr u="sng"/>
          </a:p>
          <a:p>
            <a:pPr indent="-327454" lvl="1" marL="914400" rtl="0" algn="l">
              <a:lnSpc>
                <a:spcPct val="100000"/>
              </a:lnSpc>
              <a:spcBef>
                <a:spcPts val="0"/>
              </a:spcBef>
              <a:spcAft>
                <a:spcPts val="0"/>
              </a:spcAft>
              <a:buSzPts val="1557"/>
              <a:buChar char="►"/>
            </a:pPr>
            <a:r>
              <a:rPr lang="et-EE" u="sng"/>
              <a:t>Riik kohustati koostama 4 kuu jooksul metsakaitseplaani ja kaasama noori otsustamisse.</a:t>
            </a:r>
            <a:endParaRPr u="sng"/>
          </a:p>
          <a:p>
            <a:pPr indent="-327454" lvl="0" marL="457200" rtl="0" algn="l">
              <a:lnSpc>
                <a:spcPct val="100000"/>
              </a:lnSpc>
              <a:spcBef>
                <a:spcPts val="0"/>
              </a:spcBef>
              <a:spcAft>
                <a:spcPts val="0"/>
              </a:spcAft>
              <a:buSzPts val="1557"/>
              <a:buChar char="►"/>
            </a:pPr>
            <a:r>
              <a:rPr lang="et-EE"/>
              <a:t>Oluline tähendus:</a:t>
            </a:r>
            <a:endParaRPr/>
          </a:p>
          <a:p>
            <a:pPr indent="-327454" lvl="1" marL="914400" rtl="0" algn="l">
              <a:lnSpc>
                <a:spcPct val="100000"/>
              </a:lnSpc>
              <a:spcBef>
                <a:spcPts val="0"/>
              </a:spcBef>
              <a:spcAft>
                <a:spcPts val="0"/>
              </a:spcAft>
              <a:buSzPts val="1557"/>
              <a:buChar char="►"/>
            </a:pPr>
            <a:r>
              <a:rPr lang="et-EE"/>
              <a:t>Esimene noorte kliimakaebus Ladina-Ameerikas.</a:t>
            </a:r>
            <a:endParaRPr/>
          </a:p>
          <a:p>
            <a:pPr indent="-327454" lvl="1" marL="914400" rtl="0" algn="l">
              <a:lnSpc>
                <a:spcPct val="100000"/>
              </a:lnSpc>
              <a:spcBef>
                <a:spcPts val="0"/>
              </a:spcBef>
              <a:spcAft>
                <a:spcPts val="0"/>
              </a:spcAft>
              <a:buSzPts val="1557"/>
              <a:buChar char="►"/>
            </a:pPr>
            <a:r>
              <a:rPr lang="et-EE"/>
              <a:t>Tugevdas laste ja tulevaste põlvkondade keskkonnaõigusi.</a:t>
            </a:r>
            <a:endParaRPr/>
          </a:p>
          <a:p>
            <a:pPr indent="-327454" lvl="1" marL="914400" rtl="0" algn="l">
              <a:lnSpc>
                <a:spcPct val="100000"/>
              </a:lnSpc>
              <a:spcBef>
                <a:spcPts val="0"/>
              </a:spcBef>
              <a:spcAft>
                <a:spcPts val="0"/>
              </a:spcAft>
              <a:buSzPts val="1557"/>
              <a:buChar char="►"/>
            </a:pPr>
            <a:r>
              <a:rPr lang="et-EE"/>
              <a:t>Tõi rahvusvahelisse õigusesse pretsedendi looduse õiguste kasutamiseks kliimamuutuste vaidlustes</a:t>
            </a:r>
            <a:endParaRPr/>
          </a:p>
        </p:txBody>
      </p:sp>
      <p:sp>
        <p:nvSpPr>
          <p:cNvPr id="502" name="Google Shape;502;g3a48a2ecbcc_0_2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pic>
        <p:nvPicPr>
          <p:cNvPr id="503" name="Google Shape;503;g3a48a2ecbcc_0_22"/>
          <p:cNvPicPr preferRelativeResize="0"/>
          <p:nvPr/>
        </p:nvPicPr>
        <p:blipFill rotWithShape="1">
          <a:blip r:embed="rId3">
            <a:alphaModFix/>
          </a:blip>
          <a:srcRect b="0" l="0" r="0" t="0"/>
          <a:stretch/>
        </p:blipFill>
        <p:spPr>
          <a:xfrm>
            <a:off x="7898750" y="170963"/>
            <a:ext cx="3907850" cy="2198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Neubauer jt vs. Saksamaa (2020-2021)</a:t>
            </a:r>
            <a:endParaRPr/>
          </a:p>
        </p:txBody>
      </p:sp>
      <p:sp>
        <p:nvSpPr>
          <p:cNvPr id="510" name="Google Shape;510;p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t-EE"/>
              <a:t>Kaebajad: Luisa Neubauer jt noored kliimaaktivistid</a:t>
            </a:r>
            <a:endParaRPr/>
          </a:p>
          <a:p>
            <a:pPr indent="-320040" lvl="0" marL="457200" rtl="0" algn="l">
              <a:lnSpc>
                <a:spcPct val="100000"/>
              </a:lnSpc>
              <a:spcBef>
                <a:spcPts val="1000"/>
              </a:spcBef>
              <a:spcAft>
                <a:spcPts val="0"/>
              </a:spcAft>
              <a:buSzPts val="1440"/>
              <a:buChar char="►"/>
            </a:pPr>
            <a:r>
              <a:rPr lang="et-EE"/>
              <a:t>Peamine argument: </a:t>
            </a:r>
            <a:r>
              <a:rPr lang="et-EE" u="sng"/>
              <a:t>Saksamaa kliimaseadus (2019) on põhiseadusevastane, sest ebapiisavad kliimaeesmärgid lükkavad suure koormuse tulevastele põlvkondadele</a:t>
            </a:r>
            <a:endParaRPr u="sng"/>
          </a:p>
          <a:p>
            <a:pPr indent="-320040" lvl="0" marL="457200" rtl="0" algn="l">
              <a:lnSpc>
                <a:spcPct val="100000"/>
              </a:lnSpc>
              <a:spcBef>
                <a:spcPts val="1000"/>
              </a:spcBef>
              <a:spcAft>
                <a:spcPts val="0"/>
              </a:spcAft>
              <a:buSzPts val="1440"/>
              <a:buChar char="►"/>
            </a:pPr>
            <a:r>
              <a:rPr lang="et-EE"/>
              <a:t>Kohus nõustus: kliimaseadus rikkus noorte põhiõigusi (elu, tervis, vabadus).</a:t>
            </a:r>
            <a:endParaRPr/>
          </a:p>
          <a:p>
            <a:pPr indent="-320040" lvl="0" marL="457200" rtl="0" algn="l">
              <a:lnSpc>
                <a:spcPct val="100000"/>
              </a:lnSpc>
              <a:spcBef>
                <a:spcPts val="1000"/>
              </a:spcBef>
              <a:spcAft>
                <a:spcPts val="0"/>
              </a:spcAft>
              <a:buSzPts val="1440"/>
              <a:buChar char="►"/>
            </a:pPr>
            <a:r>
              <a:rPr lang="et-EE"/>
              <a:t>Riik pidi täpsustama ja karmistama heitmete vähendamise teekaarti pärast 2030. aastat.</a:t>
            </a:r>
            <a:endParaRPr/>
          </a:p>
          <a:p>
            <a:pPr indent="-320040" lvl="0" marL="457200" rtl="0" algn="l">
              <a:lnSpc>
                <a:spcPct val="100000"/>
              </a:lnSpc>
              <a:spcBef>
                <a:spcPts val="1000"/>
              </a:spcBef>
              <a:spcAft>
                <a:spcPts val="0"/>
              </a:spcAft>
              <a:buSzPts val="1440"/>
              <a:buChar char="►"/>
            </a:pPr>
            <a:r>
              <a:rPr lang="et-EE" u="sng"/>
              <a:t>Otsus tõi kaasa uued eesmärgid: –65% heidet 2030 ja kliimaneutraalsus 2045.</a:t>
            </a:r>
            <a:endParaRPr u="sng"/>
          </a:p>
          <a:p>
            <a:pPr indent="-320040" lvl="0" marL="457200" rtl="0" algn="l">
              <a:lnSpc>
                <a:spcPct val="100000"/>
              </a:lnSpc>
              <a:spcBef>
                <a:spcPts val="1000"/>
              </a:spcBef>
              <a:spcAft>
                <a:spcPts val="0"/>
              </a:spcAft>
              <a:buSzPts val="1440"/>
              <a:buChar char="►"/>
            </a:pPr>
            <a:r>
              <a:rPr lang="et-EE" u="sng"/>
              <a:t>Märgiline pretsedent põlvkondadevahelise kliimaõigluse ja põhiseadusliku kaitse osas.</a:t>
            </a:r>
            <a:endParaRPr u="sng"/>
          </a:p>
        </p:txBody>
      </p:sp>
      <p:sp>
        <p:nvSpPr>
          <p:cNvPr id="511" name="Google Shape;511;p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pic>
        <p:nvPicPr>
          <p:cNvPr id="512" name="Google Shape;512;p3"/>
          <p:cNvPicPr preferRelativeResize="0"/>
          <p:nvPr/>
        </p:nvPicPr>
        <p:blipFill>
          <a:blip r:embed="rId3">
            <a:alphaModFix/>
          </a:blip>
          <a:stretch>
            <a:fillRect/>
          </a:stretch>
        </p:blipFill>
        <p:spPr>
          <a:xfrm>
            <a:off x="8834445" y="609595"/>
            <a:ext cx="2808450" cy="1685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3a48a2ecbcc_0_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lang="et-EE"/>
              <a:t>Grande-Synthe v. Prantsusmaa (2018-2022) – kohaliku omavalitsuse kliimakaebus</a:t>
            </a:r>
            <a:endParaRPr/>
          </a:p>
        </p:txBody>
      </p:sp>
      <p:sp>
        <p:nvSpPr>
          <p:cNvPr id="519" name="Google Shape;519;g3a48a2ecbcc_0_8"/>
          <p:cNvSpPr txBox="1"/>
          <p:nvPr>
            <p:ph idx="1" type="body"/>
          </p:nvPr>
        </p:nvSpPr>
        <p:spPr>
          <a:xfrm>
            <a:off x="677334" y="1818640"/>
            <a:ext cx="9259146" cy="4785360"/>
          </a:xfrm>
          <a:prstGeom prst="rect">
            <a:avLst/>
          </a:prstGeom>
          <a:noFill/>
          <a:ln>
            <a:noFill/>
          </a:ln>
        </p:spPr>
        <p:txBody>
          <a:bodyPr anchorCtr="0" anchor="t" bIns="45700" lIns="91425" spcFirstLastPara="1" rIns="91425" wrap="square" tIns="45700">
            <a:normAutofit/>
          </a:bodyPr>
          <a:lstStyle/>
          <a:p>
            <a:pPr indent="-306324" lvl="0" marL="457200" rtl="0" algn="l">
              <a:lnSpc>
                <a:spcPct val="100000"/>
              </a:lnSpc>
              <a:spcBef>
                <a:spcPts val="1000"/>
              </a:spcBef>
              <a:spcAft>
                <a:spcPts val="0"/>
              </a:spcAft>
              <a:buSzPts val="1440"/>
              <a:buChar char="►"/>
            </a:pPr>
            <a:r>
              <a:rPr lang="et-EE"/>
              <a:t>Kaebuse esitajad: Grande-Synthe linn (Põhja-Prantsusmaa rannikul) ja Damien Carême, Grande-Synthe’i linnapea.</a:t>
            </a:r>
            <a:endParaRPr/>
          </a:p>
          <a:p>
            <a:pPr indent="-306324" lvl="0" marL="457200" rtl="0" algn="l">
              <a:lnSpc>
                <a:spcPct val="100000"/>
              </a:lnSpc>
              <a:spcBef>
                <a:spcPts val="0"/>
              </a:spcBef>
              <a:spcAft>
                <a:spcPts val="0"/>
              </a:spcAft>
              <a:buSzPts val="1440"/>
              <a:buChar char="►"/>
            </a:pPr>
            <a:r>
              <a:rPr lang="et-EE"/>
              <a:t>Taust: Linn on äärmiselt haavatav merepinna tõusu ja üleujutuste suhtes.</a:t>
            </a:r>
            <a:endParaRPr/>
          </a:p>
          <a:p>
            <a:pPr indent="-306324" lvl="0" marL="457200" rtl="0" algn="l">
              <a:lnSpc>
                <a:spcPct val="100000"/>
              </a:lnSpc>
              <a:spcBef>
                <a:spcPts val="0"/>
              </a:spcBef>
              <a:spcAft>
                <a:spcPts val="0"/>
              </a:spcAft>
              <a:buSzPts val="1440"/>
              <a:buChar char="►"/>
            </a:pPr>
            <a:r>
              <a:rPr lang="et-EE"/>
              <a:t>Peamised väited:</a:t>
            </a:r>
            <a:endParaRPr/>
          </a:p>
          <a:p>
            <a:pPr indent="-306324" lvl="1" marL="914400" rtl="0" algn="l">
              <a:lnSpc>
                <a:spcPct val="100000"/>
              </a:lnSpc>
              <a:spcBef>
                <a:spcPts val="0"/>
              </a:spcBef>
              <a:spcAft>
                <a:spcPts val="0"/>
              </a:spcAft>
              <a:buSzPts val="1280"/>
              <a:buChar char="►"/>
            </a:pPr>
            <a:r>
              <a:rPr lang="et-EE" u="sng"/>
              <a:t>Prantsuse riik ei võta piisavaid meetmeid, et täita oma kliimakohustusi (sh heitmete vähendamine), seades linna eksistentsiaalsesse ohtu.</a:t>
            </a:r>
            <a:endParaRPr u="sng"/>
          </a:p>
          <a:p>
            <a:pPr indent="-306324" lvl="1" marL="914400" rtl="0" algn="l">
              <a:lnSpc>
                <a:spcPct val="100000"/>
              </a:lnSpc>
              <a:spcBef>
                <a:spcPts val="0"/>
              </a:spcBef>
              <a:spcAft>
                <a:spcPts val="0"/>
              </a:spcAft>
              <a:buSzPts val="1440"/>
              <a:buChar char="►"/>
            </a:pPr>
            <a:r>
              <a:rPr lang="et-EE" u="sng"/>
              <a:t>Riigi tegevusetus rikub kohaliku omavalitsuse ja elanike õigusi füüsilisele puutumatusele ja turvalisusele; Omavalitsus ei suuda ilma riigi adekvaatse kliimapoliitikata kaitsta oma territooriumi.</a:t>
            </a:r>
            <a:endParaRPr u="sng"/>
          </a:p>
          <a:p>
            <a:pPr indent="-306324" lvl="0" marL="457200" rtl="0" algn="l">
              <a:lnSpc>
                <a:spcPct val="100000"/>
              </a:lnSpc>
              <a:spcBef>
                <a:spcPts val="0"/>
              </a:spcBef>
              <a:spcAft>
                <a:spcPts val="0"/>
              </a:spcAft>
              <a:buSzPts val="1440"/>
              <a:buChar char="►"/>
            </a:pPr>
            <a:r>
              <a:rPr lang="et-EE"/>
              <a:t>Oluline tähendus:</a:t>
            </a:r>
            <a:endParaRPr/>
          </a:p>
          <a:p>
            <a:pPr indent="-306324" lvl="1" marL="914400" rtl="0" algn="l">
              <a:lnSpc>
                <a:spcPct val="100000"/>
              </a:lnSpc>
              <a:spcBef>
                <a:spcPts val="0"/>
              </a:spcBef>
              <a:spcAft>
                <a:spcPts val="0"/>
              </a:spcAft>
              <a:buSzPts val="1440"/>
              <a:buChar char="►"/>
            </a:pPr>
            <a:r>
              <a:rPr lang="et-EE"/>
              <a:t>üks esimesi juhtumeid Euroopas, kus kohalik omavalitsus esitab riigi vastu kliimakaebuse;</a:t>
            </a:r>
            <a:endParaRPr/>
          </a:p>
          <a:p>
            <a:pPr indent="-306324" lvl="1" marL="914400" rtl="0" algn="l">
              <a:lnSpc>
                <a:spcPct val="100000"/>
              </a:lnSpc>
              <a:spcBef>
                <a:spcPts val="0"/>
              </a:spcBef>
              <a:spcAft>
                <a:spcPts val="0"/>
              </a:spcAft>
              <a:buSzPts val="1440"/>
              <a:buChar char="►"/>
            </a:pPr>
            <a:r>
              <a:rPr lang="et-EE"/>
              <a:t>tõi rahvusvahelisse kliimaõigusesse küsimuse: kas ja kuidas saavad omavalitsused nõuda riigilt kliimamuutuste vastu kaitset?</a:t>
            </a:r>
            <a:endParaRPr/>
          </a:p>
          <a:p>
            <a:pPr indent="-306324" lvl="0" marL="457200" rtl="0" algn="l">
              <a:lnSpc>
                <a:spcPct val="100000"/>
              </a:lnSpc>
              <a:spcBef>
                <a:spcPts val="0"/>
              </a:spcBef>
              <a:spcAft>
                <a:spcPts val="0"/>
              </a:spcAft>
              <a:buSzPts val="1440"/>
              <a:buChar char="►"/>
            </a:pPr>
            <a:r>
              <a:rPr lang="et-EE" u="sng"/>
              <a:t>Tulemus: Prantsusmaa kõrgeim halduskohus, Conseil d’État, sundis riiki võtma tõhusaid meetmeid kasvuhoonegaaside vähendamiseks, et saavutada 2030. aastaks seatud kliimaeesmärgid. </a:t>
            </a:r>
            <a:endParaRPr u="sng"/>
          </a:p>
        </p:txBody>
      </p:sp>
      <p:sp>
        <p:nvSpPr>
          <p:cNvPr id="520" name="Google Shape;520;g3a48a2ecbcc_0_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3a48a2ecbcc_0_15"/>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2025. aasta teedrajavad kohtulahendid rahvusvahelistelt kohtuinstantsidelt</a:t>
            </a:r>
            <a:endParaRPr/>
          </a:p>
        </p:txBody>
      </p:sp>
      <p:sp>
        <p:nvSpPr>
          <p:cNvPr id="527" name="Google Shape;527;g3a48a2ecbcc_0_15"/>
          <p:cNvSpPr txBox="1"/>
          <p:nvPr>
            <p:ph idx="1" type="body"/>
          </p:nvPr>
        </p:nvSpPr>
        <p:spPr>
          <a:xfrm>
            <a:off x="677334" y="1737360"/>
            <a:ext cx="8596800" cy="5120640"/>
          </a:xfrm>
          <a:prstGeom prst="rect">
            <a:avLst/>
          </a:prstGeom>
          <a:noFill/>
          <a:ln>
            <a:noFill/>
          </a:ln>
        </p:spPr>
        <p:txBody>
          <a:bodyPr anchorCtr="0" anchor="t" bIns="45700" lIns="91425" spcFirstLastPara="1" rIns="91425" wrap="square" tIns="45700">
            <a:normAutofit fontScale="85000" lnSpcReduction="20000"/>
          </a:bodyPr>
          <a:lstStyle/>
          <a:p>
            <a:pPr indent="-320040" lvl="0" marL="457200" rtl="0" algn="l">
              <a:lnSpc>
                <a:spcPct val="100000"/>
              </a:lnSpc>
              <a:spcBef>
                <a:spcPts val="1000"/>
              </a:spcBef>
              <a:spcAft>
                <a:spcPts val="0"/>
              </a:spcAft>
              <a:buSzPct val="94117"/>
              <a:buChar char="►"/>
            </a:pPr>
            <a:r>
              <a:rPr b="1" lang="et-EE"/>
              <a:t>Inter-Ameerika Inimõiguste Kohtu nõuandev arvamus 3.07.2025</a:t>
            </a:r>
            <a:endParaRPr/>
          </a:p>
          <a:p>
            <a:pPr indent="-320039" lvl="1" marL="914400" rtl="0" algn="l">
              <a:lnSpc>
                <a:spcPct val="100000"/>
              </a:lnSpc>
              <a:spcBef>
                <a:spcPts val="1000"/>
              </a:spcBef>
              <a:spcAft>
                <a:spcPts val="0"/>
              </a:spcAft>
              <a:buSzPct val="105882"/>
              <a:buChar char="►"/>
            </a:pPr>
            <a:r>
              <a:rPr lang="et-EE"/>
              <a:t>Kohus rõhutab, et </a:t>
            </a:r>
            <a:r>
              <a:rPr lang="et-EE" u="sng"/>
              <a:t>riikidel on kohustus tagada keskkonna ja kliima kaitse ka tulevastele põlvkondadele; samuti, et lapsed (ja noored) on eriti haavatavad kliimakriisi mõjude suhtes ning riikidel on eriline kohustus neid kaitsta</a:t>
            </a:r>
            <a:endParaRPr u="sng"/>
          </a:p>
          <a:p>
            <a:pPr indent="-320039" lvl="1" marL="914400" rtl="0" algn="l">
              <a:lnSpc>
                <a:spcPct val="100000"/>
              </a:lnSpc>
              <a:spcBef>
                <a:spcPts val="1000"/>
              </a:spcBef>
              <a:spcAft>
                <a:spcPts val="0"/>
              </a:spcAft>
              <a:buSzPct val="105882"/>
              <a:buChar char="►"/>
            </a:pPr>
            <a:r>
              <a:rPr lang="et-EE" u="sng"/>
              <a:t>Kohus tunnustas inimõigust elukõlbulikule kliimale ja looduse õigusi ehk loodust kui õiguste kandjat — mitte ainult inimeste jaoks, vaid ka looduse enda huvides</a:t>
            </a:r>
            <a:endParaRPr u="sng"/>
          </a:p>
          <a:p>
            <a:pPr indent="-320040" lvl="0" marL="457200" rtl="0" algn="l">
              <a:lnSpc>
                <a:spcPct val="100000"/>
              </a:lnSpc>
              <a:spcBef>
                <a:spcPts val="1000"/>
              </a:spcBef>
              <a:spcAft>
                <a:spcPts val="0"/>
              </a:spcAft>
              <a:buSzPct val="94117"/>
              <a:buChar char="►"/>
            </a:pPr>
            <a:r>
              <a:rPr b="1" lang="et-EE"/>
              <a:t>Rahvusvahelise Kohtu (ICJ) nõuandev arvamus 23.07.2025 </a:t>
            </a:r>
            <a:endParaRPr/>
          </a:p>
          <a:p>
            <a:pPr indent="-320039" lvl="1" marL="914400" rtl="0" algn="l">
              <a:lnSpc>
                <a:spcPct val="100000"/>
              </a:lnSpc>
              <a:spcBef>
                <a:spcPts val="0"/>
              </a:spcBef>
              <a:spcAft>
                <a:spcPts val="0"/>
              </a:spcAft>
              <a:buSzPct val="105882"/>
              <a:buChar char="►"/>
            </a:pPr>
            <a:r>
              <a:rPr lang="et-EE" u="sng"/>
              <a:t>Vaikse ookeani saareriikide juuratudengite algatus</a:t>
            </a:r>
            <a:r>
              <a:rPr lang="et-EE"/>
              <a:t> (2019)</a:t>
            </a:r>
            <a:endParaRPr/>
          </a:p>
          <a:p>
            <a:pPr indent="-320039" lvl="1" marL="914400" rtl="0" algn="l">
              <a:lnSpc>
                <a:spcPct val="100000"/>
              </a:lnSpc>
              <a:spcBef>
                <a:spcPts val="0"/>
              </a:spcBef>
              <a:spcAft>
                <a:spcPts val="0"/>
              </a:spcAft>
              <a:buSzPct val="105882"/>
              <a:buChar char="►"/>
            </a:pPr>
            <a:r>
              <a:rPr lang="et-EE"/>
              <a:t>ICJ: </a:t>
            </a:r>
            <a:endParaRPr/>
          </a:p>
          <a:p>
            <a:pPr indent="-320039" lvl="2" marL="1371600" rtl="0" algn="l">
              <a:lnSpc>
                <a:spcPct val="100000"/>
              </a:lnSpc>
              <a:spcBef>
                <a:spcPts val="0"/>
              </a:spcBef>
              <a:spcAft>
                <a:spcPts val="0"/>
              </a:spcAft>
              <a:buSzPct val="121008"/>
              <a:buChar char="►"/>
            </a:pPr>
            <a:r>
              <a:rPr lang="et-EE" u="sng"/>
              <a:t>kliimaalased kohustused ei ole pelgalt soovituslikud – need on õiguslikud, sisulised ja jõustatavad;</a:t>
            </a:r>
            <a:endParaRPr u="sng"/>
          </a:p>
          <a:p>
            <a:pPr indent="-320039" lvl="2" marL="1371600" rtl="0" algn="l">
              <a:lnSpc>
                <a:spcPct val="100000"/>
              </a:lnSpc>
              <a:spcBef>
                <a:spcPts val="0"/>
              </a:spcBef>
              <a:spcAft>
                <a:spcPts val="0"/>
              </a:spcAft>
              <a:buSzPct val="121008"/>
              <a:buChar char="►"/>
            </a:pPr>
            <a:r>
              <a:rPr lang="et-EE" u="sng"/>
              <a:t>riikidel lasub range hoolsuskohustus kasutada kõiki talle kättesaadavaid vahendeid, et võtta kasutusele ambitsioonikamaid meetmeid kliimamuutuste pidurdamiseks; </a:t>
            </a:r>
            <a:endParaRPr u="sng"/>
          </a:p>
          <a:p>
            <a:pPr indent="-320039" lvl="2" marL="1371600" rtl="0" algn="l">
              <a:lnSpc>
                <a:spcPct val="100000"/>
              </a:lnSpc>
              <a:spcBef>
                <a:spcPts val="0"/>
              </a:spcBef>
              <a:spcAft>
                <a:spcPts val="0"/>
              </a:spcAft>
              <a:buSzPct val="121008"/>
              <a:buChar char="►"/>
            </a:pPr>
            <a:r>
              <a:rPr lang="et-EE"/>
              <a:t>inimõigus puhtale, tervislikule ja jätkusuutlikule keskkonnale on eelduseks teiste inimõiguste – nagu elu, tervise, toidu, vee ja eluaseme – tegelikuks kasutamiseks</a:t>
            </a:r>
            <a:endParaRPr/>
          </a:p>
          <a:p>
            <a:pPr indent="-320039" lvl="2" marL="1371600" rtl="0" algn="l">
              <a:lnSpc>
                <a:spcPct val="100000"/>
              </a:lnSpc>
              <a:spcBef>
                <a:spcPts val="0"/>
              </a:spcBef>
              <a:spcAft>
                <a:spcPts val="0"/>
              </a:spcAft>
              <a:buSzPct val="121008"/>
              <a:buChar char="►"/>
            </a:pPr>
            <a:r>
              <a:rPr lang="et-EE"/>
              <a:t>„Pöördepunkt kliimaõiguse valdkonnas“</a:t>
            </a:r>
            <a:endParaRPr/>
          </a:p>
          <a:p>
            <a:pPr indent="-320040" lvl="0" marL="457200" rtl="0" algn="l">
              <a:lnSpc>
                <a:spcPct val="100000"/>
              </a:lnSpc>
              <a:spcBef>
                <a:spcPts val="1000"/>
              </a:spcBef>
              <a:spcAft>
                <a:spcPts val="0"/>
              </a:spcAft>
              <a:buSzPct val="94117"/>
              <a:buChar char="►"/>
            </a:pPr>
            <a:r>
              <a:rPr b="1" lang="et-EE"/>
              <a:t>Euroopa Inimõiguste Kohtu (EIK) 28.10.2025 otsus Greenpeace Nordic jt vs Norra</a:t>
            </a:r>
            <a:endParaRPr/>
          </a:p>
          <a:p>
            <a:pPr indent="-320039" lvl="1" marL="914400" rtl="0" algn="l">
              <a:lnSpc>
                <a:spcPct val="100000"/>
              </a:lnSpc>
              <a:spcBef>
                <a:spcPts val="1000"/>
              </a:spcBef>
              <a:spcAft>
                <a:spcPts val="0"/>
              </a:spcAft>
              <a:buSzPct val="105882"/>
              <a:buChar char="►"/>
            </a:pPr>
            <a:r>
              <a:rPr lang="et-EE"/>
              <a:t>Kaebajad: </a:t>
            </a:r>
            <a:r>
              <a:rPr lang="et-EE" u="sng"/>
              <a:t>üksikisikud (noored Saamid), Greenpeace Nordic ja Young Friends of the Earth</a:t>
            </a:r>
            <a:endParaRPr u="sng"/>
          </a:p>
          <a:p>
            <a:pPr indent="-320039" lvl="1" marL="914400" rtl="0" algn="l">
              <a:lnSpc>
                <a:spcPct val="100000"/>
              </a:lnSpc>
              <a:spcBef>
                <a:spcPts val="1000"/>
              </a:spcBef>
              <a:spcAft>
                <a:spcPts val="0"/>
              </a:spcAft>
              <a:buSzPct val="105882"/>
              <a:buChar char="►"/>
            </a:pPr>
            <a:r>
              <a:rPr lang="et-EE"/>
              <a:t>Puudutas fossiilkütuseprojektide mõjuhindamist ja loamenetlust. </a:t>
            </a:r>
            <a:endParaRPr/>
          </a:p>
          <a:p>
            <a:pPr indent="-320039" lvl="1" marL="914400" rtl="0" algn="l">
              <a:lnSpc>
                <a:spcPct val="100000"/>
              </a:lnSpc>
              <a:spcBef>
                <a:spcPts val="1000"/>
              </a:spcBef>
              <a:spcAft>
                <a:spcPts val="0"/>
              </a:spcAft>
              <a:buSzPct val="105882"/>
              <a:buChar char="►"/>
            </a:pPr>
            <a:r>
              <a:rPr lang="et-EE"/>
              <a:t>EIK: </a:t>
            </a:r>
            <a:endParaRPr/>
          </a:p>
          <a:p>
            <a:pPr indent="-320039" lvl="2" marL="1371600" rtl="0" algn="l">
              <a:lnSpc>
                <a:spcPct val="100000"/>
              </a:lnSpc>
              <a:spcBef>
                <a:spcPts val="1000"/>
              </a:spcBef>
              <a:spcAft>
                <a:spcPts val="0"/>
              </a:spcAft>
              <a:buSzPct val="121008"/>
              <a:buChar char="►"/>
            </a:pPr>
            <a:r>
              <a:rPr lang="et-EE" u="sng"/>
              <a:t>kliimakaitse peab otsustes olema oluline kaalutlus konkureerivate huvide tasakaalustamisel.</a:t>
            </a:r>
            <a:endParaRPr u="sng"/>
          </a:p>
          <a:p>
            <a:pPr indent="-320039" lvl="2" marL="1371600" rtl="0" algn="l">
              <a:lnSpc>
                <a:spcPct val="100000"/>
              </a:lnSpc>
              <a:spcBef>
                <a:spcPts val="1000"/>
              </a:spcBef>
              <a:spcAft>
                <a:spcPts val="0"/>
              </a:spcAft>
              <a:buSzPct val="121008"/>
              <a:buChar char="►"/>
            </a:pPr>
            <a:r>
              <a:rPr lang="et-EE" u="sng"/>
              <a:t>hinnata tuleb ka kütuse põletamisest (nii riigisiseselt kui ka välismaal) tulenevate heitkoguste mõju  kliimale</a:t>
            </a:r>
            <a:endParaRPr u="sng"/>
          </a:p>
        </p:txBody>
      </p:sp>
      <p:sp>
        <p:nvSpPr>
          <p:cNvPr id="528" name="Google Shape;528;g3a48a2ecbcc_0_1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pic>
        <p:nvPicPr>
          <p:cNvPr id="529" name="Google Shape;529;g3a48a2ecbcc_0_15"/>
          <p:cNvPicPr preferRelativeResize="0"/>
          <p:nvPr/>
        </p:nvPicPr>
        <p:blipFill rotWithShape="1">
          <a:blip r:embed="rId3">
            <a:alphaModFix/>
          </a:blip>
          <a:srcRect b="0" l="0" r="0" t="0"/>
          <a:stretch/>
        </p:blipFill>
        <p:spPr>
          <a:xfrm>
            <a:off x="9054283" y="609600"/>
            <a:ext cx="2830796" cy="1840988"/>
          </a:xfrm>
          <a:prstGeom prst="rect">
            <a:avLst/>
          </a:prstGeom>
          <a:noFill/>
          <a:ln>
            <a:noFill/>
          </a:ln>
        </p:spPr>
      </p:pic>
      <p:pic>
        <p:nvPicPr>
          <p:cNvPr id="530" name="Google Shape;530;g3a48a2ecbcc_0_15"/>
          <p:cNvPicPr preferRelativeResize="0"/>
          <p:nvPr/>
        </p:nvPicPr>
        <p:blipFill rotWithShape="1">
          <a:blip r:embed="rId4">
            <a:alphaModFix/>
          </a:blip>
          <a:srcRect b="0" l="0" r="0" t="0"/>
          <a:stretch/>
        </p:blipFill>
        <p:spPr>
          <a:xfrm>
            <a:off x="8932363" y="2442498"/>
            <a:ext cx="1902178" cy="304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4000"/>
              <a:buFont typeface="Trebuchet MS"/>
              <a:buNone/>
            </a:pPr>
            <a:r>
              <a:rPr lang="et-EE"/>
              <a:t>Kliimakaebused Eestis</a:t>
            </a:r>
            <a:endParaRPr/>
          </a:p>
        </p:txBody>
      </p:sp>
      <p:sp>
        <p:nvSpPr>
          <p:cNvPr id="536" name="Google Shape;536;p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1000"/>
              </a:spcBef>
              <a:spcAft>
                <a:spcPts val="0"/>
              </a:spcAft>
              <a:buSzPts val="1600"/>
              <a:buNone/>
            </a:pPr>
            <a:r>
              <a:t/>
            </a:r>
            <a:endParaRPr/>
          </a:p>
        </p:txBody>
      </p:sp>
      <p:sp>
        <p:nvSpPr>
          <p:cNvPr id="537" name="Google Shape;53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t-EE"/>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372c78dc6a8_0_57"/>
          <p:cNvSpPr txBox="1"/>
          <p:nvPr>
            <p:ph type="title"/>
          </p:nvPr>
        </p:nvSpPr>
        <p:spPr>
          <a:xfrm>
            <a:off x="677325" y="609600"/>
            <a:ext cx="9048000" cy="817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sz="3300">
                <a:extLst>
                  <a:ext uri="http://customooxmlschemas.google.com/">
                    <go:slidesCustomData xmlns:go="http://customooxmlschemas.google.com/" textRoundtripDataId="0"/>
                  </a:ext>
                </a:extLst>
              </a:rPr>
              <a:t>Õlitehase juhtum (2020 ➔ …)</a:t>
            </a:r>
            <a:endParaRPr sz="3300"/>
          </a:p>
        </p:txBody>
      </p:sp>
      <p:sp>
        <p:nvSpPr>
          <p:cNvPr id="544" name="Google Shape;544;g372c78dc6a8_0_57"/>
          <p:cNvSpPr txBox="1"/>
          <p:nvPr>
            <p:ph idx="1" type="body"/>
          </p:nvPr>
        </p:nvSpPr>
        <p:spPr>
          <a:xfrm>
            <a:off x="677325" y="1493177"/>
            <a:ext cx="6800435" cy="45483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t-EE"/>
              <a:t>Eesti Energia (Enefit Power AS) Enefit280-2 põlevkiviõlitehas</a:t>
            </a:r>
            <a:endParaRPr/>
          </a:p>
          <a:p>
            <a:pPr indent="-320040" lvl="0" marL="457200" rtl="0" algn="l">
              <a:lnSpc>
                <a:spcPct val="100000"/>
              </a:lnSpc>
              <a:spcBef>
                <a:spcPts val="0"/>
              </a:spcBef>
              <a:spcAft>
                <a:spcPts val="0"/>
              </a:spcAft>
              <a:buSzPts val="1440"/>
              <a:buChar char="►"/>
            </a:pPr>
            <a:r>
              <a:rPr lang="et-EE"/>
              <a:t>1.8 mln t CO2 aastas, s.o u 6% Eesti riigi aastasest süsinikuheitmest</a:t>
            </a:r>
            <a:endParaRPr/>
          </a:p>
          <a:p>
            <a:pPr indent="-320040" lvl="0" marL="457200" rtl="0" algn="l">
              <a:lnSpc>
                <a:spcPct val="100000"/>
              </a:lnSpc>
              <a:spcBef>
                <a:spcPts val="0"/>
              </a:spcBef>
              <a:spcAft>
                <a:spcPts val="0"/>
              </a:spcAft>
              <a:buSzPts val="1440"/>
              <a:buChar char="►"/>
            </a:pPr>
            <a:r>
              <a:rPr lang="et-EE"/>
              <a:t>Ehitusluba </a:t>
            </a:r>
            <a:endParaRPr/>
          </a:p>
          <a:p>
            <a:pPr indent="-320040" lvl="1" marL="914400" rtl="0" algn="l">
              <a:lnSpc>
                <a:spcPct val="100000"/>
              </a:lnSpc>
              <a:spcBef>
                <a:spcPts val="0"/>
              </a:spcBef>
              <a:spcAft>
                <a:spcPts val="0"/>
              </a:spcAft>
              <a:buSzPts val="1440"/>
              <a:buChar char="►"/>
            </a:pPr>
            <a:r>
              <a:rPr lang="et-EE"/>
              <a:t>➔ kohtuvaidlus (2020 – 2023) </a:t>
            </a:r>
            <a:endParaRPr/>
          </a:p>
          <a:p>
            <a:pPr indent="-320040" lvl="1" marL="914400" rtl="0" algn="l">
              <a:lnSpc>
                <a:spcPct val="100000"/>
              </a:lnSpc>
              <a:spcBef>
                <a:spcPts val="0"/>
              </a:spcBef>
              <a:spcAft>
                <a:spcPts val="0"/>
              </a:spcAft>
              <a:buSzPts val="1440"/>
              <a:buChar char="►"/>
            </a:pPr>
            <a:r>
              <a:rPr lang="et-EE"/>
              <a:t>Kaebaja: Fridays For Future Eesti (MTÜ Loodusvõlu)</a:t>
            </a:r>
            <a:endParaRPr/>
          </a:p>
          <a:p>
            <a:pPr indent="-320040" lvl="1" marL="914400" rtl="0" algn="l">
              <a:lnSpc>
                <a:spcPct val="100000"/>
              </a:lnSpc>
              <a:spcBef>
                <a:spcPts val="0"/>
              </a:spcBef>
              <a:spcAft>
                <a:spcPts val="0"/>
              </a:spcAft>
              <a:buSzPts val="1440"/>
              <a:buChar char="►"/>
            </a:pPr>
            <a:r>
              <a:rPr lang="et-EE"/>
              <a:t>Vastustaja: Narva-Jõesuu linn</a:t>
            </a:r>
            <a:endParaRPr/>
          </a:p>
          <a:p>
            <a:pPr indent="-320040" lvl="1" marL="914400" rtl="0" algn="l">
              <a:lnSpc>
                <a:spcPct val="100000"/>
              </a:lnSpc>
              <a:spcBef>
                <a:spcPts val="0"/>
              </a:spcBef>
              <a:spcAft>
                <a:spcPts val="0"/>
              </a:spcAft>
              <a:buSzPts val="1440"/>
              <a:buChar char="►"/>
            </a:pPr>
            <a:r>
              <a:rPr lang="et-EE"/>
              <a:t>Riigikohtu olulised seisukohad: kliimakaitse kui põhiseadusest tulenev kohustus; kliimamõju hindamise kohustuslikkus</a:t>
            </a:r>
            <a:endParaRPr/>
          </a:p>
          <a:p>
            <a:pPr indent="-320040" lvl="0" marL="457200" rtl="0" algn="l">
              <a:lnSpc>
                <a:spcPct val="100000"/>
              </a:lnSpc>
              <a:spcBef>
                <a:spcPts val="0"/>
              </a:spcBef>
              <a:spcAft>
                <a:spcPts val="0"/>
              </a:spcAft>
              <a:buSzPts val="1440"/>
              <a:buChar char="►"/>
            </a:pPr>
            <a:r>
              <a:rPr lang="et-EE"/>
              <a:t>Keskkonnakompleksluba</a:t>
            </a:r>
            <a:endParaRPr/>
          </a:p>
          <a:p>
            <a:pPr indent="-320040" lvl="1" marL="914400" rtl="0" algn="l">
              <a:lnSpc>
                <a:spcPct val="100000"/>
              </a:lnSpc>
              <a:spcBef>
                <a:spcPts val="0"/>
              </a:spcBef>
              <a:spcAft>
                <a:spcPts val="0"/>
              </a:spcAft>
              <a:buSzPts val="1440"/>
              <a:buChar char="►"/>
            </a:pPr>
            <a:r>
              <a:rPr lang="et-EE"/>
              <a:t>Haldusmenetlus , KMH </a:t>
            </a:r>
            <a:endParaRPr/>
          </a:p>
          <a:p>
            <a:pPr indent="-320040" lvl="1" marL="914400" rtl="0" algn="l">
              <a:lnSpc>
                <a:spcPct val="100000"/>
              </a:lnSpc>
              <a:spcBef>
                <a:spcPts val="0"/>
              </a:spcBef>
              <a:spcAft>
                <a:spcPts val="0"/>
              </a:spcAft>
              <a:buSzPts val="1440"/>
              <a:buChar char="►"/>
            </a:pPr>
            <a:r>
              <a:rPr lang="et-EE"/>
              <a:t> ➔ kohtuvaidlus (2024 – …)</a:t>
            </a:r>
            <a:endParaRPr/>
          </a:p>
          <a:p>
            <a:pPr indent="-320040" lvl="1" marL="914400" rtl="0" algn="l">
              <a:lnSpc>
                <a:spcPct val="100000"/>
              </a:lnSpc>
              <a:spcBef>
                <a:spcPts val="0"/>
              </a:spcBef>
              <a:spcAft>
                <a:spcPts val="0"/>
              </a:spcAft>
              <a:buSzPts val="1440"/>
              <a:buChar char="►"/>
            </a:pPr>
            <a:r>
              <a:rPr lang="et-EE"/>
              <a:t>Kaebajad: Fridays For Future Eesti ja üksikisik (alaealine)</a:t>
            </a:r>
            <a:endParaRPr/>
          </a:p>
          <a:p>
            <a:pPr indent="-320040" lvl="1" marL="914400" rtl="0" algn="l">
              <a:lnSpc>
                <a:spcPct val="100000"/>
              </a:lnSpc>
              <a:spcBef>
                <a:spcPts val="0"/>
              </a:spcBef>
              <a:spcAft>
                <a:spcPts val="0"/>
              </a:spcAft>
              <a:buSzPts val="1440"/>
              <a:buChar char="►"/>
            </a:pPr>
            <a:r>
              <a:rPr lang="et-EE"/>
              <a:t>Vastustaja: Keskkonnaamet</a:t>
            </a:r>
            <a:endParaRPr/>
          </a:p>
          <a:p>
            <a:pPr indent="0" lvl="0" marL="0" rtl="0" algn="l">
              <a:lnSpc>
                <a:spcPct val="100000"/>
              </a:lnSpc>
              <a:spcBef>
                <a:spcPts val="1000"/>
              </a:spcBef>
              <a:spcAft>
                <a:spcPts val="0"/>
              </a:spcAft>
              <a:buSzPts val="1440"/>
              <a:buNone/>
            </a:pPr>
            <a:r>
              <a:t/>
            </a:r>
            <a:endParaRPr/>
          </a:p>
        </p:txBody>
      </p:sp>
      <p:sp>
        <p:nvSpPr>
          <p:cNvPr id="545" name="Google Shape;545;g372c78dc6a8_0_5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pic>
        <p:nvPicPr>
          <p:cNvPr id="546" name="Google Shape;546;g372c78dc6a8_0_57"/>
          <p:cNvPicPr preferRelativeResize="0"/>
          <p:nvPr/>
        </p:nvPicPr>
        <p:blipFill rotWithShape="1">
          <a:blip r:embed="rId3">
            <a:alphaModFix/>
          </a:blip>
          <a:srcRect b="0" l="0" r="0" t="0"/>
          <a:stretch/>
        </p:blipFill>
        <p:spPr>
          <a:xfrm>
            <a:off x="7361717" y="451538"/>
            <a:ext cx="4345998" cy="36074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4"/>
          <p:cNvSpPr txBox="1"/>
          <p:nvPr/>
        </p:nvSpPr>
        <p:spPr>
          <a:xfrm>
            <a:off x="1642250" y="5447650"/>
            <a:ext cx="5549400" cy="8487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300"/>
              <a:buFont typeface="Arial"/>
              <a:buNone/>
            </a:pPr>
            <a:r>
              <a:rPr b="0" i="0" lang="et-EE" sz="1300" u="none" cap="none" strike="noStrike">
                <a:solidFill>
                  <a:srgbClr val="3F3F3F"/>
                </a:solidFill>
                <a:latin typeface="Trebuchet MS"/>
                <a:ea typeface="Trebuchet MS"/>
                <a:cs typeface="Trebuchet MS"/>
                <a:sym typeface="Trebuchet MS"/>
              </a:rPr>
              <a:t>Foto: Madis Hindre, Priit Mürk/ERR </a:t>
            </a:r>
            <a:endParaRPr b="0" i="0" sz="1300" u="none" cap="none" strike="noStrike">
              <a:solidFill>
                <a:srgbClr val="3F3F3F"/>
              </a:solidFill>
              <a:latin typeface="Trebuchet MS"/>
              <a:ea typeface="Trebuchet MS"/>
              <a:cs typeface="Trebuchet MS"/>
              <a:sym typeface="Trebuchet MS"/>
            </a:endParaRPr>
          </a:p>
        </p:txBody>
      </p:sp>
      <p:sp>
        <p:nvSpPr>
          <p:cNvPr id="325" name="Google Shape;325;p4"/>
          <p:cNvSpPr txBox="1"/>
          <p:nvPr/>
        </p:nvSpPr>
        <p:spPr>
          <a:xfrm>
            <a:off x="418310" y="561650"/>
            <a:ext cx="9955049"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t-EE" sz="3600" u="none" cap="none" strike="noStrike">
                <a:solidFill>
                  <a:srgbClr val="90C226"/>
                </a:solidFill>
                <a:latin typeface="Trebuchet MS"/>
                <a:ea typeface="Trebuchet MS"/>
                <a:cs typeface="Trebuchet MS"/>
                <a:sym typeface="Trebuchet MS"/>
              </a:rPr>
              <a:t>Miks me räägime kliimast ja laste õigustest?</a:t>
            </a:r>
            <a:endParaRPr b="0" i="0" sz="1800" u="none" cap="none" strike="noStrike">
              <a:solidFill>
                <a:schemeClr val="dk1"/>
              </a:solidFill>
              <a:latin typeface="Trebuchet MS"/>
              <a:ea typeface="Trebuchet MS"/>
              <a:cs typeface="Trebuchet MS"/>
              <a:sym typeface="Trebuchet MS"/>
            </a:endParaRPr>
          </a:p>
        </p:txBody>
      </p:sp>
      <p:sp>
        <p:nvSpPr>
          <p:cNvPr id="326" name="Google Shape;326;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t-EE"/>
              <a:t>‹#›</a:t>
            </a:fld>
            <a:endParaRPr/>
          </a:p>
        </p:txBody>
      </p:sp>
      <p:pic>
        <p:nvPicPr>
          <p:cNvPr id="327" name="Google Shape;327;p4"/>
          <p:cNvPicPr preferRelativeResize="0"/>
          <p:nvPr/>
        </p:nvPicPr>
        <p:blipFill rotWithShape="1">
          <a:blip r:embed="rId3">
            <a:alphaModFix/>
          </a:blip>
          <a:srcRect b="0" l="0" r="0" t="0"/>
          <a:stretch/>
        </p:blipFill>
        <p:spPr>
          <a:xfrm>
            <a:off x="1642250" y="1428275"/>
            <a:ext cx="6307251" cy="40193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3a48a2ecbcc_0_3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Uus-Kiviõli kaevanduslubade juhtum (2025 ➔…)</a:t>
            </a:r>
            <a:endParaRPr/>
          </a:p>
        </p:txBody>
      </p:sp>
      <p:sp>
        <p:nvSpPr>
          <p:cNvPr id="553" name="Google Shape;553;g3a48a2ecbcc_0_3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1000"/>
              </a:spcBef>
              <a:spcAft>
                <a:spcPts val="0"/>
              </a:spcAft>
              <a:buSzPts val="1440"/>
              <a:buChar char="►"/>
            </a:pPr>
            <a:r>
              <a:rPr lang="et-EE"/>
              <a:t>Keskkonnaamet andis 2025. a septembris Enefit Industry AS-le ja Osaühingule VKG Kaevandused  õiguse kaevandada Uus-Kiviõli kaevandustes varasemast oluliselt rohkem põlevkivi. Kokku võivad nad seal nüüd kaevandada 15 miljonit tonni põlevkivi aastas, mida on </a:t>
            </a:r>
            <a:r>
              <a:rPr lang="et-EE" u="sng"/>
              <a:t>poole rohkem kui kaevandatakse Eestis põlevkivi praegu kokku, ning teha seda 2049. aasta keskpaigani</a:t>
            </a:r>
            <a:r>
              <a:rPr lang="et-EE"/>
              <a:t>.</a:t>
            </a:r>
            <a:endParaRPr/>
          </a:p>
          <a:p>
            <a:pPr indent="-285750" lvl="0" marL="285750" rtl="0" algn="l">
              <a:lnSpc>
                <a:spcPct val="100000"/>
              </a:lnSpc>
              <a:spcBef>
                <a:spcPts val="1000"/>
              </a:spcBef>
              <a:spcAft>
                <a:spcPts val="0"/>
              </a:spcAft>
              <a:buSzPts val="1440"/>
              <a:buChar char="►"/>
            </a:pPr>
            <a:r>
              <a:rPr lang="et-EE"/>
              <a:t>Kohtuvaidlus:</a:t>
            </a:r>
            <a:endParaRPr/>
          </a:p>
          <a:p>
            <a:pPr indent="-285750" lvl="1" marL="742950" rtl="0" algn="l">
              <a:lnSpc>
                <a:spcPct val="100000"/>
              </a:lnSpc>
              <a:spcBef>
                <a:spcPts val="1000"/>
              </a:spcBef>
              <a:spcAft>
                <a:spcPts val="0"/>
              </a:spcAft>
              <a:buSzPts val="1440"/>
              <a:buChar char="►"/>
            </a:pPr>
            <a:r>
              <a:rPr lang="et-EE"/>
              <a:t>2025 oktoober ➔…</a:t>
            </a:r>
            <a:endParaRPr/>
          </a:p>
          <a:p>
            <a:pPr indent="-285750" lvl="1" marL="742950" rtl="0" algn="l">
              <a:lnSpc>
                <a:spcPct val="100000"/>
              </a:lnSpc>
              <a:spcBef>
                <a:spcPts val="1000"/>
              </a:spcBef>
              <a:spcAft>
                <a:spcPts val="0"/>
              </a:spcAft>
              <a:buSzPts val="1440"/>
              <a:buChar char="►"/>
            </a:pPr>
            <a:r>
              <a:rPr lang="et-EE"/>
              <a:t>Kaebaja: Fridays for Future Eesti </a:t>
            </a:r>
            <a:endParaRPr/>
          </a:p>
          <a:p>
            <a:pPr indent="-285750" lvl="1" marL="742950" rtl="0" algn="l">
              <a:lnSpc>
                <a:spcPct val="100000"/>
              </a:lnSpc>
              <a:spcBef>
                <a:spcPts val="1000"/>
              </a:spcBef>
              <a:spcAft>
                <a:spcPts val="0"/>
              </a:spcAft>
              <a:buSzPts val="1440"/>
              <a:buChar char="►"/>
            </a:pPr>
            <a:r>
              <a:rPr lang="et-EE"/>
              <a:t>Vastustaja: Keskkonnaamet</a:t>
            </a:r>
            <a:endParaRPr/>
          </a:p>
          <a:p>
            <a:pPr indent="-285750" lvl="1" marL="742950" rtl="0" algn="l">
              <a:lnSpc>
                <a:spcPct val="100000"/>
              </a:lnSpc>
              <a:spcBef>
                <a:spcPts val="1000"/>
              </a:spcBef>
              <a:spcAft>
                <a:spcPts val="0"/>
              </a:spcAft>
              <a:buSzPts val="1440"/>
              <a:buChar char="►"/>
            </a:pPr>
            <a:r>
              <a:rPr lang="et-EE"/>
              <a:t>Põhiargumendid: kliimamõju, mõju looduslikele märgaladele ja põhjaveele </a:t>
            </a:r>
            <a:endParaRPr/>
          </a:p>
        </p:txBody>
      </p:sp>
      <p:sp>
        <p:nvSpPr>
          <p:cNvPr id="554" name="Google Shape;554;g3a48a2ecbcc_0_3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8" name="Shape 558"/>
        <p:cNvGrpSpPr/>
        <p:nvPr/>
      </p:nvGrpSpPr>
      <p:grpSpPr>
        <a:xfrm>
          <a:off x="0" y="0"/>
          <a:ext cx="0" cy="0"/>
          <a:chOff x="0" y="0"/>
          <a:chExt cx="0" cy="0"/>
        </a:xfrm>
      </p:grpSpPr>
      <p:cxnSp>
        <p:nvCxnSpPr>
          <p:cNvPr id="559" name="Google Shape;559;g36c3106fc75_1_0"/>
          <p:cNvCxnSpPr/>
          <p:nvPr/>
        </p:nvCxnSpPr>
        <p:spPr>
          <a:xfrm>
            <a:off x="4241804" y="1460500"/>
            <a:ext cx="0" cy="3936900"/>
          </a:xfrm>
          <a:prstGeom prst="straightConnector1">
            <a:avLst/>
          </a:prstGeom>
          <a:noFill/>
          <a:ln cap="rnd" cmpd="sng" w="12700">
            <a:solidFill>
              <a:schemeClr val="accent1"/>
            </a:solidFill>
            <a:prstDash val="solid"/>
            <a:round/>
            <a:headEnd len="sm" w="sm" type="none"/>
            <a:tailEnd len="sm" w="sm" type="none"/>
          </a:ln>
        </p:spPr>
      </p:cxnSp>
      <p:sp>
        <p:nvSpPr>
          <p:cNvPr id="560" name="Google Shape;560;g36c3106fc75_1_0"/>
          <p:cNvSpPr txBox="1"/>
          <p:nvPr>
            <p:ph type="title"/>
          </p:nvPr>
        </p:nvSpPr>
        <p:spPr>
          <a:xfrm>
            <a:off x="643467" y="816638"/>
            <a:ext cx="3367500" cy="5224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t-EE"/>
              <a:t>Soovituslik materjal</a:t>
            </a:r>
            <a:endParaRPr/>
          </a:p>
        </p:txBody>
      </p:sp>
      <p:sp>
        <p:nvSpPr>
          <p:cNvPr id="561" name="Google Shape;561;g36c3106fc75_1_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900"/>
              <a:buNone/>
            </a:pPr>
            <a:fld id="{00000000-1234-1234-1234-123412341234}" type="slidenum">
              <a:rPr lang="et-EE"/>
              <a:t>‹#›</a:t>
            </a:fld>
            <a:endParaRPr/>
          </a:p>
        </p:txBody>
      </p:sp>
      <p:sp>
        <p:nvSpPr>
          <p:cNvPr id="562" name="Google Shape;562;g36c3106fc75_1_0"/>
          <p:cNvSpPr txBox="1"/>
          <p:nvPr>
            <p:ph idx="1" type="body"/>
          </p:nvPr>
        </p:nvSpPr>
        <p:spPr>
          <a:xfrm>
            <a:off x="4654300" y="816650"/>
            <a:ext cx="6284100" cy="5224800"/>
          </a:xfrm>
          <a:prstGeom prst="rect">
            <a:avLst/>
          </a:prstGeom>
          <a:noFill/>
          <a:ln>
            <a:noFill/>
          </a:ln>
        </p:spPr>
        <p:txBody>
          <a:bodyPr anchorCtr="0" anchor="ctr" bIns="45700" lIns="91425" spcFirstLastPara="1" rIns="91425" wrap="square" tIns="45700">
            <a:normAutofit/>
          </a:bodyPr>
          <a:lstStyle/>
          <a:p>
            <a:pPr indent="-342900" lvl="0" marL="342900" rtl="0" algn="l">
              <a:lnSpc>
                <a:spcPct val="150000"/>
              </a:lnSpc>
              <a:spcBef>
                <a:spcPts val="0"/>
              </a:spcBef>
              <a:spcAft>
                <a:spcPts val="0"/>
              </a:spcAft>
              <a:buSzPts val="1440"/>
              <a:buFont typeface="Trebuchet MS"/>
              <a:buChar char="►"/>
            </a:pPr>
            <a:r>
              <a:rPr lang="et-EE" u="sng">
                <a:solidFill>
                  <a:schemeClr val="hlink"/>
                </a:solidFill>
                <a:hlinkClick r:id="rId3"/>
              </a:rPr>
              <a:t>Keskkonnaõiguse Keskuse uudiskiri</a:t>
            </a:r>
            <a:endParaRPr/>
          </a:p>
          <a:p>
            <a:pPr indent="-342900" lvl="0" marL="342900" rtl="0" algn="l">
              <a:lnSpc>
                <a:spcPct val="150000"/>
              </a:lnSpc>
              <a:spcBef>
                <a:spcPts val="0"/>
              </a:spcBef>
              <a:spcAft>
                <a:spcPts val="0"/>
              </a:spcAft>
              <a:buSzPts val="1440"/>
              <a:buFont typeface="Trebuchet MS"/>
              <a:buChar char="►"/>
            </a:pPr>
            <a:r>
              <a:rPr lang="et-EE" u="sng">
                <a:solidFill>
                  <a:schemeClr val="hlink"/>
                </a:solidFill>
                <a:hlinkClick r:id="rId4"/>
              </a:rPr>
              <a:t>Film “Hoolsuskohustus - kliimavaidlused kohtusaalis” (2022)</a:t>
            </a:r>
            <a:endParaRPr/>
          </a:p>
          <a:p>
            <a:pPr indent="-342900" lvl="0" marL="342900" rtl="0" algn="l">
              <a:lnSpc>
                <a:spcPct val="150000"/>
              </a:lnSpc>
              <a:spcBef>
                <a:spcPts val="0"/>
              </a:spcBef>
              <a:spcAft>
                <a:spcPts val="0"/>
              </a:spcAft>
              <a:buSzPts val="1440"/>
              <a:buChar char="►"/>
            </a:pPr>
            <a:r>
              <a:rPr lang="et-EE" u="sng">
                <a:solidFill>
                  <a:schemeClr val="hlink"/>
                </a:solidFill>
                <a:hlinkClick r:id="rId5"/>
              </a:rPr>
              <a:t>Kliimaõigus noortele. Keskkonnaõiguse Keskus, 2022</a:t>
            </a:r>
            <a:endParaRPr/>
          </a:p>
          <a:p>
            <a:pPr indent="-342900" lvl="0" marL="342900" rtl="0" algn="l">
              <a:lnSpc>
                <a:spcPct val="150000"/>
              </a:lnSpc>
              <a:spcBef>
                <a:spcPts val="0"/>
              </a:spcBef>
              <a:spcAft>
                <a:spcPts val="0"/>
              </a:spcAft>
              <a:buSzPts val="1440"/>
              <a:buFont typeface="Trebuchet MS"/>
              <a:buChar char="►"/>
            </a:pPr>
            <a:r>
              <a:rPr lang="et-EE"/>
              <a:t>Pihel Sarve kommentaarid Eesti Vabariigi põhiseadusele</a:t>
            </a:r>
            <a:endParaRPr>
              <a:solidFill>
                <a:srgbClr val="3F3F3F"/>
              </a:solidFill>
            </a:endParaRPr>
          </a:p>
          <a:p>
            <a:pPr indent="-285750" lvl="1" marL="742950" rtl="0" algn="l">
              <a:lnSpc>
                <a:spcPct val="150000"/>
              </a:lnSpc>
              <a:spcBef>
                <a:spcPts val="0"/>
              </a:spcBef>
              <a:spcAft>
                <a:spcPts val="0"/>
              </a:spcAft>
              <a:buSzPts val="1440"/>
              <a:buFont typeface="Trebuchet MS"/>
              <a:buChar char="►"/>
            </a:pPr>
            <a:r>
              <a:rPr lang="et-EE" u="sng">
                <a:solidFill>
                  <a:schemeClr val="hlink"/>
                </a:solidFill>
                <a:hlinkClick r:id="rId6"/>
              </a:rPr>
              <a:t>§ 5. [Loodusvarade säästlik kasutamine] | Eesti Vabariigi põhiseaduse kommentaarid</a:t>
            </a:r>
            <a:r>
              <a:rPr lang="et-EE"/>
              <a:t> </a:t>
            </a:r>
            <a:endParaRPr>
              <a:solidFill>
                <a:srgbClr val="3F3F3F"/>
              </a:solidFill>
            </a:endParaRPr>
          </a:p>
          <a:p>
            <a:pPr indent="-285750" lvl="1" marL="742950" rtl="0" algn="l">
              <a:lnSpc>
                <a:spcPct val="150000"/>
              </a:lnSpc>
              <a:spcBef>
                <a:spcPts val="0"/>
              </a:spcBef>
              <a:spcAft>
                <a:spcPts val="0"/>
              </a:spcAft>
              <a:buSzPts val="1440"/>
              <a:buChar char="►"/>
            </a:pPr>
            <a:r>
              <a:rPr lang="et-EE" u="sng">
                <a:solidFill>
                  <a:schemeClr val="hlink"/>
                </a:solidFill>
                <a:hlinkClick r:id="rId7"/>
              </a:rPr>
              <a:t>§ 53. [Kohustus säästa elu- ja looduskeskkonda] | Eesti Vabariigi põhiseaduse kommentaarid</a:t>
            </a:r>
            <a:r>
              <a:rPr lang="et-EE"/>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3624228cd70_0_57"/>
          <p:cNvSpPr txBox="1"/>
          <p:nvPr>
            <p:ph type="title"/>
          </p:nvPr>
        </p:nvSpPr>
        <p:spPr>
          <a:xfrm>
            <a:off x="549009" y="2591425"/>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Täname!</a:t>
            </a:r>
            <a:br>
              <a:rPr lang="et-EE"/>
            </a:br>
            <a:r>
              <a:rPr lang="et-EE" sz="2000"/>
              <a:t>triin@k6k.ee</a:t>
            </a:r>
            <a:endParaRPr/>
          </a:p>
        </p:txBody>
      </p:sp>
      <p:sp>
        <p:nvSpPr>
          <p:cNvPr id="569" name="Google Shape;569;g3624228cd70_0_5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44f529c4ba_0_2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Kliimaprobleem Eestis (1)</a:t>
            </a:r>
            <a:endParaRPr/>
          </a:p>
        </p:txBody>
      </p:sp>
      <p:sp>
        <p:nvSpPr>
          <p:cNvPr id="334" name="Google Shape;334;g344f529c4ba_0_21"/>
          <p:cNvSpPr txBox="1"/>
          <p:nvPr>
            <p:ph idx="1" type="body"/>
          </p:nvPr>
        </p:nvSpPr>
        <p:spPr>
          <a:xfrm>
            <a:off x="677325" y="1482225"/>
            <a:ext cx="8596800" cy="5088300"/>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t-EE" u="sng"/>
              <a:t>Kliimamõjud on jõudnud/jõuavad ka Eestisse</a:t>
            </a:r>
            <a:endParaRPr u="sng"/>
          </a:p>
          <a:p>
            <a:pPr indent="-320040" lvl="1" marL="914400" rtl="0" algn="l">
              <a:lnSpc>
                <a:spcPct val="100000"/>
              </a:lnSpc>
              <a:spcBef>
                <a:spcPts val="0"/>
              </a:spcBef>
              <a:spcAft>
                <a:spcPts val="0"/>
              </a:spcAft>
              <a:buSzPts val="1440"/>
              <a:buChar char="►"/>
            </a:pPr>
            <a:r>
              <a:rPr lang="et-EE"/>
              <a:t>põuad, tormid, üleujutused, migratsioon jne</a:t>
            </a:r>
            <a:endParaRPr/>
          </a:p>
          <a:p>
            <a:pPr indent="-320040" lvl="1" marL="914400" rtl="0" algn="l">
              <a:lnSpc>
                <a:spcPct val="100000"/>
              </a:lnSpc>
              <a:spcBef>
                <a:spcPts val="0"/>
              </a:spcBef>
              <a:spcAft>
                <a:spcPts val="0"/>
              </a:spcAft>
              <a:buSzPts val="1440"/>
              <a:buChar char="►"/>
            </a:pPr>
            <a:r>
              <a:rPr lang="et-EE"/>
              <a:t>vajadus võtta kohanemismeetmeid</a:t>
            </a:r>
            <a:endParaRPr/>
          </a:p>
          <a:p>
            <a:pPr indent="-320040" lvl="0" marL="457200" rtl="0" algn="l">
              <a:lnSpc>
                <a:spcPct val="100000"/>
              </a:lnSpc>
              <a:spcBef>
                <a:spcPts val="1000"/>
              </a:spcBef>
              <a:spcAft>
                <a:spcPts val="0"/>
              </a:spcAft>
              <a:buSzPts val="1440"/>
              <a:buChar char="►"/>
            </a:pPr>
            <a:r>
              <a:rPr lang="et-EE" u="sng"/>
              <a:t>Ka väike riik on kohustatud tegema oma osa kliimamuutuste leevendamiseks</a:t>
            </a:r>
            <a:endParaRPr u="sng"/>
          </a:p>
          <a:p>
            <a:pPr indent="-320040" lvl="1" marL="914400" rtl="0" algn="l">
              <a:lnSpc>
                <a:spcPct val="100000"/>
              </a:lnSpc>
              <a:spcBef>
                <a:spcPts val="0"/>
              </a:spcBef>
              <a:spcAft>
                <a:spcPts val="0"/>
              </a:spcAft>
              <a:buSzPts val="1440"/>
              <a:buChar char="►"/>
            </a:pPr>
            <a:r>
              <a:rPr lang="et-EE" u="sng"/>
              <a:t>Iga lisanduv tonn kasvuhoonegaase loeb</a:t>
            </a:r>
            <a:r>
              <a:rPr lang="et-EE"/>
              <a:t> ning iga murdosa kraadist, mille võrra suudetakse atmosfääri soojenemist ära hoida, on oluline, et vältida murdepunktideni jõudmist (IPCC, 2018)</a:t>
            </a:r>
            <a:endParaRPr/>
          </a:p>
          <a:p>
            <a:pPr indent="-320040" lvl="1" marL="914400" rtl="0" algn="l">
              <a:lnSpc>
                <a:spcPct val="100000"/>
              </a:lnSpc>
              <a:spcBef>
                <a:spcPts val="0"/>
              </a:spcBef>
              <a:spcAft>
                <a:spcPts val="0"/>
              </a:spcAft>
              <a:buSzPts val="1440"/>
              <a:buChar char="►"/>
            </a:pPr>
            <a:r>
              <a:rPr b="1" lang="et-EE" u="sng"/>
              <a:t>Juriidiline kohustus</a:t>
            </a:r>
            <a:endParaRPr b="1" u="sng"/>
          </a:p>
          <a:p>
            <a:pPr indent="-320039" lvl="2" marL="1371600" rtl="0" algn="l">
              <a:lnSpc>
                <a:spcPct val="100000"/>
              </a:lnSpc>
              <a:spcBef>
                <a:spcPts val="0"/>
              </a:spcBef>
              <a:spcAft>
                <a:spcPts val="0"/>
              </a:spcAft>
              <a:buSzPts val="1440"/>
              <a:buChar char="►"/>
            </a:pPr>
            <a:r>
              <a:rPr lang="et-EE"/>
              <a:t>Euroopa Inimõiguste Kohus: “Igal riigil on oma osa vastutusest võtta meetmeid kliimamuutuste pidurdamiseks. Riik ei saa oma kohustustest kõrvale hiilida, viidates teiste riikide vastutusele.” (KlimaSeniorinnen, p 442)</a:t>
            </a:r>
            <a:endParaRPr/>
          </a:p>
          <a:p>
            <a:pPr indent="-320039" lvl="2" marL="1371600" rtl="0" algn="l">
              <a:lnSpc>
                <a:spcPct val="100000"/>
              </a:lnSpc>
              <a:spcBef>
                <a:spcPts val="0"/>
              </a:spcBef>
              <a:spcAft>
                <a:spcPts val="0"/>
              </a:spcAft>
              <a:buSzPts val="1440"/>
              <a:buChar char="►"/>
            </a:pPr>
            <a:r>
              <a:rPr lang="et-EE"/>
              <a:t>Rahvusvahelise Kohtu nõuandev arvamus 23.07.2025</a:t>
            </a:r>
            <a:endParaRPr/>
          </a:p>
          <a:p>
            <a:pPr indent="-320039" lvl="2" marL="1371600" rtl="0" algn="l">
              <a:lnSpc>
                <a:spcPct val="100000"/>
              </a:lnSpc>
              <a:spcBef>
                <a:spcPts val="0"/>
              </a:spcBef>
              <a:spcAft>
                <a:spcPts val="0"/>
              </a:spcAft>
              <a:buSzPts val="1440"/>
              <a:buChar char="►"/>
            </a:pPr>
            <a:r>
              <a:rPr lang="et-EE"/>
              <a:t>Riigikohtu 11-10-2023 otsus asjas nr 3-20-771 (MTÜ Loodusvõlu)</a:t>
            </a:r>
            <a:endParaRPr/>
          </a:p>
          <a:p>
            <a:pPr indent="-320040" lvl="1" marL="914400" rtl="0" algn="l">
              <a:lnSpc>
                <a:spcPct val="100000"/>
              </a:lnSpc>
              <a:spcBef>
                <a:spcPts val="0"/>
              </a:spcBef>
              <a:spcAft>
                <a:spcPts val="0"/>
              </a:spcAft>
              <a:buSzPts val="1440"/>
              <a:buChar char="►"/>
            </a:pPr>
            <a:r>
              <a:rPr lang="et-EE" u="sng"/>
              <a:t>Väikesed riigid või üksikisikud võivad olla innovatsiooni või eetilise tegutsemise eestvedajad</a:t>
            </a:r>
            <a:endParaRPr u="sng"/>
          </a:p>
          <a:p>
            <a:pPr indent="-320040" lvl="1" marL="914400" rtl="0" algn="l">
              <a:lnSpc>
                <a:spcPct val="100000"/>
              </a:lnSpc>
              <a:spcBef>
                <a:spcPts val="0"/>
              </a:spcBef>
              <a:spcAft>
                <a:spcPts val="0"/>
              </a:spcAft>
              <a:buSzPts val="1440"/>
              <a:buChar char="►"/>
            </a:pPr>
            <a:r>
              <a:rPr lang="et-EE" u="sng"/>
              <a:t>Suurim mõju ei ole CO₂ tonnides, vaid normides ja signaalides</a:t>
            </a:r>
            <a:endParaRPr u="sng"/>
          </a:p>
        </p:txBody>
      </p:sp>
      <p:sp>
        <p:nvSpPr>
          <p:cNvPr id="335" name="Google Shape;335;g344f529c4ba_0_2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72c78dc6a8_0_0"/>
          <p:cNvSpPr txBox="1"/>
          <p:nvPr>
            <p:ph type="title"/>
          </p:nvPr>
        </p:nvSpPr>
        <p:spPr>
          <a:xfrm>
            <a:off x="677325" y="609600"/>
            <a:ext cx="8596800" cy="702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Kliimaprobleem Eestis (2)</a:t>
            </a:r>
            <a:endParaRPr/>
          </a:p>
        </p:txBody>
      </p:sp>
      <p:sp>
        <p:nvSpPr>
          <p:cNvPr id="342" name="Google Shape;342;g372c78dc6a8_0_0"/>
          <p:cNvSpPr txBox="1"/>
          <p:nvPr>
            <p:ph idx="1" type="body"/>
          </p:nvPr>
        </p:nvSpPr>
        <p:spPr>
          <a:xfrm>
            <a:off x="677325" y="1505900"/>
            <a:ext cx="8596800" cy="2110200"/>
          </a:xfrm>
          <a:prstGeom prst="rect">
            <a:avLst/>
          </a:prstGeom>
          <a:noFill/>
          <a:ln>
            <a:noFill/>
          </a:ln>
        </p:spPr>
        <p:txBody>
          <a:bodyPr anchorCtr="0" anchor="t" bIns="45700" lIns="91425" spcFirstLastPara="1" rIns="91425" wrap="square" tIns="45700">
            <a:normAutofit lnSpcReduction="10000"/>
          </a:bodyPr>
          <a:lstStyle/>
          <a:p>
            <a:pPr indent="-320040" lvl="0" marL="457200" rtl="0" algn="l">
              <a:lnSpc>
                <a:spcPct val="100000"/>
              </a:lnSpc>
              <a:spcBef>
                <a:spcPts val="1000"/>
              </a:spcBef>
              <a:spcAft>
                <a:spcPts val="0"/>
              </a:spcAft>
              <a:buSzPts val="1440"/>
              <a:buChar char="►"/>
            </a:pPr>
            <a:r>
              <a:rPr lang="et-EE"/>
              <a:t>1995-2023 - KHG heitkogused on vähenenud 16%; seega peab 2023-2050 vähendama 84% </a:t>
            </a:r>
            <a:endParaRPr/>
          </a:p>
          <a:p>
            <a:pPr indent="-320040" lvl="0" marL="457200" rtl="0" algn="l">
              <a:lnSpc>
                <a:spcPct val="100000"/>
              </a:lnSpc>
              <a:spcBef>
                <a:spcPts val="0"/>
              </a:spcBef>
              <a:spcAft>
                <a:spcPts val="0"/>
              </a:spcAft>
              <a:buSzPts val="1440"/>
              <a:buChar char="►"/>
            </a:pPr>
            <a:r>
              <a:rPr lang="et-EE"/>
              <a:t>kliimakindla majanduse seaduse eelnõu - nt aastani 2030 ei pea KHG heitkogused langema</a:t>
            </a:r>
            <a:endParaRPr/>
          </a:p>
          <a:p>
            <a:pPr indent="-320040" lvl="0" marL="457200" rtl="0" algn="l">
              <a:lnSpc>
                <a:spcPct val="100000"/>
              </a:lnSpc>
              <a:spcBef>
                <a:spcPts val="0"/>
              </a:spcBef>
              <a:spcAft>
                <a:spcPts val="0"/>
              </a:spcAft>
              <a:buSzPts val="1440"/>
              <a:buChar char="►"/>
            </a:pPr>
            <a:r>
              <a:rPr lang="et-EE"/>
              <a:t>KHG heitkogus elaniku kohta - </a:t>
            </a:r>
            <a:r>
              <a:rPr b="1" lang="et-EE"/>
              <a:t>Eestil 11,7 t CO2 ekv</a:t>
            </a:r>
            <a:r>
              <a:rPr lang="et-EE"/>
              <a:t>. Maailma keskmine – 6.5 t CO2 ekv (2021)</a:t>
            </a:r>
            <a:endParaRPr/>
          </a:p>
          <a:p>
            <a:pPr indent="0" lvl="0" marL="0" rtl="0" algn="l">
              <a:lnSpc>
                <a:spcPct val="100000"/>
              </a:lnSpc>
              <a:spcBef>
                <a:spcPts val="1000"/>
              </a:spcBef>
              <a:spcAft>
                <a:spcPts val="0"/>
              </a:spcAft>
              <a:buSzPts val="1440"/>
              <a:buNone/>
            </a:pPr>
            <a:r>
              <a:t/>
            </a:r>
            <a:endParaRPr/>
          </a:p>
        </p:txBody>
      </p:sp>
      <p:sp>
        <p:nvSpPr>
          <p:cNvPr id="343" name="Google Shape;343;g372c78dc6a8_0_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pic>
        <p:nvPicPr>
          <p:cNvPr id="344" name="Google Shape;344;g372c78dc6a8_0_0"/>
          <p:cNvPicPr preferRelativeResize="0"/>
          <p:nvPr/>
        </p:nvPicPr>
        <p:blipFill rotWithShape="1">
          <a:blip r:embed="rId3">
            <a:alphaModFix/>
          </a:blip>
          <a:srcRect b="0" l="0" r="0" t="0"/>
          <a:stretch/>
        </p:blipFill>
        <p:spPr>
          <a:xfrm>
            <a:off x="4232851" y="2926051"/>
            <a:ext cx="7298424" cy="3570725"/>
          </a:xfrm>
          <a:prstGeom prst="rect">
            <a:avLst/>
          </a:prstGeom>
          <a:noFill/>
          <a:ln>
            <a:noFill/>
          </a:ln>
        </p:spPr>
      </p:pic>
      <p:pic>
        <p:nvPicPr>
          <p:cNvPr id="345" name="Google Shape;345;g372c78dc6a8_0_0"/>
          <p:cNvPicPr preferRelativeResize="0"/>
          <p:nvPr/>
        </p:nvPicPr>
        <p:blipFill rotWithShape="1">
          <a:blip r:embed="rId4">
            <a:alphaModFix/>
          </a:blip>
          <a:srcRect b="0" l="0" r="0" t="0"/>
          <a:stretch/>
        </p:blipFill>
        <p:spPr>
          <a:xfrm>
            <a:off x="584400" y="3296725"/>
            <a:ext cx="3304926" cy="2507351"/>
          </a:xfrm>
          <a:prstGeom prst="rect">
            <a:avLst/>
          </a:prstGeom>
          <a:noFill/>
          <a:ln>
            <a:noFill/>
          </a:ln>
        </p:spPr>
      </p:pic>
      <p:sp>
        <p:nvSpPr>
          <p:cNvPr id="346" name="Google Shape;346;g372c78dc6a8_0_0"/>
          <p:cNvSpPr txBox="1"/>
          <p:nvPr/>
        </p:nvSpPr>
        <p:spPr>
          <a:xfrm>
            <a:off x="417175" y="5804075"/>
            <a:ext cx="3000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100"/>
              <a:buFont typeface="Arial"/>
              <a:buNone/>
            </a:pPr>
            <a:r>
              <a:rPr b="0" i="1" lang="et-EE" sz="1100" u="none" cap="none" strike="noStrike">
                <a:solidFill>
                  <a:schemeClr val="dk1"/>
                </a:solidFill>
                <a:latin typeface="Calibri"/>
                <a:ea typeface="Calibri"/>
                <a:cs typeface="Calibri"/>
                <a:sym typeface="Calibri"/>
              </a:rPr>
              <a:t>Joonis 1: KHG heitkogused elaniku kohta 2021. aastal (sh LULUCF)</a:t>
            </a:r>
            <a:endParaRPr b="0" i="1" sz="11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100"/>
              <a:buFont typeface="Arial"/>
              <a:buNone/>
            </a:pPr>
            <a:r>
              <a:rPr b="0" i="1" lang="et-EE" sz="1100" u="none" cap="none" strike="noStrike">
                <a:solidFill>
                  <a:schemeClr val="dk1"/>
                </a:solidFill>
                <a:latin typeface="Calibri"/>
                <a:ea typeface="Calibri"/>
                <a:cs typeface="Calibri"/>
                <a:sym typeface="Calibri"/>
              </a:rPr>
              <a:t>(Allikas: Emissions Gap Report 2023, ÜRO)</a:t>
            </a:r>
            <a:endParaRPr b="0" i="1" sz="1100" u="none" cap="none" strike="noStrike">
              <a:solidFill>
                <a:schemeClr val="dk1"/>
              </a:solidFill>
              <a:latin typeface="Calibri"/>
              <a:ea typeface="Calibri"/>
              <a:cs typeface="Calibri"/>
              <a:sym typeface="Calibri"/>
            </a:endParaRPr>
          </a:p>
        </p:txBody>
      </p:sp>
      <p:sp>
        <p:nvSpPr>
          <p:cNvPr id="347" name="Google Shape;347;g372c78dc6a8_0_0"/>
          <p:cNvSpPr txBox="1"/>
          <p:nvPr/>
        </p:nvSpPr>
        <p:spPr>
          <a:xfrm>
            <a:off x="4395650" y="6496775"/>
            <a:ext cx="6054000" cy="17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1" lang="et-EE" sz="1100" u="none" cap="none" strike="noStrike">
                <a:solidFill>
                  <a:srgbClr val="3F3F3F"/>
                </a:solidFill>
                <a:latin typeface="Trebuchet MS"/>
                <a:ea typeface="Trebuchet MS"/>
                <a:cs typeface="Trebuchet MS"/>
                <a:sym typeface="Trebuchet MS"/>
              </a:rPr>
              <a:t>Joonis 2: Eesti KHG trendid 1990-2023. (Allikas: Kliimaministeerium)</a:t>
            </a:r>
            <a:endParaRPr b="0" i="1" sz="11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624228cd70_0_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Kliimakriis ja selle mõju lastele ja tulevastele põlvedele</a:t>
            </a:r>
            <a:endParaRPr/>
          </a:p>
        </p:txBody>
      </p:sp>
      <p:sp>
        <p:nvSpPr>
          <p:cNvPr id="354" name="Google Shape;354;g3624228cd70_0_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15000"/>
              </a:lnSpc>
              <a:spcBef>
                <a:spcPts val="1000"/>
              </a:spcBef>
              <a:spcAft>
                <a:spcPts val="0"/>
              </a:spcAft>
              <a:buSzPts val="1440"/>
              <a:buChar char="►"/>
            </a:pPr>
            <a:r>
              <a:rPr lang="et-EE"/>
              <a:t>Noored kannatavad Maa kliima jätkuva destabiliseerumise tõttu ebaproportsionaalselt (UNICEF 2021)</a:t>
            </a:r>
            <a:endParaRPr/>
          </a:p>
          <a:p>
            <a:pPr indent="-320040" lvl="0" marL="457200" rtl="0" algn="l">
              <a:lnSpc>
                <a:spcPct val="115000"/>
              </a:lnSpc>
              <a:spcBef>
                <a:spcPts val="1000"/>
              </a:spcBef>
              <a:spcAft>
                <a:spcPts val="0"/>
              </a:spcAft>
              <a:buSzPts val="1440"/>
              <a:buChar char="►"/>
            </a:pPr>
            <a:r>
              <a:rPr lang="et-EE"/>
              <a:t>Noored on </a:t>
            </a:r>
            <a:r>
              <a:rPr lang="et-EE" u="sng"/>
              <a:t>täiskasvanutest haavatavamad kliimamuutuste füüsiliste tagajärgede suhtes</a:t>
            </a:r>
            <a:r>
              <a:rPr lang="et-EE"/>
              <a:t>, aga ka nende kriiside sotsiaalsete mõjude suhtes</a:t>
            </a:r>
            <a:endParaRPr/>
          </a:p>
          <a:p>
            <a:pPr indent="-320040" lvl="0" marL="457200" rtl="0" algn="l">
              <a:lnSpc>
                <a:spcPct val="115000"/>
              </a:lnSpc>
              <a:spcBef>
                <a:spcPts val="1000"/>
              </a:spcBef>
              <a:spcAft>
                <a:spcPts val="0"/>
              </a:spcAft>
              <a:buSzPts val="1440"/>
              <a:buChar char="►"/>
            </a:pPr>
            <a:r>
              <a:rPr lang="et-EE" u="sng"/>
              <a:t>Kliimaärevus</a:t>
            </a:r>
            <a:endParaRPr u="sng"/>
          </a:p>
          <a:p>
            <a:pPr indent="-320040" lvl="0" marL="457200" rtl="0" algn="l">
              <a:lnSpc>
                <a:spcPct val="115000"/>
              </a:lnSpc>
              <a:spcBef>
                <a:spcPts val="1000"/>
              </a:spcBef>
              <a:spcAft>
                <a:spcPts val="0"/>
              </a:spcAft>
              <a:buSzPts val="1440"/>
              <a:buChar char="►"/>
            </a:pPr>
            <a:r>
              <a:rPr lang="et-EE" u="sng"/>
              <a:t>Lapsed jäävad kõrvale vastutusmehhanismidest / otsustusprotsessidest</a:t>
            </a:r>
            <a:endParaRPr u="sng"/>
          </a:p>
          <a:p>
            <a:pPr indent="-320040" lvl="0" marL="457200" rtl="0" algn="l">
              <a:lnSpc>
                <a:spcPct val="115000"/>
              </a:lnSpc>
              <a:spcBef>
                <a:spcPts val="1000"/>
              </a:spcBef>
              <a:spcAft>
                <a:spcPts val="0"/>
              </a:spcAft>
              <a:buSzPts val="1440"/>
              <a:buChar char="►"/>
            </a:pPr>
            <a:r>
              <a:rPr lang="et-EE" u="sng"/>
              <a:t>Mõju noortele on tõsisem ja pikaajalisem</a:t>
            </a:r>
            <a:r>
              <a:rPr lang="et-EE"/>
              <a:t> võrreldes sellega, mida kogevad täiskasvanud poliitikud ja otsustajad</a:t>
            </a:r>
            <a:endParaRPr/>
          </a:p>
          <a:p>
            <a:pPr indent="0" lvl="0" marL="457200" rtl="0" algn="l">
              <a:lnSpc>
                <a:spcPct val="100000"/>
              </a:lnSpc>
              <a:spcBef>
                <a:spcPts val="1000"/>
              </a:spcBef>
              <a:spcAft>
                <a:spcPts val="0"/>
              </a:spcAft>
              <a:buSzPts val="1440"/>
              <a:buNone/>
            </a:pPr>
            <a:r>
              <a:t/>
            </a:r>
            <a:endParaRPr/>
          </a:p>
        </p:txBody>
      </p:sp>
      <p:sp>
        <p:nvSpPr>
          <p:cNvPr id="355" name="Google Shape;355;g3624228cd70_0_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624228cd70_0_1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Laste keskkonnaalaste õiguste areng</a:t>
            </a:r>
            <a:endParaRPr/>
          </a:p>
        </p:txBody>
      </p:sp>
      <p:sp>
        <p:nvSpPr>
          <p:cNvPr id="362" name="Google Shape;362;g3624228cd70_0_14"/>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p>
            <a:pPr indent="-320040" lvl="0" marL="457200" rtl="0" algn="l">
              <a:lnSpc>
                <a:spcPct val="115000"/>
              </a:lnSpc>
              <a:spcBef>
                <a:spcPts val="1000"/>
              </a:spcBef>
              <a:spcAft>
                <a:spcPts val="0"/>
              </a:spcAft>
              <a:buSzPts val="1440"/>
              <a:buChar char="►"/>
            </a:pPr>
            <a:r>
              <a:rPr lang="et-EE"/>
              <a:t>1989 – ÜRO lapse õiguste konventsioon</a:t>
            </a:r>
            <a:endParaRPr/>
          </a:p>
          <a:p>
            <a:pPr indent="-320040" lvl="0" marL="457200" rtl="0" algn="l">
              <a:lnSpc>
                <a:spcPct val="115000"/>
              </a:lnSpc>
              <a:spcBef>
                <a:spcPts val="1000"/>
              </a:spcBef>
              <a:spcAft>
                <a:spcPts val="0"/>
              </a:spcAft>
              <a:buSzPts val="1440"/>
              <a:buChar char="►"/>
            </a:pPr>
            <a:r>
              <a:rPr lang="et-EE"/>
              <a:t>1992 – Rio de Janeiro keskkonnakonverents (UNCED): rõhutati </a:t>
            </a:r>
            <a:r>
              <a:rPr lang="et-EE" u="sng"/>
              <a:t>jätkusuutliku arengu</a:t>
            </a:r>
            <a:r>
              <a:rPr lang="et-EE"/>
              <a:t> tähtsust tulevastele põlvedele; noorte hääl sai rohkem tähelepanu.</a:t>
            </a:r>
            <a:endParaRPr/>
          </a:p>
          <a:p>
            <a:pPr indent="-320040" lvl="0" marL="457200" rtl="0" algn="l">
              <a:lnSpc>
                <a:spcPct val="115000"/>
              </a:lnSpc>
              <a:spcBef>
                <a:spcPts val="1000"/>
              </a:spcBef>
              <a:spcAft>
                <a:spcPts val="0"/>
              </a:spcAft>
              <a:buSzPts val="1440"/>
              <a:buChar char="►"/>
            </a:pPr>
            <a:r>
              <a:rPr lang="et-EE" u="sng"/>
              <a:t>2018 - Greta Thunberg ja Fridays for Future </a:t>
            </a:r>
            <a:endParaRPr u="sng"/>
          </a:p>
          <a:p>
            <a:pPr indent="-320040" lvl="0" marL="457200" rtl="0" algn="l">
              <a:lnSpc>
                <a:spcPct val="115000"/>
              </a:lnSpc>
              <a:spcBef>
                <a:spcPts val="1000"/>
              </a:spcBef>
              <a:spcAft>
                <a:spcPts val="0"/>
              </a:spcAft>
              <a:buSzPts val="1440"/>
              <a:buChar char="►"/>
            </a:pPr>
            <a:r>
              <a:rPr lang="et-EE" u="sng"/>
              <a:t>Lapsed hakkavad pöörduma kohtute poole</a:t>
            </a:r>
            <a:r>
              <a:rPr lang="et-EE"/>
              <a:t> – näiteks kliimakaebused riikide vastu, väites, et valitsused rikuvad laste õigusi; sh pöördumine ÜRO poole</a:t>
            </a:r>
            <a:endParaRPr/>
          </a:p>
          <a:p>
            <a:pPr indent="-320040" lvl="0" marL="457200" rtl="0" algn="l">
              <a:lnSpc>
                <a:spcPct val="115000"/>
              </a:lnSpc>
              <a:spcBef>
                <a:spcPts val="1000"/>
              </a:spcBef>
              <a:spcAft>
                <a:spcPts val="0"/>
              </a:spcAft>
              <a:buSzPts val="1440"/>
              <a:buChar char="►"/>
            </a:pPr>
            <a:r>
              <a:rPr lang="et-EE"/>
              <a:t>2021 – ÜRO lapse õiguste komitee seisukoht: </a:t>
            </a:r>
            <a:r>
              <a:rPr lang="et-EE" u="sng"/>
              <a:t>riikidel on kohustus kaitsta lapsi keskkonnakahjude, sealhulgas kliimamuutuse eest</a:t>
            </a:r>
            <a:endParaRPr u="sng"/>
          </a:p>
          <a:p>
            <a:pPr indent="-320040" lvl="0" marL="457200" rtl="0" algn="l">
              <a:lnSpc>
                <a:spcPct val="115000"/>
              </a:lnSpc>
              <a:spcBef>
                <a:spcPts val="1000"/>
              </a:spcBef>
              <a:spcAft>
                <a:spcPts val="1000"/>
              </a:spcAft>
              <a:buSzPts val="1440"/>
              <a:buChar char="►"/>
            </a:pPr>
            <a:r>
              <a:rPr lang="et-EE"/>
              <a:t>2023 – ÜRO lapse õiguste üldkommentaar nr 26</a:t>
            </a:r>
            <a:endParaRPr/>
          </a:p>
        </p:txBody>
      </p:sp>
      <p:sp>
        <p:nvSpPr>
          <p:cNvPr id="363" name="Google Shape;363;g3624228cd70_0_1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3624228cd70_0_2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Noorte kliimakaebus ÜRO-le →</a:t>
            </a:r>
            <a:br>
              <a:rPr lang="et-EE"/>
            </a:br>
            <a:r>
              <a:rPr lang="et-EE"/>
              <a:t>lapse õiguste komitee seisukoht (2021)</a:t>
            </a:r>
            <a:endParaRPr/>
          </a:p>
        </p:txBody>
      </p:sp>
      <p:sp>
        <p:nvSpPr>
          <p:cNvPr id="370" name="Google Shape;370;g3624228cd70_0_21"/>
          <p:cNvSpPr txBox="1"/>
          <p:nvPr>
            <p:ph idx="1" type="body"/>
          </p:nvPr>
        </p:nvSpPr>
        <p:spPr>
          <a:xfrm>
            <a:off x="677325" y="2160600"/>
            <a:ext cx="9491400" cy="4418100"/>
          </a:xfrm>
          <a:prstGeom prst="rect">
            <a:avLst/>
          </a:prstGeom>
          <a:noFill/>
          <a:ln>
            <a:noFill/>
          </a:ln>
        </p:spPr>
        <p:txBody>
          <a:bodyPr anchorCtr="0" anchor="t" bIns="45700" lIns="91425" spcFirstLastPara="1" rIns="91425" wrap="square" tIns="45700">
            <a:normAutofit fontScale="92500" lnSpcReduction="20000"/>
          </a:bodyPr>
          <a:lstStyle/>
          <a:p>
            <a:pPr indent="-337738" lvl="0" marL="457200" rtl="0" algn="l">
              <a:lnSpc>
                <a:spcPct val="115000"/>
              </a:lnSpc>
              <a:spcBef>
                <a:spcPts val="1000"/>
              </a:spcBef>
              <a:spcAft>
                <a:spcPts val="0"/>
              </a:spcAft>
              <a:buSzPct val="103224"/>
              <a:buChar char="-"/>
            </a:pPr>
            <a:r>
              <a:rPr lang="et-EE"/>
              <a:t>Kaebajateks 16 noort maailma eri riikidest (kaebus esitati 2019)</a:t>
            </a:r>
            <a:endParaRPr/>
          </a:p>
          <a:p>
            <a:pPr indent="-337738" lvl="0" marL="457200" rtl="0" algn="l">
              <a:lnSpc>
                <a:spcPct val="115000"/>
              </a:lnSpc>
              <a:spcBef>
                <a:spcPts val="1000"/>
              </a:spcBef>
              <a:spcAft>
                <a:spcPts val="0"/>
              </a:spcAft>
              <a:buSzPct val="103224"/>
              <a:buChar char="-"/>
            </a:pPr>
            <a:r>
              <a:rPr lang="et-EE"/>
              <a:t>Komitee ei võtnud kaebust menetlusse tehnilistel põhjustel, kuid tegi olulise sisulise avalduse laste keskkonnaalaste õiguste kohta</a:t>
            </a:r>
            <a:endParaRPr/>
          </a:p>
          <a:p>
            <a:pPr indent="-337738" lvl="0" marL="457200" rtl="0" algn="l">
              <a:lnSpc>
                <a:spcPct val="115000"/>
              </a:lnSpc>
              <a:spcBef>
                <a:spcPts val="1000"/>
              </a:spcBef>
              <a:spcAft>
                <a:spcPts val="0"/>
              </a:spcAft>
              <a:buSzPct val="103224"/>
              <a:buChar char="-"/>
            </a:pPr>
            <a:r>
              <a:rPr lang="et-EE"/>
              <a:t>Komitee seisukoht:</a:t>
            </a:r>
            <a:endParaRPr/>
          </a:p>
          <a:p>
            <a:pPr indent="-337738" lvl="1" marL="914400" rtl="0" algn="l">
              <a:lnSpc>
                <a:spcPct val="115000"/>
              </a:lnSpc>
              <a:spcBef>
                <a:spcPts val="1000"/>
              </a:spcBef>
              <a:spcAft>
                <a:spcPts val="0"/>
              </a:spcAft>
              <a:buSzPct val="116129"/>
              <a:buChar char="-"/>
            </a:pPr>
            <a:r>
              <a:rPr lang="et-EE" u="sng"/>
              <a:t>Kliimamuutus on reaalne oht laste tervisele, ellujäämisele ja arengule ehk laste põhiõigustele</a:t>
            </a:r>
            <a:endParaRPr u="sng"/>
          </a:p>
          <a:p>
            <a:pPr indent="-337738" lvl="1" marL="914400" rtl="0" algn="l">
              <a:lnSpc>
                <a:spcPct val="115000"/>
              </a:lnSpc>
              <a:spcBef>
                <a:spcPts val="1000"/>
              </a:spcBef>
              <a:spcAft>
                <a:spcPts val="0"/>
              </a:spcAft>
              <a:buSzPct val="116129"/>
              <a:buChar char="-"/>
            </a:pPr>
            <a:r>
              <a:rPr lang="et-EE" u="sng"/>
              <a:t>Riikidel on kohustus ennetada ja vähendada keskkonnakahju, mis ohustab laste õigusi – nii oma riigis kui ka piiriüleselt</a:t>
            </a:r>
            <a:r>
              <a:rPr lang="et-EE" sz="1600" u="sng"/>
              <a:t> </a:t>
            </a:r>
            <a:endParaRPr u="sng"/>
          </a:p>
          <a:p>
            <a:pPr indent="-337738" lvl="1" marL="914400" rtl="0" algn="l">
              <a:lnSpc>
                <a:spcPct val="115000"/>
              </a:lnSpc>
              <a:spcBef>
                <a:spcPts val="1000"/>
              </a:spcBef>
              <a:spcAft>
                <a:spcPts val="0"/>
              </a:spcAft>
              <a:buSzPct val="116129"/>
              <a:buChar char="-"/>
            </a:pPr>
            <a:r>
              <a:rPr lang="et-EE"/>
              <a:t>Laste hääl peab olema otsustes arvestatud. </a:t>
            </a:r>
            <a:endParaRPr/>
          </a:p>
          <a:p>
            <a:pPr indent="-337738" lvl="1" marL="914400" rtl="0" algn="l">
              <a:lnSpc>
                <a:spcPct val="115000"/>
              </a:lnSpc>
              <a:spcBef>
                <a:spcPts val="1000"/>
              </a:spcBef>
              <a:spcAft>
                <a:spcPts val="0"/>
              </a:spcAft>
              <a:buSzPct val="116129"/>
              <a:buChar char="-"/>
            </a:pPr>
            <a:r>
              <a:rPr lang="et-EE" u="sng"/>
              <a:t>Riigid peavad tegutsema kiiresti ja teaduspõhiselt, et vähendada KHG heidet.</a:t>
            </a:r>
            <a:endParaRPr u="sng"/>
          </a:p>
          <a:p>
            <a:pPr indent="-337738" lvl="0" marL="457200" rtl="0" algn="l">
              <a:lnSpc>
                <a:spcPct val="115000"/>
              </a:lnSpc>
              <a:spcBef>
                <a:spcPts val="1000"/>
              </a:spcBef>
              <a:spcAft>
                <a:spcPts val="0"/>
              </a:spcAft>
              <a:buSzPct val="103224"/>
              <a:buChar char="-"/>
            </a:pPr>
            <a:r>
              <a:rPr b="1" lang="et-EE" u="sng"/>
              <a:t>Keskkonna kaitsmine ei ole vaid poliitiline valik, vaid ka juriidiline kohustus laste ees!</a:t>
            </a:r>
            <a:endParaRPr u="sng"/>
          </a:p>
          <a:p>
            <a:pPr indent="-337738" lvl="0" marL="457200" rtl="0" algn="l">
              <a:lnSpc>
                <a:spcPct val="115000"/>
              </a:lnSpc>
              <a:spcBef>
                <a:spcPts val="2000"/>
              </a:spcBef>
              <a:spcAft>
                <a:spcPts val="1000"/>
              </a:spcAft>
              <a:buSzPct val="103224"/>
              <a:buChar char="-"/>
            </a:pPr>
            <a:r>
              <a:rPr lang="et-EE" u="sng"/>
              <a:t>Kaebus näitas, et </a:t>
            </a:r>
            <a:r>
              <a:rPr b="1" lang="et-EE" u="sng"/>
              <a:t>noored saavad käivitada rahvusvahelisel tasandil olulisi arenguid</a:t>
            </a:r>
            <a:r>
              <a:rPr lang="et-EE" u="sng"/>
              <a:t>, isegi kui kaebus formaalselt edukas ei ole.</a:t>
            </a:r>
            <a:endParaRPr b="1" u="sng"/>
          </a:p>
        </p:txBody>
      </p:sp>
      <p:sp>
        <p:nvSpPr>
          <p:cNvPr id="371" name="Google Shape;371;g3624228cd70_0_2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624228cd70_0_2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t-EE"/>
              <a:t>ÜRO üldkommentaar nr 26 (2023)</a:t>
            </a:r>
            <a:endParaRPr/>
          </a:p>
        </p:txBody>
      </p:sp>
      <p:sp>
        <p:nvSpPr>
          <p:cNvPr id="378" name="Google Shape;378;g3624228cd70_0_28"/>
          <p:cNvSpPr txBox="1"/>
          <p:nvPr>
            <p:ph idx="1" type="body"/>
          </p:nvPr>
        </p:nvSpPr>
        <p:spPr>
          <a:xfrm>
            <a:off x="677325" y="1676876"/>
            <a:ext cx="8596800" cy="4364400"/>
          </a:xfrm>
          <a:prstGeom prst="rect">
            <a:avLst/>
          </a:prstGeom>
          <a:noFill/>
          <a:ln>
            <a:noFill/>
          </a:ln>
        </p:spPr>
        <p:txBody>
          <a:bodyPr anchorCtr="0" anchor="t" bIns="45700" lIns="91425" spcFirstLastPara="1" rIns="91425" wrap="square" tIns="45700">
            <a:normAutofit/>
          </a:bodyPr>
          <a:lstStyle/>
          <a:p>
            <a:pPr indent="-320040" lvl="0" marL="457200" rtl="0" algn="l">
              <a:lnSpc>
                <a:spcPct val="115000"/>
              </a:lnSpc>
              <a:spcBef>
                <a:spcPts val="1000"/>
              </a:spcBef>
              <a:spcAft>
                <a:spcPts val="0"/>
              </a:spcAft>
              <a:buSzPts val="1440"/>
              <a:buChar char="►"/>
            </a:pPr>
            <a:r>
              <a:rPr b="1" lang="et-EE" u="sng"/>
              <a:t>Lapse õiguste konventsioonist tuleneb iga lapse õigus puhtale ja tervislikule keskkonnale.</a:t>
            </a:r>
            <a:r>
              <a:rPr lang="et-EE" u="sng"/>
              <a:t> </a:t>
            </a:r>
            <a:endParaRPr u="sng"/>
          </a:p>
          <a:p>
            <a:pPr indent="-320040" lvl="0" marL="457200" rtl="0" algn="l">
              <a:lnSpc>
                <a:spcPct val="115000"/>
              </a:lnSpc>
              <a:spcBef>
                <a:spcPts val="1000"/>
              </a:spcBef>
              <a:spcAft>
                <a:spcPts val="0"/>
              </a:spcAft>
              <a:buSzPts val="1440"/>
              <a:buChar char="►"/>
            </a:pPr>
            <a:r>
              <a:rPr lang="et-EE"/>
              <a:t>Kliimameetmeid kavandades peaksid riigid selgelt keskenduma laste huvide kaitsele. </a:t>
            </a:r>
            <a:endParaRPr/>
          </a:p>
          <a:p>
            <a:pPr indent="-320040" lvl="0" marL="457200" rtl="0" algn="l">
              <a:lnSpc>
                <a:spcPct val="115000"/>
              </a:lnSpc>
              <a:spcBef>
                <a:spcPts val="1000"/>
              </a:spcBef>
              <a:spcAft>
                <a:spcPts val="0"/>
              </a:spcAft>
              <a:buSzPts val="1440"/>
              <a:buChar char="►"/>
            </a:pPr>
            <a:r>
              <a:rPr lang="et-EE"/>
              <a:t>Riikidel tuleb rakendada kõiki vajalikke meetmeid, et ettevõtted vähendaksid oma kasvuhoonegaaside heidet võimalikult kiiresti. </a:t>
            </a:r>
            <a:endParaRPr/>
          </a:p>
          <a:p>
            <a:pPr indent="-320040" lvl="0" marL="457200" rtl="0" algn="l">
              <a:lnSpc>
                <a:spcPct val="115000"/>
              </a:lnSpc>
              <a:spcBef>
                <a:spcPts val="1000"/>
              </a:spcBef>
              <a:spcAft>
                <a:spcPts val="0"/>
              </a:spcAft>
              <a:buSzPts val="1440"/>
              <a:buChar char="►"/>
            </a:pPr>
            <a:r>
              <a:rPr lang="et-EE" u="sng"/>
              <a:t>Lapsi tuleb </a:t>
            </a:r>
            <a:r>
              <a:rPr b="1" lang="et-EE" u="sng"/>
              <a:t>kaasata sisukalt</a:t>
            </a:r>
            <a:r>
              <a:rPr lang="et-EE" u="sng"/>
              <a:t> keskkonnaotsuste tegemisse, mis võivad neid mõjutada, ning tagama tõhusa ligipääsu õiguskaitsele.</a:t>
            </a:r>
            <a:endParaRPr u="sng"/>
          </a:p>
          <a:p>
            <a:pPr indent="-320040" lvl="0" marL="457200" rtl="0" algn="l">
              <a:lnSpc>
                <a:spcPct val="115000"/>
              </a:lnSpc>
              <a:spcBef>
                <a:spcPts val="1000"/>
              </a:spcBef>
              <a:spcAft>
                <a:spcPts val="0"/>
              </a:spcAft>
              <a:buSzPts val="1440"/>
              <a:buChar char="►"/>
            </a:pPr>
            <a:r>
              <a:rPr lang="et-EE" u="sng"/>
              <a:t>Kõik keskkonnaalased õigusaktid, poliitikad, projektid, eelarved, sh need mis juba jõus, vajavad</a:t>
            </a:r>
            <a:r>
              <a:rPr b="1" lang="et-EE" u="sng"/>
              <a:t> igakülgset mõjuanalüüsi laste õiguste aspektist</a:t>
            </a:r>
            <a:r>
              <a:rPr lang="et-EE" u="sng"/>
              <a:t>.</a:t>
            </a:r>
            <a:endParaRPr u="sng"/>
          </a:p>
          <a:p>
            <a:pPr indent="0" lvl="0" marL="0" rtl="0" algn="l">
              <a:lnSpc>
                <a:spcPct val="100000"/>
              </a:lnSpc>
              <a:spcBef>
                <a:spcPts val="1000"/>
              </a:spcBef>
              <a:spcAft>
                <a:spcPts val="0"/>
              </a:spcAft>
              <a:buSzPts val="1440"/>
              <a:buNone/>
            </a:pPr>
            <a:r>
              <a:t/>
            </a:r>
            <a:endParaRPr/>
          </a:p>
        </p:txBody>
      </p:sp>
      <p:sp>
        <p:nvSpPr>
          <p:cNvPr id="379" name="Google Shape;379;g3624228cd70_0_2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t-EE"/>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Esitluse mal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2025-06-12T08:47:46Z</dcterms:created>
  <dc:creator>User</dc:creator>
</cp:coreProperties>
</file>