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7" r:id="rId3"/>
    <p:sldId id="260" r:id="rId4"/>
    <p:sldId id="282" r:id="rId5"/>
    <p:sldId id="288" r:id="rId6"/>
    <p:sldId id="289" r:id="rId7"/>
    <p:sldId id="290" r:id="rId8"/>
    <p:sldId id="291" r:id="rId9"/>
    <p:sldId id="292" r:id="rId10"/>
    <p:sldId id="285" r:id="rId11"/>
    <p:sldId id="286" r:id="rId12"/>
    <p:sldId id="293" r:id="rId13"/>
    <p:sldId id="274" r:id="rId14"/>
    <p:sldId id="281" r:id="rId15"/>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18" autoAdjust="0"/>
    <p:restoredTop sz="94660"/>
  </p:normalViewPr>
  <p:slideViewPr>
    <p:cSldViewPr snapToGrid="0">
      <p:cViewPr varScale="1">
        <p:scale>
          <a:sx n="60" d="100"/>
          <a:sy n="60" d="100"/>
        </p:scale>
        <p:origin x="9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Footer Placeholder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4" name="Slide Number Placeholder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69324F-789F-4A50-84A1-96B182D5166B}" type="slidenum">
              <a:t>‹#›</a:t>
            </a:fld>
            <a:endParaRPr lang="en-US" sz="1200" b="0" i="0" u="none" strike="noStrike" kern="1200" cap="none" spc="0" baseline="0">
              <a:solidFill>
                <a:srgbClr val="000000"/>
              </a:solidFill>
              <a:uFillTx/>
              <a:latin typeface="Calibri"/>
            </a:endParaRPr>
          </a:p>
        </p:txBody>
      </p:sp>
      <p:pic>
        <p:nvPicPr>
          <p:cNvPr id="5" name="Picture 6"/>
          <p:cNvPicPr>
            <a:picLocks noChangeAspect="1"/>
          </p:cNvPicPr>
          <p:nvPr/>
        </p:nvPicPr>
        <p:blipFill>
          <a:blip r:embed="rId2"/>
          <a:stretch>
            <a:fillRect/>
          </a:stretch>
        </p:blipFill>
        <p:spPr>
          <a:xfrm>
            <a:off x="6405253" y="108859"/>
            <a:ext cx="307604" cy="9797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694187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E265C42-003B-4592-89EE-B7F0475C8779}" type="datetime1">
              <a:rPr lang="en-US"/>
              <a:pPr lvl="0"/>
              <a:t>5/15/2024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rmAutofit/>
          </a:body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57B8D61-831C-4BC6-A650-E2F59D3DEC52}" type="slidenum">
              <a:t>‹#›</a:t>
            </a:fld>
            <a:endParaRPr lang="en-US"/>
          </a:p>
        </p:txBody>
      </p:sp>
    </p:spTree>
    <p:extLst>
      <p:ext uri="{BB962C8B-B14F-4D97-AF65-F5344CB8AC3E}">
        <p14:creationId xmlns:p14="http://schemas.microsoft.com/office/powerpoint/2010/main" val="779228666"/>
      </p:ext>
    </p:extLst>
  </p:cSld>
  <p:clrMap bg1="lt1" tx1="dk1" bg2="lt2" tx2="dk2" accent1="accent1" accent2="accent2" accent3="accent3" accent4="accent4" accent5="accent5" accent6="accent6" hlink="hlink" folHlink="folHlink"/>
  <p:notesStyle>
    <a:lvl1pPr marL="0" marR="0" lvl="0" indent="0" algn="l" defTabSz="457200" rtl="0" fontAlgn="auto" hangingPunct="1">
      <a:lnSpc>
        <a:spcPct val="100000"/>
      </a:lnSpc>
      <a:spcBef>
        <a:spcPts val="0"/>
      </a:spcBef>
      <a:spcAft>
        <a:spcPts val="0"/>
      </a:spcAft>
      <a:buNone/>
      <a:tabLst/>
      <a:defRPr lang="et-EE" sz="1200" b="0" i="0" u="none" strike="noStrike" kern="1200" cap="none" spc="0" baseline="0">
        <a:solidFill>
          <a:srgbClr val="000000"/>
        </a:solidFill>
        <a:uFillTx/>
        <a:latin typeface="Calibri"/>
      </a:defRPr>
    </a:lvl1pPr>
    <a:lvl2pPr marL="457200" marR="0" lvl="1" indent="0" algn="l" defTabSz="457200" rtl="0" fontAlgn="auto" hangingPunct="1">
      <a:lnSpc>
        <a:spcPct val="100000"/>
      </a:lnSpc>
      <a:spcBef>
        <a:spcPts val="0"/>
      </a:spcBef>
      <a:spcAft>
        <a:spcPts val="0"/>
      </a:spcAft>
      <a:buNone/>
      <a:tabLst/>
      <a:defRPr lang="et-EE" sz="1200" b="0" i="0" u="none" strike="noStrike" kern="1200" cap="none" spc="0" baseline="0">
        <a:solidFill>
          <a:srgbClr val="000000"/>
        </a:solidFill>
        <a:uFillTx/>
        <a:latin typeface="Calibri"/>
      </a:defRPr>
    </a:lvl2pPr>
    <a:lvl3pPr marL="914400" marR="0" lvl="2" indent="0" algn="l" defTabSz="457200" rtl="0" fontAlgn="auto" hangingPunct="1">
      <a:lnSpc>
        <a:spcPct val="100000"/>
      </a:lnSpc>
      <a:spcBef>
        <a:spcPts val="0"/>
      </a:spcBef>
      <a:spcAft>
        <a:spcPts val="0"/>
      </a:spcAft>
      <a:buNone/>
      <a:tabLst/>
      <a:defRPr lang="et-EE" sz="1200" b="0" i="0" u="none" strike="noStrike" kern="1200" cap="none" spc="0" baseline="0">
        <a:solidFill>
          <a:srgbClr val="000000"/>
        </a:solidFill>
        <a:uFillTx/>
        <a:latin typeface="Calibri"/>
      </a:defRPr>
    </a:lvl3pPr>
    <a:lvl4pPr marL="1371600" marR="0" lvl="3" indent="0" algn="l" defTabSz="457200" rtl="0" fontAlgn="auto" hangingPunct="1">
      <a:lnSpc>
        <a:spcPct val="100000"/>
      </a:lnSpc>
      <a:spcBef>
        <a:spcPts val="0"/>
      </a:spcBef>
      <a:spcAft>
        <a:spcPts val="0"/>
      </a:spcAft>
      <a:buNone/>
      <a:tabLst/>
      <a:defRPr lang="et-EE" sz="1200" b="0" i="0" u="none" strike="noStrike" kern="1200" cap="none" spc="0" baseline="0">
        <a:solidFill>
          <a:srgbClr val="000000"/>
        </a:solidFill>
        <a:uFillTx/>
        <a:latin typeface="Calibri"/>
      </a:defRPr>
    </a:lvl4pPr>
    <a:lvl5pPr marL="1828800" marR="0" lvl="4" indent="0" algn="l" defTabSz="457200" rtl="0" fontAlgn="auto" hangingPunct="1">
      <a:lnSpc>
        <a:spcPct val="100000"/>
      </a:lnSpc>
      <a:spcBef>
        <a:spcPts val="0"/>
      </a:spcBef>
      <a:spcAft>
        <a:spcPts val="0"/>
      </a:spcAft>
      <a:buNone/>
      <a:tabLst/>
      <a:defRPr lang="et-E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lvl="0"/>
            <a:fld id="{157B8D61-831C-4BC6-A650-E2F59D3DEC52}" type="slidenum">
              <a:rPr lang="et-EE" smtClean="0"/>
              <a:t>5</a:t>
            </a:fld>
            <a:endParaRPr lang="et-EE"/>
          </a:p>
        </p:txBody>
      </p:sp>
    </p:spTree>
    <p:extLst>
      <p:ext uri="{BB962C8B-B14F-4D97-AF65-F5344CB8AC3E}">
        <p14:creationId xmlns:p14="http://schemas.microsoft.com/office/powerpoint/2010/main" val="37814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lvl="0"/>
            <a:fld id="{157B8D61-831C-4BC6-A650-E2F59D3DEC52}" type="slidenum">
              <a:rPr lang="et-EE" smtClean="0"/>
              <a:t>9</a:t>
            </a:fld>
            <a:endParaRPr lang="et-EE"/>
          </a:p>
        </p:txBody>
      </p:sp>
    </p:spTree>
    <p:extLst>
      <p:ext uri="{BB962C8B-B14F-4D97-AF65-F5344CB8AC3E}">
        <p14:creationId xmlns:p14="http://schemas.microsoft.com/office/powerpoint/2010/main" val="3733792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435519" y="2130423"/>
            <a:ext cx="7312694" cy="1823962"/>
          </a:xfrm>
        </p:spPr>
        <p:txBody>
          <a:bodyPr/>
          <a:lstStyle>
            <a:lvl1pPr>
              <a:defRPr>
                <a:solidFill>
                  <a:srgbClr val="FFFFFF"/>
                </a:solidFill>
              </a:defRPr>
            </a:lvl1pPr>
          </a:lstStyle>
          <a:p>
            <a:pPr lvl="0"/>
            <a:r>
              <a:rPr lang="en-US"/>
              <a:t>Click to edit Master title style</a:t>
            </a:r>
          </a:p>
        </p:txBody>
      </p:sp>
      <p:sp>
        <p:nvSpPr>
          <p:cNvPr id="3" name="Subtitle 2"/>
          <p:cNvSpPr txBox="1">
            <a:spLocks noGrp="1"/>
          </p:cNvSpPr>
          <p:nvPr>
            <p:ph type="subTitle" idx="1"/>
          </p:nvPr>
        </p:nvSpPr>
        <p:spPr>
          <a:xfrm>
            <a:off x="435519" y="3954386"/>
            <a:ext cx="7312694" cy="1752603"/>
          </a:xfrm>
        </p:spPr>
        <p:txBody>
          <a:bodyPr/>
          <a:lstStyle>
            <a:lvl1pPr marL="0" indent="0">
              <a:spcBef>
                <a:spcPts val="600"/>
              </a:spcBef>
              <a:buNone/>
              <a:defRPr sz="2400">
                <a:solidFill>
                  <a:srgbClr val="FFFFFF"/>
                </a:solidFill>
              </a:defRPr>
            </a:lvl1pPr>
          </a:lstStyle>
          <a:p>
            <a:pPr lvl="0"/>
            <a:r>
              <a:rPr lang="en-US"/>
              <a:t>Click to edit Master subtitle style</a:t>
            </a:r>
          </a:p>
        </p:txBody>
      </p:sp>
      <p:sp>
        <p:nvSpPr>
          <p:cNvPr id="4" name="Footer Placeholder 4"/>
          <p:cNvSpPr txBox="1">
            <a:spLocks noGrp="1"/>
          </p:cNvSpPr>
          <p:nvPr>
            <p:ph type="ftr" sz="quarter" idx="9"/>
          </p:nvPr>
        </p:nvSpPr>
        <p:spPr>
          <a:xfrm>
            <a:off x="435519" y="6356351"/>
            <a:ext cx="8361136" cy="365129"/>
          </a:xfrm>
          <a:prstGeom prst="rect">
            <a:avLst/>
          </a:prstGeom>
          <a:noFill/>
          <a:ln>
            <a:noFill/>
          </a:ln>
        </p:spPr>
        <p:txBody>
          <a:bodyPr vert="horz" wrap="square" lIns="91440" tIns="45720" rIns="91440" bIns="45720" anchor="t" anchorCtr="1" compatLnSpc="1">
            <a:noAutofit/>
          </a:bodyPr>
          <a:lstStyle>
            <a:lvl1pPr marL="0" marR="0" lvl="0" indent="0" algn="ctr" defTabSz="457200" rtl="0" fontAlgn="auto" hangingPunct="1">
              <a:lnSpc>
                <a:spcPct val="100000"/>
              </a:lnSpc>
              <a:spcBef>
                <a:spcPts val="0"/>
              </a:spcBef>
              <a:spcAft>
                <a:spcPts val="0"/>
              </a:spcAft>
              <a:buNone/>
              <a:tabLst/>
              <a:defRPr lang="fi-FI" sz="1200" b="0" i="0" u="none" strike="noStrike" kern="1200" cap="none" spc="0" baseline="0">
                <a:solidFill>
                  <a:srgbClr val="FFFFFF"/>
                </a:solidFill>
                <a:uFillTx/>
                <a:latin typeface="Museo 500"/>
                <a:cs typeface="Museo 500"/>
              </a:defRPr>
            </a:lvl1pPr>
          </a:lstStyle>
          <a:p>
            <a:pPr lvl="0"/>
            <a:r>
              <a:rPr lang="fi-FI"/>
              <a:t>SA Keskkonnaõiguse Keskus - Aleksandri 8, Tartu 51004 - Tel +372 742 4524 - k6k@k6k.ee - www.k6k.ee</a:t>
            </a:r>
          </a:p>
        </p:txBody>
      </p:sp>
    </p:spTree>
    <p:extLst>
      <p:ext uri="{BB962C8B-B14F-4D97-AF65-F5344CB8AC3E}">
        <p14:creationId xmlns:p14="http://schemas.microsoft.com/office/powerpoint/2010/main" val="27948525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8"/>
          </p:nvPr>
        </p:nvSpPr>
        <p:spPr/>
        <p:txBody>
          <a:bodyPr/>
          <a:lstStyle>
            <a:lvl1pPr>
              <a:defRPr/>
            </a:lvl1pPr>
          </a:lstStyle>
          <a:p>
            <a:pPr lvl="0"/>
            <a:fld id="{9D6F6A85-4874-4550-B11C-2E799E6215F9}" type="slidenum">
              <a:t>‹#›</a:t>
            </a:fld>
            <a:endParaRPr lang="en-US"/>
          </a:p>
        </p:txBody>
      </p:sp>
    </p:spTree>
    <p:extLst>
      <p:ext uri="{BB962C8B-B14F-4D97-AF65-F5344CB8AC3E}">
        <p14:creationId xmlns:p14="http://schemas.microsoft.com/office/powerpoint/2010/main" val="1381688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2744873"/>
            <a:ext cx="7772400" cy="1362071"/>
          </a:xfrm>
        </p:spPr>
        <p:txBody>
          <a:bodyPr anchor="t"/>
          <a:lstStyle>
            <a:lvl1pPr>
              <a:defRPr sz="4000" b="1" cap="all"/>
            </a:lvl1pPr>
          </a:lstStyle>
          <a:p>
            <a:pPr lvl="0"/>
            <a:r>
              <a:rPr lang="en-US"/>
              <a:t>Click to edit Master title style</a:t>
            </a:r>
          </a:p>
        </p:txBody>
      </p:sp>
      <p:sp>
        <p:nvSpPr>
          <p:cNvPr id="3" name="Slide Number Placeholder 5"/>
          <p:cNvSpPr txBox="1">
            <a:spLocks noGrp="1"/>
          </p:cNvSpPr>
          <p:nvPr>
            <p:ph type="sldNum" sz="quarter" idx="8"/>
          </p:nvPr>
        </p:nvSpPr>
        <p:spPr/>
        <p:txBody>
          <a:bodyPr/>
          <a:lstStyle>
            <a:lvl1pPr>
              <a:defRPr/>
            </a:lvl1pPr>
          </a:lstStyle>
          <a:p>
            <a:pPr lvl="0"/>
            <a:fld id="{98FA93F9-10E6-4B0C-807C-08E6C9BF10D1}" type="slidenum">
              <a:t>‹#›</a:t>
            </a:fld>
            <a:endParaRPr lang="en-US"/>
          </a:p>
        </p:txBody>
      </p:sp>
    </p:spTree>
    <p:extLst>
      <p:ext uri="{BB962C8B-B14F-4D97-AF65-F5344CB8AC3E}">
        <p14:creationId xmlns:p14="http://schemas.microsoft.com/office/powerpoint/2010/main" val="393109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txBox="1">
            <a:spLocks noGrp="1"/>
          </p:cNvSpPr>
          <p:nvPr>
            <p:ph type="sldNum" sz="quarter" idx="8"/>
          </p:nvPr>
        </p:nvSpPr>
        <p:spPr/>
        <p:txBody>
          <a:bodyPr/>
          <a:lstStyle>
            <a:lvl1pPr>
              <a:defRPr/>
            </a:lvl1pPr>
          </a:lstStyle>
          <a:p>
            <a:pPr lvl="0"/>
            <a:fld id="{07190DBA-05D5-4C14-9A1C-FF6EBA8A6DD1}" type="slidenum">
              <a:t>‹#›</a:t>
            </a:fld>
            <a:endParaRPr lang="en-US"/>
          </a:p>
        </p:txBody>
      </p:sp>
    </p:spTree>
    <p:extLst>
      <p:ext uri="{BB962C8B-B14F-4D97-AF65-F5344CB8AC3E}">
        <p14:creationId xmlns:p14="http://schemas.microsoft.com/office/powerpoint/2010/main" val="17424257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txBox="1">
            <a:spLocks noGrp="1"/>
          </p:cNvSpPr>
          <p:nvPr>
            <p:ph type="sldNum" sz="quarter" idx="8"/>
          </p:nvPr>
        </p:nvSpPr>
        <p:spPr/>
        <p:txBody>
          <a:bodyPr/>
          <a:lstStyle>
            <a:lvl1pPr>
              <a:defRPr/>
            </a:lvl1pPr>
          </a:lstStyle>
          <a:p>
            <a:pPr lvl="0"/>
            <a:fld id="{B912D048-2553-47B6-B9B8-0555BADFE519}" type="slidenum">
              <a:t>‹#›</a:t>
            </a:fld>
            <a:endParaRPr lang="en-US"/>
          </a:p>
        </p:txBody>
      </p:sp>
    </p:spTree>
    <p:extLst>
      <p:ext uri="{BB962C8B-B14F-4D97-AF65-F5344CB8AC3E}">
        <p14:creationId xmlns:p14="http://schemas.microsoft.com/office/powerpoint/2010/main" val="277577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Slide Number Placeholder 4"/>
          <p:cNvSpPr txBox="1">
            <a:spLocks noGrp="1"/>
          </p:cNvSpPr>
          <p:nvPr>
            <p:ph type="sldNum" sz="quarter" idx="8"/>
          </p:nvPr>
        </p:nvSpPr>
        <p:spPr/>
        <p:txBody>
          <a:bodyPr/>
          <a:lstStyle>
            <a:lvl1pPr>
              <a:defRPr/>
            </a:lvl1pPr>
          </a:lstStyle>
          <a:p>
            <a:pPr lvl="0"/>
            <a:fld id="{EDBC736D-98EB-487E-946C-E86D9E9F19D1}" type="slidenum">
              <a:t>‹#›</a:t>
            </a:fld>
            <a:endParaRPr lang="en-US"/>
          </a:p>
        </p:txBody>
      </p:sp>
    </p:spTree>
    <p:extLst>
      <p:ext uri="{BB962C8B-B14F-4D97-AF65-F5344CB8AC3E}">
        <p14:creationId xmlns:p14="http://schemas.microsoft.com/office/powerpoint/2010/main" val="89083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p:txBody>
          <a:bodyPr/>
          <a:lstStyle>
            <a:lvl1pPr>
              <a:defRPr/>
            </a:lvl1pPr>
          </a:lstStyle>
          <a:p>
            <a:pPr lvl="0"/>
            <a:fld id="{4B22FA38-0284-4FC4-B361-046EFBAB94B5}" type="slidenum">
              <a:t>‹#›</a:t>
            </a:fld>
            <a:endParaRPr lang="en-US"/>
          </a:p>
        </p:txBody>
      </p:sp>
    </p:spTree>
    <p:extLst>
      <p:ext uri="{BB962C8B-B14F-4D97-AF65-F5344CB8AC3E}">
        <p14:creationId xmlns:p14="http://schemas.microsoft.com/office/powerpoint/2010/main" val="426375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lstStyle>
            <a:lvl1pPr>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Slide Number Placeholder 6"/>
          <p:cNvSpPr txBox="1">
            <a:spLocks noGrp="1"/>
          </p:cNvSpPr>
          <p:nvPr>
            <p:ph type="sldNum" sz="quarter" idx="8"/>
          </p:nvPr>
        </p:nvSpPr>
        <p:spPr/>
        <p:txBody>
          <a:bodyPr/>
          <a:lstStyle>
            <a:lvl1pPr>
              <a:defRPr/>
            </a:lvl1pPr>
          </a:lstStyle>
          <a:p>
            <a:pPr lvl="0"/>
            <a:fld id="{1F447DF2-8ECB-4E1A-AD9E-A1E80DCFCB3E}" type="slidenum">
              <a:t>‹#›</a:t>
            </a:fld>
            <a:endParaRPr lang="en-US"/>
          </a:p>
        </p:txBody>
      </p:sp>
    </p:spTree>
    <p:extLst>
      <p:ext uri="{BB962C8B-B14F-4D97-AF65-F5344CB8AC3E}">
        <p14:creationId xmlns:p14="http://schemas.microsoft.com/office/powerpoint/2010/main" val="208876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lstStyle>
            <a:lvl1pPr>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r>
              <a:rPr lang="en-US"/>
              <a:t>Click icon to add picture</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Slide Number Placeholder 6"/>
          <p:cNvSpPr txBox="1">
            <a:spLocks noGrp="1"/>
          </p:cNvSpPr>
          <p:nvPr>
            <p:ph type="sldNum" sz="quarter" idx="8"/>
          </p:nvPr>
        </p:nvSpPr>
        <p:spPr/>
        <p:txBody>
          <a:bodyPr/>
          <a:lstStyle>
            <a:lvl1pPr>
              <a:defRPr/>
            </a:lvl1pPr>
          </a:lstStyle>
          <a:p>
            <a:pPr lvl="0"/>
            <a:fld id="{FED944BE-0E7B-466E-BDB7-3E37318093FE}" type="slidenum">
              <a:t>‹#›</a:t>
            </a:fld>
            <a:endParaRPr lang="en-US"/>
          </a:p>
        </p:txBody>
      </p:sp>
    </p:spTree>
    <p:extLst>
      <p:ext uri="{BB962C8B-B14F-4D97-AF65-F5344CB8AC3E}">
        <p14:creationId xmlns:p14="http://schemas.microsoft.com/office/powerpoint/2010/main" val="28576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4"/>
          </p:nvPr>
        </p:nvSpPr>
        <p:spPr>
          <a:xfrm>
            <a:off x="8327833" y="6356351"/>
            <a:ext cx="35896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800000"/>
                </a:solidFill>
                <a:uFillTx/>
                <a:latin typeface="Calibri"/>
              </a:defRPr>
            </a:lvl1pPr>
          </a:lstStyle>
          <a:p>
            <a:pPr lvl="0"/>
            <a:fld id="{B6F76BF4-F0F7-424A-8EF2-967A7A9919D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0" marR="0" lvl="0" indent="0" algn="l" defTabSz="457200" rtl="0" fontAlgn="auto" hangingPunct="1">
        <a:lnSpc>
          <a:spcPct val="100000"/>
        </a:lnSpc>
        <a:spcBef>
          <a:spcPts val="0"/>
        </a:spcBef>
        <a:spcAft>
          <a:spcPts val="0"/>
        </a:spcAft>
        <a:buNone/>
        <a:tabLst/>
        <a:defRPr lang="en-US" sz="4400" b="0" i="0" u="none" strike="noStrike" kern="1200" cap="none" spc="0" baseline="0">
          <a:solidFill>
            <a:srgbClr val="009933"/>
          </a:solidFill>
          <a:uFillTx/>
          <a:latin typeface="Museo 500"/>
          <a:cs typeface="Museo 500"/>
        </a:defRPr>
      </a:lvl1pPr>
    </p:titleStyle>
    <p:bodyStyle>
      <a:lvl1pPr marL="342900" marR="0" lvl="0" indent="-342900" algn="l" defTabSz="457200" rtl="0" fontAlgn="auto" hangingPunct="1">
        <a:lnSpc>
          <a:spcPct val="100000"/>
        </a:lnSpc>
        <a:spcBef>
          <a:spcPts val="800"/>
        </a:spcBef>
        <a:spcAft>
          <a:spcPts val="0"/>
        </a:spcAft>
        <a:buClr>
          <a:srgbClr val="009933"/>
        </a:buClr>
        <a:buSzPct val="100000"/>
        <a:buFont typeface="Wingdings"/>
        <a:buChar char="§"/>
        <a:tabLst/>
        <a:defRPr lang="en-US" sz="3200" b="0" i="0" u="none" strike="noStrike" kern="1200" cap="none" spc="0" baseline="0">
          <a:solidFill>
            <a:srgbClr val="800000"/>
          </a:solidFill>
          <a:uFillTx/>
          <a:latin typeface="Museo 300"/>
          <a:cs typeface="Museo 300"/>
        </a:defRPr>
      </a:lvl1pPr>
      <a:lvl2pPr marL="742950" marR="0" lvl="1" indent="-285750" algn="l" defTabSz="457200" rtl="0" fontAlgn="auto" hangingPunct="1">
        <a:lnSpc>
          <a:spcPct val="100000"/>
        </a:lnSpc>
        <a:spcBef>
          <a:spcPts val="700"/>
        </a:spcBef>
        <a:spcAft>
          <a:spcPts val="0"/>
        </a:spcAft>
        <a:buClr>
          <a:srgbClr val="009933"/>
        </a:buClr>
        <a:buSzPct val="100000"/>
        <a:buFont typeface="Arial"/>
        <a:buChar char="–"/>
        <a:tabLst/>
        <a:defRPr lang="en-US" sz="2800" b="0" i="0" u="none" strike="noStrike" kern="1200" cap="none" spc="0" baseline="0">
          <a:solidFill>
            <a:srgbClr val="800000"/>
          </a:solidFill>
          <a:uFillTx/>
          <a:latin typeface="Museo 300"/>
          <a:cs typeface="Museo 300"/>
        </a:defRPr>
      </a:lvl2pPr>
      <a:lvl3pPr marL="1143000" marR="0" lvl="2" indent="-228600" algn="l" defTabSz="457200" rtl="0" fontAlgn="auto" hangingPunct="1">
        <a:lnSpc>
          <a:spcPct val="100000"/>
        </a:lnSpc>
        <a:spcBef>
          <a:spcPts val="600"/>
        </a:spcBef>
        <a:spcAft>
          <a:spcPts val="0"/>
        </a:spcAft>
        <a:buClr>
          <a:srgbClr val="009933"/>
        </a:buClr>
        <a:buSzPct val="100000"/>
        <a:buFont typeface="Arial"/>
        <a:buChar char="•"/>
        <a:tabLst/>
        <a:defRPr lang="en-US" sz="2400" b="0" i="0" u="none" strike="noStrike" kern="1200" cap="none" spc="0" baseline="0">
          <a:solidFill>
            <a:srgbClr val="800000"/>
          </a:solidFill>
          <a:uFillTx/>
          <a:latin typeface="Museo 300"/>
          <a:cs typeface="Museo 300"/>
        </a:defRPr>
      </a:lvl3pPr>
      <a:lvl4pPr marL="1600200" marR="0" lvl="3" indent="-228600" algn="l" defTabSz="457200" rtl="0" fontAlgn="auto" hangingPunct="1">
        <a:lnSpc>
          <a:spcPct val="100000"/>
        </a:lnSpc>
        <a:spcBef>
          <a:spcPts val="500"/>
        </a:spcBef>
        <a:spcAft>
          <a:spcPts val="0"/>
        </a:spcAft>
        <a:buClr>
          <a:srgbClr val="009933"/>
        </a:buClr>
        <a:buSzPct val="100000"/>
        <a:buFont typeface="Arial"/>
        <a:buChar char="–"/>
        <a:tabLst/>
        <a:defRPr lang="en-US" sz="2000" b="0" i="0" u="none" strike="noStrike" kern="1200" cap="none" spc="0" baseline="0">
          <a:solidFill>
            <a:srgbClr val="800000"/>
          </a:solidFill>
          <a:uFillTx/>
          <a:latin typeface="Museo 300"/>
          <a:cs typeface="Museo 300"/>
        </a:defRPr>
      </a:lvl4pPr>
      <a:lvl5pPr marL="2057400" marR="0" lvl="4" indent="-228600" algn="l" defTabSz="457200" rtl="0" fontAlgn="auto" hangingPunct="1">
        <a:lnSpc>
          <a:spcPct val="100000"/>
        </a:lnSpc>
        <a:spcBef>
          <a:spcPts val="500"/>
        </a:spcBef>
        <a:spcAft>
          <a:spcPts val="0"/>
        </a:spcAft>
        <a:buClr>
          <a:srgbClr val="009933"/>
        </a:buClr>
        <a:buSzPct val="100000"/>
        <a:buFont typeface="Arial"/>
        <a:buChar char="»"/>
        <a:tabLst/>
        <a:defRPr lang="en-US" sz="2000" b="0" i="0" u="none" strike="noStrike" kern="1200" cap="none" spc="0" baseline="0">
          <a:solidFill>
            <a:srgbClr val="800000"/>
          </a:solidFill>
          <a:uFillTx/>
          <a:latin typeface="Museo 300"/>
          <a:cs typeface="Museo 30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climatecasechart.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875318" y="937728"/>
            <a:ext cx="6838584" cy="1823962"/>
          </a:xfrm>
        </p:spPr>
        <p:txBody>
          <a:bodyPr>
            <a:normAutofit/>
          </a:bodyPr>
          <a:lstStyle/>
          <a:p>
            <a:pPr lvl="0"/>
            <a:r>
              <a:rPr lang="en-US" dirty="0"/>
              <a:t>K</a:t>
            </a:r>
            <a:r>
              <a:rPr lang="et-EE" dirty="0" err="1"/>
              <a:t>liimaalase</a:t>
            </a:r>
            <a:r>
              <a:rPr lang="et-EE" dirty="0"/>
              <a:t> kaebeõiguse perspektiivid Eestis</a:t>
            </a:r>
            <a:endParaRPr lang="en-US" dirty="0"/>
          </a:p>
        </p:txBody>
      </p:sp>
      <p:sp>
        <p:nvSpPr>
          <p:cNvPr id="3" name="Subtitle 2"/>
          <p:cNvSpPr txBox="1">
            <a:spLocks noGrp="1"/>
          </p:cNvSpPr>
          <p:nvPr>
            <p:ph type="subTitle" idx="1"/>
          </p:nvPr>
        </p:nvSpPr>
        <p:spPr>
          <a:xfrm>
            <a:off x="978155" y="3107997"/>
            <a:ext cx="6811155" cy="1752603"/>
          </a:xfrm>
        </p:spPr>
        <p:txBody>
          <a:bodyPr>
            <a:normAutofit/>
          </a:bodyPr>
          <a:lstStyle/>
          <a:p>
            <a:r>
              <a:rPr lang="et-EE" sz="3000" dirty="0"/>
              <a:t>Kärt Vaarmari, SA Keskkonnaõiguse Keskus</a:t>
            </a:r>
          </a:p>
          <a:p>
            <a:pPr lvl="0">
              <a:lnSpc>
                <a:spcPct val="90000"/>
              </a:lnSpc>
            </a:pPr>
            <a:endParaRPr lang="et-EE" dirty="0"/>
          </a:p>
          <a:p>
            <a:pPr lvl="0">
              <a:lnSpc>
                <a:spcPct val="90000"/>
              </a:lnSpc>
            </a:pPr>
            <a:endParaRPr lang="en-US" dirty="0"/>
          </a:p>
        </p:txBody>
      </p:sp>
      <p:sp>
        <p:nvSpPr>
          <p:cNvPr id="4" name="Footer Placeholder 4"/>
          <p:cNvSpPr txBox="1"/>
          <p:nvPr/>
        </p:nvSpPr>
        <p:spPr>
          <a:xfrm>
            <a:off x="435519" y="6356351"/>
            <a:ext cx="8361136" cy="36512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1200" b="0" i="0" u="none" strike="noStrike" kern="1200" cap="none" spc="0" baseline="0">
                <a:solidFill>
                  <a:srgbClr val="FFFFFF"/>
                </a:solidFill>
                <a:uFillTx/>
                <a:latin typeface="Museo 500"/>
                <a:cs typeface="Museo 500"/>
              </a:rPr>
              <a:t>SA Keskkonnaõiguse Keskus – </a:t>
            </a:r>
            <a:r>
              <a:rPr lang="et-EE" sz="1200" b="0" i="0" u="none" strike="noStrike" kern="1200" cap="none" spc="0" baseline="0">
                <a:solidFill>
                  <a:srgbClr val="FFFFFF"/>
                </a:solidFill>
                <a:uFillTx/>
                <a:latin typeface="Museo 500"/>
                <a:cs typeface="Museo 500"/>
              </a:rPr>
              <a:t>Telliskivi 60a</a:t>
            </a:r>
            <a:r>
              <a:rPr lang="fi-FI" sz="1200" b="0" i="0" u="none" strike="noStrike" kern="1200" cap="none" spc="0" baseline="0">
                <a:solidFill>
                  <a:srgbClr val="FFFFFF"/>
                </a:solidFill>
                <a:uFillTx/>
                <a:latin typeface="Museo 500"/>
                <a:cs typeface="Museo 500"/>
              </a:rPr>
              <a:t>, Ta</a:t>
            </a:r>
            <a:r>
              <a:rPr lang="et-EE" sz="1200" b="0" i="0" u="none" strike="noStrike" kern="1200" cap="none" spc="0" baseline="0">
                <a:solidFill>
                  <a:srgbClr val="FFFFFF"/>
                </a:solidFill>
                <a:uFillTx/>
                <a:latin typeface="Museo 500"/>
                <a:cs typeface="Museo 500"/>
              </a:rPr>
              <a:t>llinn</a:t>
            </a:r>
            <a:r>
              <a:rPr lang="fi-FI" sz="1200" b="0" i="0" u="none" strike="noStrike" kern="1200" cap="none" spc="0" baseline="0">
                <a:solidFill>
                  <a:srgbClr val="FFFFFF"/>
                </a:solidFill>
                <a:uFillTx/>
                <a:latin typeface="Museo 500"/>
                <a:cs typeface="Museo 500"/>
              </a:rPr>
              <a:t> </a:t>
            </a:r>
            <a:r>
              <a:rPr lang="et-EE" sz="1200" b="0" i="0" u="none" strike="noStrike" kern="1200" cap="none" spc="0" baseline="0">
                <a:solidFill>
                  <a:srgbClr val="FFFFFF"/>
                </a:solidFill>
                <a:uFillTx/>
                <a:latin typeface="Museo 500"/>
                <a:cs typeface="Museo 500"/>
              </a:rPr>
              <a:t>10412</a:t>
            </a:r>
            <a:r>
              <a:rPr lang="fi-FI" sz="1200" b="0" i="0" u="none" strike="noStrike" kern="1200" cap="none" spc="0" baseline="0">
                <a:solidFill>
                  <a:srgbClr val="FFFFFF"/>
                </a:solidFill>
                <a:uFillTx/>
                <a:latin typeface="Museo 500"/>
                <a:cs typeface="Museo 500"/>
              </a:rPr>
              <a:t> - Tel +372 742 4524 - k6k@k6k.ee - www.k6k.ee</a:t>
            </a:r>
          </a:p>
        </p:txBody>
      </p:sp>
      <p:pic>
        <p:nvPicPr>
          <p:cNvPr id="5" name="Kép 2" descr="A képen szöveg, képernyőkép, aláírás látható&#10;&#10;Automatikusan generált leírás"/>
          <p:cNvPicPr/>
          <p:nvPr/>
        </p:nvPicPr>
        <p:blipFill>
          <a:blip r:embed="rId2" cstate="print">
            <a:extLst>
              <a:ext uri="{28A0092B-C50C-407E-A947-70E740481C1C}">
                <a14:useLocalDpi xmlns:a14="http://schemas.microsoft.com/office/drawing/2010/main" val="0"/>
              </a:ext>
            </a:extLst>
          </a:blip>
          <a:stretch>
            <a:fillRect/>
          </a:stretch>
        </p:blipFill>
        <p:spPr>
          <a:xfrm>
            <a:off x="1853352" y="5287971"/>
            <a:ext cx="1393282" cy="703171"/>
          </a:xfrm>
          <a:prstGeom prst="rect">
            <a:avLst/>
          </a:prstGeom>
        </p:spPr>
      </p:pic>
      <p:pic>
        <p:nvPicPr>
          <p:cNvPr id="6" name="Kép 1"/>
          <p:cNvPicPr/>
          <p:nvPr/>
        </p:nvPicPr>
        <p:blipFill>
          <a:blip r:embed="rId3"/>
          <a:stretch>
            <a:fillRect/>
          </a:stretch>
        </p:blipFill>
        <p:spPr>
          <a:xfrm>
            <a:off x="3962336" y="5256890"/>
            <a:ext cx="2119966" cy="7031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78720E5-68FC-E7D1-BE7E-8909905E0504}"/>
              </a:ext>
            </a:extLst>
          </p:cNvPr>
          <p:cNvSpPr>
            <a:spLocks noGrp="1"/>
          </p:cNvSpPr>
          <p:nvPr>
            <p:ph type="title"/>
          </p:nvPr>
        </p:nvSpPr>
        <p:spPr/>
        <p:txBody>
          <a:bodyPr/>
          <a:lstStyle/>
          <a:p>
            <a:r>
              <a:rPr lang="et-EE" dirty="0"/>
              <a:t>Keskkonnaalane kaebeõigus Eestis</a:t>
            </a:r>
          </a:p>
        </p:txBody>
      </p:sp>
      <p:sp>
        <p:nvSpPr>
          <p:cNvPr id="3" name="Sisu kohatäide 2">
            <a:extLst>
              <a:ext uri="{FF2B5EF4-FFF2-40B4-BE49-F238E27FC236}">
                <a16:creationId xmlns:a16="http://schemas.microsoft.com/office/drawing/2014/main" id="{1B4E17ED-79AF-8804-67DF-26D5636B8CAE}"/>
              </a:ext>
            </a:extLst>
          </p:cNvPr>
          <p:cNvSpPr>
            <a:spLocks noGrp="1"/>
          </p:cNvSpPr>
          <p:nvPr>
            <p:ph idx="1"/>
          </p:nvPr>
        </p:nvSpPr>
        <p:spPr>
          <a:xfrm>
            <a:off x="457200" y="1600200"/>
            <a:ext cx="8229600" cy="4983160"/>
          </a:xfrm>
        </p:spPr>
        <p:txBody>
          <a:bodyPr>
            <a:normAutofit fontScale="85000" lnSpcReduction="10000"/>
          </a:bodyPr>
          <a:lstStyle/>
          <a:p>
            <a:pPr marL="0" indent="0" algn="just">
              <a:lnSpc>
                <a:spcPct val="107000"/>
              </a:lnSpc>
              <a:spcBef>
                <a:spcPts val="1000"/>
              </a:spcBef>
              <a:spcAft>
                <a:spcPts val="800"/>
              </a:spcAft>
              <a:buNone/>
            </a:pPr>
            <a:r>
              <a:rPr lang="et-EE" sz="2400" b="1" dirty="0" err="1">
                <a:effectLst/>
                <a:ea typeface="Aptos" panose="020B0004020202020204" pitchFamily="34" charset="0"/>
                <a:cs typeface="Aptos" panose="020B0004020202020204" pitchFamily="34" charset="0"/>
              </a:rPr>
              <a:t>KeÜS</a:t>
            </a:r>
            <a:r>
              <a:rPr lang="et-EE" sz="2400" b="1" dirty="0">
                <a:effectLst/>
                <a:ea typeface="Aptos" panose="020B0004020202020204" pitchFamily="34" charset="0"/>
                <a:cs typeface="Aptos" panose="020B0004020202020204" pitchFamily="34" charset="0"/>
              </a:rPr>
              <a:t> § 23.  Õigus tervise- ja heaoluvajadustele vastavale keskkonnale</a:t>
            </a:r>
            <a:endParaRPr lang="et-EE" sz="2400" dirty="0">
              <a:effectLst/>
              <a:ea typeface="Aptos" panose="020B0004020202020204" pitchFamily="34" charset="0"/>
              <a:cs typeface="Aptos" panose="020B0004020202020204" pitchFamily="34" charset="0"/>
            </a:endParaRPr>
          </a:p>
          <a:p>
            <a:pPr marL="0" indent="0" algn="just">
              <a:lnSpc>
                <a:spcPct val="107000"/>
              </a:lnSpc>
              <a:spcBef>
                <a:spcPts val="1000"/>
              </a:spcBef>
              <a:spcAft>
                <a:spcPts val="800"/>
              </a:spcAft>
              <a:buNone/>
            </a:pPr>
            <a:r>
              <a:rPr lang="et-EE" sz="2200" dirty="0">
                <a:effectLst/>
                <a:ea typeface="Aptos" panose="020B0004020202020204" pitchFamily="34" charset="0"/>
                <a:cs typeface="Aptos" panose="020B0004020202020204" pitchFamily="34" charset="0"/>
              </a:rPr>
              <a:t>  (1) Igaühel on õigus tervise- ja heaoluvajadustele vastavale keskkonnale, millega tal on oluline puutumus.</a:t>
            </a:r>
          </a:p>
          <a:p>
            <a:pPr marL="0" indent="0" algn="just">
              <a:lnSpc>
                <a:spcPct val="107000"/>
              </a:lnSpc>
              <a:spcBef>
                <a:spcPts val="1000"/>
              </a:spcBef>
              <a:spcAft>
                <a:spcPts val="800"/>
              </a:spcAft>
              <a:buNone/>
            </a:pPr>
            <a:r>
              <a:rPr lang="et-EE" sz="2200" dirty="0">
                <a:effectLst/>
                <a:ea typeface="Aptos" panose="020B0004020202020204" pitchFamily="34" charset="0"/>
                <a:cs typeface="Aptos" panose="020B0004020202020204" pitchFamily="34" charset="0"/>
              </a:rPr>
              <a:t>  (2) Oluline puutumus on isikul, kes viibib tihti mõjutatud keskkonnas, kasutab sageli mõjutatud loodusvara või kellel on muul põhjusel eriline seos mõjutatud keskkonnaga.</a:t>
            </a:r>
          </a:p>
          <a:p>
            <a:pPr marL="0" indent="0" algn="just">
              <a:lnSpc>
                <a:spcPct val="107000"/>
              </a:lnSpc>
              <a:spcBef>
                <a:spcPts val="1000"/>
              </a:spcBef>
              <a:spcAft>
                <a:spcPts val="800"/>
              </a:spcAft>
              <a:buNone/>
            </a:pPr>
            <a:r>
              <a:rPr lang="et-EE" sz="2200" dirty="0">
                <a:effectLst/>
                <a:ea typeface="Aptos" panose="020B0004020202020204" pitchFamily="34" charset="0"/>
                <a:cs typeface="Aptos" panose="020B0004020202020204" pitchFamily="34" charset="0"/>
              </a:rPr>
              <a:t>  (3) Käesoleva paragrahvi lõike 2 kohaldamisel peetakse mõjutatud keskkonnaks või loodusvaraks ka tõenäoliselt mõjutatud keskkonda või loodusvara.</a:t>
            </a:r>
          </a:p>
          <a:p>
            <a:pPr marL="0" indent="0" algn="just">
              <a:lnSpc>
                <a:spcPct val="107000"/>
              </a:lnSpc>
              <a:spcBef>
                <a:spcPts val="1000"/>
              </a:spcBef>
              <a:spcAft>
                <a:spcPts val="800"/>
              </a:spcAft>
              <a:buNone/>
            </a:pPr>
            <a:r>
              <a:rPr lang="et-EE" sz="2200" dirty="0">
                <a:effectLst/>
                <a:ea typeface="Aptos" panose="020B0004020202020204" pitchFamily="34" charset="0"/>
                <a:cs typeface="Aptos" panose="020B0004020202020204" pitchFamily="34" charset="0"/>
              </a:rPr>
              <a:t>  (4) Hinnates keskkonna vastavust tervise- ja heaoluvajadustele, võetakse arvesse teiste isikute õigusi, avalikke huve ja piirkonna eripära. Keskkonna mittevastavust tervise- ja heaoluvajadustele eeldatakse, kui on ületatud keskkonna kvaliteedi piirväärtus.</a:t>
            </a:r>
          </a:p>
          <a:p>
            <a:pPr marL="0" indent="0" algn="just">
              <a:lnSpc>
                <a:spcPct val="107000"/>
              </a:lnSpc>
              <a:spcBef>
                <a:spcPts val="1000"/>
              </a:spcBef>
              <a:spcAft>
                <a:spcPts val="800"/>
              </a:spcAft>
              <a:buNone/>
            </a:pPr>
            <a:r>
              <a:rPr lang="et-EE" sz="1900" dirty="0">
                <a:ea typeface="Aptos" panose="020B0004020202020204" pitchFamily="34" charset="0"/>
                <a:cs typeface="Aptos" panose="020B0004020202020204" pitchFamily="34" charset="0"/>
              </a:rPr>
              <a:t>(---)</a:t>
            </a:r>
            <a:endParaRPr lang="et-EE" sz="1900" dirty="0">
              <a:effectLst/>
              <a:ea typeface="Aptos" panose="020B0004020202020204" pitchFamily="34" charset="0"/>
              <a:cs typeface="Aptos" panose="020B0004020202020204" pitchFamily="34" charset="0"/>
            </a:endParaRPr>
          </a:p>
          <a:p>
            <a:pPr marL="0" indent="0">
              <a:buNone/>
            </a:pPr>
            <a:endParaRPr lang="et-EE" dirty="0"/>
          </a:p>
        </p:txBody>
      </p:sp>
    </p:spTree>
    <p:extLst>
      <p:ext uri="{BB962C8B-B14F-4D97-AF65-F5344CB8AC3E}">
        <p14:creationId xmlns:p14="http://schemas.microsoft.com/office/powerpoint/2010/main" val="126563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B47A2EB-A50E-95FE-1A48-CBC79585F778}"/>
              </a:ext>
            </a:extLst>
          </p:cNvPr>
          <p:cNvSpPr>
            <a:spLocks noGrp="1"/>
          </p:cNvSpPr>
          <p:nvPr>
            <p:ph type="title"/>
          </p:nvPr>
        </p:nvSpPr>
        <p:spPr/>
        <p:txBody>
          <a:bodyPr>
            <a:normAutofit/>
          </a:bodyPr>
          <a:lstStyle/>
          <a:p>
            <a:r>
              <a:rPr lang="et-EE" dirty="0"/>
              <a:t>Keskkonnaühenduste kaebeõigus</a:t>
            </a:r>
          </a:p>
        </p:txBody>
      </p:sp>
      <p:sp>
        <p:nvSpPr>
          <p:cNvPr id="3" name="Sisu kohatäide 2">
            <a:extLst>
              <a:ext uri="{FF2B5EF4-FFF2-40B4-BE49-F238E27FC236}">
                <a16:creationId xmlns:a16="http://schemas.microsoft.com/office/drawing/2014/main" id="{2DC7899C-7BB0-D9E6-7AFF-C43B31E48298}"/>
              </a:ext>
            </a:extLst>
          </p:cNvPr>
          <p:cNvSpPr>
            <a:spLocks noGrp="1"/>
          </p:cNvSpPr>
          <p:nvPr>
            <p:ph idx="1"/>
          </p:nvPr>
        </p:nvSpPr>
        <p:spPr>
          <a:xfrm>
            <a:off x="446567" y="1653363"/>
            <a:ext cx="8229600" cy="4525959"/>
          </a:xfrm>
        </p:spPr>
        <p:txBody>
          <a:bodyPr>
            <a:normAutofit fontScale="92500"/>
          </a:bodyPr>
          <a:lstStyle/>
          <a:p>
            <a:pPr marL="0" indent="0">
              <a:buNone/>
            </a:pPr>
            <a:r>
              <a:rPr lang="et-EE" sz="2400" b="1" dirty="0" err="1"/>
              <a:t>KeÜS</a:t>
            </a:r>
            <a:r>
              <a:rPr lang="et-EE" sz="2400" b="1" dirty="0"/>
              <a:t> § 30.  Juurdepääs õiguskaitsele keskkonnaasjades</a:t>
            </a:r>
          </a:p>
          <a:p>
            <a:pPr marL="0" indent="0">
              <a:buNone/>
            </a:pPr>
            <a:r>
              <a:rPr lang="et-EE" sz="2400" dirty="0"/>
              <a:t>(1) Isik, kelle õigust on rikutud, sealhulgas õigust tervise- ja heaoluvajadustele vastavale keskkonnale, võib esitada vaide haldusorganile haldusmenetluse seaduses sätestatud korras või kaebuse halduskohtusse halduskohtumenetluse seadustikus sätestatud korras.</a:t>
            </a:r>
          </a:p>
          <a:p>
            <a:pPr marL="0" indent="0">
              <a:buNone/>
            </a:pPr>
            <a:r>
              <a:rPr lang="et-EE" sz="2400" dirty="0"/>
              <a:t>(2) Kui keskkonnaorganisatsioon vaidlustab haldusakti või sooritatud toimingu halduskohtumenetluse seadustikus või haldusmenetluse seaduses sätestatud korras, eeldatakse, et tema huvi on põhjendatud või et tema õigusi on rikutud, kui vaidlustatud haldusakt või toiming on seotud organisatsiooni keskkonnakaitseliste eesmärkide või senise keskkonnakaitselise tegevusvaldkonnaga.</a:t>
            </a:r>
          </a:p>
          <a:p>
            <a:pPr marL="0" indent="0">
              <a:buNone/>
            </a:pPr>
            <a:endParaRPr lang="et-EE" i="1" dirty="0"/>
          </a:p>
        </p:txBody>
      </p:sp>
    </p:spTree>
    <p:extLst>
      <p:ext uri="{BB962C8B-B14F-4D97-AF65-F5344CB8AC3E}">
        <p14:creationId xmlns:p14="http://schemas.microsoft.com/office/powerpoint/2010/main" val="422384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4DE43BB-E13F-2B08-38EB-23BCD1F33649}"/>
              </a:ext>
            </a:extLst>
          </p:cNvPr>
          <p:cNvSpPr>
            <a:spLocks noGrp="1"/>
          </p:cNvSpPr>
          <p:nvPr>
            <p:ph type="title"/>
          </p:nvPr>
        </p:nvSpPr>
        <p:spPr/>
        <p:txBody>
          <a:bodyPr/>
          <a:lstStyle/>
          <a:p>
            <a:r>
              <a:rPr lang="et-EE" dirty="0"/>
              <a:t>Keskkonnaühenduste kaebeõigus</a:t>
            </a:r>
          </a:p>
        </p:txBody>
      </p:sp>
      <p:sp>
        <p:nvSpPr>
          <p:cNvPr id="3" name="Sisu kohatäide 2">
            <a:extLst>
              <a:ext uri="{FF2B5EF4-FFF2-40B4-BE49-F238E27FC236}">
                <a16:creationId xmlns:a16="http://schemas.microsoft.com/office/drawing/2014/main" id="{FC8AE446-E4BE-D2F1-FE8E-6874DDFED251}"/>
              </a:ext>
            </a:extLst>
          </p:cNvPr>
          <p:cNvSpPr>
            <a:spLocks noGrp="1"/>
          </p:cNvSpPr>
          <p:nvPr>
            <p:ph idx="1"/>
          </p:nvPr>
        </p:nvSpPr>
        <p:spPr/>
        <p:txBody>
          <a:bodyPr>
            <a:normAutofit fontScale="62500" lnSpcReduction="20000"/>
          </a:bodyPr>
          <a:lstStyle/>
          <a:p>
            <a:pPr marL="0" indent="0">
              <a:buNone/>
            </a:pPr>
            <a:r>
              <a:rPr lang="et-EE" b="1" dirty="0" err="1"/>
              <a:t>KeÜS</a:t>
            </a:r>
            <a:r>
              <a:rPr lang="et-EE" b="1" dirty="0"/>
              <a:t> § 31.  Valitsusväline keskkonnaorganisatsioon</a:t>
            </a:r>
          </a:p>
          <a:p>
            <a:pPr marL="0" indent="0">
              <a:buNone/>
            </a:pPr>
            <a:r>
              <a:rPr lang="et-EE" dirty="0"/>
              <a:t>  (1) Valitsusväline keskkonnaorganisatsioon (edaspidi keskkonnaorganisatsioon) käesoleva seaduse tähenduses on:</a:t>
            </a:r>
          </a:p>
          <a:p>
            <a:pPr marL="0" indent="0">
              <a:buNone/>
            </a:pPr>
            <a:r>
              <a:rPr lang="et-EE" dirty="0"/>
              <a:t>  1) mittetulundusühing ja sihtasutus, kelle põhikirjaline eesmärk on keskkonnakaitse ning kes oma tegevusega edendab keskkonnakaitset;</a:t>
            </a:r>
          </a:p>
          <a:p>
            <a:pPr marL="0" indent="0">
              <a:buNone/>
            </a:pPr>
            <a:r>
              <a:rPr lang="et-EE" dirty="0"/>
              <a:t>  2) juriidiliseks isikuks mitteolev ühendus, kes liikmete kirjaliku kokkuleppe alusel edendab keskkonnakaitset ja esindab olulise osa kohalike elanike seisukohti.</a:t>
            </a:r>
          </a:p>
          <a:p>
            <a:pPr marL="0" indent="0">
              <a:buNone/>
            </a:pPr>
            <a:r>
              <a:rPr lang="et-EE" dirty="0"/>
              <a:t>  (2) Keskkonnakaitse edendamiseks käesoleva paragrahvi lõike 1 tähenduses peetakse ka keskkonnaelementide kaitset inimese tervise ja heaolu tagamise eesmärgil, samuti looduse ja loodusliku kultuuripärandi uurimist ja tutvustamist.</a:t>
            </a:r>
          </a:p>
          <a:p>
            <a:pPr marL="0" indent="0">
              <a:buNone/>
            </a:pPr>
            <a:r>
              <a:rPr lang="et-EE" dirty="0"/>
              <a:t>  (3) Keskkonnakaitse edendamise hindamisel tuleb arvesse võtta ühenduse võimet oma põhikirjalisi eesmärke ellu viia, arvestades ühenduse senist tegevust, selle puudumise korral aga organisatsioonilist ülesehitust, liikmete arvu ja liikmeks saamise põhikirjalisi eeldusi.</a:t>
            </a:r>
          </a:p>
          <a:p>
            <a:pPr marL="0" indent="0">
              <a:buNone/>
            </a:pPr>
            <a:endParaRPr lang="et-EE" dirty="0"/>
          </a:p>
        </p:txBody>
      </p:sp>
    </p:spTree>
    <p:extLst>
      <p:ext uri="{BB962C8B-B14F-4D97-AF65-F5344CB8AC3E}">
        <p14:creationId xmlns:p14="http://schemas.microsoft.com/office/powerpoint/2010/main" val="148282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FE12C22-D807-D81D-6AEA-49E4748D5183}"/>
              </a:ext>
            </a:extLst>
          </p:cNvPr>
          <p:cNvSpPr>
            <a:spLocks noGrp="1"/>
          </p:cNvSpPr>
          <p:nvPr>
            <p:ph type="title"/>
          </p:nvPr>
        </p:nvSpPr>
        <p:spPr/>
        <p:txBody>
          <a:bodyPr>
            <a:noAutofit/>
          </a:bodyPr>
          <a:lstStyle/>
          <a:p>
            <a:r>
              <a:rPr lang="et-EE" sz="3200" dirty="0"/>
              <a:t>Kliimaalane kaebeõigus: kuidas sellele läheneda?</a:t>
            </a:r>
          </a:p>
        </p:txBody>
      </p:sp>
      <p:sp>
        <p:nvSpPr>
          <p:cNvPr id="3" name="Sisu kohatäide 2">
            <a:extLst>
              <a:ext uri="{FF2B5EF4-FFF2-40B4-BE49-F238E27FC236}">
                <a16:creationId xmlns:a16="http://schemas.microsoft.com/office/drawing/2014/main" id="{1DABBE1C-EA9C-C08A-2680-E3B6A634DBB5}"/>
              </a:ext>
            </a:extLst>
          </p:cNvPr>
          <p:cNvSpPr>
            <a:spLocks noGrp="1"/>
          </p:cNvSpPr>
          <p:nvPr>
            <p:ph idx="1"/>
          </p:nvPr>
        </p:nvSpPr>
        <p:spPr>
          <a:xfrm>
            <a:off x="457200" y="1742836"/>
            <a:ext cx="8229600" cy="4445313"/>
          </a:xfrm>
        </p:spPr>
        <p:txBody>
          <a:bodyPr>
            <a:normAutofit fontScale="92500" lnSpcReduction="10000"/>
          </a:bodyPr>
          <a:lstStyle/>
          <a:p>
            <a:pPr marL="0" indent="0">
              <a:buNone/>
            </a:pPr>
            <a:r>
              <a:rPr lang="et-EE" sz="2800" dirty="0"/>
              <a:t>Mida toob kaasa see, kui:</a:t>
            </a:r>
          </a:p>
          <a:p>
            <a:pPr marL="0" indent="0">
              <a:buNone/>
            </a:pPr>
            <a:endParaRPr lang="et-EE" sz="2800" dirty="0"/>
          </a:p>
          <a:p>
            <a:pPr marL="514350" indent="-514350">
              <a:buFont typeface="+mj-lt"/>
              <a:buAutoNum type="alphaLcParenR"/>
            </a:pPr>
            <a:r>
              <a:rPr lang="et-EE" sz="2800" dirty="0"/>
              <a:t>kellelgi ei ole kliimaotsuste vaidlustamiseks kaebeõigust;</a:t>
            </a:r>
          </a:p>
          <a:p>
            <a:pPr marL="514350" indent="-514350">
              <a:buFont typeface="+mj-lt"/>
              <a:buAutoNum type="alphaLcParenR"/>
            </a:pPr>
            <a:r>
              <a:rPr lang="et-EE" sz="2800" dirty="0"/>
              <a:t>kaebeõigus on ainult (keskkonna)ühendustel;</a:t>
            </a:r>
          </a:p>
          <a:p>
            <a:pPr marL="514350" indent="-514350">
              <a:buFont typeface="+mj-lt"/>
              <a:buAutoNum type="alphaLcParenR"/>
            </a:pPr>
            <a:r>
              <a:rPr lang="et-EE" sz="2800" dirty="0"/>
              <a:t>kaebeõigus on vaid väga selgelt mõjutatud üksikisikutel;</a:t>
            </a:r>
          </a:p>
          <a:p>
            <a:pPr marL="514350" indent="-514350">
              <a:buFont typeface="+mj-lt"/>
              <a:buAutoNum type="alphaLcParenR"/>
            </a:pPr>
            <a:r>
              <a:rPr lang="et-EE" sz="2800" dirty="0"/>
              <a:t>kõigil üksikisikutel on õigus oma õiguste rikkumise kaitseks kohtusse pöörduda;</a:t>
            </a:r>
          </a:p>
          <a:p>
            <a:pPr marL="514350" indent="-514350">
              <a:buFont typeface="+mj-lt"/>
              <a:buAutoNum type="alphaLcParenR"/>
            </a:pPr>
            <a:r>
              <a:rPr lang="et-EE" sz="2800" dirty="0"/>
              <a:t>populaarkaebeõigus kliimaasjades – kõik, kes arvavad, et otsustus rikub õigusnormi, saavad seda vaidlustada.</a:t>
            </a:r>
          </a:p>
          <a:p>
            <a:pPr marL="0" indent="0">
              <a:buNone/>
            </a:pPr>
            <a:endParaRPr lang="et-EE" sz="2800" dirty="0"/>
          </a:p>
        </p:txBody>
      </p:sp>
    </p:spTree>
    <p:extLst>
      <p:ext uri="{BB962C8B-B14F-4D97-AF65-F5344CB8AC3E}">
        <p14:creationId xmlns:p14="http://schemas.microsoft.com/office/powerpoint/2010/main" val="162072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6C2412EA-EC43-3CF7-7AC7-0DF2E9449819}"/>
              </a:ext>
            </a:extLst>
          </p:cNvPr>
          <p:cNvSpPr>
            <a:spLocks noGrp="1"/>
          </p:cNvSpPr>
          <p:nvPr>
            <p:ph type="title"/>
          </p:nvPr>
        </p:nvSpPr>
        <p:spPr/>
        <p:txBody>
          <a:bodyPr/>
          <a:lstStyle/>
          <a:p>
            <a:r>
              <a:rPr lang="et-EE" dirty="0"/>
              <a:t>Tänan!</a:t>
            </a:r>
          </a:p>
        </p:txBody>
      </p:sp>
    </p:spTree>
    <p:extLst>
      <p:ext uri="{BB962C8B-B14F-4D97-AF65-F5344CB8AC3E}">
        <p14:creationId xmlns:p14="http://schemas.microsoft.com/office/powerpoint/2010/main" val="365953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63805A5-A77E-3495-2C14-1B2E9C5EC097}"/>
              </a:ext>
            </a:extLst>
          </p:cNvPr>
          <p:cNvSpPr>
            <a:spLocks noGrp="1"/>
          </p:cNvSpPr>
          <p:nvPr>
            <p:ph type="title"/>
          </p:nvPr>
        </p:nvSpPr>
        <p:spPr>
          <a:xfrm>
            <a:off x="457200" y="274640"/>
            <a:ext cx="8229600" cy="1143000"/>
          </a:xfrm>
        </p:spPr>
        <p:txBody>
          <a:bodyPr vert="horz" lIns="91440" tIns="45720" rIns="91440" bIns="45720" rtlCol="0" anchor="ctr">
            <a:normAutofit fontScale="90000"/>
          </a:bodyPr>
          <a:lstStyle/>
          <a:p>
            <a:r>
              <a:rPr lang="en-US" dirty="0"/>
              <a:t>NASA </a:t>
            </a:r>
            <a:r>
              <a:rPr lang="en-US" dirty="0" err="1"/>
              <a:t>andmed</a:t>
            </a:r>
            <a:r>
              <a:rPr lang="en-US" dirty="0"/>
              <a:t>: </a:t>
            </a:r>
            <a:r>
              <a:rPr lang="en-US" dirty="0" err="1"/>
              <a:t>globaalne</a:t>
            </a:r>
            <a:r>
              <a:rPr lang="en-US" dirty="0"/>
              <a:t> </a:t>
            </a:r>
            <a:r>
              <a:rPr lang="en-US" dirty="0" err="1"/>
              <a:t>temperatuur</a:t>
            </a:r>
            <a:r>
              <a:rPr lang="en-US" dirty="0"/>
              <a:t> </a:t>
            </a:r>
          </a:p>
        </p:txBody>
      </p:sp>
      <p:pic>
        <p:nvPicPr>
          <p:cNvPr id="5" name="Sisu kohatäide 4" descr="Pilt, millel on kujutatud tekst, Font, kuvatõmmis, järjekord&#10;&#10;Kirjeldus on genereeritud automaatselt">
            <a:extLst>
              <a:ext uri="{FF2B5EF4-FFF2-40B4-BE49-F238E27FC236}">
                <a16:creationId xmlns:a16="http://schemas.microsoft.com/office/drawing/2014/main" id="{18B821D1-85F1-9770-4798-111BE7E9F26E}"/>
              </a:ext>
            </a:extLst>
          </p:cNvPr>
          <p:cNvPicPr>
            <a:picLocks noGrp="1" noChangeAspect="1"/>
          </p:cNvPicPr>
          <p:nvPr>
            <p:ph idx="1"/>
          </p:nvPr>
        </p:nvPicPr>
        <p:blipFill>
          <a:blip r:embed="rId2"/>
          <a:stretch>
            <a:fillRect/>
          </a:stretch>
        </p:blipFill>
        <p:spPr>
          <a:xfrm>
            <a:off x="457200" y="2261585"/>
            <a:ext cx="8229600" cy="3203192"/>
          </a:xfrm>
        </p:spPr>
      </p:pic>
    </p:spTree>
    <p:extLst>
      <p:ext uri="{BB962C8B-B14F-4D97-AF65-F5344CB8AC3E}">
        <p14:creationId xmlns:p14="http://schemas.microsoft.com/office/powerpoint/2010/main" val="121000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5"/>
          <p:cNvSpPr txBox="1">
            <a:spLocks noGrp="1"/>
          </p:cNvSpPr>
          <p:nvPr>
            <p:ph type="title"/>
          </p:nvPr>
        </p:nvSpPr>
        <p:spPr>
          <a:xfrm>
            <a:off x="479160" y="457200"/>
            <a:ext cx="8182230" cy="1368614"/>
          </a:xfrm>
          <a:prstGeom prst="rect">
            <a:avLst/>
          </a:prstGeom>
        </p:spPr>
        <p:txBody>
          <a:bodyPr spcFirstLastPara="1" vert="horz" lIns="91440" tIns="45720" rIns="91440" bIns="45720" rtlCol="0" anchor="ctr" anchorCtr="0">
            <a:normAutofit/>
          </a:bodyPr>
          <a:lstStyle/>
          <a:p>
            <a:pPr marL="0" lvl="0" indent="0" algn="ctr" defTabSz="914400">
              <a:lnSpc>
                <a:spcPct val="90000"/>
              </a:lnSpc>
              <a:spcBef>
                <a:spcPct val="0"/>
              </a:spcBef>
              <a:spcAft>
                <a:spcPts val="0"/>
              </a:spcAft>
              <a:buClr>
                <a:srgbClr val="009933"/>
              </a:buClr>
              <a:buSzPct val="100000"/>
            </a:pPr>
            <a:r>
              <a:rPr lang="en-US" sz="4800" dirty="0" err="1">
                <a:solidFill>
                  <a:srgbClr val="008000"/>
                </a:solidFill>
                <a:latin typeface="Museo 300"/>
                <a:ea typeface="+mj-ea"/>
                <a:cs typeface="+mj-cs"/>
              </a:rPr>
              <a:t>Kliimakaebuste</a:t>
            </a:r>
            <a:r>
              <a:rPr lang="en-US" sz="4800" dirty="0">
                <a:solidFill>
                  <a:srgbClr val="008000"/>
                </a:solidFill>
                <a:latin typeface="Museo 300"/>
                <a:ea typeface="+mj-ea"/>
                <a:cs typeface="+mj-cs"/>
              </a:rPr>
              <a:t> trend </a:t>
            </a:r>
            <a:r>
              <a:rPr lang="en-US" sz="4800" dirty="0" err="1">
                <a:solidFill>
                  <a:srgbClr val="008000"/>
                </a:solidFill>
                <a:latin typeface="Museo 300"/>
                <a:ea typeface="+mj-ea"/>
                <a:cs typeface="+mj-cs"/>
              </a:rPr>
              <a:t>maailmas</a:t>
            </a:r>
            <a:endParaRPr lang="en-US" sz="4800" dirty="0">
              <a:solidFill>
                <a:srgbClr val="008000"/>
              </a:solidFill>
              <a:latin typeface="Museo 300"/>
              <a:ea typeface="+mj-ea"/>
              <a:cs typeface="+mj-cs"/>
            </a:endParaRPr>
          </a:p>
        </p:txBody>
      </p:sp>
      <p:sp>
        <p:nvSpPr>
          <p:cNvPr id="104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ver">
            <a:extLst>
              <a:ext uri="{FF2B5EF4-FFF2-40B4-BE49-F238E27FC236}">
                <a16:creationId xmlns:a16="http://schemas.microsoft.com/office/drawing/2014/main" id="{5AD9F44D-64AF-F48C-B2E0-DD6B88079B1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069889" y="2642616"/>
            <a:ext cx="2551093" cy="360578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png">
            <a:extLst>
              <a:ext uri="{FF2B5EF4-FFF2-40B4-BE49-F238E27FC236}">
                <a16:creationId xmlns:a16="http://schemas.microsoft.com/office/drawing/2014/main" id="{D9CFFD08-90F4-9492-C970-C4B7B004F6C3}"/>
              </a:ext>
            </a:extLst>
          </p:cNvPr>
          <p:cNvPicPr/>
          <p:nvPr/>
        </p:nvPicPr>
        <p:blipFill>
          <a:blip r:embed="rId4"/>
          <a:stretch>
            <a:fillRect/>
          </a:stretch>
        </p:blipFill>
        <p:spPr>
          <a:xfrm>
            <a:off x="4690872" y="2687494"/>
            <a:ext cx="4210812" cy="35160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09FCAE53-62F7-6E3B-511D-75ABD46D8D9D}"/>
              </a:ext>
            </a:extLst>
          </p:cNvPr>
          <p:cNvPicPr>
            <a:picLocks noGrp="1" noChangeAspect="1"/>
          </p:cNvPicPr>
          <p:nvPr>
            <p:ph idx="1"/>
          </p:nvPr>
        </p:nvPicPr>
        <p:blipFill>
          <a:blip r:embed="rId2"/>
          <a:stretch>
            <a:fillRect/>
          </a:stretch>
        </p:blipFill>
        <p:spPr>
          <a:xfrm>
            <a:off x="482600" y="1069408"/>
            <a:ext cx="8178799" cy="3230625"/>
          </a:xfrm>
          <a:prstGeom prst="rect">
            <a:avLst/>
          </a:prstGeom>
        </p:spPr>
      </p:pic>
      <p:sp>
        <p:nvSpPr>
          <p:cNvPr id="2" name="TextBox 1">
            <a:extLst>
              <a:ext uri="{FF2B5EF4-FFF2-40B4-BE49-F238E27FC236}">
                <a16:creationId xmlns:a16="http://schemas.microsoft.com/office/drawing/2014/main" id="{ED4573BC-F090-0C8B-6CFD-791FCEE8DA1B}"/>
              </a:ext>
            </a:extLst>
          </p:cNvPr>
          <p:cNvSpPr txBox="1"/>
          <p:nvPr/>
        </p:nvSpPr>
        <p:spPr>
          <a:xfrm>
            <a:off x="2094614" y="4859080"/>
            <a:ext cx="5316279" cy="1384995"/>
          </a:xfrm>
          <a:prstGeom prst="rect">
            <a:avLst/>
          </a:prstGeom>
          <a:noFill/>
        </p:spPr>
        <p:txBody>
          <a:bodyPr wrap="square" rtlCol="0">
            <a:spAutoFit/>
          </a:bodyPr>
          <a:lstStyle/>
          <a:p>
            <a:r>
              <a:rPr lang="et-EE" sz="2800" dirty="0">
                <a:latin typeface="Museo 300"/>
              </a:rPr>
              <a:t>Kliimaalaste kohtuasjade andmebaas (Sabin Center): </a:t>
            </a:r>
            <a:r>
              <a:rPr lang="et-EE" sz="2800" dirty="0">
                <a:latin typeface="Museo 300"/>
                <a:hlinkClick r:id="rId3"/>
              </a:rPr>
              <a:t>https://climatecasechart.com/</a:t>
            </a:r>
            <a:r>
              <a:rPr lang="et-EE" sz="2800" dirty="0">
                <a:latin typeface="Museo 300"/>
              </a:rPr>
              <a:t> </a:t>
            </a:r>
          </a:p>
        </p:txBody>
      </p:sp>
      <p:sp>
        <p:nvSpPr>
          <p:cNvPr id="3" name="Ovaal 2">
            <a:extLst>
              <a:ext uri="{FF2B5EF4-FFF2-40B4-BE49-F238E27FC236}">
                <a16:creationId xmlns:a16="http://schemas.microsoft.com/office/drawing/2014/main" id="{7F604931-0743-34AF-9609-DEC653CB7AAB}"/>
              </a:ext>
            </a:extLst>
          </p:cNvPr>
          <p:cNvSpPr/>
          <p:nvPr/>
        </p:nvSpPr>
        <p:spPr>
          <a:xfrm>
            <a:off x="2626243" y="1499191"/>
            <a:ext cx="1616148" cy="14034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Ovaal 4">
            <a:extLst>
              <a:ext uri="{FF2B5EF4-FFF2-40B4-BE49-F238E27FC236}">
                <a16:creationId xmlns:a16="http://schemas.microsoft.com/office/drawing/2014/main" id="{486C8FBB-EE56-5BB4-6D71-20373F85AACC}"/>
              </a:ext>
            </a:extLst>
          </p:cNvPr>
          <p:cNvSpPr/>
          <p:nvPr/>
        </p:nvSpPr>
        <p:spPr>
          <a:xfrm>
            <a:off x="3476848" y="3514060"/>
            <a:ext cx="1041990" cy="989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944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u kohatäide 4">
            <a:extLst>
              <a:ext uri="{FF2B5EF4-FFF2-40B4-BE49-F238E27FC236}">
                <a16:creationId xmlns:a16="http://schemas.microsoft.com/office/drawing/2014/main" id="{D1C2ED1D-2802-33CD-FE0B-4B5AC4D9A432}"/>
              </a:ext>
            </a:extLst>
          </p:cNvPr>
          <p:cNvPicPr>
            <a:picLocks noChangeAspect="1"/>
          </p:cNvPicPr>
          <p:nvPr/>
        </p:nvPicPr>
        <p:blipFill rotWithShape="1">
          <a:blip r:embed="rId3"/>
          <a:srcRect l="8985" r="26465" b="-1"/>
          <a:stretch/>
        </p:blipFill>
        <p:spPr>
          <a:xfrm>
            <a:off x="2618482" y="-9134"/>
            <a:ext cx="6501384"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7D8004E2-0515-FA83-7137-5DAAF19B554B}"/>
              </a:ext>
            </a:extLst>
          </p:cNvPr>
          <p:cNvSpPr>
            <a:spLocks noGrp="1"/>
          </p:cNvSpPr>
          <p:nvPr>
            <p:ph type="title"/>
          </p:nvPr>
        </p:nvSpPr>
        <p:spPr>
          <a:xfrm>
            <a:off x="305726" y="1085222"/>
            <a:ext cx="2578608" cy="1124712"/>
          </a:xfrm>
        </p:spPr>
        <p:txBody>
          <a:bodyPr anchor="b">
            <a:normAutofit/>
          </a:bodyPr>
          <a:lstStyle/>
          <a:p>
            <a:r>
              <a:rPr lang="et-EE" sz="2400" dirty="0" err="1"/>
              <a:t>Urgenda</a:t>
            </a:r>
            <a:r>
              <a:rPr lang="et-EE" sz="2400" dirty="0"/>
              <a:t> vs Holland (2019)</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7763D26-1A6B-9D1C-D02C-0E4F6E15870B}"/>
              </a:ext>
            </a:extLst>
          </p:cNvPr>
          <p:cNvSpPr>
            <a:spLocks noGrp="1"/>
          </p:cNvSpPr>
          <p:nvPr>
            <p:ph idx="1"/>
          </p:nvPr>
        </p:nvSpPr>
        <p:spPr>
          <a:xfrm>
            <a:off x="278320" y="2617597"/>
            <a:ext cx="2730694" cy="3708775"/>
          </a:xfrm>
        </p:spPr>
        <p:txBody>
          <a:bodyPr anchor="t">
            <a:normAutofit/>
          </a:bodyPr>
          <a:lstStyle/>
          <a:p>
            <a:r>
              <a:rPr lang="et-EE" sz="1800" dirty="0"/>
              <a:t>Kaebaja: sihtasutus </a:t>
            </a:r>
            <a:r>
              <a:rPr lang="et-EE" sz="1800" dirty="0" err="1"/>
              <a:t>Urgenda</a:t>
            </a:r>
            <a:endParaRPr lang="et-EE" sz="1800" dirty="0">
              <a:highlight>
                <a:srgbClr val="FFFF00"/>
              </a:highlight>
            </a:endParaRPr>
          </a:p>
          <a:p>
            <a:r>
              <a:rPr lang="et-EE" sz="1800" dirty="0"/>
              <a:t>Vaidlustatud: riigi tegevusetus, ebapiisavad kliimaeesmärgid</a:t>
            </a:r>
          </a:p>
          <a:p>
            <a:r>
              <a:rPr lang="et-EE" sz="1800" dirty="0"/>
              <a:t>Hollandi kohus otsustas: Holland peab aastaks 2020 vähendama oma KHG heidet 25%, võrreldes 1990. aastaga</a:t>
            </a:r>
            <a:endParaRPr lang="en-US" sz="1800" dirty="0"/>
          </a:p>
        </p:txBody>
      </p:sp>
      <p:sp>
        <p:nvSpPr>
          <p:cNvPr id="6" name="TextBox 5">
            <a:extLst>
              <a:ext uri="{FF2B5EF4-FFF2-40B4-BE49-F238E27FC236}">
                <a16:creationId xmlns:a16="http://schemas.microsoft.com/office/drawing/2014/main" id="{FB30E4F2-10C4-6DC3-4FBA-AFE2899EF939}"/>
              </a:ext>
            </a:extLst>
          </p:cNvPr>
          <p:cNvSpPr txBox="1"/>
          <p:nvPr/>
        </p:nvSpPr>
        <p:spPr>
          <a:xfrm>
            <a:off x="5451438" y="6166883"/>
            <a:ext cx="3732028" cy="369332"/>
          </a:xfrm>
          <a:prstGeom prst="rect">
            <a:avLst/>
          </a:prstGeom>
          <a:noFill/>
        </p:spPr>
        <p:txBody>
          <a:bodyPr wrap="square" rtlCol="0">
            <a:spAutoFit/>
          </a:bodyPr>
          <a:lstStyle/>
          <a:p>
            <a:r>
              <a:rPr lang="et-EE" dirty="0">
                <a:solidFill>
                  <a:schemeClr val="bg1"/>
                </a:solidFill>
              </a:rPr>
              <a:t>Foto: https://www.urgenda.nl/en/</a:t>
            </a:r>
          </a:p>
        </p:txBody>
      </p:sp>
    </p:spTree>
    <p:extLst>
      <p:ext uri="{BB962C8B-B14F-4D97-AF65-F5344CB8AC3E}">
        <p14:creationId xmlns:p14="http://schemas.microsoft.com/office/powerpoint/2010/main" val="34368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5688DB5-7730-00DD-0F47-54965898AB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 r="3" b="5319"/>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8756B51D-13B7-01B1-1C3B-6218E00BC77B}"/>
              </a:ext>
            </a:extLst>
          </p:cNvPr>
          <p:cNvSpPr>
            <a:spLocks noGrp="1"/>
          </p:cNvSpPr>
          <p:nvPr>
            <p:ph type="title"/>
          </p:nvPr>
        </p:nvSpPr>
        <p:spPr>
          <a:xfrm>
            <a:off x="6624083" y="324142"/>
            <a:ext cx="1891265" cy="1446330"/>
          </a:xfrm>
        </p:spPr>
        <p:txBody>
          <a:bodyPr>
            <a:normAutofit/>
          </a:bodyPr>
          <a:lstStyle/>
          <a:p>
            <a:r>
              <a:rPr lang="et-EE" sz="3500" dirty="0"/>
              <a:t>Iirimaa (2020)</a:t>
            </a:r>
          </a:p>
        </p:txBody>
      </p:sp>
      <p:sp>
        <p:nvSpPr>
          <p:cNvPr id="3" name="Sisu kohatäide 2">
            <a:extLst>
              <a:ext uri="{FF2B5EF4-FFF2-40B4-BE49-F238E27FC236}">
                <a16:creationId xmlns:a16="http://schemas.microsoft.com/office/drawing/2014/main" id="{F2F25CA4-AEE8-0CA6-574A-7307DE0EA076}"/>
              </a:ext>
            </a:extLst>
          </p:cNvPr>
          <p:cNvSpPr>
            <a:spLocks noGrp="1"/>
          </p:cNvSpPr>
          <p:nvPr>
            <p:ph idx="1"/>
          </p:nvPr>
        </p:nvSpPr>
        <p:spPr>
          <a:xfrm>
            <a:off x="6230678" y="1770472"/>
            <a:ext cx="2284670" cy="4763386"/>
          </a:xfrm>
        </p:spPr>
        <p:txBody>
          <a:bodyPr>
            <a:normAutofit lnSpcReduction="10000"/>
          </a:bodyPr>
          <a:lstStyle/>
          <a:p>
            <a:r>
              <a:rPr lang="et-EE" sz="1800" dirty="0"/>
              <a:t>Kaebaja: </a:t>
            </a:r>
            <a:r>
              <a:rPr lang="et-EE" sz="1800" dirty="0" err="1"/>
              <a:t>Friends</a:t>
            </a:r>
            <a:r>
              <a:rPr lang="et-EE" sz="1800" dirty="0"/>
              <a:t> of </a:t>
            </a:r>
            <a:r>
              <a:rPr lang="et-EE" sz="1800" dirty="0" err="1"/>
              <a:t>Irish</a:t>
            </a:r>
            <a:r>
              <a:rPr lang="et-EE" sz="1800" dirty="0"/>
              <a:t> </a:t>
            </a:r>
            <a:r>
              <a:rPr lang="et-EE" sz="1800" dirty="0" err="1"/>
              <a:t>Environment</a:t>
            </a:r>
            <a:endParaRPr lang="et-EE" sz="1800" dirty="0"/>
          </a:p>
          <a:p>
            <a:r>
              <a:rPr lang="et-EE" sz="1800" dirty="0"/>
              <a:t>Vaidlustatud: riiklik kliimameetmete kava</a:t>
            </a:r>
          </a:p>
          <a:p>
            <a:r>
              <a:rPr lang="et-EE" sz="1800" dirty="0"/>
              <a:t>Kohus: andis ühendusele kaebeõiguse ja tühistas kliimakava, kuna selle meetmed olid liiga ebamäärased ning kava ei olnud läbipaistev ega arusaadav</a:t>
            </a:r>
          </a:p>
        </p:txBody>
      </p:sp>
      <p:sp>
        <p:nvSpPr>
          <p:cNvPr id="4" name="TextBox 3">
            <a:extLst>
              <a:ext uri="{FF2B5EF4-FFF2-40B4-BE49-F238E27FC236}">
                <a16:creationId xmlns:a16="http://schemas.microsoft.com/office/drawing/2014/main" id="{B264F54C-9EB8-B29B-7DCE-1DB5ED86E25F}"/>
              </a:ext>
            </a:extLst>
          </p:cNvPr>
          <p:cNvSpPr txBox="1"/>
          <p:nvPr/>
        </p:nvSpPr>
        <p:spPr>
          <a:xfrm>
            <a:off x="244549" y="6337005"/>
            <a:ext cx="4178595" cy="369332"/>
          </a:xfrm>
          <a:prstGeom prst="rect">
            <a:avLst/>
          </a:prstGeom>
          <a:noFill/>
        </p:spPr>
        <p:txBody>
          <a:bodyPr wrap="square" rtlCol="0">
            <a:spAutoFit/>
          </a:bodyPr>
          <a:lstStyle/>
          <a:p>
            <a:r>
              <a:rPr lang="et-EE" dirty="0">
                <a:solidFill>
                  <a:schemeClr val="bg1"/>
                </a:solidFill>
              </a:rPr>
              <a:t>Foto: https://www.climatecaseireland.ie/</a:t>
            </a:r>
          </a:p>
        </p:txBody>
      </p:sp>
    </p:spTree>
    <p:extLst>
      <p:ext uri="{BB962C8B-B14F-4D97-AF65-F5344CB8AC3E}">
        <p14:creationId xmlns:p14="http://schemas.microsoft.com/office/powerpoint/2010/main" val="168010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a:extLst>
              <a:ext uri="{FF2B5EF4-FFF2-40B4-BE49-F238E27FC236}">
                <a16:creationId xmlns:a16="http://schemas.microsoft.com/office/drawing/2014/main" id="{4E34F0DC-DEBC-B974-3C0C-438D66BBF191}"/>
              </a:ext>
            </a:extLst>
          </p:cNvPr>
          <p:cNvPicPr>
            <a:picLocks noChangeAspect="1"/>
          </p:cNvPicPr>
          <p:nvPr/>
        </p:nvPicPr>
        <p:blipFill rotWithShape="1">
          <a:blip r:embed="rId2"/>
          <a:srcRect r="19422" b="9093"/>
          <a:stretch/>
        </p:blipFill>
        <p:spPr>
          <a:xfrm>
            <a:off x="2721937" y="29889"/>
            <a:ext cx="6422064" cy="6774319"/>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5BBFA7AD-CF33-9830-29CE-35F05FFB762C}"/>
              </a:ext>
            </a:extLst>
          </p:cNvPr>
          <p:cNvSpPr>
            <a:spLocks noGrp="1"/>
          </p:cNvSpPr>
          <p:nvPr>
            <p:ph type="title"/>
          </p:nvPr>
        </p:nvSpPr>
        <p:spPr>
          <a:xfrm>
            <a:off x="278892" y="843534"/>
            <a:ext cx="2578608" cy="1124712"/>
          </a:xfrm>
        </p:spPr>
        <p:txBody>
          <a:bodyPr anchor="b">
            <a:normAutofit/>
          </a:bodyPr>
          <a:lstStyle/>
          <a:p>
            <a:r>
              <a:rPr lang="et-EE" sz="2400" dirty="0" err="1"/>
              <a:t>Neubauer</a:t>
            </a:r>
            <a:r>
              <a:rPr lang="et-EE" sz="2400" dirty="0"/>
              <a:t> (Saksamaa, 2021)</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u kohatäide 2">
            <a:extLst>
              <a:ext uri="{FF2B5EF4-FFF2-40B4-BE49-F238E27FC236}">
                <a16:creationId xmlns:a16="http://schemas.microsoft.com/office/drawing/2014/main" id="{B834D3C2-CF6E-CDFA-4945-04C13566DB27}"/>
              </a:ext>
            </a:extLst>
          </p:cNvPr>
          <p:cNvSpPr>
            <a:spLocks noGrp="1"/>
          </p:cNvSpPr>
          <p:nvPr>
            <p:ph idx="1"/>
          </p:nvPr>
        </p:nvSpPr>
        <p:spPr>
          <a:xfrm>
            <a:off x="278320" y="2552145"/>
            <a:ext cx="2579180" cy="3799704"/>
          </a:xfrm>
        </p:spPr>
        <p:txBody>
          <a:bodyPr anchor="t">
            <a:normAutofit fontScale="92500" lnSpcReduction="20000"/>
          </a:bodyPr>
          <a:lstStyle/>
          <a:p>
            <a:r>
              <a:rPr lang="et-EE" sz="1800" dirty="0"/>
              <a:t>Kaebajad: Kaks keskkonnaühendust (ei saanud kaebeõigust), grupp noori üksikisikuid</a:t>
            </a:r>
          </a:p>
          <a:p>
            <a:r>
              <a:rPr lang="et-EE" sz="1800" dirty="0"/>
              <a:t>Vaidlustatud: Saksamaa kliimaseadus</a:t>
            </a:r>
          </a:p>
          <a:p>
            <a:r>
              <a:rPr lang="et-EE" sz="1800" dirty="0"/>
              <a:t>Konstitutsioonikohus: Saksamaa kliimaseaduse osad sätted on põhiseadusega vastuolus, sest jätavad tulevastele põlvedele ebaõiglaselt suure koorma</a:t>
            </a:r>
          </a:p>
        </p:txBody>
      </p:sp>
      <p:sp>
        <p:nvSpPr>
          <p:cNvPr id="6" name="TextBox 5">
            <a:extLst>
              <a:ext uri="{FF2B5EF4-FFF2-40B4-BE49-F238E27FC236}">
                <a16:creationId xmlns:a16="http://schemas.microsoft.com/office/drawing/2014/main" id="{452A3298-8652-98C3-37CF-358C721F2F7B}"/>
              </a:ext>
            </a:extLst>
          </p:cNvPr>
          <p:cNvSpPr txBox="1"/>
          <p:nvPr/>
        </p:nvSpPr>
        <p:spPr>
          <a:xfrm>
            <a:off x="7666074" y="6351849"/>
            <a:ext cx="1818168" cy="369332"/>
          </a:xfrm>
          <a:prstGeom prst="rect">
            <a:avLst/>
          </a:prstGeom>
          <a:noFill/>
        </p:spPr>
        <p:txBody>
          <a:bodyPr wrap="square" rtlCol="0">
            <a:spAutoFit/>
          </a:bodyPr>
          <a:lstStyle/>
          <a:p>
            <a:r>
              <a:rPr lang="et-EE" dirty="0">
                <a:solidFill>
                  <a:schemeClr val="bg1"/>
                </a:solidFill>
              </a:rPr>
              <a:t>Foto: TIME</a:t>
            </a:r>
          </a:p>
        </p:txBody>
      </p:sp>
    </p:spTree>
    <p:extLst>
      <p:ext uri="{BB962C8B-B14F-4D97-AF65-F5344CB8AC3E}">
        <p14:creationId xmlns:p14="http://schemas.microsoft.com/office/powerpoint/2010/main" val="132956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55CA600-3CB3-DA10-1430-7057EF3B6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52" t="9091" r="24221"/>
          <a:stretch/>
        </p:blipFill>
        <p:spPr bwMode="auto">
          <a:xfrm>
            <a:off x="2642616" y="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A4A01ADB-5655-4730-06D5-EB4FE7BEE5BB}"/>
              </a:ext>
            </a:extLst>
          </p:cNvPr>
          <p:cNvSpPr>
            <a:spLocks noGrp="1"/>
          </p:cNvSpPr>
          <p:nvPr>
            <p:ph type="title"/>
          </p:nvPr>
        </p:nvSpPr>
        <p:spPr>
          <a:xfrm>
            <a:off x="318611" y="963249"/>
            <a:ext cx="2578608" cy="1124712"/>
          </a:xfrm>
        </p:spPr>
        <p:txBody>
          <a:bodyPr anchor="b">
            <a:normAutofit/>
          </a:bodyPr>
          <a:lstStyle/>
          <a:p>
            <a:r>
              <a:rPr lang="et-EE" sz="2400" dirty="0" err="1"/>
              <a:t>Klimaseniorinnen</a:t>
            </a:r>
            <a:r>
              <a:rPr lang="et-EE" sz="2400" dirty="0"/>
              <a:t> (EIK 2024)</a:t>
            </a:r>
          </a:p>
        </p:txBody>
      </p:sp>
      <p:sp>
        <p:nvSpPr>
          <p:cNvPr id="2059" name="Rectangle 205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u kohatäide 2">
            <a:extLst>
              <a:ext uri="{FF2B5EF4-FFF2-40B4-BE49-F238E27FC236}">
                <a16:creationId xmlns:a16="http://schemas.microsoft.com/office/drawing/2014/main" id="{F718548B-1F8A-D305-5597-A5CA38330FA6}"/>
              </a:ext>
            </a:extLst>
          </p:cNvPr>
          <p:cNvSpPr>
            <a:spLocks noGrp="1"/>
          </p:cNvSpPr>
          <p:nvPr>
            <p:ph idx="1"/>
          </p:nvPr>
        </p:nvSpPr>
        <p:spPr>
          <a:xfrm>
            <a:off x="278320" y="2452624"/>
            <a:ext cx="2579180" cy="4211182"/>
          </a:xfrm>
        </p:spPr>
        <p:txBody>
          <a:bodyPr anchor="t">
            <a:normAutofit lnSpcReduction="10000"/>
          </a:bodyPr>
          <a:lstStyle/>
          <a:p>
            <a:r>
              <a:rPr lang="et-EE" sz="1800" dirty="0"/>
              <a:t>Kaebajad: 4 eakat naist ja MTÜ enam kui 2500 liikmega</a:t>
            </a:r>
          </a:p>
          <a:p>
            <a:r>
              <a:rPr lang="et-EE" sz="1800" dirty="0"/>
              <a:t>Vaidlustatud: Šveitsi riigi ebapiisav tegevus, ebapiisavad kliimaeesmärgid ja nende täitmine</a:t>
            </a:r>
          </a:p>
          <a:p>
            <a:r>
              <a:rPr lang="et-EE" sz="1800" dirty="0"/>
              <a:t>EIK: üksikisikutel ei ole kaebeõigust, MTÜ-l on kaebeõigus</a:t>
            </a:r>
          </a:p>
          <a:p>
            <a:r>
              <a:rPr lang="et-EE" sz="1800" dirty="0"/>
              <a:t>EIK: Šveits rikkus EIÕK-st tulenevaid õigusi</a:t>
            </a:r>
          </a:p>
          <a:p>
            <a:endParaRPr lang="et-EE" sz="1800" dirty="0"/>
          </a:p>
        </p:txBody>
      </p:sp>
      <p:sp>
        <p:nvSpPr>
          <p:cNvPr id="4" name="TextBox 3">
            <a:extLst>
              <a:ext uri="{FF2B5EF4-FFF2-40B4-BE49-F238E27FC236}">
                <a16:creationId xmlns:a16="http://schemas.microsoft.com/office/drawing/2014/main" id="{C4FBBA34-47BD-8E27-800C-7C801EF57396}"/>
              </a:ext>
            </a:extLst>
          </p:cNvPr>
          <p:cNvSpPr txBox="1"/>
          <p:nvPr/>
        </p:nvSpPr>
        <p:spPr>
          <a:xfrm>
            <a:off x="5019484" y="6294474"/>
            <a:ext cx="4210493" cy="369332"/>
          </a:xfrm>
          <a:prstGeom prst="rect">
            <a:avLst/>
          </a:prstGeom>
          <a:noFill/>
        </p:spPr>
        <p:txBody>
          <a:bodyPr wrap="square" rtlCol="0">
            <a:spAutoFit/>
          </a:bodyPr>
          <a:lstStyle/>
          <a:p>
            <a:r>
              <a:rPr lang="et-EE" dirty="0">
                <a:solidFill>
                  <a:schemeClr val="bg1"/>
                </a:solidFill>
              </a:rPr>
              <a:t>Foto: https://en.klimaseniorinnen.ch/</a:t>
            </a:r>
          </a:p>
        </p:txBody>
      </p:sp>
    </p:spTree>
    <p:extLst>
      <p:ext uri="{BB962C8B-B14F-4D97-AF65-F5344CB8AC3E}">
        <p14:creationId xmlns:p14="http://schemas.microsoft.com/office/powerpoint/2010/main" val="270859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a:extLst>
              <a:ext uri="{FF2B5EF4-FFF2-40B4-BE49-F238E27FC236}">
                <a16:creationId xmlns:a16="http://schemas.microsoft.com/office/drawing/2014/main" id="{3F20005F-3318-B385-F8BF-E8854546991A}"/>
              </a:ext>
            </a:extLst>
          </p:cNvPr>
          <p:cNvPicPr>
            <a:picLocks noChangeAspect="1"/>
          </p:cNvPicPr>
          <p:nvPr/>
        </p:nvPicPr>
        <p:blipFill rotWithShape="1">
          <a:blip r:embed="rId3"/>
          <a:srcRect r="2" b="5911"/>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E4DCF9CB-04A5-8EF2-1D52-90736E337875}"/>
              </a:ext>
            </a:extLst>
          </p:cNvPr>
          <p:cNvSpPr>
            <a:spLocks noGrp="1"/>
          </p:cNvSpPr>
          <p:nvPr>
            <p:ph type="title"/>
          </p:nvPr>
        </p:nvSpPr>
        <p:spPr>
          <a:xfrm>
            <a:off x="6262577" y="365125"/>
            <a:ext cx="2252772" cy="1899912"/>
          </a:xfrm>
        </p:spPr>
        <p:txBody>
          <a:bodyPr>
            <a:normAutofit fontScale="90000"/>
          </a:bodyPr>
          <a:lstStyle/>
          <a:p>
            <a:r>
              <a:rPr lang="et-EE" sz="3500" dirty="0"/>
              <a:t>Eesti: </a:t>
            </a:r>
            <a:r>
              <a:rPr lang="et-EE" sz="3500" dirty="0" err="1"/>
              <a:t>Enefiti</a:t>
            </a:r>
            <a:r>
              <a:rPr lang="et-EE" sz="3500" dirty="0"/>
              <a:t> õlitehas (2023)</a:t>
            </a:r>
          </a:p>
        </p:txBody>
      </p:sp>
      <p:sp>
        <p:nvSpPr>
          <p:cNvPr id="3" name="Sisu kohatäide 2">
            <a:extLst>
              <a:ext uri="{FF2B5EF4-FFF2-40B4-BE49-F238E27FC236}">
                <a16:creationId xmlns:a16="http://schemas.microsoft.com/office/drawing/2014/main" id="{D59A601F-C40F-D13A-5E0F-81B05A51D2E0}"/>
              </a:ext>
            </a:extLst>
          </p:cNvPr>
          <p:cNvSpPr>
            <a:spLocks noGrp="1"/>
          </p:cNvSpPr>
          <p:nvPr>
            <p:ph idx="1"/>
          </p:nvPr>
        </p:nvSpPr>
        <p:spPr>
          <a:xfrm>
            <a:off x="6134985" y="2434201"/>
            <a:ext cx="2380363" cy="4058674"/>
          </a:xfrm>
        </p:spPr>
        <p:txBody>
          <a:bodyPr>
            <a:normAutofit/>
          </a:bodyPr>
          <a:lstStyle/>
          <a:p>
            <a:r>
              <a:rPr lang="et-EE" sz="1800" dirty="0"/>
              <a:t>Kaebaja: MTÜ Loodusvõlu (</a:t>
            </a:r>
            <a:r>
              <a:rPr lang="et-EE" sz="1800" dirty="0" err="1"/>
              <a:t>Fridays</a:t>
            </a:r>
            <a:r>
              <a:rPr lang="et-EE" sz="1800" dirty="0"/>
              <a:t> </a:t>
            </a:r>
            <a:r>
              <a:rPr lang="et-EE" sz="1800" dirty="0" err="1"/>
              <a:t>for</a:t>
            </a:r>
            <a:r>
              <a:rPr lang="et-EE" sz="1800" dirty="0"/>
              <a:t> </a:t>
            </a:r>
            <a:r>
              <a:rPr lang="et-EE" sz="1800" dirty="0" err="1"/>
              <a:t>Future</a:t>
            </a:r>
            <a:r>
              <a:rPr lang="et-EE" sz="1800" dirty="0"/>
              <a:t>)</a:t>
            </a:r>
          </a:p>
          <a:p>
            <a:r>
              <a:rPr lang="et-EE" sz="1800" dirty="0"/>
              <a:t>Vaidlustatud: </a:t>
            </a:r>
            <a:r>
              <a:rPr lang="et-EE" sz="1800" dirty="0" err="1"/>
              <a:t>Enefiti</a:t>
            </a:r>
            <a:r>
              <a:rPr lang="et-EE" sz="1800" dirty="0"/>
              <a:t> põlevkiviõlitehase ehitusluba</a:t>
            </a:r>
          </a:p>
          <a:p>
            <a:r>
              <a:rPr lang="et-EE" sz="1800" dirty="0"/>
              <a:t>Riigikohtu otsus: tühistada ehitusluba ebapiisava keskkonnamõju hindamise tõttu</a:t>
            </a:r>
          </a:p>
        </p:txBody>
      </p:sp>
      <p:sp>
        <p:nvSpPr>
          <p:cNvPr id="6" name="TextBox 5">
            <a:extLst>
              <a:ext uri="{FF2B5EF4-FFF2-40B4-BE49-F238E27FC236}">
                <a16:creationId xmlns:a16="http://schemas.microsoft.com/office/drawing/2014/main" id="{DCEC6613-EDEE-3189-47E7-A704AC764918}"/>
              </a:ext>
            </a:extLst>
          </p:cNvPr>
          <p:cNvSpPr txBox="1"/>
          <p:nvPr/>
        </p:nvSpPr>
        <p:spPr>
          <a:xfrm>
            <a:off x="363477" y="6315739"/>
            <a:ext cx="4593265" cy="369332"/>
          </a:xfrm>
          <a:prstGeom prst="rect">
            <a:avLst/>
          </a:prstGeom>
          <a:noFill/>
        </p:spPr>
        <p:txBody>
          <a:bodyPr wrap="square" rtlCol="0">
            <a:spAutoFit/>
          </a:bodyPr>
          <a:lstStyle/>
          <a:p>
            <a:r>
              <a:rPr lang="et-EE" dirty="0">
                <a:solidFill>
                  <a:schemeClr val="bg1"/>
                </a:solidFill>
              </a:rPr>
              <a:t>Foto: https://fridaysforfuture.ee/</a:t>
            </a:r>
          </a:p>
        </p:txBody>
      </p:sp>
    </p:spTree>
    <p:extLst>
      <p:ext uri="{BB962C8B-B14F-4D97-AF65-F5344CB8AC3E}">
        <p14:creationId xmlns:p14="http://schemas.microsoft.com/office/powerpoint/2010/main" val="3683071969"/>
      </p:ext>
    </p:extLst>
  </p:cSld>
  <p:clrMapOvr>
    <a:masterClrMapping/>
  </p:clrMapOvr>
</p:sld>
</file>

<file path=ppt/theme/theme1.xml><?xml version="1.0" encoding="utf-8"?>
<a:theme xmlns:a="http://schemas.openxmlformats.org/drawingml/2006/main" name="Esitluse mal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2821</TotalTime>
  <Words>702</Words>
  <Application>Microsoft Office PowerPoint</Application>
  <PresentationFormat>Ekraaniseanss (4:3)</PresentationFormat>
  <Paragraphs>61</Paragraphs>
  <Slides>14</Slides>
  <Notes>3</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14</vt:i4>
      </vt:variant>
    </vt:vector>
  </HeadingPairs>
  <TitlesOfParts>
    <vt:vector size="21" baseType="lpstr">
      <vt:lpstr>Aptos</vt:lpstr>
      <vt:lpstr>Arial</vt:lpstr>
      <vt:lpstr>Calibri</vt:lpstr>
      <vt:lpstr>Museo 300</vt:lpstr>
      <vt:lpstr>Museo 500</vt:lpstr>
      <vt:lpstr>Wingdings</vt:lpstr>
      <vt:lpstr>Esitluse mall</vt:lpstr>
      <vt:lpstr>Kliimaalase kaebeõiguse perspektiivid Eestis</vt:lpstr>
      <vt:lpstr>NASA andmed: globaalne temperatuur </vt:lpstr>
      <vt:lpstr>Kliimakaebuste trend maailmas</vt:lpstr>
      <vt:lpstr>PowerPointi esitlus</vt:lpstr>
      <vt:lpstr>Urgenda vs Holland (2019)</vt:lpstr>
      <vt:lpstr>Iirimaa (2020)</vt:lpstr>
      <vt:lpstr>Neubauer (Saksamaa, 2021)</vt:lpstr>
      <vt:lpstr>Klimaseniorinnen (EIK 2024)</vt:lpstr>
      <vt:lpstr>Eesti: Enefiti õlitehas (2023)</vt:lpstr>
      <vt:lpstr>Keskkonnaalane kaebeõigus Eestis</vt:lpstr>
      <vt:lpstr>Keskkonnaühenduste kaebeõigus</vt:lpstr>
      <vt:lpstr>Keskkonnaühenduste kaebeõigus</vt:lpstr>
      <vt:lpstr>Kliimaalane kaebeõigus: kuidas sellele läheneda?</vt:lpstr>
      <vt:lpstr>Tänan!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Keskkonnaõiguse Keskus</dc:title>
  <dc:creator>Tarmo</dc:creator>
  <cp:lastModifiedBy>Kärt Vaarmari</cp:lastModifiedBy>
  <cp:revision>74</cp:revision>
  <dcterms:created xsi:type="dcterms:W3CDTF">2020-06-02T04:38:43Z</dcterms:created>
  <dcterms:modified xsi:type="dcterms:W3CDTF">2024-05-15T06:06:52Z</dcterms:modified>
</cp:coreProperties>
</file>