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0" r:id="rId6"/>
    <p:sldId id="258" r:id="rId7"/>
    <p:sldId id="259" r:id="rId8"/>
    <p:sldId id="261" r:id="rId9"/>
    <p:sldId id="257" r:id="rId10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59"/>
    <p:restoredTop sz="94694"/>
  </p:normalViewPr>
  <p:slideViewPr>
    <p:cSldViewPr snapToGrid="0" snapToObjects="1">
      <p:cViewPr varScale="1">
        <p:scale>
          <a:sx n="71" d="100"/>
          <a:sy n="71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AA3C-6077-AA40-B30D-BAEC261F9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824970"/>
          </a:xfr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00F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5ED63-8B6C-5044-B2C8-554608E21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048933"/>
            <a:ext cx="9829800" cy="320886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E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E7F86E87-B292-AC4F-BFF1-910605D26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16DC276-DE0A-1940-A4D9-146D4C86E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EBDBCF7-70C9-384D-A614-B5BB61882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412907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C48D7-339C-244C-8A82-DD7B1A63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004F8-71CD-804A-A685-CCD346008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9F586DB-4805-BF48-9320-9D746351A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FEC01D5-7562-C844-A795-01291DF69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E66B45D-03CC-B243-BC47-2949D9BE6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77306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87C6B-A8F4-B14D-9031-139472656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6A909-B9D8-904D-BA74-429AECFF4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6B614A3-0195-4549-90E5-F04AF75A3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870BE25-B11E-B649-A4BE-04796C3D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7F8490C-5347-A045-9D70-54D1B25E2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03883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E259-C193-BB4B-A0C4-C3C18E27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00F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95518-231F-0F44-8A4A-DC9CEFE8A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CC9C375-F3C9-2D48-A3A4-0C947EEE3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E6F677C-E9DA-5142-AB68-096D2F7D8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1378385-6E16-5D43-B96A-CD7D537C6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419211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DD67-BE15-7E4D-9B95-1EC2383AE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0000F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F918-BF18-194A-A2CA-196690C96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E9C4646-2913-7744-A2F5-556B4E0C7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CBC06EF-1867-4847-AAA6-3C7FB8D19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51620E7-06A8-5A4A-B1F1-59D88DFF0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45627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720A0-7FEE-1740-87BA-19212F05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0000F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AD586-EB41-9542-BA0C-45477E1F0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B8B55-BA85-7645-9E04-400282AB5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45BA6C4-B807-AB46-A41D-BBC7D1EB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242D91C9-1E1F-0541-80BF-D595559EF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62FE950-9DC4-1445-9F53-D16C9AF24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23109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42450-A9B7-C442-AAB6-520543114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F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4CDE5-0C36-F846-B56E-BF5426A3A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0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A3502-CEB3-FA40-A295-0DCA6CBA6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A7EA6-C105-8549-B3BD-7F7692B02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0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1385A-B20E-034D-A353-02EF2C8E4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6F221149-F118-D84C-B730-DC5E3841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73A2586A-3CEF-9D4F-BC58-4EDA9633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0743156C-569B-FA44-BB9F-C45B9662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69712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1A951-352F-5D4D-824F-2D751E8E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00F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825BCDA-7F0D-0846-96CC-C7744BC10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6DE81A0-90B4-084F-8BC4-6596E0678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0CE73B5-A66B-AF4C-A4E1-E811A875A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43847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F00BE-499A-DB4B-B383-CF74CA9C4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0721C-B222-954E-AD13-EDD59EC2D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616C3-5536-544A-8493-570EF6100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28548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4D3B-A798-7E47-A988-5797F2F7B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00F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D628-35C4-3341-A08B-FAEB299A8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809C3-5182-C64E-AECE-7870D0DB6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16E26C8-7F2C-6043-A6E9-A6E35A11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7E0D62E-7BD2-BD4D-B454-6131BCB65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078DE60-9ACA-8C43-ABBF-17D5DF02A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362538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7FE44-0D81-0A4F-964D-608C0392A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D0E74D-5378-5945-8123-D130AF09B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27C33-F330-524B-94E3-DABF577FA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F1487F2-024C-1945-BAA5-FBDF46B878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C2F318B-28A7-E045-8145-A61DB0536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8E007AFD-9E71-A840-AE8C-4E52A26F3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5598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2BB01-6842-F340-9BCA-8ACC93260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9867"/>
            <a:ext cx="10515600" cy="640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CF4EF-E217-7C43-9C13-16EA9CE1C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DF8C0E1-3267-5946-87C1-713DE7F84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8853" y="624749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fld id="{459755ED-E877-5640-B390-9938476BEF97}" type="datetimeFigureOut">
              <a:rPr lang="en-EE" smtClean="0"/>
              <a:pPr/>
              <a:t>05/15/2024</a:t>
            </a:fld>
            <a:endParaRPr lang="en-EE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C6D8B3D-246F-F942-9B54-5CAE804EF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30257" y="6247495"/>
            <a:ext cx="2962046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ino" panose="02000603040504020204" pitchFamily="2" charset="0"/>
              </a:defRPr>
            </a:lvl1pPr>
          </a:lstStyle>
          <a:p>
            <a:endParaRPr lang="en-EE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8043803-B400-F240-B4BB-9637BD0F3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2563" y="6247495"/>
            <a:ext cx="136123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FCB65C-5C22-DD46-8930-A080539386C8}" type="slidenum">
              <a:rPr lang="en-EE" smtClean="0"/>
              <a:pPr/>
              <a:t>‹#›</a:t>
            </a:fld>
            <a:endParaRPr lang="en-E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759E99-F997-044D-A76F-D05E34AEF57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59228" y="6153069"/>
            <a:ext cx="1109133" cy="48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7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00F0"/>
          </a:solidFill>
          <a:latin typeface="Aino" panose="02000603040504020204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Aino" panose="02000603040504020204" pitchFamily="2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65000"/>
              <a:lumOff val="35000"/>
            </a:schemeClr>
          </a:solidFill>
          <a:latin typeface="Aino" panose="02000603040504020204" pitchFamily="2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>
              <a:lumMod val="65000"/>
              <a:lumOff val="35000"/>
            </a:schemeClr>
          </a:solidFill>
          <a:latin typeface="Aino" panose="02000603040504020204" pitchFamily="2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>
              <a:lumMod val="65000"/>
              <a:lumOff val="35000"/>
            </a:schemeClr>
          </a:solidFill>
          <a:latin typeface="Aino" panose="02000603040504020204" pitchFamily="2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>
              <a:lumMod val="65000"/>
              <a:lumOff val="35000"/>
            </a:schemeClr>
          </a:solidFill>
          <a:latin typeface="Aino" panose="020006030405040202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50B10D-06CA-124A-8658-A5944391726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763148-D79A-774C-A1E7-ED8204B7F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680" y="2162269"/>
            <a:ext cx="9904320" cy="1445455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fi-FI" sz="6000" dirty="0" err="1">
                <a:solidFill>
                  <a:schemeClr val="bg1"/>
                </a:solidFill>
              </a:rPr>
              <a:t>Kliimaala</a:t>
            </a:r>
            <a:r>
              <a:rPr lang="et-EE" sz="6000" dirty="0">
                <a:solidFill>
                  <a:schemeClr val="bg1"/>
                </a:solidFill>
              </a:rPr>
              <a:t>n</a:t>
            </a:r>
            <a:r>
              <a:rPr lang="fi-FI" sz="6000" dirty="0">
                <a:solidFill>
                  <a:schemeClr val="bg1"/>
                </a:solidFill>
              </a:rPr>
              <a:t>e </a:t>
            </a:r>
            <a:r>
              <a:rPr lang="fi-FI" sz="6000" dirty="0" err="1">
                <a:solidFill>
                  <a:schemeClr val="bg1"/>
                </a:solidFill>
              </a:rPr>
              <a:t>kaebeõigus</a:t>
            </a:r>
            <a:r>
              <a:rPr lang="fi-FI" sz="6000" dirty="0">
                <a:solidFill>
                  <a:schemeClr val="bg1"/>
                </a:solidFill>
              </a:rPr>
              <a:t> </a:t>
            </a:r>
            <a:r>
              <a:rPr lang="fi-FI" sz="6000" dirty="0" err="1">
                <a:solidFill>
                  <a:schemeClr val="bg1"/>
                </a:solidFill>
              </a:rPr>
              <a:t>Euroopa</a:t>
            </a:r>
            <a:r>
              <a:rPr lang="fi-FI" sz="6000" dirty="0">
                <a:solidFill>
                  <a:schemeClr val="bg1"/>
                </a:solidFill>
              </a:rPr>
              <a:t> </a:t>
            </a:r>
            <a:r>
              <a:rPr lang="fi-FI" sz="6000" dirty="0" err="1">
                <a:solidFill>
                  <a:schemeClr val="bg1"/>
                </a:solidFill>
              </a:rPr>
              <a:t>Inimõiguste</a:t>
            </a:r>
            <a:r>
              <a:rPr lang="fi-FI" sz="6000" dirty="0">
                <a:solidFill>
                  <a:schemeClr val="bg1"/>
                </a:solidFill>
              </a:rPr>
              <a:t> Kohtu </a:t>
            </a:r>
            <a:r>
              <a:rPr lang="et-EE" sz="6000" dirty="0">
                <a:solidFill>
                  <a:schemeClr val="bg1"/>
                </a:solidFill>
              </a:rPr>
              <a:t>suurkoja</a:t>
            </a:r>
            <a:r>
              <a:rPr lang="fi-FI" sz="6000" dirty="0">
                <a:solidFill>
                  <a:schemeClr val="bg1"/>
                </a:solidFill>
              </a:rPr>
              <a:t> </a:t>
            </a:r>
            <a:r>
              <a:rPr lang="fi-FI" sz="6000" dirty="0" err="1">
                <a:solidFill>
                  <a:schemeClr val="bg1"/>
                </a:solidFill>
              </a:rPr>
              <a:t>otsustes</a:t>
            </a:r>
            <a:r>
              <a:rPr lang="et-EE" sz="6000" dirty="0">
                <a:solidFill>
                  <a:schemeClr val="bg1"/>
                </a:solidFill>
              </a:rPr>
              <a:t> </a:t>
            </a:r>
            <a:endParaRPr lang="en-EE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93A4C-9919-7349-A580-B18F048F3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281" y="3974493"/>
            <a:ext cx="5223933" cy="1655762"/>
          </a:xfrm>
        </p:spPr>
        <p:txBody>
          <a:bodyPr/>
          <a:lstStyle/>
          <a:p>
            <a:pPr algn="l"/>
            <a:endParaRPr lang="et-EE" dirty="0">
              <a:solidFill>
                <a:schemeClr val="bg1"/>
              </a:solidFill>
            </a:endParaRPr>
          </a:p>
          <a:p>
            <a:pPr algn="l"/>
            <a:endParaRPr lang="et-EE" dirty="0">
              <a:solidFill>
                <a:schemeClr val="bg1"/>
              </a:solidFill>
            </a:endParaRPr>
          </a:p>
          <a:p>
            <a:pPr algn="l"/>
            <a:r>
              <a:rPr lang="et-EE" dirty="0">
                <a:solidFill>
                  <a:schemeClr val="bg1"/>
                </a:solidFill>
              </a:rPr>
              <a:t>Tim Kolk </a:t>
            </a:r>
            <a:endParaRPr lang="en-EE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9C6FE4-E3F2-3A4D-833C-78D8EF39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776" y="506507"/>
            <a:ext cx="1520639" cy="65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76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Kolm kohtuasja – kaebeõigusega seotud põhiteemad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1. </a:t>
            </a:r>
            <a:r>
              <a:rPr lang="et-EE" sz="2400" dirty="0" err="1"/>
              <a:t>KlimaSeniorinnen</a:t>
            </a:r>
            <a:r>
              <a:rPr lang="et-EE" sz="2400" dirty="0"/>
              <a:t> – 2. </a:t>
            </a:r>
            <a:r>
              <a:rPr lang="et-EE" sz="2400" dirty="0" err="1"/>
              <a:t>Duarte</a:t>
            </a:r>
            <a:r>
              <a:rPr lang="et-EE" sz="2400" dirty="0"/>
              <a:t> </a:t>
            </a:r>
            <a:r>
              <a:rPr lang="et-EE" sz="2400" dirty="0" err="1"/>
              <a:t>Agostinho</a:t>
            </a:r>
            <a:r>
              <a:rPr lang="et-EE" sz="2400" dirty="0"/>
              <a:t> – 3. </a:t>
            </a:r>
            <a:r>
              <a:rPr lang="et-EE" sz="2400" dirty="0" err="1"/>
              <a:t>Carême</a:t>
            </a:r>
            <a:endParaRPr lang="et-E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Kaebeõigus </a:t>
            </a:r>
            <a:r>
              <a:rPr lang="et-EE" sz="2400" dirty="0" err="1"/>
              <a:t>EIK-sse</a:t>
            </a:r>
            <a:r>
              <a:rPr lang="et-EE" sz="2400" dirty="0"/>
              <a:t> pöördumiseks --</a:t>
            </a:r>
            <a:r>
              <a:rPr lang="et-EE" sz="2400" i="1" dirty="0"/>
              <a:t> </a:t>
            </a:r>
            <a:r>
              <a:rPr lang="et-EE" sz="2400" dirty="0"/>
              <a:t>EIK seisukohad riigisisese kaebeõiguse kohta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Üksikisikute kaebeõigus -- kliimaühenduste kaebeõigus</a:t>
            </a:r>
          </a:p>
          <a:p>
            <a:endParaRPr lang="et-E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71975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DD44F-D8F7-7B4C-BF14-4094ED4D4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800" dirty="0"/>
              <a:t>Inimõiguste konventsiooni artiklid 34 ja 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800" dirty="0"/>
              <a:t>Artikli 8 alusel kliimaalase tegevusetuse peale kaebamine (riigile siduva õiguse alusel nõutavate leevendusmeetmete kehtestamata/rakendamata jätmise peale kaebamine)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800" dirty="0"/>
              <a:t>Esemeline ja isikuline kaitseala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800" dirty="0"/>
              <a:t>Üksikisikud X (isikuline kaitseala, populaarkaebus)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800" dirty="0"/>
              <a:t>Ühendused 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EE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CDE7CFC-B42A-AB43-A634-1C218F1C3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3411"/>
            <a:ext cx="10515600" cy="707277"/>
          </a:xfrm>
        </p:spPr>
        <p:txBody>
          <a:bodyPr anchor="t" anchorCtr="0">
            <a:normAutofit/>
          </a:bodyPr>
          <a:lstStyle/>
          <a:p>
            <a:r>
              <a:rPr lang="et-EE" sz="3600" dirty="0"/>
              <a:t>Kaebeõigus </a:t>
            </a:r>
            <a:r>
              <a:rPr lang="et-EE" sz="3600" dirty="0" err="1"/>
              <a:t>EIK-sse</a:t>
            </a:r>
            <a:r>
              <a:rPr lang="et-EE" sz="3600" dirty="0"/>
              <a:t> pöördumiseks</a:t>
            </a:r>
            <a:endParaRPr lang="en-EE" sz="3600" dirty="0"/>
          </a:p>
        </p:txBody>
      </p:sp>
    </p:spTree>
    <p:extLst>
      <p:ext uri="{BB962C8B-B14F-4D97-AF65-F5344CB8AC3E}">
        <p14:creationId xmlns:p14="http://schemas.microsoft.com/office/powerpoint/2010/main" val="97395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7C9C6-6B4D-A745-8D77-AEDE66853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49867"/>
            <a:ext cx="10515600" cy="640821"/>
          </a:xfrm>
        </p:spPr>
        <p:txBody>
          <a:bodyPr>
            <a:normAutofit/>
          </a:bodyPr>
          <a:lstStyle/>
          <a:p>
            <a:r>
              <a:rPr lang="et-EE" sz="3600" dirty="0"/>
              <a:t>EIK seisukohad riigisisese kaebeõiguse kohta</a:t>
            </a:r>
            <a:endParaRPr lang="en-EE" sz="3600" dirty="0">
              <a:solidFill>
                <a:srgbClr val="000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0C66-E4FA-D24E-B311-6F9A32DBC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0703"/>
            <a:ext cx="10515600" cy="4614944"/>
          </a:xfrm>
        </p:spPr>
        <p:txBody>
          <a:bodyPr>
            <a:normAutofit fontScale="55000" lnSpcReduction="20000"/>
          </a:bodyPr>
          <a:lstStyle/>
          <a:p>
            <a:endParaRPr lang="et-E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4200" dirty="0"/>
              <a:t>Konventsiooni artikkel 6</a:t>
            </a:r>
          </a:p>
          <a:p>
            <a:endParaRPr lang="et-EE" sz="4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4200" dirty="0"/>
              <a:t>Üksikisikud: A6 ei olnud kohaldatav, sest vaidluse tulemus ei saanud nende õigusi mõjutada.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t-EE" sz="4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4200" dirty="0"/>
              <a:t>Ühendused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sz="4200" dirty="0"/>
              <a:t>A6 kohaldamine: riigisisene õigus või huvi, liikmete või ühenduse enda oma; tegelik vaidlus; otsustav tähendus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sz="4200" dirty="0" err="1"/>
              <a:t>KlimaSeniorinneni</a:t>
            </a:r>
            <a:r>
              <a:rPr lang="et-EE" sz="4200" dirty="0"/>
              <a:t> puhul kehtiva riigisisese õigusega võrreldes ebapiisavate leevendusmeetmete vaidlus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sz="4200" dirty="0"/>
              <a:t>puudutas riigisisest põhiõigust;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sz="4200" dirty="0"/>
              <a:t>vaidlus tegelik;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sz="4200" dirty="0"/>
              <a:t>tähendus otsustav liikmete õigustele (kui kaevatav olukord oleks lõppenud, oleks selle õiguse kaitstus paranenud)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4200" dirty="0"/>
          </a:p>
          <a:p>
            <a:endParaRPr lang="en-EE" sz="4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7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4800" dirty="0"/>
              <a:t>Mis muutus – kuidas edasi?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/>
              <a:t>EIK-sse</a:t>
            </a:r>
            <a:r>
              <a:rPr lang="et-EE" sz="2400" dirty="0"/>
              <a:t> pöördumine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t-EE" sz="2200" dirty="0"/>
              <a:t>Artikkel 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t-EE" sz="2200" dirty="0"/>
              <a:t>Artikkel 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Nõuandva arvamuse menetlus</a:t>
            </a:r>
            <a:r>
              <a:rPr lang="et-EE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t-EE" dirty="0"/>
              <a:t>Riigikohtu õigus küsida </a:t>
            </a:r>
            <a:r>
              <a:rPr lang="et-EE" dirty="0" err="1"/>
              <a:t>EIK-lt</a:t>
            </a:r>
            <a:r>
              <a:rPr lang="et-EE" dirty="0"/>
              <a:t> nõuandvat arvamust</a:t>
            </a:r>
          </a:p>
          <a:p>
            <a:pPr lvl="1"/>
            <a:endParaRPr lang="et-E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Riigisisene kaebeõigus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t-EE" sz="2200" dirty="0"/>
              <a:t>Üksikisikud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t-EE" sz="2200" dirty="0"/>
              <a:t>Ühendused – ühendus saab oma kaebeõiguse tuletada isikute õigustest, mida üksikisikute puhul saab olla riivatud vaid väga erandlikel juhtudel.</a:t>
            </a:r>
          </a:p>
        </p:txBody>
      </p:sp>
    </p:spTree>
    <p:extLst>
      <p:ext uri="{BB962C8B-B14F-4D97-AF65-F5344CB8AC3E}">
        <p14:creationId xmlns:p14="http://schemas.microsoft.com/office/powerpoint/2010/main" val="371057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50B10D-06CA-124A-8658-A5944391726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763148-D79A-774C-A1E7-ED8204B7F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387" y="2936828"/>
            <a:ext cx="9809224" cy="984343"/>
          </a:xfrm>
        </p:spPr>
        <p:txBody>
          <a:bodyPr anchor="t" anchorCtr="0"/>
          <a:lstStyle/>
          <a:p>
            <a:pPr algn="l"/>
            <a:r>
              <a:rPr lang="et-EE" sz="6000" dirty="0">
                <a:solidFill>
                  <a:schemeClr val="bg1"/>
                </a:solidFill>
              </a:rPr>
              <a:t>Tänan väga</a:t>
            </a:r>
            <a:r>
              <a:rPr lang="en-EE" sz="6000" dirty="0">
                <a:solidFill>
                  <a:schemeClr val="bg1"/>
                </a:solidFill>
              </a:rPr>
              <a:t>!</a:t>
            </a:r>
            <a:endParaRPr lang="en-EE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405701-598D-6B4F-827E-5279C533E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776" y="506507"/>
            <a:ext cx="1520639" cy="65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06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a7eeb4-f90b-4150-8553-bf36c97e4880">
      <Value>417</Value>
      <Value>438</Value>
    </TaxCatchAll>
    <fbb71af82cd0422d96a3ae58a12a56cb xmlns="89a7eeb4-f90b-4150-8553-bf36c97e4880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Esitlusslaid</TermName>
          <TermId xmlns="http://schemas.microsoft.com/office/infopath/2007/PartnerControls">5aea40dc-1c25-4fd3-9606-f5492c5a31b3</TermId>
        </TermInfo>
      </Terms>
    </fbb71af82cd0422d96a3ae58a12a56cb>
    <n90ab9a7fdc94ae9b670f2b2186c50d3 xmlns="89a7eeb4-f90b-4150-8553-bf36c97e4880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Visuaalne identiteet</TermName>
          <TermId xmlns="http://schemas.microsoft.com/office/infopath/2007/PartnerControls">f2883250-9e6c-4384-a64e-ab46f3c4bfab</TermId>
        </TermInfo>
      </Terms>
    </n90ab9a7fdc94ae9b670f2b2186c50d3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E5315D6745344B8EFA9C1A45F3A969" ma:contentTypeVersion="6" ma:contentTypeDescription="Loo uus dokument" ma:contentTypeScope="" ma:versionID="520bb12d049742d17de935de9dd1d0da">
  <xsd:schema xmlns:xsd="http://www.w3.org/2001/XMLSchema" xmlns:xs="http://www.w3.org/2001/XMLSchema" xmlns:p="http://schemas.microsoft.com/office/2006/metadata/properties" xmlns:ns2="89a7eeb4-f90b-4150-8553-bf36c97e4880" xmlns:ns3="3e37bf20-88cd-4567-b3a4-11001616b7d3" targetNamespace="http://schemas.microsoft.com/office/2006/metadata/properties" ma:root="true" ma:fieldsID="88d2eb172b589592e67ae592134552ec" ns2:_="" ns3:_="">
    <xsd:import namespace="89a7eeb4-f90b-4150-8553-bf36c97e4880"/>
    <xsd:import namespace="3e37bf20-88cd-4567-b3a4-11001616b7d3"/>
    <xsd:element name="properties">
      <xsd:complexType>
        <xsd:sequence>
          <xsd:element name="documentManagement">
            <xsd:complexType>
              <xsd:all>
                <xsd:element ref="ns3:VM_AllowInInfoSearch" minOccurs="0"/>
                <xsd:element ref="ns2:fbb71af82cd0422d96a3ae58a12a56cb" minOccurs="0"/>
                <xsd:element ref="ns2:TaxCatchAll" minOccurs="0"/>
                <xsd:element ref="ns2:n90ab9a7fdc94ae9b670f2b2186c50d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7eeb4-f90b-4150-8553-bf36c97e4880" elementFormDefault="qualified">
    <xsd:import namespace="http://schemas.microsoft.com/office/2006/documentManagement/types"/>
    <xsd:import namespace="http://schemas.microsoft.com/office/infopath/2007/PartnerControls"/>
    <xsd:element name="fbb71af82cd0422d96a3ae58a12a56cb" ma:index="7" nillable="true" ma:taxonomy="true" ma:internalName="fbb71af82cd0422d96a3ae58a12a56cb" ma:taxonomyFieldName="VM_Keywords" ma:displayName="Dokumentide märksõnad" ma:fieldId="{fbb71af8-2cd0-422d-96a3-ae58a12a56cb}" ma:taxonomyMulti="true" ma:sspId="9e33bf52-acbf-4def-8654-6d2136c663aa" ma:termSetId="98cf5cd6-09c2-4ec9-bfec-61e22952921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8" nillable="true" ma:displayName="Taxonomy Catch All Column" ma:hidden="true" ma:list="{ebac250a-6ab3-4950-8dc8-6be99e211f4a}" ma:internalName="TaxCatchAll" ma:showField="CatchAllData" ma:web="89a7eeb4-f90b-4150-8553-bf36c97e48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90ab9a7fdc94ae9b670f2b2186c50d3" ma:index="9" nillable="true" ma:taxonomy="true" ma:internalName="n90ab9a7fdc94ae9b670f2b2186c50d3" ma:taxonomyFieldName="VM_Topics" ma:displayName="Teemad" ma:fieldId="{790ab9a7-fdc9-4ae9-b670-f2b2186c50d3}" ma:taxonomyMulti="true" ma:sspId="9e33bf52-acbf-4def-8654-6d2136c663aa" ma:termSetId="00dfdfec-0977-4201-aaed-8a27560a4e5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7bf20-88cd-4567-b3a4-11001616b7d3" elementFormDefault="qualified">
    <xsd:import namespace="http://schemas.microsoft.com/office/2006/documentManagement/types"/>
    <xsd:import namespace="http://schemas.microsoft.com/office/infopath/2007/PartnerControls"/>
    <xsd:element name="VM_AllowInInfoSearch" ma:index="4" nillable="true" ma:displayName="Lubatud Infovärava otsingus" ma:default="1" ma:internalName="VM_AllowInInfoSearch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utüüp"/>
        <xsd:element ref="dc:title" minOccurs="0" maxOccurs="1" ma:index="1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B0CF02-D105-4617-A2B0-EFA0D805D2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C712BD-6080-4652-BB26-1468B15AC3F9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89a7eeb4-f90b-4150-8553-bf36c97e4880"/>
    <ds:schemaRef ds:uri="http://purl.org/dc/terms/"/>
    <ds:schemaRef ds:uri="3e37bf20-88cd-4567-b3a4-11001616b7d3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F8275FA-BB99-4DC9-B52C-5194E1EC1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a7eeb4-f90b-4150-8553-bf36c97e4880"/>
    <ds:schemaRef ds:uri="3e37bf20-88cd-4567-b3a4-11001616b7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212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Aino</vt:lpstr>
      <vt:lpstr>Arial</vt:lpstr>
      <vt:lpstr>Calibri</vt:lpstr>
      <vt:lpstr>Office Theme</vt:lpstr>
      <vt:lpstr>Kliimaalane kaebeõigus Euroopa Inimõiguste Kohtu suurkoja otsustes </vt:lpstr>
      <vt:lpstr>Kolm kohtuasja – kaebeõigusega seotud põhiteemad</vt:lpstr>
      <vt:lpstr>Kaebeõigus EIK-sse pöördumiseks</vt:lpstr>
      <vt:lpstr>EIK seisukohad riigisisese kaebeõiguse kohta</vt:lpstr>
      <vt:lpstr>Mis muutus – kuidas edasi?</vt:lpstr>
      <vt:lpstr>Tänan väga!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Tim Kolk</cp:lastModifiedBy>
  <cp:revision>46</cp:revision>
  <dcterms:created xsi:type="dcterms:W3CDTF">2021-01-28T09:27:25Z</dcterms:created>
  <dcterms:modified xsi:type="dcterms:W3CDTF">2024-05-15T07:10:50Z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0x01010045E5315D6745344B8EFA9C1A45F3A969</vt:lpwstr>
  </property>
  <property fmtid="{D5CDD505-2E9C-101B-9397-08002B2CF9AE}" pid="3" name="TaxKeyword">
    <vt:lpwstr/>
  </property>
  <property fmtid="{D5CDD505-2E9C-101B-9397-08002B2CF9AE}" pid="4" name="VM_Keywords">
    <vt:lpwstr>438;#Esitlusslaid|5aea40dc-1c25-4fd3-9606-f5492c5a31b3</vt:lpwstr>
  </property>
  <property fmtid="{D5CDD505-2E9C-101B-9397-08002B2CF9AE}" pid="5" name="VM_Topics">
    <vt:lpwstr>417;#Visuaalne identiteet|f2883250-9e6c-4384-a64e-ab46f3c4bfab</vt:lpwstr>
  </property>
</Properties>
</file>