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2.xml" ContentType="application/vnd.openxmlformats-officedocument.drawingml.chart+xml"/>
  <Override PartName="/ppt/notesSlides/notesSlide15.xml" ContentType="application/vnd.openxmlformats-officedocument.presentationml.notesSlide+xml"/>
  <Override PartName="/ppt/charts/chart3.xml" ContentType="application/vnd.openxmlformats-officedocument.drawingml.chart+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4"/>
  </p:notesMasterIdLst>
  <p:sldIdLst>
    <p:sldId id="256" r:id="rId2"/>
    <p:sldId id="257" r:id="rId3"/>
    <p:sldId id="264" r:id="rId4"/>
    <p:sldId id="262" r:id="rId5"/>
    <p:sldId id="265" r:id="rId6"/>
    <p:sldId id="266" r:id="rId7"/>
    <p:sldId id="282" r:id="rId8"/>
    <p:sldId id="259" r:id="rId9"/>
    <p:sldId id="267" r:id="rId10"/>
    <p:sldId id="268" r:id="rId11"/>
    <p:sldId id="269" r:id="rId12"/>
    <p:sldId id="263" r:id="rId13"/>
    <p:sldId id="270" r:id="rId14"/>
    <p:sldId id="271" r:id="rId15"/>
    <p:sldId id="272" r:id="rId16"/>
    <p:sldId id="274" r:id="rId17"/>
    <p:sldId id="275" r:id="rId18"/>
    <p:sldId id="278" r:id="rId19"/>
    <p:sldId id="279" r:id="rId20"/>
    <p:sldId id="277" r:id="rId21"/>
    <p:sldId id="260" r:id="rId22"/>
    <p:sldId id="281" r:id="rId23"/>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072" autoAdjust="0"/>
  </p:normalViewPr>
  <p:slideViewPr>
    <p:cSldViewPr>
      <p:cViewPr varScale="1">
        <p:scale>
          <a:sx n="118" d="100"/>
          <a:sy n="118" d="100"/>
        </p:scale>
        <p:origin x="14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3.xml.rels><?xml version="1.0" encoding="UTF-8" standalone="yes"?>
<Relationships xmlns="http://schemas.openxmlformats.org/package/2006/relationships"><Relationship Id="rId1"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plotArea>
      <c:layout/>
      <c:barChart>
        <c:barDir val="bar"/>
        <c:grouping val="clustered"/>
        <c:varyColors val="0"/>
        <c:ser>
          <c:idx val="0"/>
          <c:order val="0"/>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'Kõik koos'!$B$2:$B$39</c:f>
              <c:strCache>
                <c:ptCount val="38"/>
                <c:pt idx="0">
                  <c:v>Tekkinud tehniliste probleemide kindlaks tegemine ja/ või lahendamine veaotsingu abil </c:v>
                </c:pt>
                <c:pt idx="1">
                  <c:v>Operatsioonisüsteemi graafilise kasutajaliidese kasutamine </c:v>
                </c:pt>
                <c:pt idx="2">
                  <c:v>3D-tehnoloogia kasutamine</c:v>
                </c:pt>
                <c:pt idx="3">
                  <c:v>Erinevate operatsioonisüsteemide ja tarkvaradega tutvumine</c:v>
                </c:pt>
                <c:pt idx="4">
                  <c:v>Erinevate andmekogujate kasutamine loodusainete valdkonnas andmete kogumiseks ja mõõtmiseks</c:v>
                </c:pt>
                <c:pt idx="5">
                  <c:v>Valib/kasutab vastavalt vajadusele sobivat tehnoloog. võimalust/digilahendust</c:v>
                </c:pt>
                <c:pt idx="6">
                  <c:v>Spetsiaalsete programmide/rakenduste kasutamine õppeaines</c:v>
                </c:pt>
                <c:pt idx="7">
                  <c:v>PROBLEEMILAHENDUS</c:v>
                </c:pt>
                <c:pt idx="8">
                  <c:v>Robootika (roboti juhtimistarkvara loomine ja rakendamine jms)</c:v>
                </c:pt>
                <c:pt idx="9">
                  <c:v>Programmeerimine, sh arvutiprogrammi, brauseris toimiva mängu või mobiilirakenduse loomine</c:v>
                </c:pt>
                <c:pt idx="10">
                  <c:v>SISULOOME 2</c:v>
                </c:pt>
                <c:pt idx="11">
                  <c:v>Digitaalsete materjalide ja teadmiste koosloomine</c:v>
                </c:pt>
                <c:pt idx="12">
                  <c:v>Loodud digitaal. materjalide salvestamine eri formaat, andmekandjale</c:v>
                </c:pt>
                <c:pt idx="13">
                  <c:v>Veebilehe loomine</c:v>
                </c:pt>
                <c:pt idx="14">
                  <c:v>Digitaalse portfoolio/õpimapi loomine</c:v>
                </c:pt>
                <c:pt idx="15">
                  <c:v>Graafika loomine, joonestamine, mustrite loomine_EI</c:v>
                </c:pt>
                <c:pt idx="16">
                  <c:v>Arvutisimulatsioonide (modelleerimine, arvutimudelite) loomine</c:v>
                </c:pt>
                <c:pt idx="17">
                  <c:v>Informatsiooni taasesitamisel korrektselt algmaterjalile viitamine_JAH</c:v>
                </c:pt>
                <c:pt idx="18">
                  <c:v>Andmeanalüüs, -töötlus </c:v>
                </c:pt>
                <c:pt idx="19">
                  <c:v>Animatsioonide, filmi ja multimeediumite loomine</c:v>
                </c:pt>
                <c:pt idx="20">
                  <c:v>Informatsiooni taasesitamisel korrektselt algmaterjalile viitamine_EI</c:v>
                </c:pt>
                <c:pt idx="21">
                  <c:v>Loovtöö/uurimistöö/referaadi koostamine_JAH</c:v>
                </c:pt>
                <c:pt idx="22">
                  <c:v>Teksti loomine, vormindamine_JAH</c:v>
                </c:pt>
                <c:pt idx="23">
                  <c:v>Teksti loomine, vormindamine_EI</c:v>
                </c:pt>
                <c:pt idx="24">
                  <c:v>Esitluse koostamine/ ettekandmine_JAH</c:v>
                </c:pt>
                <c:pt idx="25">
                  <c:v>Fotode, videote ja helisalvestiste loomine</c:v>
                </c:pt>
                <c:pt idx="26">
                  <c:v>Esitluse koostamine/ ettekandmine_EI</c:v>
                </c:pt>
                <c:pt idx="27">
                  <c:v>Digitaalsete õppematerjalide kasutamine teadmise loomiseks</c:v>
                </c:pt>
                <c:pt idx="28">
                  <c:v>Loovtöö/uurimistöö/referaadi koostamine_EI</c:v>
                </c:pt>
                <c:pt idx="29">
                  <c:v>SISULOOME 1</c:v>
                </c:pt>
                <c:pt idx="30">
                  <c:v>Kogutud teabe korrastamine (nt ühisjärjehoidjate, kategooriate ja siltide kasutamine)</c:v>
                </c:pt>
                <c:pt idx="31">
                  <c:v>Leitud info salvestamine, kopeerimine, kustutamine, pakkimine</c:v>
                </c:pt>
                <c:pt idx="32">
                  <c:v>Info kriitiliselt hindamine_EI</c:v>
                </c:pt>
                <c:pt idx="33">
                  <c:v>Info kriitiliselt hindamine_JAH</c:v>
                </c:pt>
                <c:pt idx="34">
                  <c:v>Infootsing (erinevad meetodid, –keskkonnad ja -allikad)_EI</c:v>
                </c:pt>
                <c:pt idx="35">
                  <c:v>Muul moel info saamine (nt videote/ filmide vaatamine)</c:v>
                </c:pt>
                <c:pt idx="36">
                  <c:v>Infootsing (erinevad meetodid, –keskkonnad ja -allikad)_JAH</c:v>
                </c:pt>
                <c:pt idx="37">
                  <c:v>INFO HALDUS</c:v>
                </c:pt>
              </c:strCache>
            </c:strRef>
          </c:cat>
          <c:val>
            <c:numRef>
              <c:f>'Kõik koos'!$E$2:$E$39</c:f>
              <c:numCache>
                <c:formatCode>0.0%</c:formatCode>
                <c:ptCount val="38"/>
                <c:pt idx="0">
                  <c:v>3.9000000000000003E-3</c:v>
                </c:pt>
                <c:pt idx="1">
                  <c:v>1.5600000000000001E-2</c:v>
                </c:pt>
                <c:pt idx="2">
                  <c:v>3.1300000000000001E-2</c:v>
                </c:pt>
                <c:pt idx="3">
                  <c:v>0.13669999999999999</c:v>
                </c:pt>
                <c:pt idx="4">
                  <c:v>0.46880000000000005</c:v>
                </c:pt>
                <c:pt idx="5">
                  <c:v>0.90229999999999999</c:v>
                </c:pt>
                <c:pt idx="6">
                  <c:v>0.92579999999999996</c:v>
                </c:pt>
                <c:pt idx="8">
                  <c:v>7.8000000000000005E-3</c:v>
                </c:pt>
                <c:pt idx="9">
                  <c:v>1.1699999999999999E-2</c:v>
                </c:pt>
                <c:pt idx="11">
                  <c:v>4.2999999999999997E-2</c:v>
                </c:pt>
                <c:pt idx="12">
                  <c:v>6.6400000000000001E-2</c:v>
                </c:pt>
                <c:pt idx="13">
                  <c:v>0.1406</c:v>
                </c:pt>
                <c:pt idx="14">
                  <c:v>0.19140000000000001</c:v>
                </c:pt>
                <c:pt idx="15">
                  <c:v>0.58590000000000009</c:v>
                </c:pt>
                <c:pt idx="16">
                  <c:v>0.64840000000000009</c:v>
                </c:pt>
                <c:pt idx="17">
                  <c:v>0.67969999999999997</c:v>
                </c:pt>
                <c:pt idx="18">
                  <c:v>0.73829999999999996</c:v>
                </c:pt>
                <c:pt idx="19">
                  <c:v>0.76560000000000006</c:v>
                </c:pt>
                <c:pt idx="20">
                  <c:v>0.77729999999999999</c:v>
                </c:pt>
                <c:pt idx="21">
                  <c:v>0.8125</c:v>
                </c:pt>
                <c:pt idx="22">
                  <c:v>0.85549999999999993</c:v>
                </c:pt>
                <c:pt idx="23">
                  <c:v>0.89450000000000007</c:v>
                </c:pt>
                <c:pt idx="24">
                  <c:v>0.89840000000000009</c:v>
                </c:pt>
                <c:pt idx="25">
                  <c:v>0.91799999999999993</c:v>
                </c:pt>
                <c:pt idx="26">
                  <c:v>0.96090000000000009</c:v>
                </c:pt>
                <c:pt idx="27">
                  <c:v>0.96879999999999999</c:v>
                </c:pt>
                <c:pt idx="28">
                  <c:v>0.98829999999999996</c:v>
                </c:pt>
                <c:pt idx="30">
                  <c:v>0.1406</c:v>
                </c:pt>
                <c:pt idx="31">
                  <c:v>0.17190000000000003</c:v>
                </c:pt>
                <c:pt idx="32">
                  <c:v>0.91799999999999993</c:v>
                </c:pt>
                <c:pt idx="33">
                  <c:v>0.9375</c:v>
                </c:pt>
                <c:pt idx="34">
                  <c:v>0.94920000000000004</c:v>
                </c:pt>
                <c:pt idx="35">
                  <c:v>0.99609999999999999</c:v>
                </c:pt>
                <c:pt idx="36">
                  <c:v>1</c:v>
                </c:pt>
              </c:numCache>
            </c:numRef>
          </c:val>
          <c:extLst>
            <c:ext xmlns:c16="http://schemas.microsoft.com/office/drawing/2014/chart" uri="{C3380CC4-5D6E-409C-BE32-E72D297353CC}">
              <c16:uniqueId val="{00000000-9D27-4895-8C3D-6DF8C0FE05EB}"/>
            </c:ext>
          </c:extLst>
        </c:ser>
        <c:dLbls>
          <c:dLblPos val="outEnd"/>
          <c:showLegendKey val="0"/>
          <c:showVal val="1"/>
          <c:showCatName val="0"/>
          <c:showSerName val="0"/>
          <c:showPercent val="0"/>
          <c:showBubbleSize val="0"/>
        </c:dLbls>
        <c:gapWidth val="150"/>
        <c:axId val="30304512"/>
        <c:axId val="30339072"/>
      </c:barChart>
      <c:catAx>
        <c:axId val="30304512"/>
        <c:scaling>
          <c:orientation val="minMax"/>
        </c:scaling>
        <c:delete val="0"/>
        <c:axPos val="l"/>
        <c:numFmt formatCode="General" sourceLinked="0"/>
        <c:majorTickMark val="out"/>
        <c:minorTickMark val="none"/>
        <c:tickLblPos val="nextTo"/>
        <c:crossAx val="30339072"/>
        <c:crosses val="autoZero"/>
        <c:auto val="1"/>
        <c:lblAlgn val="ctr"/>
        <c:lblOffset val="100"/>
        <c:noMultiLvlLbl val="0"/>
      </c:catAx>
      <c:valAx>
        <c:axId val="30339072"/>
        <c:scaling>
          <c:orientation val="minMax"/>
        </c:scaling>
        <c:delete val="0"/>
        <c:axPos val="b"/>
        <c:majorGridlines/>
        <c:numFmt formatCode="0.0%" sourceLinked="1"/>
        <c:majorTickMark val="out"/>
        <c:minorTickMark val="none"/>
        <c:tickLblPos val="nextTo"/>
        <c:crossAx val="3030451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pPr>
            <a:r>
              <a:rPr lang="et-EE"/>
              <a:t>Digivahendite kasutamine ...</a:t>
            </a:r>
          </a:p>
        </c:rich>
      </c:tx>
      <c:layout>
        <c:manualLayout>
          <c:xMode val="edge"/>
          <c:yMode val="edge"/>
          <c:x val="3.0845107127566516E-2"/>
          <c:y val="2.1543985637342909E-2"/>
        </c:manualLayout>
      </c:layout>
      <c:overlay val="0"/>
    </c:title>
    <c:autoTitleDeleted val="0"/>
    <c:plotArea>
      <c:layout/>
      <c:barChart>
        <c:barDir val="bar"/>
        <c:grouping val="clustered"/>
        <c:varyColors val="0"/>
        <c:ser>
          <c:idx val="0"/>
          <c:order val="0"/>
          <c:tx>
            <c:strRef>
              <c:f>Sheet1!$W$167</c:f>
              <c:strCache>
                <c:ptCount val="1"/>
                <c:pt idx="0">
                  <c:v>Õpilased</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Sheet1!$V$169:$V$176</c:f>
              <c:strCache>
                <c:ptCount val="8"/>
                <c:pt idx="0">
                  <c:v>… võimaldab kaasata õpilasi kui eksperte õppeprotsessi eesmärgipärasesse planeerimisse</c:v>
                </c:pt>
                <c:pt idx="1">
                  <c:v>… suurendab õpilaste õpimotivatsiooni</c:v>
                </c:pt>
                <c:pt idx="2">
                  <c:v>… peaks olema loomulik osa kõikides ainetes</c:v>
                </c:pt>
                <c:pt idx="3">
                  <c:v>… arendab õpilaste koostööoskusi</c:v>
                </c:pt>
                <c:pt idx="4">
                  <c:v>… aitab kaasa õpitulemuste paranemisele</c:v>
                </c:pt>
                <c:pt idx="5">
                  <c:v>… arendab õpilaste õpioskusi</c:v>
                </c:pt>
                <c:pt idx="6">
                  <c:v>… lihtsustab teemast arusaamist</c:v>
                </c:pt>
                <c:pt idx="7">
                  <c:v>… muudab õppetöö huvitavamaks</c:v>
                </c:pt>
              </c:strCache>
            </c:strRef>
          </c:cat>
          <c:val>
            <c:numRef>
              <c:f>Sheet1!$W$169:$W$176</c:f>
              <c:numCache>
                <c:formatCode>General</c:formatCode>
                <c:ptCount val="8"/>
                <c:pt idx="0">
                  <c:v>2.9</c:v>
                </c:pt>
                <c:pt idx="1">
                  <c:v>3</c:v>
                </c:pt>
                <c:pt idx="2">
                  <c:v>3</c:v>
                </c:pt>
                <c:pt idx="3">
                  <c:v>3.1</c:v>
                </c:pt>
                <c:pt idx="4">
                  <c:v>3.2</c:v>
                </c:pt>
                <c:pt idx="5">
                  <c:v>3.2</c:v>
                </c:pt>
                <c:pt idx="6">
                  <c:v>3.2</c:v>
                </c:pt>
                <c:pt idx="7">
                  <c:v>3.4</c:v>
                </c:pt>
              </c:numCache>
            </c:numRef>
          </c:val>
          <c:extLst>
            <c:ext xmlns:c16="http://schemas.microsoft.com/office/drawing/2014/chart" uri="{C3380CC4-5D6E-409C-BE32-E72D297353CC}">
              <c16:uniqueId val="{00000000-ECCF-4030-9C59-5BDEBE66B1D4}"/>
            </c:ext>
          </c:extLst>
        </c:ser>
        <c:ser>
          <c:idx val="1"/>
          <c:order val="1"/>
          <c:tx>
            <c:strRef>
              <c:f>Sheet1!$X$167</c:f>
              <c:strCache>
                <c:ptCount val="1"/>
                <c:pt idx="0">
                  <c:v>Õpetajad</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Sheet1!$V$169:$V$176</c:f>
              <c:strCache>
                <c:ptCount val="8"/>
                <c:pt idx="0">
                  <c:v>… võimaldab kaasata õpilasi kui eksperte õppeprotsessi eesmärgipärasesse planeerimisse</c:v>
                </c:pt>
                <c:pt idx="1">
                  <c:v>… suurendab õpilaste õpimotivatsiooni</c:v>
                </c:pt>
                <c:pt idx="2">
                  <c:v>… peaks olema loomulik osa kõikides ainetes</c:v>
                </c:pt>
                <c:pt idx="3">
                  <c:v>… arendab õpilaste koostööoskusi</c:v>
                </c:pt>
                <c:pt idx="4">
                  <c:v>… aitab kaasa õpitulemuste paranemisele</c:v>
                </c:pt>
                <c:pt idx="5">
                  <c:v>… arendab õpilaste õpioskusi</c:v>
                </c:pt>
                <c:pt idx="6">
                  <c:v>… lihtsustab teemast arusaamist</c:v>
                </c:pt>
                <c:pt idx="7">
                  <c:v>… muudab õppetöö huvitavamaks</c:v>
                </c:pt>
              </c:strCache>
            </c:strRef>
          </c:cat>
          <c:val>
            <c:numRef>
              <c:f>Sheet1!$X$169:$X$176</c:f>
              <c:numCache>
                <c:formatCode>0.0</c:formatCode>
                <c:ptCount val="8"/>
                <c:pt idx="0">
                  <c:v>2.9350649999999998</c:v>
                </c:pt>
                <c:pt idx="1">
                  <c:v>3.1014970000000002</c:v>
                </c:pt>
                <c:pt idx="2">
                  <c:v>2.9637440000000002</c:v>
                </c:pt>
                <c:pt idx="3">
                  <c:v>3.065947</c:v>
                </c:pt>
                <c:pt idx="4">
                  <c:v>3.097499</c:v>
                </c:pt>
                <c:pt idx="5">
                  <c:v>3.15713</c:v>
                </c:pt>
                <c:pt idx="6">
                  <c:v>3.0960809999999999</c:v>
                </c:pt>
                <c:pt idx="7">
                  <c:v>3.493557</c:v>
                </c:pt>
              </c:numCache>
            </c:numRef>
          </c:val>
          <c:extLst>
            <c:ext xmlns:c16="http://schemas.microsoft.com/office/drawing/2014/chart" uri="{C3380CC4-5D6E-409C-BE32-E72D297353CC}">
              <c16:uniqueId val="{00000001-ECCF-4030-9C59-5BDEBE66B1D4}"/>
            </c:ext>
          </c:extLst>
        </c:ser>
        <c:dLbls>
          <c:dLblPos val="outEnd"/>
          <c:showLegendKey val="0"/>
          <c:showVal val="1"/>
          <c:showCatName val="0"/>
          <c:showSerName val="0"/>
          <c:showPercent val="0"/>
          <c:showBubbleSize val="0"/>
        </c:dLbls>
        <c:gapWidth val="150"/>
        <c:axId val="36917248"/>
        <c:axId val="36918784"/>
      </c:barChart>
      <c:catAx>
        <c:axId val="36917248"/>
        <c:scaling>
          <c:orientation val="minMax"/>
        </c:scaling>
        <c:delete val="0"/>
        <c:axPos val="l"/>
        <c:numFmt formatCode="General" sourceLinked="0"/>
        <c:majorTickMark val="out"/>
        <c:minorTickMark val="none"/>
        <c:tickLblPos val="nextTo"/>
        <c:crossAx val="36918784"/>
        <c:crosses val="autoZero"/>
        <c:auto val="1"/>
        <c:lblAlgn val="ctr"/>
        <c:lblOffset val="100"/>
        <c:noMultiLvlLbl val="0"/>
      </c:catAx>
      <c:valAx>
        <c:axId val="36918784"/>
        <c:scaling>
          <c:orientation val="minMax"/>
        </c:scaling>
        <c:delete val="0"/>
        <c:axPos val="b"/>
        <c:majorGridlines/>
        <c:numFmt formatCode="General" sourceLinked="1"/>
        <c:majorTickMark val="out"/>
        <c:minorTickMark val="none"/>
        <c:tickLblPos val="nextTo"/>
        <c:crossAx val="36917248"/>
        <c:crosses val="autoZero"/>
        <c:crossBetween val="between"/>
      </c:valAx>
    </c:plotArea>
    <c:legend>
      <c:legendPos val="b"/>
      <c:overlay val="0"/>
    </c:legend>
    <c:plotVisOnly val="1"/>
    <c:dispBlanksAs val="gap"/>
    <c:showDLblsOverMax val="0"/>
  </c:chart>
  <c:spPr>
    <a:ln>
      <a:noFill/>
    </a:ln>
  </c:spPr>
  <c:txPr>
    <a:bodyPr/>
    <a:lstStyle/>
    <a:p>
      <a:pPr>
        <a:defRPr sz="1500" baseline="0"/>
      </a:pPr>
      <a:endParaRPr lang="et-EE"/>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Sheet1!$W$118</c:f>
              <c:strCache>
                <c:ptCount val="1"/>
                <c:pt idx="0">
                  <c:v>Õpetajad</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Sheet1!$V$119:$V$133</c:f>
              <c:strCache>
                <c:ptCount val="15"/>
                <c:pt idx="0">
                  <c:v>Robotite ehitamine/robotitega mängimine</c:v>
                </c:pt>
                <c:pt idx="1">
                  <c:v>3D-printeriga printimine</c:v>
                </c:pt>
                <c:pt idx="2">
                  <c:v>Mängu või rakenduse loomine</c:v>
                </c:pt>
                <c:pt idx="3">
                  <c:v>Veebilehe loomine</c:v>
                </c:pt>
                <c:pt idx="4">
                  <c:v>Fotode, videote või helisalvestite tegemine</c:v>
                </c:pt>
                <c:pt idx="5">
                  <c:v>Tabelite ja graafikute tegemine arvutit kasutades</c:v>
                </c:pt>
                <c:pt idx="6">
                  <c:v>Programmide (nt Word, Excel, pildi kujundamine) või rakenduste kasutamine</c:v>
                </c:pt>
                <c:pt idx="7">
                  <c:v>Internetist leitud info usaldusväärsuse hindamine</c:v>
                </c:pt>
                <c:pt idx="8">
                  <c:v>Kasutatud allikate viitamine</c:v>
                </c:pt>
                <c:pt idx="9">
                  <c:v>Loovtöö või uurimistöö koostamine arvutit kasutades</c:v>
                </c:pt>
                <c:pt idx="10">
                  <c:v>Info otsimine internetist</c:v>
                </c:pt>
                <c:pt idx="11">
                  <c:v>Slaidiesitluse koostamine või ettekandmine</c:v>
                </c:pt>
                <c:pt idx="12">
                  <c:v>Suhtlemine internetis (nt foorum, blogi, Facebook)</c:v>
                </c:pt>
                <c:pt idx="13">
                  <c:v>E-teenuste kasutamine (eKool, Stuudium, netipank, eesti.ee)</c:v>
                </c:pt>
                <c:pt idx="14">
                  <c:v>E-kirja saatmine, sh koos lisadega (nt pildiga)</c:v>
                </c:pt>
              </c:strCache>
            </c:strRef>
          </c:cat>
          <c:val>
            <c:numRef>
              <c:f>Sheet1!$W$119:$W$133</c:f>
              <c:numCache>
                <c:formatCode>0.0</c:formatCode>
                <c:ptCount val="15"/>
                <c:pt idx="0">
                  <c:v>1.8253779999999999</c:v>
                </c:pt>
                <c:pt idx="1">
                  <c:v>1.8468800000000001</c:v>
                </c:pt>
                <c:pt idx="2">
                  <c:v>1.957131</c:v>
                </c:pt>
                <c:pt idx="3">
                  <c:v>2.1280790000000001</c:v>
                </c:pt>
                <c:pt idx="4">
                  <c:v>2.2407759999999999</c:v>
                </c:pt>
                <c:pt idx="5">
                  <c:v>2.5172050000000001</c:v>
                </c:pt>
                <c:pt idx="6">
                  <c:v>2.6993469999999999</c:v>
                </c:pt>
                <c:pt idx="7">
                  <c:v>2.8205960000000001</c:v>
                </c:pt>
                <c:pt idx="8">
                  <c:v>2.8466330000000002</c:v>
                </c:pt>
                <c:pt idx="9">
                  <c:v>2.9026350000000001</c:v>
                </c:pt>
                <c:pt idx="10">
                  <c:v>3.1423160000000001</c:v>
                </c:pt>
                <c:pt idx="11">
                  <c:v>3.1543139999999998</c:v>
                </c:pt>
                <c:pt idx="12">
                  <c:v>3.2382399999999998</c:v>
                </c:pt>
                <c:pt idx="13">
                  <c:v>3.5192040000000002</c:v>
                </c:pt>
                <c:pt idx="14">
                  <c:v>3.5518700000000001</c:v>
                </c:pt>
              </c:numCache>
            </c:numRef>
          </c:val>
          <c:extLst>
            <c:ext xmlns:c16="http://schemas.microsoft.com/office/drawing/2014/chart" uri="{C3380CC4-5D6E-409C-BE32-E72D297353CC}">
              <c16:uniqueId val="{00000000-C56B-451B-8F5D-B07854E6D9BC}"/>
            </c:ext>
          </c:extLst>
        </c:ser>
        <c:ser>
          <c:idx val="1"/>
          <c:order val="1"/>
          <c:tx>
            <c:strRef>
              <c:f>Sheet1!$X$118</c:f>
              <c:strCache>
                <c:ptCount val="1"/>
                <c:pt idx="0">
                  <c:v>Õpilased</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Sheet1!$V$119:$V$133</c:f>
              <c:strCache>
                <c:ptCount val="15"/>
                <c:pt idx="0">
                  <c:v>Robotite ehitamine/robotitega mängimine</c:v>
                </c:pt>
                <c:pt idx="1">
                  <c:v>3D-printeriga printimine</c:v>
                </c:pt>
                <c:pt idx="2">
                  <c:v>Mängu või rakenduse loomine</c:v>
                </c:pt>
                <c:pt idx="3">
                  <c:v>Veebilehe loomine</c:v>
                </c:pt>
                <c:pt idx="4">
                  <c:v>Fotode, videote või helisalvestite tegemine</c:v>
                </c:pt>
                <c:pt idx="5">
                  <c:v>Tabelite ja graafikute tegemine arvutit kasutades</c:v>
                </c:pt>
                <c:pt idx="6">
                  <c:v>Programmide (nt Word, Excel, pildi kujundamine) või rakenduste kasutamine</c:v>
                </c:pt>
                <c:pt idx="7">
                  <c:v>Internetist leitud info usaldusväärsuse hindamine</c:v>
                </c:pt>
                <c:pt idx="8">
                  <c:v>Kasutatud allikate viitamine</c:v>
                </c:pt>
                <c:pt idx="9">
                  <c:v>Loovtöö või uurimistöö koostamine arvutit kasutades</c:v>
                </c:pt>
                <c:pt idx="10">
                  <c:v>Info otsimine internetist</c:v>
                </c:pt>
                <c:pt idx="11">
                  <c:v>Slaidiesitluse koostamine või ettekandmine</c:v>
                </c:pt>
                <c:pt idx="12">
                  <c:v>Suhtlemine internetis (nt foorum, blogi, Facebook)</c:v>
                </c:pt>
                <c:pt idx="13">
                  <c:v>E-teenuste kasutamine (eKool, Stuudium, netipank, eesti.ee)</c:v>
                </c:pt>
                <c:pt idx="14">
                  <c:v>E-kirja saatmine, sh koos lisadega (nt pildiga)</c:v>
                </c:pt>
              </c:strCache>
            </c:strRef>
          </c:cat>
          <c:val>
            <c:numRef>
              <c:f>Sheet1!$X$119:$X$133</c:f>
              <c:numCache>
                <c:formatCode>0.0</c:formatCode>
                <c:ptCount val="15"/>
                <c:pt idx="0">
                  <c:v>2.2716859999999999</c:v>
                </c:pt>
                <c:pt idx="1">
                  <c:v>2.2890269999999999</c:v>
                </c:pt>
                <c:pt idx="2">
                  <c:v>2.2613910000000002</c:v>
                </c:pt>
                <c:pt idx="3">
                  <c:v>2.2941889999999998</c:v>
                </c:pt>
                <c:pt idx="4">
                  <c:v>2.9574210000000001</c:v>
                </c:pt>
                <c:pt idx="5">
                  <c:v>2.8555519999999999</c:v>
                </c:pt>
                <c:pt idx="6">
                  <c:v>2.9802819999999999</c:v>
                </c:pt>
                <c:pt idx="7">
                  <c:v>2.8923990000000002</c:v>
                </c:pt>
                <c:pt idx="8">
                  <c:v>2.978186</c:v>
                </c:pt>
                <c:pt idx="9">
                  <c:v>2.9904709999999999</c:v>
                </c:pt>
                <c:pt idx="10">
                  <c:v>3.3144469999999999</c:v>
                </c:pt>
                <c:pt idx="11">
                  <c:v>3.1939739999999999</c:v>
                </c:pt>
                <c:pt idx="12">
                  <c:v>3.4221550000000001</c:v>
                </c:pt>
                <c:pt idx="13">
                  <c:v>3.6140400000000001</c:v>
                </c:pt>
                <c:pt idx="14">
                  <c:v>3.3889079999999998</c:v>
                </c:pt>
              </c:numCache>
            </c:numRef>
          </c:val>
          <c:extLst>
            <c:ext xmlns:c16="http://schemas.microsoft.com/office/drawing/2014/chart" uri="{C3380CC4-5D6E-409C-BE32-E72D297353CC}">
              <c16:uniqueId val="{00000001-C56B-451B-8F5D-B07854E6D9BC}"/>
            </c:ext>
          </c:extLst>
        </c:ser>
        <c:dLbls>
          <c:dLblPos val="outEnd"/>
          <c:showLegendKey val="0"/>
          <c:showVal val="1"/>
          <c:showCatName val="0"/>
          <c:showSerName val="0"/>
          <c:showPercent val="0"/>
          <c:showBubbleSize val="0"/>
        </c:dLbls>
        <c:gapWidth val="150"/>
        <c:axId val="92952448"/>
        <c:axId val="92953984"/>
      </c:barChart>
      <c:catAx>
        <c:axId val="92952448"/>
        <c:scaling>
          <c:orientation val="minMax"/>
        </c:scaling>
        <c:delete val="0"/>
        <c:axPos val="l"/>
        <c:numFmt formatCode="General" sourceLinked="0"/>
        <c:majorTickMark val="out"/>
        <c:minorTickMark val="none"/>
        <c:tickLblPos val="nextTo"/>
        <c:crossAx val="92953984"/>
        <c:crosses val="autoZero"/>
        <c:auto val="1"/>
        <c:lblAlgn val="ctr"/>
        <c:lblOffset val="100"/>
        <c:noMultiLvlLbl val="0"/>
      </c:catAx>
      <c:valAx>
        <c:axId val="92953984"/>
        <c:scaling>
          <c:orientation val="minMax"/>
          <c:min val="1"/>
        </c:scaling>
        <c:delete val="0"/>
        <c:axPos val="b"/>
        <c:majorGridlines/>
        <c:numFmt formatCode="0.0" sourceLinked="1"/>
        <c:majorTickMark val="out"/>
        <c:minorTickMark val="none"/>
        <c:tickLblPos val="nextTo"/>
        <c:crossAx val="92952448"/>
        <c:crosses val="autoZero"/>
        <c:crossBetween val="between"/>
      </c:valAx>
    </c:plotArea>
    <c:legend>
      <c:legendPos val="b"/>
      <c:overlay val="0"/>
    </c:legend>
    <c:plotVisOnly val="1"/>
    <c:dispBlanksAs val="gap"/>
    <c:showDLblsOverMax val="0"/>
  </c:chart>
  <c:spPr>
    <a:ln>
      <a:noFill/>
    </a:ln>
  </c:spPr>
  <c:txPr>
    <a:bodyPr/>
    <a:lstStyle/>
    <a:p>
      <a:pPr>
        <a:defRPr sz="1300" baseline="0"/>
      </a:pPr>
      <a:endParaRPr lang="et-EE"/>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27739A-6782-455A-8D40-EB6DBA3B06B3}" type="datetimeFigureOut">
              <a:rPr lang="et-EE" smtClean="0"/>
              <a:t>18.05.2017</a:t>
            </a:fld>
            <a:endParaRPr lang="et-E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73EC86-CB1C-4434-82B3-25FF7E60D368}" type="slidenum">
              <a:rPr lang="et-EE" smtClean="0"/>
              <a:t>‹#›</a:t>
            </a:fld>
            <a:endParaRPr lang="et-EE"/>
          </a:p>
        </p:txBody>
      </p:sp>
    </p:spTree>
    <p:extLst>
      <p:ext uri="{BB962C8B-B14F-4D97-AF65-F5344CB8AC3E}">
        <p14:creationId xmlns:p14="http://schemas.microsoft.com/office/powerpoint/2010/main" val="55945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b="0" i="0" u="none" strike="noStrike" kern="1200" baseline="0" dirty="0" smtClean="0">
                <a:solidFill>
                  <a:schemeClr val="tx1"/>
                </a:solidFill>
                <a:latin typeface="+mn-lt"/>
                <a:ea typeface="+mn-ea"/>
                <a:cs typeface="+mn-cs"/>
              </a:rPr>
              <a:t>Siinse uuringu ülesanne ei olnud analüüsida seoseid digioskuste õpetamise ja omandamise vahel.</a:t>
            </a:r>
            <a:endParaRPr lang="et-EE" dirty="0"/>
          </a:p>
        </p:txBody>
      </p:sp>
      <p:sp>
        <p:nvSpPr>
          <p:cNvPr id="4" name="Slide Number Placeholder 3"/>
          <p:cNvSpPr>
            <a:spLocks noGrp="1"/>
          </p:cNvSpPr>
          <p:nvPr>
            <p:ph type="sldNum" sz="quarter" idx="10"/>
          </p:nvPr>
        </p:nvSpPr>
        <p:spPr/>
        <p:txBody>
          <a:bodyPr/>
          <a:lstStyle/>
          <a:p>
            <a:fld id="{8173EC86-CB1C-4434-82B3-25FF7E60D368}" type="slidenum">
              <a:rPr lang="et-EE" smtClean="0"/>
              <a:t>2</a:t>
            </a:fld>
            <a:endParaRPr lang="et-EE"/>
          </a:p>
        </p:txBody>
      </p:sp>
    </p:spTree>
    <p:extLst>
      <p:ext uri="{BB962C8B-B14F-4D97-AF65-F5344CB8AC3E}">
        <p14:creationId xmlns:p14="http://schemas.microsoft.com/office/powerpoint/2010/main" val="39536074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baseline="0" dirty="0" smtClean="0"/>
          </a:p>
          <a:p>
            <a:endParaRPr lang="et-EE" baseline="0" dirty="0" smtClean="0"/>
          </a:p>
          <a:p>
            <a:endParaRPr lang="et-EE" dirty="0"/>
          </a:p>
        </p:txBody>
      </p:sp>
      <p:sp>
        <p:nvSpPr>
          <p:cNvPr id="4" name="Slide Number Placeholder 3"/>
          <p:cNvSpPr>
            <a:spLocks noGrp="1"/>
          </p:cNvSpPr>
          <p:nvPr>
            <p:ph type="sldNum" sz="quarter" idx="10"/>
          </p:nvPr>
        </p:nvSpPr>
        <p:spPr/>
        <p:txBody>
          <a:bodyPr/>
          <a:lstStyle/>
          <a:p>
            <a:fld id="{8173EC86-CB1C-4434-82B3-25FF7E60D368}" type="slidenum">
              <a:rPr lang="et-EE" smtClean="0"/>
              <a:t>12</a:t>
            </a:fld>
            <a:endParaRPr lang="et-EE"/>
          </a:p>
        </p:txBody>
      </p:sp>
    </p:spTree>
    <p:extLst>
      <p:ext uri="{BB962C8B-B14F-4D97-AF65-F5344CB8AC3E}">
        <p14:creationId xmlns:p14="http://schemas.microsoft.com/office/powerpoint/2010/main" val="617803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Pooled õpetajatest (51%) hindavad kõige olulisemaks toetusteguriks digioskuste õpetamisel digivahendite piisavust õpilaste arvu arvestades AGA</a:t>
            </a:r>
          </a:p>
          <a:p>
            <a:pPr marL="0" marR="0" lvl="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Ligi pooled (46%) õpetajatest leiavad, et digivahendite vähesus õpilaste arvu silmas pidades on kõige olulisem takistus digioskuste õpetamisel, kusjuures sagedamini tõstavad kättesaadavuse probleemi esile suurema õpilaste arvuga (üle 200 õpilasega) koolide õpetajad (49% </a:t>
            </a:r>
            <a:r>
              <a:rPr lang="et-EE" sz="1200" i="1" kern="1200" dirty="0" smtClean="0">
                <a:solidFill>
                  <a:schemeClr val="tx1"/>
                </a:solidFill>
                <a:effectLst/>
                <a:latin typeface="+mn-lt"/>
                <a:ea typeface="+mn-ea"/>
                <a:cs typeface="+mn-cs"/>
              </a:rPr>
              <a:t>vs </a:t>
            </a:r>
            <a:r>
              <a:rPr lang="et-EE" sz="1200" kern="1200" dirty="0" smtClean="0">
                <a:solidFill>
                  <a:schemeClr val="tx1"/>
                </a:solidFill>
                <a:effectLst/>
                <a:latin typeface="+mn-lt"/>
                <a:ea typeface="+mn-ea"/>
                <a:cs typeface="+mn-cs"/>
              </a:rPr>
              <a:t>39%) ja veidi enam ka eesti keelest erineva õppekeelega koolide õpetajad (50% </a:t>
            </a:r>
            <a:r>
              <a:rPr lang="et-EE" sz="1200" i="1" kern="1200" dirty="0" smtClean="0">
                <a:solidFill>
                  <a:schemeClr val="tx1"/>
                </a:solidFill>
                <a:effectLst/>
                <a:latin typeface="+mn-lt"/>
                <a:ea typeface="+mn-ea"/>
                <a:cs typeface="+mn-cs"/>
              </a:rPr>
              <a:t>vs</a:t>
            </a:r>
            <a:r>
              <a:rPr lang="et-EE" sz="1200" kern="1200" dirty="0" smtClean="0">
                <a:solidFill>
                  <a:schemeClr val="tx1"/>
                </a:solidFill>
                <a:effectLst/>
                <a:latin typeface="+mn-lt"/>
                <a:ea typeface="+mn-ea"/>
                <a:cs typeface="+mn-cs"/>
              </a:rPr>
              <a:t> 43%). </a:t>
            </a:r>
          </a:p>
          <a:p>
            <a:pPr marL="0" marR="0" lvl="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MIDA</a:t>
            </a:r>
            <a:r>
              <a:rPr lang="et-EE" sz="1200" kern="1200" baseline="0" dirty="0" smtClean="0">
                <a:solidFill>
                  <a:schemeClr val="tx1"/>
                </a:solidFill>
                <a:effectLst/>
                <a:latin typeface="+mn-lt"/>
                <a:ea typeface="+mn-ea"/>
                <a:cs typeface="+mn-cs"/>
              </a:rPr>
              <a:t> ARVATA  NENDE NÄITAHATE PÕHJAL DIGIVAHENDITE KASUTAMISEST ÕPETAJATE SEAS?</a:t>
            </a:r>
            <a:endParaRPr lang="et-EE"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Kuigi erinevate digiseadmete soetamist ja tagamist koolides on mitmete programmide raames Eestis juba palju toetatud, nähtub siinse uuringu tulemustest, et digivahendite kättesaadavus on jätkuvalt oluline kitsaskoht, milles nii üldhariduskoolid kui ka lasteaiad nii õppetöö kui ka huvihariduse pakkumisel tuge vajavad. Kuigi selliste digivahendite, nagu tahvelarvutite ja nutitelefonide kasutusvõimaluse täielikku puudumist koolis tõi esile väike osakaal õpetajaid, on see teisalt digipöörde ja kaasaegse õpikäsituse eesmärke arvestades siiski märkimisväärne arv õpetajaid, kel selline võimalus puudub. Teisalt on aga kitsaskohaks õpetajate teadlikkus ja oskus erinevate digivahendite kasutamisel, sest paljudel juhtudel (nii seadmete, tarkvara kui ka digiõppevara) puhul leidus rohkem selliseid õpetajaid, kes  ei ole üldse oma õppetöö raames erinevaid vahendeid kasutanud või kasutab väga harva, kui neid, kes märkisid, et neil nimetatud vahendite kasutamisvõimalus koolis üldse puudub. Seega vajalikud vahendid võivad õppeasutuses kättesaadavad olla, aga õpetajad ei kasuta neid teistel põhjustel.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t-EE"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t-EE" sz="1200" kern="1200" dirty="0" smtClean="0">
              <a:solidFill>
                <a:schemeClr val="tx1"/>
              </a:solidFill>
              <a:effectLst/>
              <a:latin typeface="+mn-lt"/>
              <a:ea typeface="+mn-ea"/>
              <a:cs typeface="+mn-cs"/>
            </a:endParaRPr>
          </a:p>
          <a:p>
            <a:endParaRPr lang="et-EE" dirty="0"/>
          </a:p>
        </p:txBody>
      </p:sp>
      <p:sp>
        <p:nvSpPr>
          <p:cNvPr id="4" name="Slide Number Placeholder 3"/>
          <p:cNvSpPr>
            <a:spLocks noGrp="1"/>
          </p:cNvSpPr>
          <p:nvPr>
            <p:ph type="sldNum" sz="quarter" idx="10"/>
          </p:nvPr>
        </p:nvSpPr>
        <p:spPr/>
        <p:txBody>
          <a:bodyPr/>
          <a:lstStyle/>
          <a:p>
            <a:fld id="{8173EC86-CB1C-4434-82B3-25FF7E60D368}" type="slidenum">
              <a:rPr lang="et-EE" smtClean="0"/>
              <a:t>14</a:t>
            </a:fld>
            <a:endParaRPr lang="et-EE"/>
          </a:p>
        </p:txBody>
      </p:sp>
    </p:spTree>
    <p:extLst>
      <p:ext uri="{BB962C8B-B14F-4D97-AF65-F5344CB8AC3E}">
        <p14:creationId xmlns:p14="http://schemas.microsoft.com/office/powerpoint/2010/main" val="57212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t-EE" sz="1200" kern="1200" dirty="0" smtClean="0">
                <a:solidFill>
                  <a:schemeClr val="tx1"/>
                </a:solidFill>
                <a:effectLst/>
                <a:latin typeface="+mn-lt"/>
                <a:ea typeface="+mn-ea"/>
                <a:cs typeface="+mn-cs"/>
              </a:rPr>
              <a:t>Ligi veerand (23%) õpetajatest ei kasuta õppetöös üldse tahvelarvuteid ja nutitelefone ja 16% õpetajatest teevad seda harvem, kui kord kuus. Seega rohkem kui kolmandik meie õpetajaskonnast ei kasuta üldse või kasutab väga harva tahvelarvuteid ja nutitelefone õppetöö läbiviimisel. Laua- või sülearvutit ei kasuta üldse või kasutab harva 12% õpetajatest ning esitlusseadmeid 17% õpetajatest. Peaaegu iga kümnes (9%) õpetaja viitab tahvelarvutite ja nutitelefonide kasutamisvõimaluse puudumisele õppetöös.</a:t>
            </a:r>
          </a:p>
          <a:p>
            <a:pPr lvl="0"/>
            <a:r>
              <a:rPr lang="et-EE" sz="1200" kern="1200" dirty="0" smtClean="0">
                <a:solidFill>
                  <a:schemeClr val="tx1"/>
                </a:solidFill>
                <a:effectLst/>
                <a:latin typeface="+mn-lt"/>
                <a:ea typeface="+mn-ea"/>
                <a:cs typeface="+mn-cs"/>
              </a:rPr>
              <a:t>Õpilased kasutavad digivahenditest õppetöös kõige sagedamini nutitelefone ja laua- või sülearvuteid, tahvelarvuteid on sama sagedasti kasutanud õppetöös 18% õpilastest. </a:t>
            </a:r>
            <a:r>
              <a:rPr lang="et-EE" sz="1200" b="1" kern="1200" dirty="0" smtClean="0">
                <a:solidFill>
                  <a:schemeClr val="tx1"/>
                </a:solidFill>
                <a:effectLst/>
                <a:latin typeface="+mn-lt"/>
                <a:ea typeface="+mn-ea"/>
                <a:cs typeface="+mn-cs"/>
              </a:rPr>
              <a:t>Teisalt pole pooled (53%) õpilastest õppetöös üldse kasutanud tahvelarvuteid, 17% laua- või sülearvutit ja 15% nutitelefone. </a:t>
            </a:r>
          </a:p>
          <a:p>
            <a:endParaRPr lang="et-EE" sz="1200" b="1" kern="1200" dirty="0" smtClean="0">
              <a:solidFill>
                <a:schemeClr val="tx1"/>
              </a:solidFill>
              <a:effectLst/>
              <a:latin typeface="+mn-lt"/>
              <a:ea typeface="+mn-ea"/>
              <a:cs typeface="+mn-cs"/>
            </a:endParaRPr>
          </a:p>
          <a:p>
            <a:endParaRPr lang="et-EE" sz="1200" kern="1200" dirty="0" smtClean="0">
              <a:solidFill>
                <a:schemeClr val="tx1"/>
              </a:solidFill>
              <a:effectLst/>
              <a:latin typeface="+mn-lt"/>
              <a:ea typeface="+mn-ea"/>
              <a:cs typeface="+mn-cs"/>
            </a:endParaRPr>
          </a:p>
          <a:p>
            <a:r>
              <a:rPr lang="et-EE" sz="1200" kern="1200" dirty="0" smtClean="0">
                <a:solidFill>
                  <a:schemeClr val="tx1"/>
                </a:solidFill>
                <a:effectLst/>
                <a:latin typeface="+mn-lt"/>
                <a:ea typeface="+mn-ea"/>
                <a:cs typeface="+mn-cs"/>
              </a:rPr>
              <a:t>Kuna õpilaste seas on õpetajatega võrreldes rohkem levinud nutitelefonide kasutamine õppetöös, mis oma funktsionaalsuse ja loogika poolest on tahvelarvutitega sarnased,  tekib küsimus, mil määral saavad õpetajad tulemuslikuma õppeprotsessi huvides kaasata õppetöös praegusest suuremal määral õpilasi ja nende isiklikke seadmeid? Mitmed õpetajad märkisid  takistusena, et kõikidel õpilastel pole võrdseid võimalusi isiklike digivahendite kasutamiseks, mis omakorda viitab sellele, et õpetajad ei ole teadlikud erinevatest võimalustest (nt digivahendi jagamine rühmatöö kaudu) digivahendite kasutamisel õppetöös. </a:t>
            </a:r>
            <a:endParaRPr lang="et-EE" dirty="0"/>
          </a:p>
        </p:txBody>
      </p:sp>
      <p:sp>
        <p:nvSpPr>
          <p:cNvPr id="4" name="Slide Number Placeholder 3"/>
          <p:cNvSpPr>
            <a:spLocks noGrp="1"/>
          </p:cNvSpPr>
          <p:nvPr>
            <p:ph type="sldNum" sz="quarter" idx="10"/>
          </p:nvPr>
        </p:nvSpPr>
        <p:spPr/>
        <p:txBody>
          <a:bodyPr/>
          <a:lstStyle/>
          <a:p>
            <a:fld id="{8173EC86-CB1C-4434-82B3-25FF7E60D368}" type="slidenum">
              <a:rPr lang="et-EE" smtClean="0"/>
              <a:t>15</a:t>
            </a:fld>
            <a:endParaRPr lang="et-EE"/>
          </a:p>
        </p:txBody>
      </p:sp>
    </p:spTree>
    <p:extLst>
      <p:ext uri="{BB962C8B-B14F-4D97-AF65-F5344CB8AC3E}">
        <p14:creationId xmlns:p14="http://schemas.microsoft.com/office/powerpoint/2010/main" val="5437591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kern="1200" dirty="0" smtClean="0">
                <a:solidFill>
                  <a:schemeClr val="tx1"/>
                </a:solidFill>
                <a:effectLst/>
                <a:latin typeface="+mn-lt"/>
                <a:ea typeface="+mn-ea"/>
                <a:cs typeface="+mn-cs"/>
              </a:rPr>
              <a:t>Kuigi erinevate digiseadmete soetamist ja tagamist koolides on mitmete programmide raames Eestis juba palju toetatud, nähtub siinse uuringu tulemustest, et digivahendite </a:t>
            </a:r>
            <a:r>
              <a:rPr lang="et-EE" sz="1200" b="1" kern="1200" dirty="0" smtClean="0">
                <a:solidFill>
                  <a:schemeClr val="tx1"/>
                </a:solidFill>
                <a:effectLst/>
                <a:latin typeface="+mn-lt"/>
                <a:ea typeface="+mn-ea"/>
                <a:cs typeface="+mn-cs"/>
              </a:rPr>
              <a:t>kättesaadavus on jätkuvalt oluline kitsaskoht</a:t>
            </a:r>
            <a:r>
              <a:rPr lang="et-EE" sz="1200" kern="1200" dirty="0" smtClean="0">
                <a:solidFill>
                  <a:schemeClr val="tx1"/>
                </a:solidFill>
                <a:effectLst/>
                <a:latin typeface="+mn-lt"/>
                <a:ea typeface="+mn-ea"/>
                <a:cs typeface="+mn-cs"/>
              </a:rPr>
              <a:t>, milles nii üldhariduskoolid kui ka lasteaiad nii õppetöö kui ka huvihariduse pakkumisel tuge vajavad. </a:t>
            </a:r>
          </a:p>
          <a:p>
            <a:r>
              <a:rPr lang="et-EE" sz="1200" kern="1200" dirty="0" smtClean="0">
                <a:solidFill>
                  <a:schemeClr val="tx1"/>
                </a:solidFill>
                <a:effectLst/>
                <a:latin typeface="+mn-lt"/>
                <a:ea typeface="+mn-ea"/>
                <a:cs typeface="+mn-cs"/>
              </a:rPr>
              <a:t>Kuigi selliste digivahendite, nagu tahvelarvutite ja nutitelefonide kasutusvõimaluse täielikku puudumist koolis tõi esile väike osakaal õpetajaid, on see teisalt digipöörde ja kaasaegse õpikäsituse eesmärke arvestades siiski märkimisväärne arv õpetajaid, kel selline võimalus puudub. </a:t>
            </a:r>
          </a:p>
          <a:p>
            <a:r>
              <a:rPr lang="et-EE" sz="1200" kern="1200" dirty="0" smtClean="0">
                <a:solidFill>
                  <a:schemeClr val="tx1"/>
                </a:solidFill>
                <a:effectLst/>
                <a:latin typeface="+mn-lt"/>
                <a:ea typeface="+mn-ea"/>
                <a:cs typeface="+mn-cs"/>
              </a:rPr>
              <a:t>SAMAS  on kitsaskohaks õpetajate teadlikkus ja oskus erinevate digivahendite kasutamisel, sest paljudel juhtudel (nii seadmete, tarkvara kui ka digiõppevara) puhul leidus rohkem selliseid õpetajaid, kes  ei ole üldse oma õppetöö raames erinevaid vahendeid kasutanud või kasutab väga harva, kui neid, kes märkisid, et neil nimetatud vahendite kasutamisvõimalus koolis üldse puudub. Seega vajalikud vahendid võivad õppeasutuses kättesaadavad olla, aga õpetajad ei kasuta neid teistel põhjustel.</a:t>
            </a:r>
            <a:endParaRPr lang="et-EE" dirty="0"/>
          </a:p>
        </p:txBody>
      </p:sp>
      <p:sp>
        <p:nvSpPr>
          <p:cNvPr id="4" name="Slide Number Placeholder 3"/>
          <p:cNvSpPr>
            <a:spLocks noGrp="1"/>
          </p:cNvSpPr>
          <p:nvPr>
            <p:ph type="sldNum" sz="quarter" idx="10"/>
          </p:nvPr>
        </p:nvSpPr>
        <p:spPr/>
        <p:txBody>
          <a:bodyPr/>
          <a:lstStyle/>
          <a:p>
            <a:fld id="{8173EC86-CB1C-4434-82B3-25FF7E60D368}" type="slidenum">
              <a:rPr lang="et-EE" smtClean="0"/>
              <a:t>16</a:t>
            </a:fld>
            <a:endParaRPr lang="et-EE"/>
          </a:p>
        </p:txBody>
      </p:sp>
    </p:spTree>
    <p:extLst>
      <p:ext uri="{BB962C8B-B14F-4D97-AF65-F5344CB8AC3E}">
        <p14:creationId xmlns:p14="http://schemas.microsoft.com/office/powerpoint/2010/main" val="14146098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kern="1200" dirty="0" smtClean="0">
                <a:solidFill>
                  <a:schemeClr val="tx1"/>
                </a:solidFill>
                <a:effectLst/>
                <a:latin typeface="+mn-lt"/>
                <a:ea typeface="+mn-ea"/>
                <a:cs typeface="+mn-cs"/>
              </a:rPr>
              <a:t>Õpilaste ja õpetajate  </a:t>
            </a:r>
            <a:r>
              <a:rPr lang="et-EE" sz="1200" b="1" kern="1200" dirty="0" smtClean="0">
                <a:solidFill>
                  <a:schemeClr val="tx1"/>
                </a:solidFill>
                <a:effectLst/>
                <a:latin typeface="+mn-lt"/>
                <a:ea typeface="+mn-ea"/>
                <a:cs typeface="+mn-cs"/>
              </a:rPr>
              <a:t>hoiak digivahendite kasutamise kaudu saavutatava kasu osas on positiivne </a:t>
            </a:r>
            <a:r>
              <a:rPr lang="et-EE" sz="1200" kern="1200" dirty="0" smtClean="0">
                <a:solidFill>
                  <a:schemeClr val="tx1"/>
                </a:solidFill>
                <a:effectLst/>
                <a:latin typeface="+mn-lt"/>
                <a:ea typeface="+mn-ea"/>
                <a:cs typeface="+mn-cs"/>
              </a:rPr>
              <a:t>ning </a:t>
            </a:r>
            <a:r>
              <a:rPr lang="et-EE" sz="1200" b="1" kern="1200" dirty="0" smtClean="0">
                <a:solidFill>
                  <a:schemeClr val="tx1"/>
                </a:solidFill>
                <a:effectLst/>
                <a:latin typeface="+mn-lt"/>
                <a:ea typeface="+mn-ea"/>
                <a:cs typeface="+mn-cs"/>
              </a:rPr>
              <a:t>hoiakute muster sarnane</a:t>
            </a:r>
            <a:r>
              <a:rPr lang="et-EE" sz="1200" kern="1200" dirty="0" smtClean="0">
                <a:solidFill>
                  <a:schemeClr val="tx1"/>
                </a:solidFill>
                <a:effectLst/>
                <a:latin typeface="+mn-lt"/>
                <a:ea typeface="+mn-ea"/>
                <a:cs typeface="+mn-cs"/>
              </a:rPr>
              <a:t>.</a:t>
            </a:r>
          </a:p>
          <a:p>
            <a:r>
              <a:rPr lang="et-EE" sz="1200" b="1" kern="1200" dirty="0" smtClean="0">
                <a:solidFill>
                  <a:schemeClr val="tx1"/>
                </a:solidFill>
                <a:effectLst/>
                <a:latin typeface="+mn-lt"/>
                <a:ea typeface="+mn-ea"/>
                <a:cs typeface="+mn-cs"/>
              </a:rPr>
              <a:t>Kõige sagedamini </a:t>
            </a:r>
            <a:r>
              <a:rPr lang="et-EE" sz="1200" kern="1200" dirty="0" smtClean="0">
                <a:solidFill>
                  <a:schemeClr val="tx1"/>
                </a:solidFill>
                <a:effectLst/>
                <a:latin typeface="+mn-lt"/>
                <a:ea typeface="+mn-ea"/>
                <a:cs typeface="+mn-cs"/>
              </a:rPr>
              <a:t>toovad nii õpetajad kui õpilased esile </a:t>
            </a:r>
            <a:r>
              <a:rPr lang="et-EE" sz="1200" b="1" kern="1200" dirty="0" smtClean="0">
                <a:solidFill>
                  <a:schemeClr val="tx1"/>
                </a:solidFill>
                <a:effectLst/>
                <a:latin typeface="+mn-lt"/>
                <a:ea typeface="+mn-ea"/>
                <a:cs typeface="+mn-cs"/>
              </a:rPr>
              <a:t>õppetöö huvitavamaks muutmist digivahendite kasutamise läbi</a:t>
            </a:r>
            <a:r>
              <a:rPr lang="et-EE" sz="1200" kern="1200" dirty="0" smtClean="0">
                <a:solidFill>
                  <a:schemeClr val="tx1"/>
                </a:solidFill>
                <a:effectLst/>
                <a:latin typeface="+mn-lt"/>
                <a:ea typeface="+mn-ea"/>
                <a:cs typeface="+mn-cs"/>
              </a:rPr>
              <a:t>. </a:t>
            </a:r>
          </a:p>
          <a:p>
            <a:r>
              <a:rPr lang="et-EE" sz="1200" b="1" kern="1200" dirty="0" smtClean="0">
                <a:solidFill>
                  <a:schemeClr val="tx1"/>
                </a:solidFill>
                <a:effectLst/>
                <a:latin typeface="+mn-lt"/>
                <a:ea typeface="+mn-ea"/>
                <a:cs typeface="+mn-cs"/>
              </a:rPr>
              <a:t>Õpetajad rõhutavad pea sama olulisena </a:t>
            </a:r>
            <a:r>
              <a:rPr lang="et-EE" sz="1200" kern="1200" dirty="0" smtClean="0">
                <a:solidFill>
                  <a:schemeClr val="tx1"/>
                </a:solidFill>
                <a:effectLst/>
                <a:latin typeface="+mn-lt"/>
                <a:ea typeface="+mn-ea"/>
                <a:cs typeface="+mn-cs"/>
              </a:rPr>
              <a:t>digivahendite kasutamise kaudu </a:t>
            </a:r>
            <a:r>
              <a:rPr lang="et-EE" sz="1200" b="1" kern="1200" dirty="0" smtClean="0">
                <a:solidFill>
                  <a:schemeClr val="tx1"/>
                </a:solidFill>
                <a:effectLst/>
                <a:latin typeface="+mn-lt"/>
                <a:ea typeface="+mn-ea"/>
                <a:cs typeface="+mn-cs"/>
              </a:rPr>
              <a:t>tulevasel töökohal vajaminevate oskuste kujundamist. </a:t>
            </a:r>
          </a:p>
          <a:p>
            <a:pPr marL="0" marR="0" lvl="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Märkimisväärset kasutegurit näevad nii õpilased kui õpetajad digioskuste toel </a:t>
            </a:r>
            <a:r>
              <a:rPr lang="et-EE" sz="1200" b="1" kern="1200" dirty="0" smtClean="0">
                <a:solidFill>
                  <a:schemeClr val="tx1"/>
                </a:solidFill>
                <a:effectLst/>
                <a:latin typeface="+mn-lt"/>
                <a:ea typeface="+mn-ea"/>
                <a:cs typeface="+mn-cs"/>
              </a:rPr>
              <a:t>õpioskuste, õpitulemuste ning teemast arusaamise paranemisel</a:t>
            </a:r>
            <a:r>
              <a:rPr lang="et-EE" sz="1200" kern="120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t-EE" sz="1200" b="0" i="0" u="none" strike="noStrike" kern="1200" baseline="0" dirty="0" smtClean="0">
                <a:solidFill>
                  <a:schemeClr val="tx1"/>
                </a:solidFill>
                <a:latin typeface="+mn-lt"/>
                <a:ea typeface="+mn-ea"/>
                <a:cs typeface="+mn-cs"/>
              </a:rPr>
              <a:t>Huvitav tulemus: </a:t>
            </a:r>
            <a:r>
              <a:rPr lang="et-EE" sz="1200" b="1" i="0" u="none" strike="noStrike" kern="1200" baseline="0" dirty="0" smtClean="0">
                <a:solidFill>
                  <a:schemeClr val="tx1"/>
                </a:solidFill>
                <a:latin typeface="+mn-lt"/>
                <a:ea typeface="+mn-ea"/>
                <a:cs typeface="+mn-cs"/>
              </a:rPr>
              <a:t>vanemate kooliastmete õpilased </a:t>
            </a:r>
            <a:r>
              <a:rPr lang="et-EE" sz="1200" b="0" i="0" u="none" strike="noStrike" kern="1200" baseline="0" dirty="0" smtClean="0">
                <a:solidFill>
                  <a:schemeClr val="tx1"/>
                </a:solidFill>
                <a:latin typeface="+mn-lt"/>
                <a:ea typeface="+mn-ea"/>
                <a:cs typeface="+mn-cs"/>
              </a:rPr>
              <a:t>tunnetavad rohkem digivahendite kasutamise panust nende </a:t>
            </a:r>
            <a:r>
              <a:rPr lang="et-EE" sz="1200" b="1" i="0" u="none" strike="noStrike" kern="1200" baseline="0" dirty="0" smtClean="0">
                <a:solidFill>
                  <a:schemeClr val="tx1"/>
                </a:solidFill>
                <a:latin typeface="+mn-lt"/>
                <a:ea typeface="+mn-ea"/>
                <a:cs typeface="+mn-cs"/>
              </a:rPr>
              <a:t>hinnete paranemisele</a:t>
            </a:r>
            <a:r>
              <a:rPr lang="et-EE" sz="1200" b="0" i="0" u="none" strike="noStrike" kern="1200" baseline="0" dirty="0" smtClean="0">
                <a:solidFill>
                  <a:schemeClr val="tx1"/>
                </a:solidFill>
                <a:latin typeface="+mn-lt"/>
                <a:ea typeface="+mn-ea"/>
                <a:cs typeface="+mn-cs"/>
              </a:rPr>
              <a:t>, teisalt on just </a:t>
            </a:r>
            <a:r>
              <a:rPr lang="et-EE" sz="1200" b="1" i="0" u="none" strike="noStrike" kern="1200" baseline="0" dirty="0" smtClean="0">
                <a:solidFill>
                  <a:schemeClr val="tx1"/>
                </a:solidFill>
                <a:latin typeface="+mn-lt"/>
                <a:ea typeface="+mn-ea"/>
                <a:cs typeface="+mn-cs"/>
              </a:rPr>
              <a:t>noorema kooliastme </a:t>
            </a:r>
            <a:r>
              <a:rPr lang="et-EE" sz="1200" b="0" i="0" u="none" strike="noStrike" kern="1200" baseline="0" dirty="0" smtClean="0">
                <a:solidFill>
                  <a:schemeClr val="tx1"/>
                </a:solidFill>
                <a:latin typeface="+mn-lt"/>
                <a:ea typeface="+mn-ea"/>
                <a:cs typeface="+mn-cs"/>
              </a:rPr>
              <a:t>õpilased need, kes hindavad kõrgemalt digivahendite kasutamise </a:t>
            </a:r>
            <a:r>
              <a:rPr lang="et-EE" sz="1200" b="1" i="0" u="none" strike="noStrike" kern="1200" baseline="0" dirty="0" smtClean="0">
                <a:solidFill>
                  <a:schemeClr val="tx1"/>
                </a:solidFill>
                <a:latin typeface="+mn-lt"/>
                <a:ea typeface="+mn-ea"/>
                <a:cs typeface="+mn-cs"/>
              </a:rPr>
              <a:t>rolli õpimotivatsiooni suurendamisel</a:t>
            </a:r>
            <a:r>
              <a:rPr lang="et-EE" sz="1200" b="0" i="0" u="none" strike="noStrike" kern="1200" baseline="0" dirty="0" smtClean="0">
                <a:solidFill>
                  <a:schemeClr val="tx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t-EE" sz="1200" b="1" i="0" u="none" strike="noStrike" kern="1200" baseline="0" dirty="0" smtClean="0">
                <a:solidFill>
                  <a:schemeClr val="tx1"/>
                </a:solidFill>
                <a:effectLst/>
                <a:latin typeface="+mn-lt"/>
                <a:ea typeface="+mn-ea"/>
                <a:cs typeface="+mn-cs"/>
              </a:rPr>
              <a:t>Õpetajate vanuserühmades suuri erinevusi</a:t>
            </a:r>
            <a:r>
              <a:rPr lang="et-EE" sz="1200" b="0" i="0" u="none" strike="noStrike" kern="1200" baseline="0" dirty="0" smtClean="0">
                <a:solidFill>
                  <a:schemeClr val="tx1"/>
                </a:solidFill>
                <a:effectLst/>
                <a:latin typeface="+mn-lt"/>
                <a:ea typeface="+mn-ea"/>
                <a:cs typeface="+mn-cs"/>
              </a:rPr>
              <a:t> hinnangutes </a:t>
            </a:r>
            <a:r>
              <a:rPr lang="et-EE" sz="1200" b="1" i="0" u="none" strike="noStrike" kern="1200" baseline="0" dirty="0" smtClean="0">
                <a:solidFill>
                  <a:schemeClr val="tx1"/>
                </a:solidFill>
                <a:effectLst/>
                <a:latin typeface="+mn-lt"/>
                <a:ea typeface="+mn-ea"/>
                <a:cs typeface="+mn-cs"/>
              </a:rPr>
              <a:t>ei ilmne. </a:t>
            </a:r>
          </a:p>
          <a:p>
            <a:pPr marL="0" marR="0" lvl="0" indent="0" algn="l" defTabSz="914400" rtl="0" eaLnBrk="1" fontAlgn="auto" latinLnBrk="0" hangingPunct="1">
              <a:lnSpc>
                <a:spcPct val="100000"/>
              </a:lnSpc>
              <a:spcBef>
                <a:spcPts val="0"/>
              </a:spcBef>
              <a:spcAft>
                <a:spcPts val="0"/>
              </a:spcAft>
              <a:buClrTx/>
              <a:buSzTx/>
              <a:buFontTx/>
              <a:buNone/>
              <a:tabLst/>
              <a:defRPr/>
            </a:pPr>
            <a:r>
              <a:rPr lang="et-EE" sz="1200" b="0" i="0" u="none" strike="noStrike" kern="1200" baseline="0" dirty="0" smtClean="0">
                <a:solidFill>
                  <a:schemeClr val="tx1"/>
                </a:solidFill>
                <a:latin typeface="+mn-lt"/>
                <a:ea typeface="+mn-ea"/>
                <a:cs typeface="+mn-cs"/>
              </a:rPr>
              <a:t>Pea veerand õpetajatest ei ole ka nõus väitega, et digivahendite kasutamine peaks olema loomulik osa kõikides õppeainetes. Arvestades eelpool kirjeldatud õpetajate muidu positiivset suhtumist digivahendite kasutamise kasuteguritele, on taoline hinnang küllaltki üllatav. Mõned õpetajad tunnistasid oma pikemates kommentaarides, et nad pigem väldivad digivahendite kasutamist, sest ei taha kedagi õpilastest ebamugavasse olukorda panna (kõigil pole võrdseid võimalusi isiklike digivahendite kasutamiseks). Mitmed õpetajad tõid ka esile, et nad ei propageeriks digivõimalusi kooliõppes, kuna see rikub laste tervist, sest lapsed kasutavad niigi palju arvuteid ja nutiseadmeid. </a:t>
            </a:r>
            <a:endParaRPr lang="et-EE" sz="1200" kern="1200" dirty="0" smtClean="0">
              <a:solidFill>
                <a:schemeClr val="tx1"/>
              </a:solidFill>
              <a:effectLst/>
              <a:latin typeface="+mn-lt"/>
              <a:ea typeface="+mn-ea"/>
              <a:cs typeface="+mn-cs"/>
            </a:endParaRPr>
          </a:p>
          <a:p>
            <a:r>
              <a:rPr lang="et-EE" dirty="0" smtClean="0"/>
              <a:t>ÕPETAJATE JA ÕPILASTE HOIAKUTE MUSTER SARNANE</a:t>
            </a:r>
          </a:p>
          <a:p>
            <a:r>
              <a:rPr lang="et-EE" dirty="0" smtClean="0"/>
              <a:t>VANEMATES KOOLIASTMETES SAGEDAMINI KASUTEGURINA TAJUTUD HINNETE PARANEMINE, NOOREMATE SEAS ÕPIMOTIVATSIOONI SUURENDAMINE DIGIVAHENDITE KAUDU</a:t>
            </a:r>
          </a:p>
          <a:p>
            <a:r>
              <a:rPr lang="et-EE" dirty="0" smtClean="0"/>
              <a:t>ÕPETAJATE SEAS VANUSERÜHMADES ERINEVUSI EI ILMNE</a:t>
            </a:r>
          </a:p>
          <a:p>
            <a:endParaRPr lang="et-EE" dirty="0" smtClean="0"/>
          </a:p>
        </p:txBody>
      </p:sp>
      <p:sp>
        <p:nvSpPr>
          <p:cNvPr id="4" name="Slide Number Placeholder 3"/>
          <p:cNvSpPr>
            <a:spLocks noGrp="1"/>
          </p:cNvSpPr>
          <p:nvPr>
            <p:ph type="sldNum" sz="quarter" idx="10"/>
          </p:nvPr>
        </p:nvSpPr>
        <p:spPr/>
        <p:txBody>
          <a:bodyPr/>
          <a:lstStyle/>
          <a:p>
            <a:fld id="{8173EC86-CB1C-4434-82B3-25FF7E60D368}" type="slidenum">
              <a:rPr lang="et-EE" smtClean="0"/>
              <a:t>18</a:t>
            </a:fld>
            <a:endParaRPr lang="et-EE"/>
          </a:p>
        </p:txBody>
      </p:sp>
    </p:spTree>
    <p:extLst>
      <p:ext uri="{BB962C8B-B14F-4D97-AF65-F5344CB8AC3E}">
        <p14:creationId xmlns:p14="http://schemas.microsoft.com/office/powerpoint/2010/main" val="4098174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Peaaegu kolmandik (30%) õpetajatest peab oma puudulikke oskusi üheks olulisemaks takistuseks digioskuste õpetamisel. </a:t>
            </a:r>
          </a:p>
          <a:p>
            <a:pPr marL="0" marR="0" lvl="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Õpilaste ja õpetajate </a:t>
            </a:r>
            <a:r>
              <a:rPr lang="et-EE" sz="1200" b="1" kern="1200" dirty="0" smtClean="0">
                <a:solidFill>
                  <a:schemeClr val="tx1"/>
                </a:solidFill>
                <a:effectLst/>
                <a:latin typeface="+mn-lt"/>
                <a:ea typeface="+mn-ea"/>
                <a:cs typeface="+mn-cs"/>
              </a:rPr>
              <a:t>hinnangud oma oskustele </a:t>
            </a:r>
            <a:r>
              <a:rPr lang="et-EE" sz="1200" b="0" kern="1200" dirty="0" smtClean="0">
                <a:solidFill>
                  <a:schemeClr val="tx1"/>
                </a:solidFill>
                <a:effectLst/>
                <a:latin typeface="+mn-lt"/>
                <a:ea typeface="+mn-ea"/>
                <a:cs typeface="+mn-cs"/>
              </a:rPr>
              <a:t>erinevates digioskuste õppimisega seotud tegevustes on </a:t>
            </a:r>
            <a:r>
              <a:rPr lang="et-EE" sz="1200" b="1" kern="1200" dirty="0" smtClean="0">
                <a:solidFill>
                  <a:schemeClr val="tx1"/>
                </a:solidFill>
                <a:effectLst/>
                <a:latin typeface="+mn-lt"/>
                <a:ea typeface="+mn-ea"/>
                <a:cs typeface="+mn-cs"/>
              </a:rPr>
              <a:t>sarnased selles mõttes</a:t>
            </a:r>
            <a:r>
              <a:rPr lang="et-EE" sz="1200" kern="1200" dirty="0" smtClean="0">
                <a:solidFill>
                  <a:schemeClr val="tx1"/>
                </a:solidFill>
                <a:effectLst/>
                <a:latin typeface="+mn-lt"/>
                <a:ea typeface="+mn-ea"/>
                <a:cs typeface="+mn-cs"/>
              </a:rPr>
              <a:t>, et </a:t>
            </a:r>
            <a:r>
              <a:rPr lang="et-EE" sz="1200" b="1" kern="1200" dirty="0" smtClean="0">
                <a:solidFill>
                  <a:schemeClr val="tx1"/>
                </a:solidFill>
                <a:effectLst/>
                <a:latin typeface="+mn-lt"/>
                <a:ea typeface="+mn-ea"/>
                <a:cs typeface="+mn-cs"/>
              </a:rPr>
              <a:t>paremaks ja kehvemaks hinnatakse ühesuguseid oskusi.</a:t>
            </a:r>
            <a:r>
              <a:rPr lang="et-EE" sz="1200"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Samas hindavad </a:t>
            </a:r>
            <a:r>
              <a:rPr lang="et-EE" sz="1200" b="1" kern="1200" dirty="0" smtClean="0">
                <a:solidFill>
                  <a:schemeClr val="tx1"/>
                </a:solidFill>
                <a:effectLst/>
                <a:latin typeface="+mn-lt"/>
                <a:ea typeface="+mn-ea"/>
                <a:cs typeface="+mn-cs"/>
              </a:rPr>
              <a:t>õpilased kõiki oma oskusi pisut paremal tasemel olevaks</a:t>
            </a:r>
            <a:r>
              <a:rPr lang="et-EE" sz="1200" b="1" i="1" kern="1200" dirty="0" smtClean="0">
                <a:solidFill>
                  <a:schemeClr val="tx1"/>
                </a:solidFill>
                <a:effectLst/>
                <a:latin typeface="+mn-lt"/>
                <a:ea typeface="+mn-ea"/>
                <a:cs typeface="+mn-cs"/>
              </a:rPr>
              <a:t> </a:t>
            </a:r>
            <a:r>
              <a:rPr lang="et-EE" sz="1200" b="1" kern="1200" dirty="0" smtClean="0">
                <a:solidFill>
                  <a:schemeClr val="tx1"/>
                </a:solidFill>
                <a:effectLst/>
                <a:latin typeface="+mn-lt"/>
                <a:ea typeface="+mn-ea"/>
                <a:cs typeface="+mn-cs"/>
              </a:rPr>
              <a:t>kui õpetajad </a:t>
            </a:r>
            <a:r>
              <a:rPr lang="et-EE" sz="1200" kern="1200" dirty="0" smtClean="0">
                <a:solidFill>
                  <a:schemeClr val="tx1"/>
                </a:solidFill>
                <a:effectLst/>
                <a:latin typeface="+mn-lt"/>
                <a:ea typeface="+mn-ea"/>
                <a:cs typeface="+mn-cs"/>
              </a:rPr>
              <a:t>(</a:t>
            </a:r>
            <a:r>
              <a:rPr lang="et-EE" sz="1200" b="1" kern="1200" dirty="0" smtClean="0">
                <a:solidFill>
                  <a:schemeClr val="tx1"/>
                </a:solidFill>
                <a:effectLst/>
                <a:latin typeface="+mn-lt"/>
                <a:ea typeface="+mn-ea"/>
                <a:cs typeface="+mn-cs"/>
              </a:rPr>
              <a:t>v.a. e-kirja saatmine, sh koos lisadega).</a:t>
            </a:r>
          </a:p>
          <a:p>
            <a:pPr marL="0" marR="0" lvl="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Kui </a:t>
            </a:r>
            <a:r>
              <a:rPr lang="et-EE" sz="1200" b="1" kern="1200" dirty="0" smtClean="0">
                <a:solidFill>
                  <a:schemeClr val="tx1"/>
                </a:solidFill>
                <a:effectLst/>
                <a:latin typeface="+mn-lt"/>
                <a:ea typeface="+mn-ea"/>
                <a:cs typeface="+mn-cs"/>
              </a:rPr>
              <a:t>suurepäraseks hindavad õpetajad eelkõige neid oskusi, mis nõuavad suhtlust internetis</a:t>
            </a:r>
            <a:r>
              <a:rPr lang="et-EE" sz="1200" kern="1200" dirty="0" smtClean="0">
                <a:solidFill>
                  <a:schemeClr val="tx1"/>
                </a:solidFill>
                <a:effectLst/>
                <a:latin typeface="+mn-lt"/>
                <a:ea typeface="+mn-ea"/>
                <a:cs typeface="+mn-cs"/>
              </a:rPr>
              <a:t> (sh e-teenuste kasutamine), </a:t>
            </a:r>
            <a:r>
              <a:rPr lang="et-EE" sz="1200" b="1" kern="1200" dirty="0" smtClean="0">
                <a:solidFill>
                  <a:schemeClr val="tx1"/>
                </a:solidFill>
                <a:effectLst/>
                <a:latin typeface="+mn-lt"/>
                <a:ea typeface="+mn-ea"/>
                <a:cs typeface="+mn-cs"/>
              </a:rPr>
              <a:t>siis kehvemaks probleemilahendusega seotud </a:t>
            </a:r>
            <a:r>
              <a:rPr lang="et-EE" sz="1200" kern="1200" dirty="0" smtClean="0">
                <a:solidFill>
                  <a:schemeClr val="tx1"/>
                </a:solidFill>
                <a:effectLst/>
                <a:latin typeface="+mn-lt"/>
                <a:ea typeface="+mn-ea"/>
                <a:cs typeface="+mn-cs"/>
              </a:rPr>
              <a:t>ning </a:t>
            </a:r>
            <a:r>
              <a:rPr lang="et-EE" sz="1200" b="1" kern="1200" dirty="0" smtClean="0">
                <a:solidFill>
                  <a:schemeClr val="tx1"/>
                </a:solidFill>
                <a:effectLst/>
                <a:latin typeface="+mn-lt"/>
                <a:ea typeface="+mn-ea"/>
                <a:cs typeface="+mn-cs"/>
              </a:rPr>
              <a:t>millegi (nt veebileht, mäng, rakendus) loomise eesmärgil digioskuste rakendamist. </a:t>
            </a:r>
            <a:endParaRPr lang="et-EE"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Kõige suurem </a:t>
            </a:r>
            <a:r>
              <a:rPr lang="et-EE" sz="1200" b="1" kern="1200" dirty="0" smtClean="0">
                <a:solidFill>
                  <a:schemeClr val="tx1"/>
                </a:solidFill>
                <a:effectLst/>
                <a:latin typeface="+mn-lt"/>
                <a:ea typeface="+mn-ea"/>
                <a:cs typeface="+mn-cs"/>
              </a:rPr>
              <a:t>on erinevus õpilaste </a:t>
            </a:r>
            <a:r>
              <a:rPr lang="et-EE" sz="1200" kern="1200" dirty="0" smtClean="0">
                <a:solidFill>
                  <a:schemeClr val="tx1"/>
                </a:solidFill>
                <a:effectLst/>
                <a:latin typeface="+mn-lt"/>
                <a:ea typeface="+mn-ea"/>
                <a:cs typeface="+mn-cs"/>
              </a:rPr>
              <a:t>ja õpetajate hinnangutes oma oskustele </a:t>
            </a:r>
            <a:r>
              <a:rPr lang="et-EE" sz="1200" b="1" kern="1200" dirty="0" smtClean="0">
                <a:solidFill>
                  <a:schemeClr val="tx1"/>
                </a:solidFill>
                <a:effectLst/>
                <a:latin typeface="+mn-lt"/>
                <a:ea typeface="+mn-ea"/>
                <a:cs typeface="+mn-cs"/>
              </a:rPr>
              <a:t>fotode, filmide ja helisalvestiste tegemisel</a:t>
            </a:r>
            <a:r>
              <a:rPr lang="et-EE" sz="1200" kern="1200" dirty="0" smtClean="0">
                <a:solidFill>
                  <a:schemeClr val="tx1"/>
                </a:solidFill>
                <a:effectLst/>
                <a:latin typeface="+mn-lt"/>
                <a:ea typeface="+mn-ea"/>
                <a:cs typeface="+mn-cs"/>
              </a:rPr>
              <a:t>, milles õpilased hindavad oma oskusi pigem heaks, õpetajad aga rahuldavaks. </a:t>
            </a:r>
          </a:p>
          <a:p>
            <a:pPr marL="0" marR="0" lvl="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 </a:t>
            </a:r>
            <a:r>
              <a:rPr lang="et-EE" sz="1200" b="1" kern="1200" dirty="0" smtClean="0">
                <a:solidFill>
                  <a:schemeClr val="tx1"/>
                </a:solidFill>
                <a:effectLst/>
                <a:latin typeface="+mn-lt"/>
                <a:ea typeface="+mn-ea"/>
                <a:cs typeface="+mn-cs"/>
              </a:rPr>
              <a:t>Mõeldes tagasi sellele, missugused</a:t>
            </a:r>
            <a:r>
              <a:rPr lang="et-EE" sz="1200" b="1" kern="1200" baseline="0" dirty="0" smtClean="0">
                <a:solidFill>
                  <a:schemeClr val="tx1"/>
                </a:solidFill>
                <a:effectLst/>
                <a:latin typeface="+mn-lt"/>
                <a:ea typeface="+mn-ea"/>
                <a:cs typeface="+mn-cs"/>
              </a:rPr>
              <a:t> digioskustega seotud tegevused on kõige sagedamini esinevad ainekavades, siis need on osaliselt samad oskused (info haldusega seotud ning ka sisuloome 1 – loovtöö koostamine, andmeanalüüs), milles õpetajad endale kõrgema hinnangu annavad ja vähem on õppekavades neid digioskusi, milles õpetajad endal vajakajäämisi näevad: probleemilahendusega seotud oskused ja millegi uue loomisega seotud oskused.</a:t>
            </a:r>
          </a:p>
          <a:p>
            <a:pPr marL="0" marR="0" lvl="0" indent="0" algn="l" defTabSz="914400" rtl="0" eaLnBrk="1" fontAlgn="auto" latinLnBrk="0" hangingPunct="1">
              <a:lnSpc>
                <a:spcPct val="100000"/>
              </a:lnSpc>
              <a:spcBef>
                <a:spcPts val="0"/>
              </a:spcBef>
              <a:spcAft>
                <a:spcPts val="0"/>
              </a:spcAft>
              <a:buClrTx/>
              <a:buSzTx/>
              <a:buFontTx/>
              <a:buNone/>
              <a:tabLst/>
              <a:defRPr/>
            </a:pPr>
            <a:r>
              <a:rPr lang="et-EE" sz="1200" b="1" kern="1200" dirty="0" smtClean="0">
                <a:solidFill>
                  <a:schemeClr val="tx1"/>
                </a:solidFill>
                <a:effectLst/>
                <a:latin typeface="+mn-lt"/>
                <a:ea typeface="+mn-ea"/>
                <a:cs typeface="+mn-cs"/>
              </a:rPr>
              <a:t>Samas ei pea paljud õpetajad oma aine õpetamisel vajalikuks digioskustega seotud tegevusi, milles nad oma oskustes olulist vajakajäämist näevad, üldse kasutada</a:t>
            </a:r>
            <a:r>
              <a:rPr lang="et-EE" sz="1200" kern="1200" dirty="0" smtClean="0">
                <a:solidFill>
                  <a:schemeClr val="tx1"/>
                </a:solidFill>
                <a:effectLst/>
                <a:latin typeface="+mn-lt"/>
                <a:ea typeface="+mn-ea"/>
                <a:cs typeface="+mn-cs"/>
              </a:rPr>
              <a:t>: ligi kolmandik (30%) ei pea vajalikuks robotite ehitamist/mängimist, 26% 3D printeriga printimist, 20% veebilehe loomist, 17% mängu või rakenduse loomist, 10% tabelite ja graafikute tegemist.</a:t>
            </a:r>
          </a:p>
          <a:p>
            <a:pPr marL="0" marR="0" lvl="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 </a:t>
            </a:r>
            <a:r>
              <a:rPr lang="et-EE" sz="1200" b="1" kern="1200" dirty="0" smtClean="0">
                <a:solidFill>
                  <a:schemeClr val="tx1"/>
                </a:solidFill>
                <a:effectLst/>
                <a:latin typeface="+mn-lt"/>
                <a:ea typeface="+mn-ea"/>
                <a:cs typeface="+mn-cs"/>
              </a:rPr>
              <a:t>Kuigi suur osa õpetajatest (keskmiselt 58%) on </a:t>
            </a:r>
            <a:r>
              <a:rPr lang="et-EE" sz="1200" kern="1200" dirty="0" smtClean="0">
                <a:solidFill>
                  <a:schemeClr val="tx1"/>
                </a:solidFill>
                <a:effectLst/>
                <a:latin typeface="+mn-lt"/>
                <a:ea typeface="+mn-ea"/>
                <a:cs typeface="+mn-cs"/>
              </a:rPr>
              <a:t>end viimase kahe aasta jooksul mõnel digioskuste õpetamisega seotud teemal täiendanud, on just tehnoloogiaharidus see teema (sisaldab neid oskusi, milles õpetajad end kehvemaks hindavad), milles suurim osakaal õpetajatest (63%) ei ole end viimase kahe aasta jooksul täiendanud ja 56% ei tunne selle järele ka vajadust. </a:t>
            </a:r>
          </a:p>
          <a:p>
            <a:pPr marL="0" marR="0" lvl="0" indent="0" algn="l" defTabSz="914400" rtl="0" eaLnBrk="1" fontAlgn="auto" latinLnBrk="0" hangingPunct="1">
              <a:lnSpc>
                <a:spcPct val="100000"/>
              </a:lnSpc>
              <a:spcBef>
                <a:spcPts val="0"/>
              </a:spcBef>
              <a:spcAft>
                <a:spcPts val="0"/>
              </a:spcAft>
              <a:buClrTx/>
              <a:buSzTx/>
              <a:buFontTx/>
              <a:buNone/>
              <a:tabLst/>
              <a:defRPr/>
            </a:pPr>
            <a:r>
              <a:rPr lang="et-EE" sz="1200" b="1" kern="1200" dirty="0" smtClean="0">
                <a:solidFill>
                  <a:schemeClr val="tx1"/>
                </a:solidFill>
                <a:effectLst/>
                <a:latin typeface="+mn-lt"/>
                <a:ea typeface="+mn-ea"/>
                <a:cs typeface="+mn-cs"/>
              </a:rPr>
              <a:t>ÕPILASTE</a:t>
            </a:r>
            <a:r>
              <a:rPr lang="et-EE" sz="1200" b="1" kern="1200" baseline="0" dirty="0" smtClean="0">
                <a:solidFill>
                  <a:schemeClr val="tx1"/>
                </a:solidFill>
                <a:effectLst/>
                <a:latin typeface="+mn-lt"/>
                <a:ea typeface="+mn-ea"/>
                <a:cs typeface="+mn-cs"/>
              </a:rPr>
              <a:t> KAASAMINE </a:t>
            </a:r>
            <a:r>
              <a:rPr lang="et-EE" sz="1200" kern="1200" dirty="0" smtClean="0">
                <a:solidFill>
                  <a:schemeClr val="tx1"/>
                </a:solidFill>
                <a:effectLst/>
                <a:latin typeface="+mn-lt"/>
                <a:ea typeface="+mn-ea"/>
                <a:cs typeface="+mn-cs"/>
              </a:rPr>
              <a:t>Oskuste</a:t>
            </a:r>
            <a:r>
              <a:rPr lang="et-EE" sz="1200" kern="1200" baseline="0" dirty="0" smtClean="0">
                <a:solidFill>
                  <a:schemeClr val="tx1"/>
                </a:solidFill>
                <a:effectLst/>
                <a:latin typeface="+mn-lt"/>
                <a:ea typeface="+mn-ea"/>
                <a:cs typeface="+mn-cs"/>
              </a:rPr>
              <a:t> tõstmisele aitavad täienduskoolitused kindlasti kaasa, kuid täienduskoolitustel osalemise kõrge aktiivsus ai pruugi olla seotud digioskuste taseme kasvuga. Antud uuringust selgub, et õpilased hindavad oma oskusi mitmetes tegevustes õpetajate omadest paremaks. Selle tulemuse taustal on mõistlik õpetajate juhendamise abil õpilaste kaasamine õpetamisprotsessi planeerimisse ja nende teadmiste kasutamine/jagamine õppetöö korraldamisel. Ligi pooled õpetajatest on seda ka juba teinud, siis teine pool veel mitte. Samas valdav enamik (77%) õpetajatest jagab seisukohta, et digivahendite kasutamine võimaldab kaasata õpilasi kui eksperte õppetöö planeerimisse ja korraldamisse (veerand ei nõustu). </a:t>
            </a:r>
            <a:endParaRPr lang="et-EE" sz="1200" kern="1200" dirty="0" smtClean="0">
              <a:solidFill>
                <a:schemeClr val="tx1"/>
              </a:solidFill>
              <a:effectLst/>
              <a:latin typeface="+mn-lt"/>
              <a:ea typeface="+mn-ea"/>
              <a:cs typeface="+mn-cs"/>
            </a:endParaRPr>
          </a:p>
          <a:p>
            <a:r>
              <a:rPr lang="et-EE" dirty="0" smtClean="0"/>
              <a:t>LIGI KOLMANDIK ÕPETAJATEST PEAB OMA PUUDULIKKE OSKUSI OLULISEMAKS TAKISTUSEKS DIGIOSKUSTE ÕPETAMISEL</a:t>
            </a:r>
          </a:p>
          <a:p>
            <a:r>
              <a:rPr lang="et-EE" dirty="0" smtClean="0"/>
              <a:t>SARNANE MUSTER: PAREMAKS JA KEHVEMAKS HINDAVAD ÕPILASED JA ÕPETAJAD SAMU OSKUSI</a:t>
            </a:r>
          </a:p>
          <a:p>
            <a:r>
              <a:rPr lang="et-EE" dirty="0" smtClean="0"/>
              <a:t>ÕPETAJATE OSKUSTE TASE ON SEOTUD VANUSEGA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t-EE" sz="1200" b="1"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t-EE" sz="1200" b="1"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t-EE"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t-EE" sz="1200" kern="1200" dirty="0" smtClean="0">
              <a:solidFill>
                <a:schemeClr val="tx1"/>
              </a:solidFill>
              <a:effectLst/>
              <a:latin typeface="+mn-lt"/>
              <a:ea typeface="+mn-ea"/>
              <a:cs typeface="+mn-cs"/>
            </a:endParaRPr>
          </a:p>
          <a:p>
            <a:endParaRPr lang="et-EE" dirty="0"/>
          </a:p>
        </p:txBody>
      </p:sp>
      <p:sp>
        <p:nvSpPr>
          <p:cNvPr id="4" name="Slide Number Placeholder 3"/>
          <p:cNvSpPr>
            <a:spLocks noGrp="1"/>
          </p:cNvSpPr>
          <p:nvPr>
            <p:ph type="sldNum" sz="quarter" idx="10"/>
          </p:nvPr>
        </p:nvSpPr>
        <p:spPr/>
        <p:txBody>
          <a:bodyPr/>
          <a:lstStyle/>
          <a:p>
            <a:fld id="{8173EC86-CB1C-4434-82B3-25FF7E60D368}" type="slidenum">
              <a:rPr lang="et-EE" smtClean="0"/>
              <a:t>19</a:t>
            </a:fld>
            <a:endParaRPr lang="et-EE"/>
          </a:p>
        </p:txBody>
      </p:sp>
    </p:spTree>
    <p:extLst>
      <p:ext uri="{BB962C8B-B14F-4D97-AF65-F5344CB8AC3E}">
        <p14:creationId xmlns:p14="http://schemas.microsoft.com/office/powerpoint/2010/main" val="24265652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200" b="0" kern="1200" dirty="0" smtClean="0">
                <a:solidFill>
                  <a:schemeClr val="tx1"/>
                </a:solidFill>
                <a:effectLst/>
                <a:latin typeface="+mn-lt"/>
                <a:ea typeface="+mn-ea"/>
                <a:cs typeface="+mn-cs"/>
              </a:rPr>
              <a:t>Kuigi õpetajate ja õpilaste hoiakud digivahendite kasutamise osas õppetöös on valdavalt positiivsed, ja toetavad digivahendite kasutamist õppetöös pole nende tegelik rakendumine digioskuste omandamisel ja kaasaegse õpikäsituse rakendumist soodustava vahendina veel realiseerunud. See tähendab, et</a:t>
            </a:r>
            <a:r>
              <a:rPr lang="et-EE" sz="1200" kern="1200" dirty="0" smtClean="0">
                <a:solidFill>
                  <a:schemeClr val="tx1"/>
                </a:solidFill>
                <a:effectLst/>
                <a:latin typeface="+mn-lt"/>
                <a:ea typeface="+mn-ea"/>
                <a:cs typeface="+mn-cs"/>
              </a:rPr>
              <a:t> positiivsete hoiakute ja õpetajate oskuste vahel on suured käärid. </a:t>
            </a:r>
          </a:p>
          <a:p>
            <a:pPr marL="0" marR="0" lvl="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Kolmveerand õpetajatest arvab, et digivahendite kasutamine peaks kuuluma loomuliku osana kõigisse tundidesse. See on väga hea näitaja. Et need positiivsed hoiakud ka õppetegevuses peegelduks, on tarvis õpetajaid toetada.</a:t>
            </a:r>
          </a:p>
          <a:p>
            <a:pPr marL="0" marR="0" lvl="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Kõige enesekindlamalt tunnevad õpetajad end igapäevases internetisuhtluses, kuid teatud tegevustes – näiteks fotode, videote ja helisalvestiste tegemises ja keerulisemate probleemide lahendamises hindavad õpetajad oma oskusi kehvemaks kui õpilased. Digioskuste õpetamisel võiks toeks olla ka õpilased ise, sest mitmetes digivaldkondades hindavad õpilased oma oskusi õpetaja omadest paremateks. Üle poole õpetajatest on õpilasi kui eksperte ka õpetamisse kaasanud. Niisugune koostöö võiks olla sagedasem, sest kaasaegses õppetöös tegutsevad õpetajad ja õpilased partneritena. </a:t>
            </a:r>
            <a:endParaRPr lang="et-EE" sz="1200" b="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173EC86-CB1C-4434-82B3-25FF7E60D368}" type="slidenum">
              <a:rPr lang="et-EE" smtClean="0"/>
              <a:t>20</a:t>
            </a:fld>
            <a:endParaRPr lang="et-EE"/>
          </a:p>
        </p:txBody>
      </p:sp>
    </p:spTree>
    <p:extLst>
      <p:ext uri="{BB962C8B-B14F-4D97-AF65-F5344CB8AC3E}">
        <p14:creationId xmlns:p14="http://schemas.microsoft.com/office/powerpoint/2010/main" val="2722514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Digioskuste õpetamine eraldiseisva ainena</a:t>
            </a:r>
            <a:r>
              <a:rPr lang="et-EE" baseline="0" dirty="0" smtClean="0"/>
              <a:t> </a:t>
            </a:r>
            <a:r>
              <a:rPr lang="et-EE" dirty="0" smtClean="0"/>
              <a:t>%:</a:t>
            </a:r>
            <a:r>
              <a:rPr lang="et-EE" baseline="0" dirty="0" smtClean="0"/>
              <a:t> 22, 55, 48, 76. </a:t>
            </a:r>
          </a:p>
          <a:p>
            <a:r>
              <a:rPr lang="et-EE" baseline="0" dirty="0" smtClean="0"/>
              <a:t>Gümnaasiumis sellised eraldiseisvad ained nagu uurimistöö alused, arvuti kasutamine uurimistöös, joonestamine, programmeerimine, robootika jms</a:t>
            </a:r>
          </a:p>
          <a:p>
            <a:r>
              <a:rPr lang="et-EE" sz="1200" kern="1200" dirty="0" smtClean="0">
                <a:solidFill>
                  <a:schemeClr val="tx1"/>
                </a:solidFill>
                <a:effectLst/>
                <a:latin typeface="+mn-lt"/>
                <a:ea typeface="+mn-ea"/>
                <a:cs typeface="+mn-cs"/>
              </a:rPr>
              <a:t>Kuigi RÕK ja informaatika ainekava ei näe otseselt ette, et juba I kooliastmes peaks digioskuste õpetamine olema korraldatud eraldiseisva õppeaine kaudu ja pigem on soovitatud digioskuste õpetamine antud kooliastmes lõimida teistesse õppeainetesse, on viiendik üldhariduskoolidest teinud valiku, et õpetavad I kooliastmes õpilastele digioskusi eraldiseisva aine kaudu.</a:t>
            </a:r>
            <a:endParaRPr lang="et-EE" baseline="0" dirty="0" smtClean="0"/>
          </a:p>
          <a:p>
            <a:endParaRPr lang="et-EE" baseline="0" dirty="0" smtClean="0"/>
          </a:p>
          <a:p>
            <a:endParaRPr lang="et-EE" dirty="0"/>
          </a:p>
        </p:txBody>
      </p:sp>
      <p:sp>
        <p:nvSpPr>
          <p:cNvPr id="4" name="Slide Number Placeholder 3"/>
          <p:cNvSpPr>
            <a:spLocks noGrp="1"/>
          </p:cNvSpPr>
          <p:nvPr>
            <p:ph type="sldNum" sz="quarter" idx="10"/>
          </p:nvPr>
        </p:nvSpPr>
        <p:spPr/>
        <p:txBody>
          <a:bodyPr/>
          <a:lstStyle/>
          <a:p>
            <a:fld id="{8173EC86-CB1C-4434-82B3-25FF7E60D368}" type="slidenum">
              <a:rPr lang="et-EE" smtClean="0"/>
              <a:t>4</a:t>
            </a:fld>
            <a:endParaRPr lang="et-EE"/>
          </a:p>
        </p:txBody>
      </p:sp>
    </p:spTree>
    <p:extLst>
      <p:ext uri="{BB962C8B-B14F-4D97-AF65-F5344CB8AC3E}">
        <p14:creationId xmlns:p14="http://schemas.microsoft.com/office/powerpoint/2010/main" val="617803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Edasi vaatame digioskuste õpetamist </a:t>
            </a:r>
            <a:r>
              <a:rPr lang="et-EE" dirty="0" err="1" smtClean="0"/>
              <a:t>lõimingu</a:t>
            </a:r>
            <a:r>
              <a:rPr lang="et-EE" baseline="0" dirty="0" smtClean="0"/>
              <a:t> kaudu </a:t>
            </a:r>
            <a:endParaRPr lang="et-EE" dirty="0"/>
          </a:p>
        </p:txBody>
      </p:sp>
      <p:sp>
        <p:nvSpPr>
          <p:cNvPr id="4" name="Slide Number Placeholder 3"/>
          <p:cNvSpPr>
            <a:spLocks noGrp="1"/>
          </p:cNvSpPr>
          <p:nvPr>
            <p:ph type="sldNum" sz="quarter" idx="10"/>
          </p:nvPr>
        </p:nvSpPr>
        <p:spPr/>
        <p:txBody>
          <a:bodyPr/>
          <a:lstStyle/>
          <a:p>
            <a:fld id="{8173EC86-CB1C-4434-82B3-25FF7E60D368}" type="slidenum">
              <a:rPr lang="et-EE" smtClean="0"/>
              <a:t>5</a:t>
            </a:fld>
            <a:endParaRPr lang="et-EE"/>
          </a:p>
        </p:txBody>
      </p:sp>
    </p:spTree>
    <p:extLst>
      <p:ext uri="{BB962C8B-B14F-4D97-AF65-F5344CB8AC3E}">
        <p14:creationId xmlns:p14="http://schemas.microsoft.com/office/powerpoint/2010/main" val="3533405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Kuna</a:t>
            </a:r>
            <a:r>
              <a:rPr lang="et-EE" baseline="0" dirty="0" smtClean="0"/>
              <a:t> digioskusi võib määratleda ja liigitada erinevalt ning praegu ei ole ühtselt kokkulepitud käsitlust, siis antud uuringus oleme digioskustega seotud tegevused AINEKAVADES piiritlenud </a:t>
            </a:r>
            <a:r>
              <a:rPr lang="et-EE" b="1" baseline="0" dirty="0" smtClean="0"/>
              <a:t>nelja suurema digipädevuse valdkonnaga: </a:t>
            </a:r>
            <a:endParaRPr lang="et-EE" sz="1200" b="1" i="0" u="none" strike="noStrike" kern="1200" baseline="0" dirty="0" smtClean="0">
              <a:solidFill>
                <a:schemeClr val="tx1"/>
              </a:solidFill>
              <a:latin typeface="+mn-lt"/>
              <a:ea typeface="+mn-ea"/>
              <a:cs typeface="+mn-cs"/>
            </a:endParaRPr>
          </a:p>
          <a:p>
            <a:r>
              <a:rPr lang="et-EE" sz="1200" b="1" i="0" u="none" strike="noStrike" kern="1200" baseline="0" dirty="0" smtClean="0">
                <a:solidFill>
                  <a:schemeClr val="tx1"/>
                </a:solidFill>
                <a:latin typeface="+mn-lt"/>
                <a:ea typeface="+mn-ea"/>
                <a:cs typeface="+mn-cs"/>
              </a:rPr>
              <a:t> info haldus </a:t>
            </a:r>
            <a:r>
              <a:rPr lang="et-EE" sz="1200" b="0" i="0" u="none" strike="noStrike" kern="1200" baseline="0" dirty="0" smtClean="0">
                <a:solidFill>
                  <a:schemeClr val="tx1"/>
                </a:solidFill>
                <a:latin typeface="+mn-lt"/>
                <a:ea typeface="+mn-ea"/>
                <a:cs typeface="+mn-cs"/>
              </a:rPr>
              <a:t>IKT-ga seotud digioskuste rakendamine õpiülesannetes läbi andmekogumise ja failide halduse)</a:t>
            </a:r>
          </a:p>
          <a:p>
            <a:r>
              <a:rPr lang="et-EE" sz="1200" b="1" i="0" u="none" strike="noStrike" kern="1200" baseline="0" dirty="0" smtClean="0">
                <a:solidFill>
                  <a:schemeClr val="tx1"/>
                </a:solidFill>
                <a:latin typeface="+mn-lt"/>
                <a:ea typeface="+mn-ea"/>
                <a:cs typeface="+mn-cs"/>
              </a:rPr>
              <a:t>Sisuloome1  </a:t>
            </a:r>
            <a:r>
              <a:rPr lang="et-EE" sz="1200" b="0" i="0" u="none" strike="noStrike" kern="1200" baseline="0" dirty="0" smtClean="0">
                <a:solidFill>
                  <a:schemeClr val="tx1"/>
                </a:solidFill>
                <a:latin typeface="+mn-lt"/>
                <a:ea typeface="+mn-ea"/>
                <a:cs typeface="+mn-cs"/>
              </a:rPr>
              <a:t>IKT-ga seotud digioskuste rakendamine õpiülesannetes läbi andmeanalüüsi ja -töötluse, nt referaadi/uurimistöö/loovtöö loomine </a:t>
            </a:r>
          </a:p>
          <a:p>
            <a:r>
              <a:rPr lang="et-EE" sz="1200" b="1" i="0" u="none" strike="noStrike" kern="1200" baseline="0" dirty="0" smtClean="0">
                <a:solidFill>
                  <a:schemeClr val="tx1"/>
                </a:solidFill>
                <a:latin typeface="+mn-lt"/>
                <a:ea typeface="+mn-ea"/>
                <a:cs typeface="+mn-cs"/>
              </a:rPr>
              <a:t>Sisuloome2 </a:t>
            </a:r>
            <a:r>
              <a:rPr lang="et-EE" sz="1200" b="0" i="0" u="none" strike="noStrike" kern="1200" baseline="0" dirty="0" smtClean="0">
                <a:solidFill>
                  <a:schemeClr val="tx1"/>
                </a:solidFill>
                <a:latin typeface="+mn-lt"/>
                <a:ea typeface="+mn-ea"/>
                <a:cs typeface="+mn-cs"/>
              </a:rPr>
              <a:t> </a:t>
            </a:r>
            <a:r>
              <a:rPr lang="fi-FI" sz="1200" b="0" i="0" u="none" strike="noStrike" kern="1200" baseline="0" dirty="0" err="1" smtClean="0">
                <a:solidFill>
                  <a:schemeClr val="tx1"/>
                </a:solidFill>
                <a:latin typeface="+mn-lt"/>
                <a:ea typeface="+mn-ea"/>
                <a:cs typeface="+mn-cs"/>
              </a:rPr>
              <a:t>Digioskuste</a:t>
            </a:r>
            <a:r>
              <a:rPr lang="fi-FI" sz="1200" b="0" i="0" u="none" strike="noStrike" kern="1200" baseline="0" dirty="0" smtClean="0">
                <a:solidFill>
                  <a:schemeClr val="tx1"/>
                </a:solidFill>
                <a:latin typeface="+mn-lt"/>
                <a:ea typeface="+mn-ea"/>
                <a:cs typeface="+mn-cs"/>
              </a:rPr>
              <a:t> </a:t>
            </a:r>
            <a:r>
              <a:rPr lang="fi-FI" sz="1200" b="0" i="0" u="none" strike="noStrike" kern="1200" baseline="0" dirty="0" err="1" smtClean="0">
                <a:solidFill>
                  <a:schemeClr val="tx1"/>
                </a:solidFill>
                <a:latin typeface="+mn-lt"/>
                <a:ea typeface="+mn-ea"/>
                <a:cs typeface="+mn-cs"/>
              </a:rPr>
              <a:t>rakendamine</a:t>
            </a:r>
            <a:r>
              <a:rPr lang="fi-FI" sz="1200" b="0" i="0" u="none" strike="noStrike" kern="1200" baseline="0" dirty="0" smtClean="0">
                <a:solidFill>
                  <a:schemeClr val="tx1"/>
                </a:solidFill>
                <a:latin typeface="+mn-lt"/>
                <a:ea typeface="+mn-ea"/>
                <a:cs typeface="+mn-cs"/>
              </a:rPr>
              <a:t>/ </a:t>
            </a:r>
            <a:r>
              <a:rPr lang="fi-FI" sz="1200" b="0" i="0" u="none" strike="noStrike" kern="1200" baseline="0" dirty="0" err="1" smtClean="0">
                <a:solidFill>
                  <a:schemeClr val="tx1"/>
                </a:solidFill>
                <a:latin typeface="+mn-lt"/>
                <a:ea typeface="+mn-ea"/>
                <a:cs typeface="+mn-cs"/>
              </a:rPr>
              <a:t>omandamine</a:t>
            </a:r>
            <a:r>
              <a:rPr lang="fi-FI" sz="1200" b="0" i="0" u="none" strike="noStrike" kern="1200" baseline="0" dirty="0" smtClean="0">
                <a:solidFill>
                  <a:schemeClr val="tx1"/>
                </a:solidFill>
                <a:latin typeface="+mn-lt"/>
                <a:ea typeface="+mn-ea"/>
                <a:cs typeface="+mn-cs"/>
              </a:rPr>
              <a:t> </a:t>
            </a:r>
            <a:r>
              <a:rPr lang="fi-FI" sz="1200" b="0" i="0" u="none" strike="noStrike" kern="1200" baseline="0" dirty="0" err="1" smtClean="0">
                <a:solidFill>
                  <a:schemeClr val="tx1"/>
                </a:solidFill>
                <a:latin typeface="+mn-lt"/>
                <a:ea typeface="+mn-ea"/>
                <a:cs typeface="+mn-cs"/>
              </a:rPr>
              <a:t>tehnikateaduste</a:t>
            </a:r>
            <a:r>
              <a:rPr lang="fi-FI" sz="1200" b="0" i="0" u="none" strike="noStrike" kern="1200" baseline="0" dirty="0" smtClean="0">
                <a:solidFill>
                  <a:schemeClr val="tx1"/>
                </a:solidFill>
                <a:latin typeface="+mn-lt"/>
                <a:ea typeface="+mn-ea"/>
                <a:cs typeface="+mn-cs"/>
              </a:rPr>
              <a:t> </a:t>
            </a:r>
            <a:r>
              <a:rPr lang="fi-FI" sz="1200" b="0" i="0" u="none" strike="noStrike" kern="1200" baseline="0" dirty="0" err="1" smtClean="0">
                <a:solidFill>
                  <a:schemeClr val="tx1"/>
                </a:solidFill>
                <a:latin typeface="+mn-lt"/>
                <a:ea typeface="+mn-ea"/>
                <a:cs typeface="+mn-cs"/>
              </a:rPr>
              <a:t>kaudu</a:t>
            </a:r>
            <a:r>
              <a:rPr lang="fi-FI" sz="1200" b="0" i="0" u="none" strike="noStrike" kern="1200" baseline="0" dirty="0" smtClean="0">
                <a:solidFill>
                  <a:schemeClr val="tx1"/>
                </a:solidFill>
                <a:latin typeface="+mn-lt"/>
                <a:ea typeface="+mn-ea"/>
                <a:cs typeface="+mn-cs"/>
              </a:rPr>
              <a:t> </a:t>
            </a:r>
          </a:p>
          <a:p>
            <a:r>
              <a:rPr lang="et-EE" sz="1200" b="1" i="0" u="none" strike="noStrike" kern="1200" baseline="0" dirty="0" smtClean="0">
                <a:solidFill>
                  <a:schemeClr val="tx1"/>
                </a:solidFill>
                <a:latin typeface="+mn-lt"/>
                <a:ea typeface="+mn-ea"/>
                <a:cs typeface="+mn-cs"/>
              </a:rPr>
              <a:t>Probleemilahendus </a:t>
            </a:r>
            <a:r>
              <a:rPr lang="et-EE" sz="1200" b="0" i="0" u="none" strike="noStrike" kern="1200" baseline="0" dirty="0" smtClean="0">
                <a:solidFill>
                  <a:schemeClr val="tx1"/>
                </a:solidFill>
                <a:latin typeface="+mn-lt"/>
                <a:ea typeface="+mn-ea"/>
                <a:cs typeface="+mn-cs"/>
              </a:rPr>
              <a:t> </a:t>
            </a:r>
            <a:r>
              <a:rPr lang="nn-NO" sz="1200" b="0" i="0" u="none" strike="noStrike" kern="1200" baseline="0" dirty="0" smtClean="0">
                <a:solidFill>
                  <a:schemeClr val="tx1"/>
                </a:solidFill>
                <a:latin typeface="+mn-lt"/>
                <a:ea typeface="+mn-ea"/>
                <a:cs typeface="+mn-cs"/>
              </a:rPr>
              <a:t>IKT kasutamine tehniliste probleemide lahendamisel </a:t>
            </a:r>
          </a:p>
          <a:p>
            <a:endParaRPr lang="et-EE" sz="1200" b="0" i="0" u="none" strike="noStrike" kern="1200" baseline="0" dirty="0" smtClean="0">
              <a:solidFill>
                <a:schemeClr val="tx1"/>
              </a:solidFill>
              <a:latin typeface="+mn-lt"/>
              <a:ea typeface="+mn-ea"/>
              <a:cs typeface="+mn-cs"/>
            </a:endParaRPr>
          </a:p>
          <a:p>
            <a:r>
              <a:rPr lang="et-EE" sz="1200" b="0" i="0" u="none" strike="noStrike" kern="1200" baseline="0" dirty="0" smtClean="0">
                <a:solidFill>
                  <a:schemeClr val="tx1"/>
                </a:solidFill>
                <a:latin typeface="+mn-lt"/>
                <a:ea typeface="+mn-ea"/>
                <a:cs typeface="+mn-cs"/>
              </a:rPr>
              <a:t>Neist igaühe puhul on määratletud mitmeid alategevusi, vt täpsemalt aruandest. </a:t>
            </a:r>
          </a:p>
          <a:p>
            <a:pPr marL="0" marR="0" indent="0" algn="l" defTabSz="914400" rtl="0" eaLnBrk="1" fontAlgn="auto" latinLnBrk="0" hangingPunct="1">
              <a:lnSpc>
                <a:spcPct val="100000"/>
              </a:lnSpc>
              <a:spcBef>
                <a:spcPts val="0"/>
              </a:spcBef>
              <a:spcAft>
                <a:spcPts val="0"/>
              </a:spcAft>
              <a:buClrTx/>
              <a:buSzTx/>
              <a:buFontTx/>
              <a:buNone/>
              <a:tabLst/>
              <a:defRPr/>
            </a:pPr>
            <a:r>
              <a:rPr lang="et-EE" baseline="0" dirty="0" smtClean="0"/>
              <a:t>KÜSIMUS PUBLIKULE: MIS TE ARVATE, MISSUGUSE DIGIPÄDEVUSE VALDKONNA TEGEVUSED ON KÕIGE ENAM LEVINUD AINEKAVADES?</a:t>
            </a:r>
          </a:p>
          <a:p>
            <a:endParaRPr lang="et-EE" dirty="0"/>
          </a:p>
        </p:txBody>
      </p:sp>
      <p:sp>
        <p:nvSpPr>
          <p:cNvPr id="4" name="Slide Number Placeholder 3"/>
          <p:cNvSpPr>
            <a:spLocks noGrp="1"/>
          </p:cNvSpPr>
          <p:nvPr>
            <p:ph type="sldNum" sz="quarter" idx="10"/>
          </p:nvPr>
        </p:nvSpPr>
        <p:spPr/>
        <p:txBody>
          <a:bodyPr/>
          <a:lstStyle/>
          <a:p>
            <a:fld id="{8173EC86-CB1C-4434-82B3-25FF7E60D368}" type="slidenum">
              <a:rPr lang="et-EE" smtClean="0"/>
              <a:t>6</a:t>
            </a:fld>
            <a:endParaRPr lang="et-EE"/>
          </a:p>
        </p:txBody>
      </p:sp>
    </p:spTree>
    <p:extLst>
      <p:ext uri="{BB962C8B-B14F-4D97-AF65-F5344CB8AC3E}">
        <p14:creationId xmlns:p14="http://schemas.microsoft.com/office/powerpoint/2010/main" val="617803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Siin on 257 kooli andmed ehk aluseks</a:t>
            </a:r>
            <a:r>
              <a:rPr lang="et-EE" baseline="0" dirty="0" smtClean="0"/>
              <a:t> on võetud kõikide nende koolide andmed, kellel olid kõik ainekavad kättesaadavad. </a:t>
            </a:r>
            <a:endParaRPr lang="et-EE" dirty="0"/>
          </a:p>
        </p:txBody>
      </p:sp>
      <p:sp>
        <p:nvSpPr>
          <p:cNvPr id="4" name="Slide Number Placeholder 3"/>
          <p:cNvSpPr>
            <a:spLocks noGrp="1"/>
          </p:cNvSpPr>
          <p:nvPr>
            <p:ph type="sldNum" sz="quarter" idx="10"/>
          </p:nvPr>
        </p:nvSpPr>
        <p:spPr/>
        <p:txBody>
          <a:bodyPr/>
          <a:lstStyle/>
          <a:p>
            <a:fld id="{8173EC86-CB1C-4434-82B3-25FF7E60D368}" type="slidenum">
              <a:rPr lang="et-EE" smtClean="0"/>
              <a:t>7</a:t>
            </a:fld>
            <a:endParaRPr lang="et-EE"/>
          </a:p>
        </p:txBody>
      </p:sp>
    </p:spTree>
    <p:extLst>
      <p:ext uri="{BB962C8B-B14F-4D97-AF65-F5344CB8AC3E}">
        <p14:creationId xmlns:p14="http://schemas.microsoft.com/office/powerpoint/2010/main" val="651062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baseline="0" dirty="0" smtClean="0"/>
              <a:t>Koolide ainekavades info otsimine internetist 100%, muul kujul info saamine 99,6% ainekavades. 93, 8%  - internetist leitud info kriitiline hindamine </a:t>
            </a:r>
          </a:p>
          <a:p>
            <a:r>
              <a:rPr lang="et-EE" baseline="0" dirty="0" smtClean="0"/>
              <a:t>Info otsimine internetist on kõige levinum digioskustega seotud tegevus kõigis kooliastmetes. </a:t>
            </a:r>
            <a:r>
              <a:rPr lang="et-EE" baseline="0" dirty="0" err="1" smtClean="0"/>
              <a:t>Sh</a:t>
            </a:r>
            <a:r>
              <a:rPr lang="et-EE" baseline="0" dirty="0" smtClean="0"/>
              <a:t> I kooliastmes, kuigi selle oskuse sagedasem esinemine ainekavades tuleb esile II kooliastmes. </a:t>
            </a:r>
          </a:p>
          <a:p>
            <a:r>
              <a:rPr lang="et-EE" sz="1200" b="0" i="0" u="none" strike="noStrike" kern="1200" baseline="0" dirty="0" smtClean="0">
                <a:solidFill>
                  <a:schemeClr val="tx1"/>
                </a:solidFill>
                <a:latin typeface="+mn-lt"/>
                <a:ea typeface="+mn-ea"/>
                <a:cs typeface="+mn-cs"/>
              </a:rPr>
              <a:t>III kooliastme ainekavades käsitletavatest digioskustest tõstatub info halduse sisuplokist esile ka teinegi digioskus – internetist leitud info kriitiline hindamine.</a:t>
            </a:r>
            <a:endParaRPr lang="et-EE" baseline="0" dirty="0" smtClean="0"/>
          </a:p>
          <a:p>
            <a:endParaRPr lang="et-EE" dirty="0"/>
          </a:p>
        </p:txBody>
      </p:sp>
      <p:sp>
        <p:nvSpPr>
          <p:cNvPr id="4" name="Slide Number Placeholder 3"/>
          <p:cNvSpPr>
            <a:spLocks noGrp="1"/>
          </p:cNvSpPr>
          <p:nvPr>
            <p:ph type="sldNum" sz="quarter" idx="10"/>
          </p:nvPr>
        </p:nvSpPr>
        <p:spPr/>
        <p:txBody>
          <a:bodyPr/>
          <a:lstStyle/>
          <a:p>
            <a:fld id="{8173EC86-CB1C-4434-82B3-25FF7E60D368}" type="slidenum">
              <a:rPr lang="et-EE" smtClean="0"/>
              <a:t>8</a:t>
            </a:fld>
            <a:endParaRPr lang="et-EE"/>
          </a:p>
        </p:txBody>
      </p:sp>
    </p:spTree>
    <p:extLst>
      <p:ext uri="{BB962C8B-B14F-4D97-AF65-F5344CB8AC3E}">
        <p14:creationId xmlns:p14="http://schemas.microsoft.com/office/powerpoint/2010/main" val="617803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b="1" i="0" u="none" strike="noStrike" kern="1200" baseline="0" dirty="0" smtClean="0">
                <a:solidFill>
                  <a:schemeClr val="tx1"/>
                </a:solidFill>
                <a:latin typeface="+mn-lt"/>
                <a:ea typeface="+mn-ea"/>
                <a:cs typeface="+mn-cs"/>
              </a:rPr>
              <a:t>SISULOOME 1 (ANDMEANALÜÜSI JA –TÖÖTLUSEGA SEOTUD TEGEVUSED)</a:t>
            </a:r>
          </a:p>
          <a:p>
            <a:r>
              <a:rPr lang="et-EE" sz="1200" b="0" i="0" u="none" strike="noStrike" kern="1200" baseline="0" dirty="0" smtClean="0">
                <a:solidFill>
                  <a:schemeClr val="tx1"/>
                </a:solidFill>
                <a:latin typeface="+mn-lt"/>
                <a:ea typeface="+mn-ea"/>
                <a:cs typeface="+mn-cs"/>
              </a:rPr>
              <a:t>läbivalt kõige enam levinud loovtöö/uurimistöö/referaadi loomine, kuid seda valdavalt ilma, et oleks digivahendite kasutamist täpsustatud. Veel on laialdaselt levinud digitaalsete materjalide kasutamine teadmise loomiseks (digitaalsete materjalide analüüsimine/uurimine ning seeläbi teadmise loomine).</a:t>
            </a:r>
          </a:p>
          <a:p>
            <a:r>
              <a:rPr lang="et-EE" sz="1200" b="1" i="0" u="none" strike="noStrike" kern="1200" baseline="0" dirty="0" smtClean="0">
                <a:solidFill>
                  <a:schemeClr val="tx1"/>
                </a:solidFill>
                <a:latin typeface="+mn-lt"/>
                <a:ea typeface="+mn-ea"/>
                <a:cs typeface="+mn-cs"/>
              </a:rPr>
              <a:t>Õpilaste hinnangul</a:t>
            </a:r>
            <a:r>
              <a:rPr lang="et-EE" sz="1200" b="0" i="0" u="none" strike="noStrike" kern="1200" baseline="0" dirty="0" smtClean="0">
                <a:solidFill>
                  <a:schemeClr val="tx1"/>
                </a:solidFill>
                <a:latin typeface="+mn-lt"/>
                <a:ea typeface="+mn-ea"/>
                <a:cs typeface="+mn-cs"/>
              </a:rPr>
              <a:t> puutuvad nad erinevalt dokumendianalüüsi tulemustest juba I kooliastmes erinevate ainevaldkondade lõikes kokku loov- või uurimistöö koostamisega arvutit kasutades. </a:t>
            </a:r>
          </a:p>
          <a:p>
            <a:r>
              <a:rPr lang="et-EE" sz="1200" b="1" i="0" u="none" strike="noStrike" kern="1200" baseline="0" dirty="0" smtClean="0">
                <a:solidFill>
                  <a:schemeClr val="tx1"/>
                </a:solidFill>
                <a:latin typeface="+mn-lt"/>
                <a:ea typeface="+mn-ea"/>
                <a:cs typeface="+mn-cs"/>
              </a:rPr>
              <a:t>SISULOOME 2</a:t>
            </a:r>
          </a:p>
          <a:p>
            <a:r>
              <a:rPr lang="et-EE" sz="1200" b="1" i="0" u="none" strike="noStrike" kern="1200" baseline="0" dirty="0" smtClean="0">
                <a:solidFill>
                  <a:schemeClr val="tx1"/>
                </a:solidFill>
                <a:latin typeface="+mn-lt"/>
                <a:ea typeface="+mn-ea"/>
                <a:cs typeface="+mn-cs"/>
              </a:rPr>
              <a:t>Õpilaste hinnangul </a:t>
            </a:r>
            <a:r>
              <a:rPr lang="et-EE" sz="1200" b="0" i="0" u="none" strike="noStrike" kern="1200" baseline="0" dirty="0" smtClean="0">
                <a:solidFill>
                  <a:schemeClr val="tx1"/>
                </a:solidFill>
                <a:latin typeface="+mn-lt"/>
                <a:ea typeface="+mn-ea"/>
                <a:cs typeface="+mn-cs"/>
              </a:rPr>
              <a:t>ei ole mängu või rakenduse loomine ainevaldkonniti kuigi levinud – kõikide kooliastmete ja ainevaldkondade lõikes jäi õpilaste osakaal, kes oli antud tegevusega kokku puutunud, 10% kokku puutunud  (enim mängu või rakenduse loomine).</a:t>
            </a:r>
          </a:p>
          <a:p>
            <a:r>
              <a:rPr lang="et-EE" sz="1200" b="1" i="0" u="none" strike="noStrike" kern="1200" baseline="0" dirty="0" smtClean="0">
                <a:solidFill>
                  <a:schemeClr val="tx1"/>
                </a:solidFill>
                <a:latin typeface="+mn-lt"/>
                <a:ea typeface="+mn-ea"/>
                <a:cs typeface="+mn-cs"/>
              </a:rPr>
              <a:t>Õpetajate hinnangul </a:t>
            </a:r>
            <a:r>
              <a:rPr lang="et-EE" sz="1200" b="0" i="0" u="none" strike="noStrike" kern="1200" baseline="0" dirty="0" smtClean="0">
                <a:solidFill>
                  <a:schemeClr val="tx1"/>
                </a:solidFill>
                <a:latin typeface="+mn-lt"/>
                <a:ea typeface="+mn-ea"/>
                <a:cs typeface="+mn-cs"/>
              </a:rPr>
              <a:t>on nemad oma õppeainete raames sisuloome 2 alla kuuluvaid tegevusi </a:t>
            </a:r>
            <a:r>
              <a:rPr lang="et-EE" sz="1200" b="1" i="0" u="none" strike="noStrike" kern="1200" baseline="0" dirty="0" smtClean="0">
                <a:solidFill>
                  <a:schemeClr val="tx1"/>
                </a:solidFill>
                <a:latin typeface="+mn-lt"/>
                <a:ea typeface="+mn-ea"/>
                <a:cs typeface="+mn-cs"/>
              </a:rPr>
              <a:t>teatul määral siiski kasutanud: mängu või rakenduse loomist on oma õppeaines kasutanud 24% õpetajatest, veebilehe loomist 21% õpetajatest,</a:t>
            </a:r>
            <a:r>
              <a:rPr lang="et-EE" sz="1200" b="0" i="0" u="none" strike="noStrike" kern="1200" baseline="0" dirty="0" smtClean="0">
                <a:solidFill>
                  <a:schemeClr val="tx1"/>
                </a:solidFill>
                <a:latin typeface="+mn-lt"/>
                <a:ea typeface="+mn-ea"/>
                <a:cs typeface="+mn-cs"/>
              </a:rPr>
              <a:t> robotite ehitamist ja nendega mängimist 13% </a:t>
            </a:r>
          </a:p>
          <a:p>
            <a:r>
              <a:rPr lang="et-EE" sz="1200" b="1" i="0" u="none" strike="noStrike" kern="1200" baseline="0" dirty="0" smtClean="0">
                <a:solidFill>
                  <a:schemeClr val="tx1"/>
                </a:solidFill>
                <a:latin typeface="+mn-lt"/>
                <a:ea typeface="+mn-ea"/>
                <a:cs typeface="+mn-cs"/>
              </a:rPr>
              <a:t>PROBLEEMILAHENDUS</a:t>
            </a:r>
          </a:p>
          <a:p>
            <a:r>
              <a:rPr lang="et-EE" sz="1200" b="0" i="0" u="none" strike="noStrike" kern="1200" baseline="0" dirty="0" smtClean="0">
                <a:solidFill>
                  <a:schemeClr val="tx1"/>
                </a:solidFill>
                <a:latin typeface="+mn-lt"/>
                <a:ea typeface="+mn-ea"/>
                <a:cs typeface="+mn-cs"/>
              </a:rPr>
              <a:t>peamiselt levinud kaks tegevust – spetsiaalsete programmide ja rakenduste kasutamine või üldisemalt mõne tehnoloogilise võimaluse või digilahenduse kasutamine.</a:t>
            </a:r>
          </a:p>
          <a:p>
            <a:r>
              <a:rPr lang="et-EE" sz="1200" b="1" i="0" u="none" strike="noStrike" kern="1200" baseline="0" dirty="0" smtClean="0">
                <a:solidFill>
                  <a:schemeClr val="tx1"/>
                </a:solidFill>
                <a:latin typeface="+mn-lt"/>
                <a:ea typeface="+mn-ea"/>
                <a:cs typeface="+mn-cs"/>
              </a:rPr>
              <a:t>Õpilaste hinnangul </a:t>
            </a:r>
            <a:r>
              <a:rPr lang="et-EE" sz="1200" b="0" i="0" u="none" strike="noStrike" kern="1200" baseline="0" dirty="0" smtClean="0">
                <a:solidFill>
                  <a:schemeClr val="tx1"/>
                </a:solidFill>
                <a:latin typeface="+mn-lt"/>
                <a:ea typeface="+mn-ea"/>
                <a:cs typeface="+mn-cs"/>
              </a:rPr>
              <a:t>kasvab spetsiaalsete programmide ja rakenduste kasutamine kooliastmete edenedes. </a:t>
            </a:r>
            <a:endParaRPr lang="et-EE" dirty="0"/>
          </a:p>
        </p:txBody>
      </p:sp>
      <p:sp>
        <p:nvSpPr>
          <p:cNvPr id="4" name="Slide Number Placeholder 3"/>
          <p:cNvSpPr>
            <a:spLocks noGrp="1"/>
          </p:cNvSpPr>
          <p:nvPr>
            <p:ph type="sldNum" sz="quarter" idx="10"/>
          </p:nvPr>
        </p:nvSpPr>
        <p:spPr/>
        <p:txBody>
          <a:bodyPr/>
          <a:lstStyle/>
          <a:p>
            <a:fld id="{8173EC86-CB1C-4434-82B3-25FF7E60D368}" type="slidenum">
              <a:rPr lang="et-EE" smtClean="0"/>
              <a:t>9</a:t>
            </a:fld>
            <a:endParaRPr lang="et-EE"/>
          </a:p>
        </p:txBody>
      </p:sp>
    </p:spTree>
    <p:extLst>
      <p:ext uri="{BB962C8B-B14F-4D97-AF65-F5344CB8AC3E}">
        <p14:creationId xmlns:p14="http://schemas.microsoft.com/office/powerpoint/2010/main" val="617803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t-EE" sz="1200" kern="1200" dirty="0" smtClean="0">
                <a:solidFill>
                  <a:schemeClr val="tx1"/>
                </a:solidFill>
                <a:effectLst/>
                <a:latin typeface="+mn-lt"/>
                <a:ea typeface="+mn-ea"/>
                <a:cs typeface="+mn-cs"/>
              </a:rPr>
              <a:t>Õpilaste digipädevuste mudeli olemasolust on teadlik küll valdav osa õpetajatest (87%), kuid põhjalikult on sellega tutvunud vaid veerand (24%) ja põgusalt ligi pooled (47%) õpetajatest. Üldse pole sellega tutvunud või sellest teadlik 29% õpetajatest.   </a:t>
            </a:r>
          </a:p>
          <a:p>
            <a:pPr lvl="0"/>
            <a:r>
              <a:rPr lang="et-EE" sz="1200" kern="1200" dirty="0" smtClean="0">
                <a:solidFill>
                  <a:schemeClr val="tx1"/>
                </a:solidFill>
                <a:effectLst/>
                <a:latin typeface="+mn-lt"/>
                <a:ea typeface="+mn-ea"/>
                <a:cs typeface="+mn-cs"/>
              </a:rPr>
              <a:t>Valdav osa (76%) õpetajatest leiab, et digivahendite kasutamine peaks olema loomulik osa kõikidest õppeainetest. Teisalt veerand kõigist õpetajatest ei nõustu sellise väitega. </a:t>
            </a:r>
          </a:p>
          <a:p>
            <a:endParaRPr lang="et-EE" dirty="0"/>
          </a:p>
        </p:txBody>
      </p:sp>
      <p:sp>
        <p:nvSpPr>
          <p:cNvPr id="4" name="Slide Number Placeholder 3"/>
          <p:cNvSpPr>
            <a:spLocks noGrp="1"/>
          </p:cNvSpPr>
          <p:nvPr>
            <p:ph type="sldNum" sz="quarter" idx="10"/>
          </p:nvPr>
        </p:nvSpPr>
        <p:spPr/>
        <p:txBody>
          <a:bodyPr/>
          <a:lstStyle/>
          <a:p>
            <a:fld id="{8173EC86-CB1C-4434-82B3-25FF7E60D368}" type="slidenum">
              <a:rPr lang="et-EE" smtClean="0"/>
              <a:t>10</a:t>
            </a:fld>
            <a:endParaRPr lang="et-EE"/>
          </a:p>
        </p:txBody>
      </p:sp>
    </p:spTree>
    <p:extLst>
      <p:ext uri="{BB962C8B-B14F-4D97-AF65-F5344CB8AC3E}">
        <p14:creationId xmlns:p14="http://schemas.microsoft.com/office/powerpoint/2010/main" val="617803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Õpetajate endi hinnangul õpetatakse digioskusi just nende õpetatavas aines ja vähem on see lõimitud teiste õppeainetega või õpetatav eraldiseisva ainena; kooliastmete edenedes see tendents nõrgeneb ja õpetajad toovad rohkem esile digioskuste õpetamist eraldiseisva aine raames. Kuivõrd õpetajad sageli ei taju või pole teadlikud, kas ja kuivõrd on digioskused lõimitud teistesse ainetesse peale nende enda õpetatava aine, võib see tulemus viidata riskile, et digioskuste õpetamine on juhuslik ning jäetud üksikutest õpetajatest sõltuvaks ning õppeasutuse tasemel seda eriti ei analüüsita ega seirata. </a:t>
            </a:r>
          </a:p>
          <a:p>
            <a:endParaRPr lang="et-EE" dirty="0"/>
          </a:p>
        </p:txBody>
      </p:sp>
      <p:sp>
        <p:nvSpPr>
          <p:cNvPr id="4" name="Slide Number Placeholder 3"/>
          <p:cNvSpPr>
            <a:spLocks noGrp="1"/>
          </p:cNvSpPr>
          <p:nvPr>
            <p:ph type="sldNum" sz="quarter" idx="10"/>
          </p:nvPr>
        </p:nvSpPr>
        <p:spPr/>
        <p:txBody>
          <a:bodyPr/>
          <a:lstStyle/>
          <a:p>
            <a:fld id="{8173EC86-CB1C-4434-82B3-25FF7E60D368}" type="slidenum">
              <a:rPr lang="et-EE" smtClean="0"/>
              <a:t>11</a:t>
            </a:fld>
            <a:endParaRPr lang="et-EE"/>
          </a:p>
        </p:txBody>
      </p:sp>
    </p:spTree>
    <p:extLst>
      <p:ext uri="{BB962C8B-B14F-4D97-AF65-F5344CB8AC3E}">
        <p14:creationId xmlns:p14="http://schemas.microsoft.com/office/powerpoint/2010/main" val="617803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EF0AC2C-A28F-47FE-A8EF-80CC98B5FC1D}" type="datetimeFigureOut">
              <a:rPr lang="et-EE" smtClean="0"/>
              <a:t>18.05.2017</a:t>
            </a:fld>
            <a:endParaRPr lang="et-EE"/>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t-E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04DB9A3-EE92-4EF0-9DF4-FD2129AB1869}" type="slidenum">
              <a:rPr lang="et-EE" smtClean="0"/>
              <a:t>‹#›</a:t>
            </a:fld>
            <a:endParaRPr lang="et-E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F0AC2C-A28F-47FE-A8EF-80CC98B5FC1D}" type="datetimeFigureOut">
              <a:rPr lang="et-EE" smtClean="0"/>
              <a:t>18.05.2017</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404DB9A3-EE92-4EF0-9DF4-FD2129AB1869}" type="slidenum">
              <a:rPr lang="et-EE" smtClean="0"/>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F0AC2C-A28F-47FE-A8EF-80CC98B5FC1D}" type="datetimeFigureOut">
              <a:rPr lang="et-EE" smtClean="0"/>
              <a:t>18.05.2017</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404DB9A3-EE92-4EF0-9DF4-FD2129AB1869}" type="slidenum">
              <a:rPr lang="et-EE" smtClean="0"/>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4EF0AC2C-A28F-47FE-A8EF-80CC98B5FC1D}" type="datetimeFigureOut">
              <a:rPr lang="et-EE" smtClean="0"/>
              <a:t>18.05.2017</a:t>
            </a:fld>
            <a:endParaRPr lang="et-EE"/>
          </a:p>
        </p:txBody>
      </p:sp>
      <p:sp>
        <p:nvSpPr>
          <p:cNvPr id="9" name="Slide Number Placeholder 8"/>
          <p:cNvSpPr>
            <a:spLocks noGrp="1"/>
          </p:cNvSpPr>
          <p:nvPr>
            <p:ph type="sldNum" sz="quarter" idx="15"/>
          </p:nvPr>
        </p:nvSpPr>
        <p:spPr/>
        <p:txBody>
          <a:bodyPr rtlCol="0"/>
          <a:lstStyle/>
          <a:p>
            <a:fld id="{404DB9A3-EE92-4EF0-9DF4-FD2129AB1869}" type="slidenum">
              <a:rPr lang="et-EE" smtClean="0"/>
              <a:t>‹#›</a:t>
            </a:fld>
            <a:endParaRPr lang="et-EE"/>
          </a:p>
        </p:txBody>
      </p:sp>
      <p:sp>
        <p:nvSpPr>
          <p:cNvPr id="10" name="Footer Placeholder 9"/>
          <p:cNvSpPr>
            <a:spLocks noGrp="1"/>
          </p:cNvSpPr>
          <p:nvPr>
            <p:ph type="ftr" sz="quarter" idx="16"/>
          </p:nvPr>
        </p:nvSpPr>
        <p:spPr/>
        <p:txBody>
          <a:bodyPr rtlCol="0"/>
          <a:lstStyle/>
          <a:p>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EF0AC2C-A28F-47FE-A8EF-80CC98B5FC1D}" type="datetimeFigureOut">
              <a:rPr lang="et-EE" smtClean="0"/>
              <a:t>18.05.2017</a:t>
            </a:fld>
            <a:endParaRPr lang="et-EE"/>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t-E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04DB9A3-EE92-4EF0-9DF4-FD2129AB1869}" type="slidenum">
              <a:rPr lang="et-EE" smtClean="0"/>
              <a:t>‹#›</a:t>
            </a:fld>
            <a:endParaRPr lang="et-E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EF0AC2C-A28F-47FE-A8EF-80CC98B5FC1D}" type="datetimeFigureOut">
              <a:rPr lang="et-EE" smtClean="0"/>
              <a:t>18.05.2017</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404DB9A3-EE92-4EF0-9DF4-FD2129AB1869}" type="slidenum">
              <a:rPr lang="et-EE" smtClean="0"/>
              <a:t>‹#›</a:t>
            </a:fld>
            <a:endParaRPr lang="et-EE"/>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EF0AC2C-A28F-47FE-A8EF-80CC98B5FC1D}" type="datetimeFigureOut">
              <a:rPr lang="et-EE" smtClean="0"/>
              <a:t>18.05.2017</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404DB9A3-EE92-4EF0-9DF4-FD2129AB1869}" type="slidenum">
              <a:rPr lang="et-EE" smtClean="0"/>
              <a:t>‹#›</a:t>
            </a:fld>
            <a:endParaRPr lang="et-EE"/>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EF0AC2C-A28F-47FE-A8EF-80CC98B5FC1D}" type="datetimeFigureOut">
              <a:rPr lang="et-EE" smtClean="0"/>
              <a:t>18.05.2017</a:t>
            </a:fld>
            <a:endParaRPr lang="et-EE"/>
          </a:p>
        </p:txBody>
      </p:sp>
      <p:sp>
        <p:nvSpPr>
          <p:cNvPr id="7" name="Slide Number Placeholder 6"/>
          <p:cNvSpPr>
            <a:spLocks noGrp="1"/>
          </p:cNvSpPr>
          <p:nvPr>
            <p:ph type="sldNum" sz="quarter" idx="11"/>
          </p:nvPr>
        </p:nvSpPr>
        <p:spPr/>
        <p:txBody>
          <a:bodyPr rtlCol="0"/>
          <a:lstStyle/>
          <a:p>
            <a:fld id="{404DB9A3-EE92-4EF0-9DF4-FD2129AB1869}" type="slidenum">
              <a:rPr lang="et-EE" smtClean="0"/>
              <a:t>‹#›</a:t>
            </a:fld>
            <a:endParaRPr lang="et-EE"/>
          </a:p>
        </p:txBody>
      </p:sp>
      <p:sp>
        <p:nvSpPr>
          <p:cNvPr id="8" name="Footer Placeholder 7"/>
          <p:cNvSpPr>
            <a:spLocks noGrp="1"/>
          </p:cNvSpPr>
          <p:nvPr>
            <p:ph type="ftr" sz="quarter" idx="12"/>
          </p:nvPr>
        </p:nvSpPr>
        <p:spPr/>
        <p:txBody>
          <a:bodyPr rtlCol="0"/>
          <a:lstStyle/>
          <a:p>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0AC2C-A28F-47FE-A8EF-80CC98B5FC1D}" type="datetimeFigureOut">
              <a:rPr lang="et-EE" smtClean="0"/>
              <a:t>18.05.2017</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404DB9A3-EE92-4EF0-9DF4-FD2129AB1869}" type="slidenum">
              <a:rPr lang="et-EE" smtClean="0"/>
              <a:t>‹#›</a:t>
            </a:fld>
            <a:endParaRPr 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4EF0AC2C-A28F-47FE-A8EF-80CC98B5FC1D}" type="datetimeFigureOut">
              <a:rPr lang="et-EE" smtClean="0"/>
              <a:t>18.05.2017</a:t>
            </a:fld>
            <a:endParaRPr lang="et-EE"/>
          </a:p>
        </p:txBody>
      </p:sp>
      <p:sp>
        <p:nvSpPr>
          <p:cNvPr id="22" name="Slide Number Placeholder 21"/>
          <p:cNvSpPr>
            <a:spLocks noGrp="1"/>
          </p:cNvSpPr>
          <p:nvPr>
            <p:ph type="sldNum" sz="quarter" idx="15"/>
          </p:nvPr>
        </p:nvSpPr>
        <p:spPr/>
        <p:txBody>
          <a:bodyPr rtlCol="0"/>
          <a:lstStyle/>
          <a:p>
            <a:fld id="{404DB9A3-EE92-4EF0-9DF4-FD2129AB1869}" type="slidenum">
              <a:rPr lang="et-EE" smtClean="0"/>
              <a:t>‹#›</a:t>
            </a:fld>
            <a:endParaRPr lang="et-EE"/>
          </a:p>
        </p:txBody>
      </p:sp>
      <p:sp>
        <p:nvSpPr>
          <p:cNvPr id="23" name="Footer Placeholder 22"/>
          <p:cNvSpPr>
            <a:spLocks noGrp="1"/>
          </p:cNvSpPr>
          <p:nvPr>
            <p:ph type="ftr" sz="quarter" idx="16"/>
          </p:nvPr>
        </p:nvSpPr>
        <p:spPr/>
        <p:txBody>
          <a:bodyPr rtlCol="0"/>
          <a:lstStyle/>
          <a:p>
            <a:endParaRPr lang="et-E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EF0AC2C-A28F-47FE-A8EF-80CC98B5FC1D}" type="datetimeFigureOut">
              <a:rPr lang="et-EE" smtClean="0"/>
              <a:t>18.05.2017</a:t>
            </a:fld>
            <a:endParaRPr lang="et-EE"/>
          </a:p>
        </p:txBody>
      </p:sp>
      <p:sp>
        <p:nvSpPr>
          <p:cNvPr id="18" name="Slide Number Placeholder 17"/>
          <p:cNvSpPr>
            <a:spLocks noGrp="1"/>
          </p:cNvSpPr>
          <p:nvPr>
            <p:ph type="sldNum" sz="quarter" idx="11"/>
          </p:nvPr>
        </p:nvSpPr>
        <p:spPr/>
        <p:txBody>
          <a:bodyPr rtlCol="0"/>
          <a:lstStyle/>
          <a:p>
            <a:fld id="{404DB9A3-EE92-4EF0-9DF4-FD2129AB1869}" type="slidenum">
              <a:rPr lang="et-EE" smtClean="0"/>
              <a:t>‹#›</a:t>
            </a:fld>
            <a:endParaRPr lang="et-EE"/>
          </a:p>
        </p:txBody>
      </p:sp>
      <p:sp>
        <p:nvSpPr>
          <p:cNvPr id="21" name="Footer Placeholder 20"/>
          <p:cNvSpPr>
            <a:spLocks noGrp="1"/>
          </p:cNvSpPr>
          <p:nvPr>
            <p:ph type="ftr" sz="quarter" idx="12"/>
          </p:nvPr>
        </p:nvSpPr>
        <p:spPr/>
        <p:txBody>
          <a:bodyPr rtlCol="0"/>
          <a:lstStyle/>
          <a:p>
            <a:endParaRPr 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EF0AC2C-A28F-47FE-A8EF-80CC98B5FC1D}" type="datetimeFigureOut">
              <a:rPr lang="et-EE" smtClean="0"/>
              <a:t>18.05.2017</a:t>
            </a:fld>
            <a:endParaRPr lang="et-EE"/>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t-EE"/>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04DB9A3-EE92-4EF0-9DF4-FD2129AB1869}" type="slidenum">
              <a:rPr lang="et-EE" smtClean="0"/>
              <a:t>‹#›</a:t>
            </a:fld>
            <a:endParaRPr lang="et-EE"/>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t-EE" dirty="0" smtClean="0"/>
              <a:t>Uuring IKT-haridusest: digioskuste õpetamine, hoiakud ja võimalused üldhariduskoolis ja lasteaias</a:t>
            </a:r>
            <a:endParaRPr lang="et-EE" dirty="0"/>
          </a:p>
        </p:txBody>
      </p:sp>
      <p:sp>
        <p:nvSpPr>
          <p:cNvPr id="3" name="Subtitle 2"/>
          <p:cNvSpPr>
            <a:spLocks noGrp="1"/>
          </p:cNvSpPr>
          <p:nvPr>
            <p:ph type="subTitle" idx="1"/>
          </p:nvPr>
        </p:nvSpPr>
        <p:spPr/>
        <p:txBody>
          <a:bodyPr/>
          <a:lstStyle/>
          <a:p>
            <a:r>
              <a:rPr lang="et-EE" sz="2200" dirty="0" smtClean="0"/>
              <a:t>Eve Mägi</a:t>
            </a:r>
          </a:p>
          <a:p>
            <a:endParaRPr lang="et-EE" dirty="0"/>
          </a:p>
          <a:p>
            <a:r>
              <a:rPr lang="et-EE" dirty="0" smtClean="0"/>
              <a:t>16.05.2017</a:t>
            </a:r>
            <a:endParaRPr lang="et-EE"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4248" y="116632"/>
            <a:ext cx="2200275"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C:\Users\lee\Desktop\kw06_praxis_logo-0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39752" y="116632"/>
            <a:ext cx="4318168" cy="1554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7505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Õpetajate teadlikkus digipädevuste mudelist</a:t>
            </a:r>
            <a:endParaRPr lang="et-EE" dirty="0"/>
          </a:p>
        </p:txBody>
      </p:sp>
      <p:sp>
        <p:nvSpPr>
          <p:cNvPr id="3" name="Content Placeholder 2"/>
          <p:cNvSpPr>
            <a:spLocks noGrp="1"/>
          </p:cNvSpPr>
          <p:nvPr>
            <p:ph sz="quarter" idx="1"/>
          </p:nvPr>
        </p:nvSpPr>
        <p:spPr>
          <a:xfrm>
            <a:off x="323528" y="1556792"/>
            <a:ext cx="7848872" cy="4917160"/>
          </a:xfrm>
        </p:spPr>
        <p:txBody>
          <a:bodyPr/>
          <a:lstStyle/>
          <a:p>
            <a:r>
              <a:rPr lang="et-EE" cap="small" dirty="0" smtClean="0"/>
              <a:t>Teadlik 87%</a:t>
            </a:r>
          </a:p>
          <a:p>
            <a:pPr marL="0" indent="0">
              <a:buNone/>
            </a:pPr>
            <a:r>
              <a:rPr lang="et-EE" cap="small" dirty="0"/>
              <a:t>	</a:t>
            </a:r>
            <a:r>
              <a:rPr lang="et-EE" cap="small" dirty="0" smtClean="0">
                <a:solidFill>
                  <a:schemeClr val="bg1">
                    <a:lumMod val="75000"/>
                  </a:schemeClr>
                </a:solidFill>
              </a:rPr>
              <a:t>aga</a:t>
            </a:r>
          </a:p>
          <a:p>
            <a:pPr marL="0" indent="0">
              <a:buNone/>
            </a:pPr>
            <a:r>
              <a:rPr lang="et-EE" cap="small" dirty="0" smtClean="0"/>
              <a:t>	Põhjalikult tutvunud vaid veerand (24%)</a:t>
            </a:r>
          </a:p>
          <a:p>
            <a:pPr marL="0" indent="0">
              <a:buNone/>
            </a:pPr>
            <a:r>
              <a:rPr lang="et-EE" cap="small" dirty="0"/>
              <a:t>	</a:t>
            </a:r>
            <a:r>
              <a:rPr lang="et-EE" cap="small" dirty="0" smtClean="0"/>
              <a:t>põgusalt tutvunud ligi pooled (47%)</a:t>
            </a:r>
          </a:p>
          <a:p>
            <a:pPr marL="0" indent="0">
              <a:buNone/>
            </a:pPr>
            <a:r>
              <a:rPr lang="et-EE" cap="small" dirty="0"/>
              <a:t>	</a:t>
            </a:r>
            <a:r>
              <a:rPr lang="et-EE" cap="small" dirty="0" smtClean="0"/>
              <a:t>Üldse pole tutvunud või ei ole sellest teadlik   	ligi kolmandik (29%)</a:t>
            </a:r>
          </a:p>
          <a:p>
            <a:pPr marL="0" indent="0">
              <a:buNone/>
            </a:pPr>
            <a:endParaRPr lang="et-EE" cap="small" dirty="0" smtClean="0"/>
          </a:p>
          <a:p>
            <a:r>
              <a:rPr lang="et-EE" cap="small" dirty="0" smtClean="0"/>
              <a:t>Valdav osa (76%): digivahendite kasutamine peaks olema loomulik osa kõikidest õppeainetest</a:t>
            </a:r>
          </a:p>
          <a:p>
            <a:pPr marL="365760" lvl="1" indent="0">
              <a:buNone/>
            </a:pPr>
            <a:r>
              <a:rPr lang="et-EE" cap="small" dirty="0"/>
              <a:t>	</a:t>
            </a:r>
            <a:r>
              <a:rPr lang="et-EE" cap="small" dirty="0" smtClean="0">
                <a:solidFill>
                  <a:schemeClr val="bg1">
                    <a:lumMod val="75000"/>
                  </a:schemeClr>
                </a:solidFill>
              </a:rPr>
              <a:t>aga</a:t>
            </a:r>
          </a:p>
          <a:p>
            <a:pPr marL="365760" lvl="1" indent="0">
              <a:buNone/>
            </a:pPr>
            <a:r>
              <a:rPr lang="et-EE" cap="small" dirty="0" smtClean="0"/>
              <a:t>	Veerand õpetajatest ei nõustu selle väitega</a:t>
            </a:r>
            <a:endParaRPr lang="et-EE" dirty="0" smtClean="0"/>
          </a:p>
          <a:p>
            <a:endParaRPr lang="et-EE" dirty="0"/>
          </a:p>
        </p:txBody>
      </p:sp>
    </p:spTree>
    <p:extLst>
      <p:ext uri="{BB962C8B-B14F-4D97-AF65-F5344CB8AC3E}">
        <p14:creationId xmlns:p14="http://schemas.microsoft.com/office/powerpoint/2010/main" val="14529337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Kuidas õpetajate hinnangul digioskusi õpetatakse?</a:t>
            </a:r>
            <a:endParaRPr lang="et-EE" dirty="0"/>
          </a:p>
        </p:txBody>
      </p:sp>
      <p:sp>
        <p:nvSpPr>
          <p:cNvPr id="3" name="Content Placeholder 2"/>
          <p:cNvSpPr>
            <a:spLocks noGrp="1"/>
          </p:cNvSpPr>
          <p:nvPr>
            <p:ph sz="quarter" idx="1"/>
          </p:nvPr>
        </p:nvSpPr>
        <p:spPr>
          <a:xfrm>
            <a:off x="323528" y="1556792"/>
            <a:ext cx="7848872" cy="4917160"/>
          </a:xfrm>
        </p:spPr>
        <p:txBody>
          <a:bodyPr/>
          <a:lstStyle/>
          <a:p>
            <a:r>
              <a:rPr lang="et-EE" cap="small" dirty="0" smtClean="0"/>
              <a:t>Digioskusi õpetatakse just nende õpetatavas aines ja vähem on see lõimitud teiste õppeainetega või õpetatav eraldiseisva ainena</a:t>
            </a:r>
            <a:endParaRPr lang="et-EE" cap="small" dirty="0"/>
          </a:p>
          <a:p>
            <a:r>
              <a:rPr lang="et-EE" cap="small" dirty="0" smtClean="0"/>
              <a:t>Tendents nõrgeneb kooliastmete edenedes; õpetajad toovad rohkem esile eraldiseisvate ainete osatähtsust digioskuste õpetamisel</a:t>
            </a:r>
          </a:p>
        </p:txBody>
      </p:sp>
    </p:spTree>
    <p:extLst>
      <p:ext uri="{BB962C8B-B14F-4D97-AF65-F5344CB8AC3E}">
        <p14:creationId xmlns:p14="http://schemas.microsoft.com/office/powerpoint/2010/main" val="40561755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Digioskuste </a:t>
            </a:r>
            <a:r>
              <a:rPr lang="et-EE" dirty="0" smtClean="0"/>
              <a:t>õpetamine on ebaühtlane</a:t>
            </a:r>
            <a:endParaRPr lang="et-EE" dirty="0"/>
          </a:p>
        </p:txBody>
      </p:sp>
      <p:sp>
        <p:nvSpPr>
          <p:cNvPr id="3" name="Content Placeholder 2"/>
          <p:cNvSpPr>
            <a:spLocks noGrp="1"/>
          </p:cNvSpPr>
          <p:nvPr>
            <p:ph sz="quarter" idx="1"/>
          </p:nvPr>
        </p:nvSpPr>
        <p:spPr>
          <a:xfrm>
            <a:off x="323528" y="1556792"/>
            <a:ext cx="7848872" cy="4917160"/>
          </a:xfrm>
        </p:spPr>
        <p:txBody>
          <a:bodyPr/>
          <a:lstStyle/>
          <a:p>
            <a:r>
              <a:rPr lang="et-EE" cap="small" dirty="0" smtClean="0">
                <a:solidFill>
                  <a:schemeClr val="accent1"/>
                </a:solidFill>
              </a:rPr>
              <a:t>Õpetamise korraldus </a:t>
            </a:r>
            <a:r>
              <a:rPr lang="et-EE" cap="small" dirty="0" smtClean="0"/>
              <a:t>on pigem</a:t>
            </a:r>
            <a:r>
              <a:rPr lang="et-EE" cap="small" dirty="0" smtClean="0">
                <a:solidFill>
                  <a:schemeClr val="accent1"/>
                </a:solidFill>
              </a:rPr>
              <a:t> juhuslik</a:t>
            </a:r>
            <a:r>
              <a:rPr lang="et-EE" cap="small" dirty="0" smtClean="0"/>
              <a:t> ja </a:t>
            </a:r>
            <a:r>
              <a:rPr lang="et-EE" cap="small" dirty="0" smtClean="0">
                <a:solidFill>
                  <a:schemeClr val="accent1"/>
                </a:solidFill>
              </a:rPr>
              <a:t>killustunud</a:t>
            </a:r>
          </a:p>
          <a:p>
            <a:r>
              <a:rPr lang="et-EE" cap="small" dirty="0" smtClean="0"/>
              <a:t>Erinevate </a:t>
            </a:r>
            <a:r>
              <a:rPr lang="et-EE" cap="small" dirty="0">
                <a:solidFill>
                  <a:schemeClr val="accent1"/>
                </a:solidFill>
              </a:rPr>
              <a:t>d</a:t>
            </a:r>
            <a:r>
              <a:rPr lang="et-EE" cap="small" dirty="0" smtClean="0">
                <a:solidFill>
                  <a:schemeClr val="accent1"/>
                </a:solidFill>
              </a:rPr>
              <a:t>igioskuste roll </a:t>
            </a:r>
            <a:r>
              <a:rPr lang="et-EE" cap="small" dirty="0" smtClean="0"/>
              <a:t>ja </a:t>
            </a:r>
            <a:r>
              <a:rPr lang="et-EE" cap="small" dirty="0" smtClean="0">
                <a:solidFill>
                  <a:schemeClr val="accent1"/>
                </a:solidFill>
              </a:rPr>
              <a:t>osakaal</a:t>
            </a:r>
            <a:r>
              <a:rPr lang="et-EE" cap="small" dirty="0" smtClean="0"/>
              <a:t> ainekavades on </a:t>
            </a:r>
            <a:r>
              <a:rPr lang="et-EE" cap="small" dirty="0" smtClean="0">
                <a:solidFill>
                  <a:schemeClr val="accent1"/>
                </a:solidFill>
              </a:rPr>
              <a:t>ebaühtlane</a:t>
            </a:r>
          </a:p>
          <a:p>
            <a:r>
              <a:rPr lang="et-EE" cap="small" dirty="0" smtClean="0">
                <a:solidFill>
                  <a:schemeClr val="accent1"/>
                </a:solidFill>
              </a:rPr>
              <a:t>Vähesel määral </a:t>
            </a:r>
            <a:r>
              <a:rPr lang="et-EE" cap="small" dirty="0" smtClean="0"/>
              <a:t>õpetamisse </a:t>
            </a:r>
            <a:r>
              <a:rPr lang="et-EE" cap="small" dirty="0" smtClean="0">
                <a:solidFill>
                  <a:schemeClr val="accent1"/>
                </a:solidFill>
              </a:rPr>
              <a:t>integreeritud</a:t>
            </a:r>
          </a:p>
          <a:p>
            <a:pPr marL="0" indent="0">
              <a:buNone/>
            </a:pPr>
            <a:endParaRPr lang="et-EE" cap="small" dirty="0" smtClean="0"/>
          </a:p>
          <a:p>
            <a:pPr marL="0" indent="0">
              <a:buNone/>
            </a:pPr>
            <a:endParaRPr lang="et-EE" cap="small" dirty="0" smtClean="0"/>
          </a:p>
          <a:p>
            <a:endParaRPr lang="et-EE" dirty="0" smtClean="0"/>
          </a:p>
          <a:p>
            <a:endParaRPr lang="et-EE" dirty="0"/>
          </a:p>
        </p:txBody>
      </p:sp>
    </p:spTree>
    <p:extLst>
      <p:ext uri="{BB962C8B-B14F-4D97-AF65-F5344CB8AC3E}">
        <p14:creationId xmlns:p14="http://schemas.microsoft.com/office/powerpoint/2010/main" val="36163654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Digivahendite kättesaadavus kui kitsaskoht</a:t>
            </a:r>
            <a:endParaRPr lang="et-EE" dirty="0"/>
          </a:p>
        </p:txBody>
      </p:sp>
      <p:sp>
        <p:nvSpPr>
          <p:cNvPr id="3" name="Text Placeholder 2"/>
          <p:cNvSpPr>
            <a:spLocks noGrp="1"/>
          </p:cNvSpPr>
          <p:nvPr>
            <p:ph type="body" idx="1"/>
          </p:nvPr>
        </p:nvSpPr>
        <p:spPr/>
        <p:txBody>
          <a:bodyPr/>
          <a:lstStyle/>
          <a:p>
            <a:endParaRPr lang="et-EE" dirty="0"/>
          </a:p>
        </p:txBody>
      </p:sp>
    </p:spTree>
    <p:extLst>
      <p:ext uri="{BB962C8B-B14F-4D97-AF65-F5344CB8AC3E}">
        <p14:creationId xmlns:p14="http://schemas.microsoft.com/office/powerpoint/2010/main" val="18008961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Digivahendite kättesaadavus on takistuseks</a:t>
            </a:r>
            <a:endParaRPr lang="et-EE" dirty="0"/>
          </a:p>
        </p:txBody>
      </p:sp>
      <p:sp>
        <p:nvSpPr>
          <p:cNvPr id="3" name="Content Placeholder 2"/>
          <p:cNvSpPr>
            <a:spLocks noGrp="1"/>
          </p:cNvSpPr>
          <p:nvPr>
            <p:ph sz="quarter" idx="1"/>
          </p:nvPr>
        </p:nvSpPr>
        <p:spPr/>
        <p:txBody>
          <a:bodyPr>
            <a:normAutofit/>
          </a:bodyPr>
          <a:lstStyle/>
          <a:p>
            <a:r>
              <a:rPr lang="et-EE" cap="small" dirty="0" smtClean="0"/>
              <a:t>Pooled õpetajatest: digivahendite piisavus on kõige olulisem toetustegur </a:t>
            </a:r>
          </a:p>
          <a:p>
            <a:pPr marL="365760" lvl="1" indent="0">
              <a:buNone/>
            </a:pPr>
            <a:r>
              <a:rPr lang="et-EE" cap="small" dirty="0" smtClean="0">
                <a:solidFill>
                  <a:schemeClr val="bg1">
                    <a:lumMod val="75000"/>
                  </a:schemeClr>
                </a:solidFill>
              </a:rPr>
              <a:t>aga</a:t>
            </a:r>
          </a:p>
          <a:p>
            <a:r>
              <a:rPr lang="et-EE" cap="small" dirty="0"/>
              <a:t>Pooltele Õpetajatest on digivahendite vähesus kõige olulisem takistus digioskuste </a:t>
            </a:r>
            <a:r>
              <a:rPr lang="et-EE" cap="small" dirty="0" smtClean="0"/>
              <a:t>õpetamisel</a:t>
            </a:r>
            <a:endParaRPr lang="et-EE" cap="small" dirty="0"/>
          </a:p>
          <a:p>
            <a:r>
              <a:rPr lang="et-EE" cap="small" dirty="0" smtClean="0"/>
              <a:t>ei kasuta üldse või kasutab harva</a:t>
            </a:r>
          </a:p>
          <a:p>
            <a:pPr lvl="1"/>
            <a:r>
              <a:rPr lang="et-EE" cap="small" dirty="0" smtClean="0"/>
              <a:t>Laua-või sülearvutit  12%</a:t>
            </a:r>
          </a:p>
          <a:p>
            <a:pPr lvl="1"/>
            <a:r>
              <a:rPr lang="et-EE" cap="small" dirty="0" smtClean="0"/>
              <a:t>Esitlusseadmeid 17%</a:t>
            </a:r>
          </a:p>
          <a:p>
            <a:pPr lvl="1"/>
            <a:r>
              <a:rPr lang="et-EE" cap="small" dirty="0" smtClean="0"/>
              <a:t>Tahvelarvuteid/nutitelefone 39%</a:t>
            </a:r>
          </a:p>
          <a:p>
            <a:r>
              <a:rPr lang="et-EE" cap="small" dirty="0" smtClean="0"/>
              <a:t>Iga kümnes õpetaja viitab tahvelarvutite/nutitelefonide kasutamisvõimaluse puudumisele</a:t>
            </a:r>
          </a:p>
          <a:p>
            <a:endParaRPr lang="et-EE" cap="small" dirty="0"/>
          </a:p>
          <a:p>
            <a:endParaRPr lang="et-EE" cap="small" dirty="0" smtClean="0"/>
          </a:p>
          <a:p>
            <a:endParaRPr lang="et-EE" dirty="0"/>
          </a:p>
        </p:txBody>
      </p:sp>
    </p:spTree>
    <p:extLst>
      <p:ext uri="{BB962C8B-B14F-4D97-AF65-F5344CB8AC3E}">
        <p14:creationId xmlns:p14="http://schemas.microsoft.com/office/powerpoint/2010/main" val="26481074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Digivahendite Kasutamine igapäevaselt või vähemalt kord nädalas</a:t>
            </a:r>
            <a:endParaRPr lang="et-EE" dirty="0"/>
          </a:p>
        </p:txBody>
      </p:sp>
      <p:sp>
        <p:nvSpPr>
          <p:cNvPr id="3" name="Content Placeholder 2"/>
          <p:cNvSpPr>
            <a:spLocks noGrp="1"/>
          </p:cNvSpPr>
          <p:nvPr>
            <p:ph sz="quarter" idx="2"/>
          </p:nvPr>
        </p:nvSpPr>
        <p:spPr/>
        <p:txBody>
          <a:bodyPr/>
          <a:lstStyle/>
          <a:p>
            <a:pPr lvl="1"/>
            <a:r>
              <a:rPr lang="et-EE" cap="small" dirty="0" smtClean="0"/>
              <a:t>Laua-või </a:t>
            </a:r>
            <a:r>
              <a:rPr lang="et-EE" cap="small" dirty="0"/>
              <a:t>sülearvutit  </a:t>
            </a:r>
            <a:r>
              <a:rPr lang="et-EE" cap="small" dirty="0" smtClean="0"/>
              <a:t>78%</a:t>
            </a:r>
          </a:p>
          <a:p>
            <a:pPr lvl="1"/>
            <a:r>
              <a:rPr lang="et-EE" cap="small" dirty="0" smtClean="0"/>
              <a:t>Esitlusseadmeid 71%</a:t>
            </a:r>
          </a:p>
          <a:p>
            <a:pPr lvl="1"/>
            <a:r>
              <a:rPr lang="et-EE" cap="small" dirty="0"/>
              <a:t>Tahvelarvutit/nutitelefone 36%</a:t>
            </a:r>
          </a:p>
          <a:p>
            <a:pPr lvl="1"/>
            <a:endParaRPr lang="et-EE" cap="small" dirty="0"/>
          </a:p>
          <a:p>
            <a:pPr marL="365760" lvl="1" indent="0">
              <a:buNone/>
            </a:pPr>
            <a:endParaRPr lang="et-EE" cap="small" dirty="0"/>
          </a:p>
          <a:p>
            <a:endParaRPr lang="et-EE" dirty="0"/>
          </a:p>
        </p:txBody>
      </p:sp>
      <p:sp>
        <p:nvSpPr>
          <p:cNvPr id="4" name="Content Placeholder 3"/>
          <p:cNvSpPr>
            <a:spLocks noGrp="1"/>
          </p:cNvSpPr>
          <p:nvPr>
            <p:ph sz="quarter" idx="4"/>
          </p:nvPr>
        </p:nvSpPr>
        <p:spPr/>
        <p:txBody>
          <a:bodyPr/>
          <a:lstStyle/>
          <a:p>
            <a:pPr lvl="1"/>
            <a:r>
              <a:rPr lang="et-EE" cap="small" dirty="0" smtClean="0"/>
              <a:t>nutitelefone </a:t>
            </a:r>
            <a:r>
              <a:rPr lang="et-EE" cap="small" dirty="0"/>
              <a:t>57</a:t>
            </a:r>
            <a:r>
              <a:rPr lang="et-EE" cap="small" dirty="0" smtClean="0"/>
              <a:t>%</a:t>
            </a:r>
          </a:p>
          <a:p>
            <a:pPr lvl="1"/>
            <a:r>
              <a:rPr lang="et-EE" cap="small" dirty="0"/>
              <a:t>Laua-või sülearvutit  50</a:t>
            </a:r>
            <a:r>
              <a:rPr lang="et-EE" cap="small" dirty="0" smtClean="0"/>
              <a:t>%</a:t>
            </a:r>
          </a:p>
          <a:p>
            <a:pPr lvl="1"/>
            <a:r>
              <a:rPr lang="et-EE" cap="small" dirty="0" smtClean="0"/>
              <a:t>Tahvelarvuteid 18%</a:t>
            </a:r>
          </a:p>
          <a:p>
            <a:pPr marL="365760" lvl="1" indent="0">
              <a:buNone/>
            </a:pPr>
            <a:endParaRPr lang="et-EE" cap="small" dirty="0" smtClean="0"/>
          </a:p>
          <a:p>
            <a:pPr marL="365760" lvl="1" indent="0">
              <a:buNone/>
            </a:pPr>
            <a:endParaRPr lang="et-EE" cap="small" dirty="0"/>
          </a:p>
          <a:p>
            <a:pPr lvl="1"/>
            <a:endParaRPr lang="et-EE" cap="small" dirty="0"/>
          </a:p>
          <a:p>
            <a:endParaRPr lang="et-EE" dirty="0"/>
          </a:p>
        </p:txBody>
      </p:sp>
      <p:sp>
        <p:nvSpPr>
          <p:cNvPr id="5" name="Text Placeholder 4"/>
          <p:cNvSpPr>
            <a:spLocks noGrp="1"/>
          </p:cNvSpPr>
          <p:nvPr>
            <p:ph type="body" sz="quarter" idx="1"/>
          </p:nvPr>
        </p:nvSpPr>
        <p:spPr/>
        <p:txBody>
          <a:bodyPr/>
          <a:lstStyle/>
          <a:p>
            <a:r>
              <a:rPr lang="et-EE" dirty="0" smtClean="0"/>
              <a:t>ÕPETAJAD</a:t>
            </a:r>
            <a:endParaRPr lang="et-EE" dirty="0"/>
          </a:p>
        </p:txBody>
      </p:sp>
      <p:sp>
        <p:nvSpPr>
          <p:cNvPr id="6" name="Text Placeholder 5"/>
          <p:cNvSpPr>
            <a:spLocks noGrp="1"/>
          </p:cNvSpPr>
          <p:nvPr>
            <p:ph type="body" sz="quarter" idx="3"/>
          </p:nvPr>
        </p:nvSpPr>
        <p:spPr/>
        <p:txBody>
          <a:bodyPr/>
          <a:lstStyle/>
          <a:p>
            <a:r>
              <a:rPr lang="et-EE" dirty="0" smtClean="0"/>
              <a:t>ÕPILASED</a:t>
            </a:r>
            <a:endParaRPr lang="et-EE" dirty="0"/>
          </a:p>
        </p:txBody>
      </p:sp>
    </p:spTree>
    <p:extLst>
      <p:ext uri="{BB962C8B-B14F-4D97-AF65-F5344CB8AC3E}">
        <p14:creationId xmlns:p14="http://schemas.microsoft.com/office/powerpoint/2010/main" val="15949764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Digivahendite kättesaadavus ja kasutamisvalmidus on kitsaskohad</a:t>
            </a:r>
            <a:endParaRPr lang="et-EE" dirty="0"/>
          </a:p>
        </p:txBody>
      </p:sp>
      <p:sp>
        <p:nvSpPr>
          <p:cNvPr id="3" name="Content Placeholder 2"/>
          <p:cNvSpPr>
            <a:spLocks noGrp="1"/>
          </p:cNvSpPr>
          <p:nvPr>
            <p:ph sz="quarter" idx="1"/>
          </p:nvPr>
        </p:nvSpPr>
        <p:spPr/>
        <p:txBody>
          <a:bodyPr>
            <a:normAutofit/>
          </a:bodyPr>
          <a:lstStyle/>
          <a:p>
            <a:r>
              <a:rPr lang="et-EE" cap="small" dirty="0" smtClean="0"/>
              <a:t>Õpetajad peavad </a:t>
            </a:r>
            <a:r>
              <a:rPr lang="et-EE" cap="small" dirty="0" smtClean="0">
                <a:solidFill>
                  <a:schemeClr val="accent1"/>
                </a:solidFill>
              </a:rPr>
              <a:t>digivahendite vähesust </a:t>
            </a:r>
            <a:r>
              <a:rPr lang="et-EE" cap="small" dirty="0" smtClean="0"/>
              <a:t>oluliseks </a:t>
            </a:r>
            <a:r>
              <a:rPr lang="et-EE" cap="small" dirty="0" smtClean="0">
                <a:solidFill>
                  <a:schemeClr val="accent1"/>
                </a:solidFill>
              </a:rPr>
              <a:t>takistuseks</a:t>
            </a:r>
            <a:r>
              <a:rPr lang="et-EE" cap="small" dirty="0" smtClean="0"/>
              <a:t> digioskuste õpetamisel </a:t>
            </a:r>
          </a:p>
          <a:p>
            <a:r>
              <a:rPr lang="et-EE" cap="small" dirty="0" smtClean="0">
                <a:solidFill>
                  <a:schemeClr val="accent1"/>
                </a:solidFill>
              </a:rPr>
              <a:t>Tahvelarvutite ja nutitelefonide kasutamisvõimaluse puudumist </a:t>
            </a:r>
            <a:r>
              <a:rPr lang="et-EE" cap="small" dirty="0" smtClean="0"/>
              <a:t>koolis tõi esile </a:t>
            </a:r>
            <a:r>
              <a:rPr lang="et-EE" cap="small" dirty="0" smtClean="0">
                <a:solidFill>
                  <a:schemeClr val="accent1"/>
                </a:solidFill>
              </a:rPr>
              <a:t>iga kümnes </a:t>
            </a:r>
            <a:r>
              <a:rPr lang="et-EE" cap="small" dirty="0" smtClean="0"/>
              <a:t>õpetaja, mis on märkimisväärne arv </a:t>
            </a:r>
          </a:p>
          <a:p>
            <a:r>
              <a:rPr lang="et-EE" cap="small" dirty="0" smtClean="0">
                <a:solidFill>
                  <a:schemeClr val="accent1"/>
                </a:solidFill>
              </a:rPr>
              <a:t>Õpetajate valmisolek</a:t>
            </a:r>
            <a:r>
              <a:rPr lang="et-EE" cap="small" dirty="0" smtClean="0"/>
              <a:t> (oskus) </a:t>
            </a:r>
            <a:r>
              <a:rPr lang="et-EE" cap="small" dirty="0" smtClean="0">
                <a:solidFill>
                  <a:schemeClr val="accent1"/>
                </a:solidFill>
              </a:rPr>
              <a:t>erinevate digivahendite kasutamiseks </a:t>
            </a:r>
            <a:r>
              <a:rPr lang="et-EE" cap="small" dirty="0" smtClean="0"/>
              <a:t>on</a:t>
            </a:r>
            <a:r>
              <a:rPr lang="et-EE" cap="small" dirty="0" smtClean="0">
                <a:solidFill>
                  <a:schemeClr val="accent1"/>
                </a:solidFill>
              </a:rPr>
              <a:t> väljakutse</a:t>
            </a:r>
            <a:r>
              <a:rPr lang="et-EE" cap="small" dirty="0" smtClean="0"/>
              <a:t>, kuna rohkem õpetajaid ei ole oma õppetöös erinevaid digivahendeid kasutanud või kasutavad harva kui neid, kes märkisid, et neil kasutusvõimalus puudub</a:t>
            </a:r>
          </a:p>
          <a:p>
            <a:r>
              <a:rPr lang="et-EE" cap="small" dirty="0" smtClean="0">
                <a:solidFill>
                  <a:schemeClr val="accent1"/>
                </a:solidFill>
              </a:rPr>
              <a:t>Vajalikud vahendid võivad </a:t>
            </a:r>
            <a:r>
              <a:rPr lang="et-EE" cap="small" dirty="0" smtClean="0"/>
              <a:t>õppeasutuses kättesaadavad </a:t>
            </a:r>
            <a:r>
              <a:rPr lang="et-EE" cap="small" dirty="0" smtClean="0">
                <a:solidFill>
                  <a:schemeClr val="accent1"/>
                </a:solidFill>
              </a:rPr>
              <a:t>olla, aga õpetajad ei kasuta neid </a:t>
            </a:r>
            <a:r>
              <a:rPr lang="et-EE" cap="small" dirty="0" smtClean="0"/>
              <a:t>teistel põhjustel</a:t>
            </a:r>
          </a:p>
        </p:txBody>
      </p:sp>
    </p:spTree>
    <p:extLst>
      <p:ext uri="{BB962C8B-B14F-4D97-AF65-F5344CB8AC3E}">
        <p14:creationId xmlns:p14="http://schemas.microsoft.com/office/powerpoint/2010/main" val="4570851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valmisolek olemasolevaid võimalusi kasutada on väljakutse</a:t>
            </a:r>
            <a:endParaRPr lang="et-EE" dirty="0"/>
          </a:p>
        </p:txBody>
      </p:sp>
      <p:sp>
        <p:nvSpPr>
          <p:cNvPr id="3" name="Text Placeholder 2"/>
          <p:cNvSpPr>
            <a:spLocks noGrp="1"/>
          </p:cNvSpPr>
          <p:nvPr>
            <p:ph type="body" idx="1"/>
          </p:nvPr>
        </p:nvSpPr>
        <p:spPr/>
        <p:txBody>
          <a:bodyPr/>
          <a:lstStyle/>
          <a:p>
            <a:endParaRPr lang="et-EE" dirty="0"/>
          </a:p>
        </p:txBody>
      </p:sp>
    </p:spTree>
    <p:extLst>
      <p:ext uri="{BB962C8B-B14F-4D97-AF65-F5344CB8AC3E}">
        <p14:creationId xmlns:p14="http://schemas.microsoft.com/office/powerpoint/2010/main" val="7739671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5400000">
            <a:off x="3749613" y="2880973"/>
            <a:ext cx="6251024" cy="1154390"/>
          </a:xfrm>
        </p:spPr>
        <p:txBody>
          <a:bodyPr>
            <a:normAutofit/>
          </a:bodyPr>
          <a:lstStyle/>
          <a:p>
            <a:r>
              <a:rPr lang="et-EE" sz="3000" dirty="0" smtClean="0"/>
              <a:t>Digivahendite kasutamise osas Hoiak positiivne </a:t>
            </a:r>
            <a:endParaRPr lang="et-EE" sz="3000"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677131556"/>
              </p:ext>
            </p:extLst>
          </p:nvPr>
        </p:nvGraphicFramePr>
        <p:xfrm>
          <a:off x="251520" y="188640"/>
          <a:ext cx="5638800" cy="632777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idx="2"/>
          </p:nvPr>
        </p:nvSpPr>
        <p:spPr/>
        <p:txBody>
          <a:bodyPr/>
          <a:lstStyle/>
          <a:p>
            <a:endParaRPr lang="et-EE" dirty="0"/>
          </a:p>
        </p:txBody>
      </p:sp>
    </p:spTree>
    <p:extLst>
      <p:ext uri="{BB962C8B-B14F-4D97-AF65-F5344CB8AC3E}">
        <p14:creationId xmlns:p14="http://schemas.microsoft.com/office/powerpoint/2010/main" val="8832563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t-EE" sz="3000" dirty="0" smtClean="0"/>
              <a:t>Hinnang oskustele erinevates tegevustes</a:t>
            </a:r>
            <a:endParaRPr lang="et-EE" sz="3000" dirty="0"/>
          </a:p>
        </p:txBody>
      </p:sp>
      <p:sp>
        <p:nvSpPr>
          <p:cNvPr id="3" name="Text Placeholder 2"/>
          <p:cNvSpPr>
            <a:spLocks noGrp="1"/>
          </p:cNvSpPr>
          <p:nvPr>
            <p:ph type="body" idx="2"/>
          </p:nvPr>
        </p:nvSpPr>
        <p:spPr/>
        <p:txBody>
          <a:bodyPr/>
          <a:lstStyle/>
          <a:p>
            <a:endParaRPr lang="et-EE" dirty="0"/>
          </a:p>
          <a:p>
            <a:endParaRPr lang="et-EE"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3474087786"/>
              </p:ext>
            </p:extLst>
          </p:nvPr>
        </p:nvGraphicFramePr>
        <p:xfrm>
          <a:off x="107504" y="274638"/>
          <a:ext cx="5836096" cy="65387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732516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Mida oli meie uurimuse eesmärk? </a:t>
            </a:r>
            <a:endParaRPr lang="et-EE" dirty="0"/>
          </a:p>
        </p:txBody>
      </p:sp>
      <p:sp>
        <p:nvSpPr>
          <p:cNvPr id="3" name="Content Placeholder 2"/>
          <p:cNvSpPr>
            <a:spLocks noGrp="1"/>
          </p:cNvSpPr>
          <p:nvPr>
            <p:ph sz="quarter" idx="1"/>
          </p:nvPr>
        </p:nvSpPr>
        <p:spPr/>
        <p:txBody>
          <a:bodyPr/>
          <a:lstStyle/>
          <a:p>
            <a:r>
              <a:rPr lang="et-EE" cap="small" dirty="0"/>
              <a:t>Saada ülevaade digioskuste õpetamisest, hoiakutest ja parimatest praktikatest </a:t>
            </a:r>
            <a:r>
              <a:rPr lang="et-EE" cap="small" dirty="0" smtClean="0"/>
              <a:t>üldhariduskoolides</a:t>
            </a:r>
            <a:endParaRPr lang="et-EE" cap="small" dirty="0"/>
          </a:p>
          <a:p>
            <a:r>
              <a:rPr lang="et-EE" cap="small" dirty="0"/>
              <a:t>Kaardistada esmakordselt nii põhjalikult digioskuste õpetamise olukord – mis on hästi, mis vajab arendamist? </a:t>
            </a:r>
          </a:p>
          <a:p>
            <a:r>
              <a:rPr lang="et-EE" cap="small" dirty="0"/>
              <a:t>Uuring on aluseks võimalikule mõju ja tulemuslikkuse hindamisele, trendide ja muutuste hindamisele IKT-valdkonnas</a:t>
            </a:r>
            <a:endParaRPr lang="et-EE" dirty="0"/>
          </a:p>
          <a:p>
            <a:endParaRPr lang="et-EE" dirty="0"/>
          </a:p>
        </p:txBody>
      </p:sp>
    </p:spTree>
    <p:extLst>
      <p:ext uri="{BB962C8B-B14F-4D97-AF65-F5344CB8AC3E}">
        <p14:creationId xmlns:p14="http://schemas.microsoft.com/office/powerpoint/2010/main" val="26047450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Positiivsed hoiakud ei rakendu õppetöös</a:t>
            </a:r>
            <a:endParaRPr lang="et-EE" dirty="0"/>
          </a:p>
        </p:txBody>
      </p:sp>
      <p:sp>
        <p:nvSpPr>
          <p:cNvPr id="3" name="Content Placeholder 2"/>
          <p:cNvSpPr>
            <a:spLocks noGrp="1"/>
          </p:cNvSpPr>
          <p:nvPr>
            <p:ph sz="quarter" idx="1"/>
          </p:nvPr>
        </p:nvSpPr>
        <p:spPr/>
        <p:txBody>
          <a:bodyPr/>
          <a:lstStyle/>
          <a:p>
            <a:r>
              <a:rPr lang="et-EE" cap="small" dirty="0" smtClean="0"/>
              <a:t>Õpetajate ja õpilaste </a:t>
            </a:r>
            <a:r>
              <a:rPr lang="et-EE" cap="small" dirty="0" smtClean="0">
                <a:solidFill>
                  <a:schemeClr val="accent1"/>
                </a:solidFill>
              </a:rPr>
              <a:t>hoiakud toetavad </a:t>
            </a:r>
            <a:r>
              <a:rPr lang="et-EE" cap="small" dirty="0" smtClean="0"/>
              <a:t>digivahendite kasutamist õppetöös</a:t>
            </a:r>
          </a:p>
          <a:p>
            <a:r>
              <a:rPr lang="et-EE" cap="small" dirty="0"/>
              <a:t>Väljakutse on õpetajate </a:t>
            </a:r>
            <a:r>
              <a:rPr lang="et-EE" cap="small" dirty="0">
                <a:solidFill>
                  <a:schemeClr val="accent1"/>
                </a:solidFill>
              </a:rPr>
              <a:t>valmisolek </a:t>
            </a:r>
            <a:r>
              <a:rPr lang="et-EE" cap="small" dirty="0"/>
              <a:t> </a:t>
            </a:r>
            <a:r>
              <a:rPr lang="et-EE" cap="small" dirty="0">
                <a:solidFill>
                  <a:schemeClr val="accent1"/>
                </a:solidFill>
              </a:rPr>
              <a:t>olemasolevaid võimalusi </a:t>
            </a:r>
            <a:r>
              <a:rPr lang="et-EE" cap="small" dirty="0"/>
              <a:t>digioskuste õpetamisel </a:t>
            </a:r>
            <a:r>
              <a:rPr lang="et-EE" cap="small" dirty="0" smtClean="0">
                <a:solidFill>
                  <a:schemeClr val="accent1"/>
                </a:solidFill>
              </a:rPr>
              <a:t>sihipäraselt</a:t>
            </a:r>
            <a:r>
              <a:rPr lang="et-EE" cap="small" dirty="0" smtClean="0"/>
              <a:t> ja </a:t>
            </a:r>
            <a:r>
              <a:rPr lang="et-EE" cap="small" dirty="0" smtClean="0">
                <a:solidFill>
                  <a:schemeClr val="accent1"/>
                </a:solidFill>
              </a:rPr>
              <a:t>süsteemselt kasutada</a:t>
            </a:r>
          </a:p>
          <a:p>
            <a:r>
              <a:rPr lang="et-EE" cap="small" dirty="0" smtClean="0">
                <a:solidFill>
                  <a:schemeClr val="accent1"/>
                </a:solidFill>
              </a:rPr>
              <a:t>Õpilaste ja õpetajate koostöö </a:t>
            </a:r>
            <a:r>
              <a:rPr lang="et-EE" cap="small" dirty="0" smtClean="0"/>
              <a:t>teadmiste-oskuste jagamise kaudu õppeprotsessis on vähe levinud praktika ning vähe teadvustatud võimalus</a:t>
            </a:r>
          </a:p>
          <a:p>
            <a:endParaRPr lang="et-EE" cap="small" dirty="0"/>
          </a:p>
          <a:p>
            <a:endParaRPr lang="et-EE" cap="small" dirty="0"/>
          </a:p>
          <a:p>
            <a:endParaRPr lang="et-EE" dirty="0"/>
          </a:p>
        </p:txBody>
      </p:sp>
    </p:spTree>
    <p:extLst>
      <p:ext uri="{BB962C8B-B14F-4D97-AF65-F5344CB8AC3E}">
        <p14:creationId xmlns:p14="http://schemas.microsoft.com/office/powerpoint/2010/main" val="3501423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Mis ootab ees?</a:t>
            </a:r>
            <a:endParaRPr lang="et-EE" dirty="0"/>
          </a:p>
        </p:txBody>
      </p:sp>
      <p:sp>
        <p:nvSpPr>
          <p:cNvPr id="3" name="Content Placeholder 2"/>
          <p:cNvSpPr>
            <a:spLocks noGrp="1"/>
          </p:cNvSpPr>
          <p:nvPr>
            <p:ph sz="quarter" idx="1"/>
          </p:nvPr>
        </p:nvSpPr>
        <p:spPr/>
        <p:txBody>
          <a:bodyPr/>
          <a:lstStyle/>
          <a:p>
            <a:r>
              <a:rPr lang="et-EE" cap="small" dirty="0" smtClean="0"/>
              <a:t>Digipädevuste omandamist on HTM kavandanud hinnata digipädevuste </a:t>
            </a:r>
            <a:r>
              <a:rPr lang="et-EE" cap="small" dirty="0" err="1" smtClean="0"/>
              <a:t>tasemetesti</a:t>
            </a:r>
            <a:r>
              <a:rPr lang="et-EE" cap="small" dirty="0" smtClean="0"/>
              <a:t> alusel 2018. aastal (9. </a:t>
            </a:r>
            <a:r>
              <a:rPr lang="et-EE" cap="small" dirty="0" smtClean="0"/>
              <a:t>ja </a:t>
            </a:r>
            <a:r>
              <a:rPr lang="et-EE" cap="small" dirty="0" smtClean="0"/>
              <a:t>12. kl) </a:t>
            </a:r>
          </a:p>
          <a:p>
            <a:r>
              <a:rPr lang="et-EE" cap="small" dirty="0" smtClean="0"/>
              <a:t>Arutelu ja Kokkulepped digioskuste õpetamise ühtlustamise poole</a:t>
            </a:r>
            <a:endParaRPr lang="et-EE" dirty="0" smtClean="0"/>
          </a:p>
          <a:p>
            <a:endParaRPr lang="et-EE" dirty="0" smtClean="0"/>
          </a:p>
          <a:p>
            <a:endParaRPr lang="et-EE" dirty="0"/>
          </a:p>
        </p:txBody>
      </p:sp>
    </p:spTree>
    <p:extLst>
      <p:ext uri="{BB962C8B-B14F-4D97-AF65-F5344CB8AC3E}">
        <p14:creationId xmlns:p14="http://schemas.microsoft.com/office/powerpoint/2010/main" val="2564763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Eve\AppData\Local\Microsoft\Windows\Temporary Internet Files\Content.Outlook\7S14SNS3\syda_0213696.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53319"/>
            <a:ext cx="8676875" cy="5783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0844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Digioskuste õpetamise korraldus koolides on ebaühtlane </a:t>
            </a:r>
            <a:endParaRPr lang="et-EE" dirty="0"/>
          </a:p>
        </p:txBody>
      </p:sp>
      <p:sp>
        <p:nvSpPr>
          <p:cNvPr id="3" name="Text Placeholder 2"/>
          <p:cNvSpPr>
            <a:spLocks noGrp="1"/>
          </p:cNvSpPr>
          <p:nvPr>
            <p:ph type="body" idx="1"/>
          </p:nvPr>
        </p:nvSpPr>
        <p:spPr/>
        <p:txBody>
          <a:bodyPr/>
          <a:lstStyle/>
          <a:p>
            <a:endParaRPr lang="et-EE" dirty="0"/>
          </a:p>
        </p:txBody>
      </p:sp>
    </p:spTree>
    <p:extLst>
      <p:ext uri="{BB962C8B-B14F-4D97-AF65-F5344CB8AC3E}">
        <p14:creationId xmlns:p14="http://schemas.microsoft.com/office/powerpoint/2010/main" val="26785810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Digioskuste õpetamise korraldus koolides on ebaühtlane</a:t>
            </a:r>
            <a:endParaRPr lang="et-EE" dirty="0"/>
          </a:p>
        </p:txBody>
      </p:sp>
      <p:sp>
        <p:nvSpPr>
          <p:cNvPr id="3" name="Content Placeholder 2"/>
          <p:cNvSpPr>
            <a:spLocks noGrp="1"/>
          </p:cNvSpPr>
          <p:nvPr>
            <p:ph sz="quarter" idx="1"/>
          </p:nvPr>
        </p:nvSpPr>
        <p:spPr>
          <a:xfrm>
            <a:off x="323528" y="1556792"/>
            <a:ext cx="7848872" cy="4917160"/>
          </a:xfrm>
        </p:spPr>
        <p:txBody>
          <a:bodyPr/>
          <a:lstStyle/>
          <a:p>
            <a:r>
              <a:rPr lang="et-EE" cap="small" dirty="0" smtClean="0"/>
              <a:t>digioskuste õpetamine eraldiseisva õppeainena</a:t>
            </a:r>
          </a:p>
          <a:p>
            <a:pPr marL="0" indent="0">
              <a:buNone/>
            </a:pPr>
            <a:r>
              <a:rPr lang="et-EE" cap="small" dirty="0"/>
              <a:t>	</a:t>
            </a:r>
            <a:r>
              <a:rPr lang="et-EE" cap="small" dirty="0" smtClean="0"/>
              <a:t>1/5 I kooliastmes</a:t>
            </a:r>
          </a:p>
          <a:p>
            <a:pPr marL="0" indent="0">
              <a:buNone/>
            </a:pPr>
            <a:r>
              <a:rPr lang="et-EE" cap="small" dirty="0"/>
              <a:t>	</a:t>
            </a:r>
            <a:r>
              <a:rPr lang="et-EE" cap="small" dirty="0" smtClean="0"/>
              <a:t>1/2 II kooliastmes</a:t>
            </a:r>
          </a:p>
          <a:p>
            <a:pPr marL="0" indent="0">
              <a:buNone/>
            </a:pPr>
            <a:r>
              <a:rPr lang="et-EE" cap="small" dirty="0"/>
              <a:t>	</a:t>
            </a:r>
            <a:r>
              <a:rPr lang="et-EE" cap="small" dirty="0" smtClean="0"/>
              <a:t>1/2 III kooliastmes</a:t>
            </a:r>
          </a:p>
          <a:p>
            <a:pPr marL="0" indent="0">
              <a:buNone/>
            </a:pPr>
            <a:r>
              <a:rPr lang="et-EE" cap="small" dirty="0"/>
              <a:t>	</a:t>
            </a:r>
            <a:r>
              <a:rPr lang="et-EE" cap="small" dirty="0" smtClean="0"/>
              <a:t>3/4 IV kooliastmes</a:t>
            </a:r>
          </a:p>
          <a:p>
            <a:pPr marL="0" indent="0">
              <a:buNone/>
            </a:pPr>
            <a:endParaRPr lang="et-EE" cap="small" dirty="0" smtClean="0"/>
          </a:p>
          <a:p>
            <a:r>
              <a:rPr lang="et-EE" cap="small" dirty="0" smtClean="0"/>
              <a:t>I-III kooliaste: peamiselt informaatika/arvutiõpetus</a:t>
            </a:r>
            <a:endParaRPr lang="et-EE" dirty="0" smtClean="0"/>
          </a:p>
          <a:p>
            <a:r>
              <a:rPr lang="et-EE" cap="small" dirty="0" smtClean="0"/>
              <a:t>IV kooliaste: teemade ring mitmekülgsem</a:t>
            </a:r>
            <a:endParaRPr lang="et-EE" dirty="0" smtClean="0"/>
          </a:p>
          <a:p>
            <a:endParaRPr lang="et-EE" dirty="0"/>
          </a:p>
        </p:txBody>
      </p:sp>
    </p:spTree>
    <p:extLst>
      <p:ext uri="{BB962C8B-B14F-4D97-AF65-F5344CB8AC3E}">
        <p14:creationId xmlns:p14="http://schemas.microsoft.com/office/powerpoint/2010/main" val="3503410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afterEffect">
                                  <p:stCondLst>
                                    <p:cond delay="10000"/>
                                  </p:stCondLst>
                                  <p:childTnLst>
                                    <p:animScale>
                                      <p:cBhvr>
                                        <p:cTn id="6" dur="2250" fill="hold"/>
                                        <p:tgtEl>
                                          <p:spTgt spid="3">
                                            <p:txEl>
                                              <p:pRg st="1" end="1"/>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Digioskuste roll ja osakaal ainekavades on ebaühtlane  </a:t>
            </a:r>
            <a:endParaRPr lang="et-EE" dirty="0"/>
          </a:p>
        </p:txBody>
      </p:sp>
      <p:sp>
        <p:nvSpPr>
          <p:cNvPr id="3" name="Text Placeholder 2"/>
          <p:cNvSpPr>
            <a:spLocks noGrp="1"/>
          </p:cNvSpPr>
          <p:nvPr>
            <p:ph type="body" idx="1"/>
          </p:nvPr>
        </p:nvSpPr>
        <p:spPr/>
        <p:txBody>
          <a:bodyPr/>
          <a:lstStyle/>
          <a:p>
            <a:endParaRPr lang="et-EE" dirty="0"/>
          </a:p>
        </p:txBody>
      </p:sp>
    </p:spTree>
    <p:extLst>
      <p:ext uri="{BB962C8B-B14F-4D97-AF65-F5344CB8AC3E}">
        <p14:creationId xmlns:p14="http://schemas.microsoft.com/office/powerpoint/2010/main" val="1736364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Vaatluse all suuremad digipädevuse valdkonnad</a:t>
            </a:r>
            <a:endParaRPr lang="et-EE" dirty="0"/>
          </a:p>
        </p:txBody>
      </p:sp>
      <p:sp>
        <p:nvSpPr>
          <p:cNvPr id="3" name="Content Placeholder 2"/>
          <p:cNvSpPr>
            <a:spLocks noGrp="1"/>
          </p:cNvSpPr>
          <p:nvPr>
            <p:ph sz="quarter" idx="1"/>
          </p:nvPr>
        </p:nvSpPr>
        <p:spPr>
          <a:xfrm>
            <a:off x="323528" y="1556792"/>
            <a:ext cx="7848872" cy="4917160"/>
          </a:xfrm>
        </p:spPr>
        <p:txBody>
          <a:bodyPr/>
          <a:lstStyle/>
          <a:p>
            <a:r>
              <a:rPr lang="et-EE" cap="small" dirty="0" smtClean="0"/>
              <a:t>Info haldus</a:t>
            </a:r>
          </a:p>
          <a:p>
            <a:pPr lvl="1"/>
            <a:r>
              <a:rPr lang="et-EE" cap="small" dirty="0" smtClean="0"/>
              <a:t>andmekogumine, failihaldus</a:t>
            </a:r>
          </a:p>
          <a:p>
            <a:r>
              <a:rPr lang="et-EE" cap="small" dirty="0" smtClean="0"/>
              <a:t>Sisuloome </a:t>
            </a:r>
          </a:p>
          <a:p>
            <a:pPr lvl="1"/>
            <a:r>
              <a:rPr lang="et-EE" cap="small" dirty="0" smtClean="0"/>
              <a:t>andmeanalüüs ja –töötlus </a:t>
            </a:r>
            <a:endParaRPr lang="et-EE" cap="small" dirty="0"/>
          </a:p>
          <a:p>
            <a:pPr lvl="1"/>
            <a:r>
              <a:rPr lang="et-EE" cap="small" dirty="0" smtClean="0"/>
              <a:t>digioskuste rakendamine tehnikateaduste kaudu</a:t>
            </a:r>
          </a:p>
          <a:p>
            <a:r>
              <a:rPr lang="et-EE" cap="small" dirty="0" smtClean="0"/>
              <a:t>Probleemilahendus</a:t>
            </a:r>
          </a:p>
          <a:p>
            <a:pPr lvl="1"/>
            <a:r>
              <a:rPr lang="et-EE" cap="small" dirty="0" err="1" smtClean="0"/>
              <a:t>ikt</a:t>
            </a:r>
            <a:r>
              <a:rPr lang="et-EE" cap="small" dirty="0" smtClean="0"/>
              <a:t> kasutamine tehniliste probleemide lahendamisel</a:t>
            </a:r>
          </a:p>
          <a:p>
            <a:pPr marL="0" indent="0">
              <a:buNone/>
            </a:pPr>
            <a:endParaRPr lang="et-EE" dirty="0" smtClean="0"/>
          </a:p>
          <a:p>
            <a:endParaRPr lang="et-EE" dirty="0"/>
          </a:p>
        </p:txBody>
      </p:sp>
    </p:spTree>
    <p:extLst>
      <p:ext uri="{BB962C8B-B14F-4D97-AF65-F5344CB8AC3E}">
        <p14:creationId xmlns:p14="http://schemas.microsoft.com/office/powerpoint/2010/main" val="2899973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4"/>
          <p:cNvGraphicFramePr>
            <a:graphicFrameLocks/>
          </p:cNvGraphicFramePr>
          <p:nvPr>
            <p:extLst>
              <p:ext uri="{D42A27DB-BD31-4B8C-83A1-F6EECF244321}">
                <p14:modId xmlns:p14="http://schemas.microsoft.com/office/powerpoint/2010/main" val="1753411282"/>
              </p:ext>
            </p:extLst>
          </p:nvPr>
        </p:nvGraphicFramePr>
        <p:xfrm>
          <a:off x="251520" y="116632"/>
          <a:ext cx="8424936" cy="65527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710246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Kõige levinumad digioskustega seotud tegevused on seotud info haldusega</a:t>
            </a:r>
          </a:p>
        </p:txBody>
      </p:sp>
      <p:sp>
        <p:nvSpPr>
          <p:cNvPr id="3" name="Content Placeholder 2"/>
          <p:cNvSpPr>
            <a:spLocks noGrp="1"/>
          </p:cNvSpPr>
          <p:nvPr>
            <p:ph sz="quarter" idx="1"/>
          </p:nvPr>
        </p:nvSpPr>
        <p:spPr>
          <a:xfrm>
            <a:off x="323528" y="1556792"/>
            <a:ext cx="7848872" cy="4917160"/>
          </a:xfrm>
        </p:spPr>
        <p:txBody>
          <a:bodyPr>
            <a:normAutofit/>
          </a:bodyPr>
          <a:lstStyle/>
          <a:p>
            <a:pPr lvl="1"/>
            <a:r>
              <a:rPr lang="et-EE" cap="small" dirty="0" smtClean="0"/>
              <a:t>Info otsimine internetis         II kooliastmest</a:t>
            </a:r>
          </a:p>
          <a:p>
            <a:pPr lvl="1"/>
            <a:r>
              <a:rPr lang="et-EE" cap="small" dirty="0" smtClean="0"/>
              <a:t>internetist leitud info kriitiline hindamine       III kooliastmest</a:t>
            </a:r>
            <a:endParaRPr lang="et-EE" cap="small" dirty="0"/>
          </a:p>
          <a:p>
            <a:pPr lvl="1"/>
            <a:r>
              <a:rPr lang="et-EE" cap="small" dirty="0" smtClean="0">
                <a:solidFill>
                  <a:schemeClr val="bg1">
                    <a:lumMod val="65000"/>
                  </a:schemeClr>
                </a:solidFill>
              </a:rPr>
              <a:t>Leitud info salvestamine, kopeerimine, kustutamine</a:t>
            </a:r>
          </a:p>
          <a:p>
            <a:pPr lvl="1"/>
            <a:r>
              <a:rPr lang="et-EE" cap="small" dirty="0" smtClean="0">
                <a:solidFill>
                  <a:schemeClr val="bg1">
                    <a:lumMod val="65000"/>
                  </a:schemeClr>
                </a:solidFill>
              </a:rPr>
              <a:t>Kogutud teabe korrastamine</a:t>
            </a:r>
            <a:endParaRPr lang="et-EE" cap="small" dirty="0" smtClean="0"/>
          </a:p>
          <a:p>
            <a:r>
              <a:rPr lang="et-EE" cap="small" dirty="0" smtClean="0"/>
              <a:t>Õpilaste hinnangud kinnitavad</a:t>
            </a:r>
          </a:p>
          <a:p>
            <a:r>
              <a:rPr lang="et-EE" cap="small" dirty="0" smtClean="0"/>
              <a:t>Õpetajad hindavad sagedasemateks tegevusteks:</a:t>
            </a:r>
          </a:p>
          <a:p>
            <a:pPr lvl="1"/>
            <a:r>
              <a:rPr lang="et-EE" cap="small" dirty="0" smtClean="0"/>
              <a:t>Info otsing internetist</a:t>
            </a:r>
          </a:p>
          <a:p>
            <a:pPr lvl="1"/>
            <a:r>
              <a:rPr lang="et-EE" cap="small" dirty="0" smtClean="0"/>
              <a:t>Videote ja filmide vaatamine</a:t>
            </a:r>
          </a:p>
          <a:p>
            <a:pPr lvl="1"/>
            <a:endParaRPr lang="et-EE" dirty="0" smtClean="0"/>
          </a:p>
          <a:p>
            <a:endParaRPr lang="et-EE" dirty="0"/>
          </a:p>
        </p:txBody>
      </p:sp>
      <p:sp>
        <p:nvSpPr>
          <p:cNvPr id="4" name="Up Arrow 3"/>
          <p:cNvSpPr/>
          <p:nvPr/>
        </p:nvSpPr>
        <p:spPr>
          <a:xfrm>
            <a:off x="4300829" y="1556792"/>
            <a:ext cx="335466"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6" name="Up Arrow 5"/>
          <p:cNvSpPr/>
          <p:nvPr/>
        </p:nvSpPr>
        <p:spPr>
          <a:xfrm>
            <a:off x="6414691" y="1959214"/>
            <a:ext cx="335466"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Tree>
    <p:extLst>
      <p:ext uri="{BB962C8B-B14F-4D97-AF65-F5344CB8AC3E}">
        <p14:creationId xmlns:p14="http://schemas.microsoft.com/office/powerpoint/2010/main" val="7947844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Sisuloome ja probleemilahendusega seotud tegevused </a:t>
            </a:r>
            <a:endParaRPr lang="et-EE" dirty="0"/>
          </a:p>
        </p:txBody>
      </p:sp>
      <p:sp>
        <p:nvSpPr>
          <p:cNvPr id="3" name="Content Placeholder 2"/>
          <p:cNvSpPr>
            <a:spLocks noGrp="1"/>
          </p:cNvSpPr>
          <p:nvPr>
            <p:ph sz="quarter" idx="1"/>
          </p:nvPr>
        </p:nvSpPr>
        <p:spPr>
          <a:xfrm>
            <a:off x="323528" y="1556792"/>
            <a:ext cx="7848872" cy="4917160"/>
          </a:xfrm>
        </p:spPr>
        <p:txBody>
          <a:bodyPr>
            <a:normAutofit/>
          </a:bodyPr>
          <a:lstStyle/>
          <a:p>
            <a:r>
              <a:rPr lang="et-EE" cap="small" dirty="0" smtClean="0"/>
              <a:t>Levinuimad andmeanalüüsi ja –töötlusega seotud tegevused</a:t>
            </a:r>
          </a:p>
          <a:p>
            <a:pPr lvl="1"/>
            <a:r>
              <a:rPr lang="et-EE" cap="small" dirty="0" smtClean="0"/>
              <a:t>Loovtöö/uurimistöö/referaadi loomine  (digivahendit ei ole täpsustatud)</a:t>
            </a:r>
          </a:p>
          <a:p>
            <a:pPr lvl="1"/>
            <a:r>
              <a:rPr lang="et-EE" cap="small" dirty="0" smtClean="0"/>
              <a:t>Digimaterjalide kasutamine teadmiste loomiseks</a:t>
            </a:r>
          </a:p>
          <a:p>
            <a:r>
              <a:rPr lang="et-EE" cap="small" dirty="0" smtClean="0"/>
              <a:t>Digioskuste rakendamine/omandamine tehnikateaduste kaudu ainekavades vähe levinud</a:t>
            </a:r>
          </a:p>
          <a:p>
            <a:r>
              <a:rPr lang="et-EE" cap="small" dirty="0" smtClean="0"/>
              <a:t>Levinuimad probleemilahendusega seotud tegevused</a:t>
            </a:r>
          </a:p>
          <a:p>
            <a:pPr lvl="1"/>
            <a:r>
              <a:rPr lang="et-EE" cap="small" dirty="0" smtClean="0"/>
              <a:t>Spetsiaalsete programmide ja rakenduste kasutamine</a:t>
            </a:r>
          </a:p>
          <a:p>
            <a:pPr lvl="1"/>
            <a:r>
              <a:rPr lang="et-EE" cap="small" dirty="0" smtClean="0"/>
              <a:t>Mõne sobiva digilahenduse kasutamine</a:t>
            </a:r>
          </a:p>
          <a:p>
            <a:endParaRPr lang="et-EE" cap="small" dirty="0" smtClean="0"/>
          </a:p>
          <a:p>
            <a:pPr lvl="1"/>
            <a:endParaRPr lang="et-EE" dirty="0" smtClean="0"/>
          </a:p>
          <a:p>
            <a:endParaRPr lang="et-EE" dirty="0"/>
          </a:p>
        </p:txBody>
      </p:sp>
    </p:spTree>
    <p:extLst>
      <p:ext uri="{BB962C8B-B14F-4D97-AF65-F5344CB8AC3E}">
        <p14:creationId xmlns:p14="http://schemas.microsoft.com/office/powerpoint/2010/main" val="308481875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7754</TotalTime>
  <Words>2583</Words>
  <Application>Microsoft Office PowerPoint</Application>
  <PresentationFormat>On-screen Show (4:3)</PresentationFormat>
  <Paragraphs>191</Paragraphs>
  <Slides>22</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Calibri</vt:lpstr>
      <vt:lpstr>Tw Cen MT</vt:lpstr>
      <vt:lpstr>Wingdings</vt:lpstr>
      <vt:lpstr>Wingdings 2</vt:lpstr>
      <vt:lpstr>Oriel</vt:lpstr>
      <vt:lpstr>Uuring IKT-haridusest: digioskuste õpetamine, hoiakud ja võimalused üldhariduskoolis ja lasteaias</vt:lpstr>
      <vt:lpstr>Mida oli meie uurimuse eesmärk? </vt:lpstr>
      <vt:lpstr>Digioskuste õpetamise korraldus koolides on ebaühtlane </vt:lpstr>
      <vt:lpstr>Digioskuste õpetamise korraldus koolides on ebaühtlane</vt:lpstr>
      <vt:lpstr>Digioskuste roll ja osakaal ainekavades on ebaühtlane  </vt:lpstr>
      <vt:lpstr>Vaatluse all suuremad digipädevuse valdkonnad</vt:lpstr>
      <vt:lpstr>PowerPoint Presentation</vt:lpstr>
      <vt:lpstr>Kõige levinumad digioskustega seotud tegevused on seotud info haldusega</vt:lpstr>
      <vt:lpstr>Sisuloome ja probleemilahendusega seotud tegevused </vt:lpstr>
      <vt:lpstr>Õpetajate teadlikkus digipädevuste mudelist</vt:lpstr>
      <vt:lpstr>Kuidas õpetajate hinnangul digioskusi õpetatakse?</vt:lpstr>
      <vt:lpstr>Digioskuste õpetamine on ebaühtlane</vt:lpstr>
      <vt:lpstr>Digivahendite kättesaadavus kui kitsaskoht</vt:lpstr>
      <vt:lpstr>Digivahendite kättesaadavus on takistuseks</vt:lpstr>
      <vt:lpstr>Digivahendite Kasutamine igapäevaselt või vähemalt kord nädalas</vt:lpstr>
      <vt:lpstr>Digivahendite kättesaadavus ja kasutamisvalmidus on kitsaskohad</vt:lpstr>
      <vt:lpstr>valmisolek olemasolevaid võimalusi kasutada on väljakutse</vt:lpstr>
      <vt:lpstr>Digivahendite kasutamise osas Hoiak positiivne </vt:lpstr>
      <vt:lpstr>Hinnang oskustele erinevates tegevustes</vt:lpstr>
      <vt:lpstr>Positiivsed hoiakud ei rakendu õppetöös</vt:lpstr>
      <vt:lpstr>Mis ootab ees?</vt:lpstr>
      <vt:lpstr>PowerPoint Presentation</vt:lpstr>
    </vt:vector>
  </TitlesOfParts>
  <Company>SA Poliitikauuringute Keskus Praxis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IKT-oskuste õpetamine</dc:title>
  <dc:creator>Eve Mägi</dc:creator>
  <cp:lastModifiedBy>Margit Grauen</cp:lastModifiedBy>
  <cp:revision>153</cp:revision>
  <dcterms:created xsi:type="dcterms:W3CDTF">2017-05-10T10:53:03Z</dcterms:created>
  <dcterms:modified xsi:type="dcterms:W3CDTF">2017-05-18T07:31:54Z</dcterms:modified>
</cp:coreProperties>
</file>