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96" r:id="rId3"/>
  </p:sldMasterIdLst>
  <p:notesMasterIdLst>
    <p:notesMasterId r:id="rId26"/>
  </p:notesMasterIdLst>
  <p:sldIdLst>
    <p:sldId id="256" r:id="rId4"/>
    <p:sldId id="290" r:id="rId5"/>
    <p:sldId id="268" r:id="rId6"/>
    <p:sldId id="260" r:id="rId7"/>
    <p:sldId id="275" r:id="rId8"/>
    <p:sldId id="274" r:id="rId9"/>
    <p:sldId id="273" r:id="rId10"/>
    <p:sldId id="287" r:id="rId11"/>
    <p:sldId id="288" r:id="rId12"/>
    <p:sldId id="292" r:id="rId13"/>
    <p:sldId id="291" r:id="rId14"/>
    <p:sldId id="285" r:id="rId15"/>
    <p:sldId id="298" r:id="rId16"/>
    <p:sldId id="299" r:id="rId17"/>
    <p:sldId id="300" r:id="rId18"/>
    <p:sldId id="286" r:id="rId19"/>
    <p:sldId id="293" r:id="rId20"/>
    <p:sldId id="294" r:id="rId21"/>
    <p:sldId id="295" r:id="rId22"/>
    <p:sldId id="278" r:id="rId23"/>
    <p:sldId id="296" r:id="rId24"/>
    <p:sldId id="297" r:id="rId25"/>
  </p:sldIdLst>
  <p:sldSz cx="12192000" cy="6858000"/>
  <p:notesSz cx="6797675" cy="9928225"/>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85" d="100"/>
          <a:sy n="85" d="100"/>
        </p:scale>
        <p:origin x="57" y="52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B69F5BC8-DEC4-436E-9D53-B396D5B3DB9C}" type="datetimeFigureOut">
              <a:rPr lang="et-EE" smtClean="0"/>
              <a:t>14.05.2018</a:t>
            </a:fld>
            <a:endParaRPr lang="et-E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41BFB13B-1BE2-46EF-B8A4-9135CD49093F}" type="slidenum">
              <a:rPr lang="et-EE" smtClean="0"/>
              <a:t>‹#›</a:t>
            </a:fld>
            <a:endParaRPr lang="et-EE"/>
          </a:p>
        </p:txBody>
      </p:sp>
    </p:spTree>
    <p:extLst>
      <p:ext uri="{BB962C8B-B14F-4D97-AF65-F5344CB8AC3E}">
        <p14:creationId xmlns:p14="http://schemas.microsoft.com/office/powerpoint/2010/main" val="318735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latin typeface="Exchange SSm 4r"/>
              </a:rPr>
              <a:t>47.3</a:t>
            </a:r>
            <a:r>
              <a:rPr lang="et-EE" dirty="0" smtClean="0">
                <a:solidFill>
                  <a:schemeClr val="bg1"/>
                </a:solidFill>
                <a:latin typeface="Exchange SSm 4r"/>
              </a:rPr>
              <a:t>%</a:t>
            </a:r>
            <a:r>
              <a:rPr lang="en-GB" dirty="0" smtClean="0">
                <a:solidFill>
                  <a:schemeClr val="bg1"/>
                </a:solidFill>
                <a:latin typeface="Exchange SSm 4r"/>
              </a:rPr>
              <a:t> percent of trail runners and 72.9 percent of Running USA members make more than $75,000 a year. The median household income of </a:t>
            </a:r>
            <a:r>
              <a:rPr lang="en-GB" dirty="0" err="1" smtClean="0">
                <a:solidFill>
                  <a:schemeClr val="bg1"/>
                </a:solidFill>
                <a:latin typeface="Exchange SSm 4r"/>
              </a:rPr>
              <a:t>UltraRunning</a:t>
            </a:r>
            <a:r>
              <a:rPr lang="en-GB" dirty="0" smtClean="0">
                <a:solidFill>
                  <a:schemeClr val="bg1"/>
                </a:solidFill>
                <a:latin typeface="Exchange SSm 4r"/>
              </a:rPr>
              <a:t> subscribers is $122,000; 55 percent of triathletes make more than $100,000. Almost 90 percent of triathletes have attended college or more, compared to 30 percent of the general population</a:t>
            </a:r>
            <a:endParaRPr lang="et-EE" dirty="0" smtClean="0">
              <a:solidFill>
                <a:schemeClr val="bg1"/>
              </a:solidFill>
            </a:endParaRPr>
          </a:p>
          <a:p>
            <a:endParaRPr lang="et-EE" dirty="0"/>
          </a:p>
        </p:txBody>
      </p:sp>
      <p:sp>
        <p:nvSpPr>
          <p:cNvPr id="4" name="Slide Number Placeholder 3"/>
          <p:cNvSpPr>
            <a:spLocks noGrp="1"/>
          </p:cNvSpPr>
          <p:nvPr>
            <p:ph type="sldNum" sz="quarter" idx="10"/>
          </p:nvPr>
        </p:nvSpPr>
        <p:spPr/>
        <p:txBody>
          <a:bodyPr/>
          <a:lstStyle/>
          <a:p>
            <a:fld id="{67D02422-59C6-449A-857D-C66DC3E48AB5}" type="slidenum">
              <a:rPr lang="et-EE" smtClean="0">
                <a:solidFill>
                  <a:prstClr val="black"/>
                </a:solidFill>
              </a:rPr>
              <a:pPr/>
              <a:t>10</a:t>
            </a:fld>
            <a:endParaRPr lang="et-EE">
              <a:solidFill>
                <a:prstClr val="black"/>
              </a:solidFill>
            </a:endParaRPr>
          </a:p>
        </p:txBody>
      </p:sp>
    </p:spTree>
    <p:extLst>
      <p:ext uri="{BB962C8B-B14F-4D97-AF65-F5344CB8AC3E}">
        <p14:creationId xmlns:p14="http://schemas.microsoft.com/office/powerpoint/2010/main" val="57222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Fewer studies have explored the neural effects of athletic activities that do not seem to rely on precise fine motor control (e.g., distance running). Here, we compared resting-state functional connectivity in a sample of adult male collegiate distance runners (</a:t>
            </a:r>
            <a:r>
              <a:rPr lang="en-GB" sz="1200" b="0" i="1" kern="1200" dirty="0" smtClean="0">
                <a:solidFill>
                  <a:schemeClr val="tx1"/>
                </a:solidFill>
                <a:effectLst/>
                <a:latin typeface="+mn-lt"/>
                <a:ea typeface="+mn-ea"/>
                <a:cs typeface="+mn-cs"/>
              </a:rPr>
              <a:t>n</a:t>
            </a:r>
            <a:r>
              <a:rPr lang="en-GB" sz="1200" b="0" i="0" kern="1200" dirty="0" smtClean="0">
                <a:solidFill>
                  <a:schemeClr val="tx1"/>
                </a:solidFill>
                <a:effectLst/>
                <a:latin typeface="+mn-lt"/>
                <a:ea typeface="+mn-ea"/>
                <a:cs typeface="+mn-cs"/>
              </a:rPr>
              <a:t> = 11; age = 21.3 ± 2.5) and a group of healthy age-matched non-athlete male controls (</a:t>
            </a:r>
            <a:r>
              <a:rPr lang="en-GB" sz="1200" b="0" i="1" kern="1200" dirty="0" smtClean="0">
                <a:solidFill>
                  <a:schemeClr val="tx1"/>
                </a:solidFill>
                <a:effectLst/>
                <a:latin typeface="+mn-lt"/>
                <a:ea typeface="+mn-ea"/>
                <a:cs typeface="+mn-cs"/>
              </a:rPr>
              <a:t>n</a:t>
            </a:r>
            <a:r>
              <a:rPr lang="en-GB" sz="1200" b="0" i="0" kern="1200" dirty="0" smtClean="0">
                <a:solidFill>
                  <a:schemeClr val="tx1"/>
                </a:solidFill>
                <a:effectLst/>
                <a:latin typeface="+mn-lt"/>
                <a:ea typeface="+mn-ea"/>
                <a:cs typeface="+mn-cs"/>
              </a:rPr>
              <a:t> = 11; age = 20.6 ± 1.1), to test the hypothesis that expertise in sustained aerobic motor </a:t>
            </a:r>
            <a:r>
              <a:rPr lang="en-GB" sz="1200" b="0" i="0" kern="1200" dirty="0" err="1" smtClean="0">
                <a:solidFill>
                  <a:schemeClr val="tx1"/>
                </a:solidFill>
                <a:effectLst/>
                <a:latin typeface="+mn-lt"/>
                <a:ea typeface="+mn-ea"/>
                <a:cs typeface="+mn-cs"/>
              </a:rPr>
              <a:t>behaviors</a:t>
            </a:r>
            <a:r>
              <a:rPr lang="en-GB" sz="1200" b="0" i="0" kern="1200" dirty="0" smtClean="0">
                <a:solidFill>
                  <a:schemeClr val="tx1"/>
                </a:solidFill>
                <a:effectLst/>
                <a:latin typeface="+mn-lt"/>
                <a:ea typeface="+mn-ea"/>
                <a:cs typeface="+mn-cs"/>
              </a:rPr>
              <a:t> affects resting state functional connectivity in young adults. Although generally considered an automated repetitive task, locomotion, especially at an elite level, likely engages multiple cognitive actions including planning, inhibition, monitoring, attentional switching and multi-tasking, and motor control. Here, we examined connectivity in three resting-state networks that link such executive functions with motor control: the default mode network (DMN), the </a:t>
            </a:r>
            <a:r>
              <a:rPr lang="en-GB" sz="1200" b="0" i="0" kern="1200" dirty="0" err="1" smtClean="0">
                <a:solidFill>
                  <a:schemeClr val="tx1"/>
                </a:solidFill>
                <a:effectLst/>
                <a:latin typeface="+mn-lt"/>
                <a:ea typeface="+mn-ea"/>
                <a:cs typeface="+mn-cs"/>
              </a:rPr>
              <a:t>frontoparietal</a:t>
            </a:r>
            <a:r>
              <a:rPr lang="en-GB" sz="1200" b="0" i="0" kern="1200" dirty="0" smtClean="0">
                <a:solidFill>
                  <a:schemeClr val="tx1"/>
                </a:solidFill>
                <a:effectLst/>
                <a:latin typeface="+mn-lt"/>
                <a:ea typeface="+mn-ea"/>
                <a:cs typeface="+mn-cs"/>
              </a:rPr>
              <a:t> network (FPN), and the motor network (MN). We found two key patterns of significant between-group differences in connectivity that are consistent with the hypothesized cognitive demands of elite endurance running. First, enhanced connectivity between the FPN and brain regions often associated with aspects of working memory and other executive functions (frontal cortex), suggest endurance running may stress executive cognitive functions in ways that increase connectivity in associated networks. Second, we found significant anti-correlations between the DMN and regions associated with motor control (paracentral area), somatosensory functions (post-central region), and visual association abilities (occipital cortex). DMN deactivation with task-positive regions has been shown to be generally beneficial for cognitive performance, suggesting anti-correlated regions observed here are engaged during running. For all between-group differences, there were significant associations between connectivity, self-reported physical activity, and estimates of maximum aerobic capacity, suggesting a dose-response relationship between engagement in endurance running and connectivity strength. Together these results suggest that differences in experience with endurance running are associated with differences in functional brain connectivity. High intensity aerobic activity that requires sustained, repetitive locomotor and navigational skills may stress cognitive domains in ways that lead to altered brain connectivity, which in turn has implications for understanding the beneficial role of exercise for brain and cognitive function over the lifespan.</a:t>
            </a:r>
            <a:endParaRPr lang="et-EE" dirty="0"/>
          </a:p>
        </p:txBody>
      </p:sp>
      <p:sp>
        <p:nvSpPr>
          <p:cNvPr id="4" name="Slide Number Placeholder 3"/>
          <p:cNvSpPr>
            <a:spLocks noGrp="1"/>
          </p:cNvSpPr>
          <p:nvPr>
            <p:ph type="sldNum" sz="quarter" idx="10"/>
          </p:nvPr>
        </p:nvSpPr>
        <p:spPr/>
        <p:txBody>
          <a:bodyPr/>
          <a:lstStyle/>
          <a:p>
            <a:fld id="{67D02422-59C6-449A-857D-C66DC3E48AB5}" type="slidenum">
              <a:rPr lang="et-EE" smtClean="0">
                <a:solidFill>
                  <a:prstClr val="black"/>
                </a:solidFill>
              </a:rPr>
              <a:pPr/>
              <a:t>18</a:t>
            </a:fld>
            <a:endParaRPr lang="et-EE">
              <a:solidFill>
                <a:prstClr val="black"/>
              </a:solidFill>
            </a:endParaRPr>
          </a:p>
        </p:txBody>
      </p:sp>
    </p:spTree>
    <p:extLst>
      <p:ext uri="{BB962C8B-B14F-4D97-AF65-F5344CB8AC3E}">
        <p14:creationId xmlns:p14="http://schemas.microsoft.com/office/powerpoint/2010/main" val="224655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Thomas Harvey, who performed the autopsy on Einstein in 1955 -- then simply removed the brain and took it home. And kept it for over forty years. </a:t>
            </a:r>
            <a:endParaRPr lang="et-EE" dirty="0"/>
          </a:p>
        </p:txBody>
      </p:sp>
      <p:sp>
        <p:nvSpPr>
          <p:cNvPr id="4" name="Slide Number Placeholder 3"/>
          <p:cNvSpPr>
            <a:spLocks noGrp="1"/>
          </p:cNvSpPr>
          <p:nvPr>
            <p:ph type="sldNum" sz="quarter" idx="10"/>
          </p:nvPr>
        </p:nvSpPr>
        <p:spPr/>
        <p:txBody>
          <a:bodyPr/>
          <a:lstStyle/>
          <a:p>
            <a:fld id="{67D02422-59C6-449A-857D-C66DC3E48AB5}" type="slidenum">
              <a:rPr lang="et-EE" smtClean="0">
                <a:solidFill>
                  <a:prstClr val="black"/>
                </a:solidFill>
              </a:rPr>
              <a:pPr/>
              <a:t>22</a:t>
            </a:fld>
            <a:endParaRPr lang="et-EE">
              <a:solidFill>
                <a:prstClr val="black"/>
              </a:solidFill>
            </a:endParaRPr>
          </a:p>
        </p:txBody>
      </p:sp>
    </p:spTree>
    <p:extLst>
      <p:ext uri="{BB962C8B-B14F-4D97-AF65-F5344CB8AC3E}">
        <p14:creationId xmlns:p14="http://schemas.microsoft.com/office/powerpoint/2010/main" val="4275391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6099BBBC-7461-4FA0-96CB-D719F6439EDE}" type="datetimeFigureOut">
              <a:rPr lang="et-EE" smtClean="0"/>
              <a:t>14.05.2018</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219598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6099BBBC-7461-4FA0-96CB-D719F6439EDE}" type="datetimeFigureOut">
              <a:rPr lang="et-EE" smtClean="0"/>
              <a:t>14.05.2018</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145552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6099BBBC-7461-4FA0-96CB-D719F6439EDE}" type="datetimeFigureOut">
              <a:rPr lang="et-EE" smtClean="0"/>
              <a:t>14.05.2018</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2888709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5" name="Footer Placeholder 4"/>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285747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5" name="Footer Placeholder 4"/>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089051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5" name="Footer Placeholder 4"/>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31438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6" name="Footer Placeholder 5"/>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234683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8" name="Footer Placeholder 7"/>
          <p:cNvSpPr>
            <a:spLocks noGrp="1"/>
          </p:cNvSpPr>
          <p:nvPr>
            <p:ph type="ftr" sz="quarter" idx="11"/>
          </p:nvPr>
        </p:nvSpPr>
        <p:spPr/>
        <p:txBody>
          <a:bodyPr/>
          <a:lstStyle/>
          <a:p>
            <a:endParaRPr lang="et-EE">
              <a:solidFill>
                <a:prstClr val="black">
                  <a:tint val="75000"/>
                </a:prstClr>
              </a:solidFill>
            </a:endParaRPr>
          </a:p>
        </p:txBody>
      </p:sp>
      <p:sp>
        <p:nvSpPr>
          <p:cNvPr id="9" name="Slide Number Placeholder 8"/>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3882883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4" name="Footer Placeholder 3"/>
          <p:cNvSpPr>
            <a:spLocks noGrp="1"/>
          </p:cNvSpPr>
          <p:nvPr>
            <p:ph type="ftr" sz="quarter" idx="11"/>
          </p:nvPr>
        </p:nvSpPr>
        <p:spPr/>
        <p:txBody>
          <a:bodyPr/>
          <a:lstStyle/>
          <a:p>
            <a:endParaRPr lang="et-EE">
              <a:solidFill>
                <a:prstClr val="black">
                  <a:tint val="75000"/>
                </a:prstClr>
              </a:solidFill>
            </a:endParaRPr>
          </a:p>
        </p:txBody>
      </p:sp>
      <p:sp>
        <p:nvSpPr>
          <p:cNvPr id="5" name="Slide Number Placeholder 4"/>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430683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3" name="Footer Placeholder 2"/>
          <p:cNvSpPr>
            <a:spLocks noGrp="1"/>
          </p:cNvSpPr>
          <p:nvPr>
            <p:ph type="ftr" sz="quarter" idx="11"/>
          </p:nvPr>
        </p:nvSpPr>
        <p:spPr/>
        <p:txBody>
          <a:bodyPr/>
          <a:lstStyle/>
          <a:p>
            <a:endParaRPr lang="et-EE">
              <a:solidFill>
                <a:prstClr val="black">
                  <a:tint val="75000"/>
                </a:prstClr>
              </a:solidFill>
            </a:endParaRPr>
          </a:p>
        </p:txBody>
      </p:sp>
      <p:sp>
        <p:nvSpPr>
          <p:cNvPr id="4" name="Slide Number Placeholder 3"/>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552381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6" name="Footer Placeholder 5"/>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4292510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6099BBBC-7461-4FA0-96CB-D719F6439EDE}" type="datetimeFigureOut">
              <a:rPr lang="et-EE" smtClean="0"/>
              <a:t>14.05.2018</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2886549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6" name="Footer Placeholder 5"/>
          <p:cNvSpPr>
            <a:spLocks noGrp="1"/>
          </p:cNvSpPr>
          <p:nvPr>
            <p:ph type="ftr" sz="quarter" idx="11"/>
          </p:nvPr>
        </p:nvSpPr>
        <p:spPr/>
        <p:txBody>
          <a:bodyPr/>
          <a:lstStyle/>
          <a:p>
            <a:endParaRPr lang="et-EE">
              <a:solidFill>
                <a:prstClr val="black">
                  <a:tint val="75000"/>
                </a:prstClr>
              </a:solidFill>
            </a:endParaRPr>
          </a:p>
        </p:txBody>
      </p:sp>
      <p:sp>
        <p:nvSpPr>
          <p:cNvPr id="7" name="Slide Number Placeholder 6"/>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72149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5" name="Footer Placeholder 4"/>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215539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7FA224E4-F3AB-4A66-84D0-B48F06D68B06}" type="datetimeFigureOut">
              <a:rPr lang="et-EE">
                <a:solidFill>
                  <a:prstClr val="black">
                    <a:tint val="75000"/>
                  </a:prstClr>
                </a:solidFill>
              </a:rPr>
              <a:pPr/>
              <a:t>14.05.2018</a:t>
            </a:fld>
            <a:endParaRPr lang="et-EE">
              <a:solidFill>
                <a:prstClr val="black">
                  <a:tint val="75000"/>
                </a:prstClr>
              </a:solidFill>
            </a:endParaRPr>
          </a:p>
        </p:txBody>
      </p:sp>
      <p:sp>
        <p:nvSpPr>
          <p:cNvPr id="5" name="Footer Placeholder 4"/>
          <p:cNvSpPr>
            <a:spLocks noGrp="1"/>
          </p:cNvSpPr>
          <p:nvPr>
            <p:ph type="ftr" sz="quarter" idx="11"/>
          </p:nvPr>
        </p:nvSpPr>
        <p:spPr/>
        <p:txBody>
          <a:bodyPr/>
          <a:lstStyle/>
          <a:p>
            <a:endParaRPr lang="et-EE">
              <a:solidFill>
                <a:prstClr val="black">
                  <a:tint val="75000"/>
                </a:prstClr>
              </a:solidFill>
            </a:endParaRPr>
          </a:p>
        </p:txBody>
      </p:sp>
      <p:sp>
        <p:nvSpPr>
          <p:cNvPr id="6" name="Slide Number Placeholder 5"/>
          <p:cNvSpPr>
            <a:spLocks noGrp="1"/>
          </p:cNvSpPr>
          <p:nvPr>
            <p:ph type="sldNum" sz="quarter" idx="12"/>
          </p:nvPr>
        </p:nvSpPr>
        <p:spPr/>
        <p:txBody>
          <a:bodyPr/>
          <a:lstStyle/>
          <a:p>
            <a:fld id="{7C3FD16B-5DD0-4F84-A53B-31F8BA9778A8}" type="slidenum">
              <a:rPr lang="et-EE">
                <a:solidFill>
                  <a:prstClr val="black">
                    <a:tint val="75000"/>
                  </a:prstClr>
                </a:solidFill>
              </a:rPr>
              <a:pPr/>
              <a:t>‹#›</a:t>
            </a:fld>
            <a:endParaRPr lang="et-EE">
              <a:solidFill>
                <a:prstClr val="black">
                  <a:tint val="75000"/>
                </a:prstClr>
              </a:solidFill>
            </a:endParaRPr>
          </a:p>
        </p:txBody>
      </p:sp>
    </p:spTree>
    <p:extLst>
      <p:ext uri="{BB962C8B-B14F-4D97-AF65-F5344CB8AC3E}">
        <p14:creationId xmlns:p14="http://schemas.microsoft.com/office/powerpoint/2010/main" val="1998779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825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43932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4986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706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9037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6689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913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99BBBC-7461-4FA0-96CB-D719F6439EDE}" type="datetimeFigureOut">
              <a:rPr lang="et-EE" smtClean="0"/>
              <a:t>14.05.2018</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4058974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7343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1593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7917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449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6099BBBC-7461-4FA0-96CB-D719F6439EDE}" type="datetimeFigureOut">
              <a:rPr lang="et-EE" smtClean="0"/>
              <a:t>14.05.2018</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68777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6099BBBC-7461-4FA0-96CB-D719F6439EDE}" type="datetimeFigureOut">
              <a:rPr lang="et-EE" smtClean="0"/>
              <a:t>14.05.2018</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124491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6099BBBC-7461-4FA0-96CB-D719F6439EDE}" type="datetimeFigureOut">
              <a:rPr lang="et-EE" smtClean="0"/>
              <a:t>14.05.2018</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2103647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9BBBC-7461-4FA0-96CB-D719F6439EDE}" type="datetimeFigureOut">
              <a:rPr lang="et-EE" smtClean="0"/>
              <a:t>14.05.2018</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316394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99BBBC-7461-4FA0-96CB-D719F6439EDE}" type="datetimeFigureOut">
              <a:rPr lang="et-EE" smtClean="0"/>
              <a:t>14.05.2018</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26441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99BBBC-7461-4FA0-96CB-D719F6439EDE}" type="datetimeFigureOut">
              <a:rPr lang="et-EE" smtClean="0"/>
              <a:t>14.05.2018</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FD191F8-E601-42EF-B039-66194E3B3F2A}" type="slidenum">
              <a:rPr lang="et-EE" smtClean="0"/>
              <a:t>‹#›</a:t>
            </a:fld>
            <a:endParaRPr lang="et-EE"/>
          </a:p>
        </p:txBody>
      </p:sp>
    </p:spTree>
    <p:extLst>
      <p:ext uri="{BB962C8B-B14F-4D97-AF65-F5344CB8AC3E}">
        <p14:creationId xmlns:p14="http://schemas.microsoft.com/office/powerpoint/2010/main" val="60827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9BBBC-7461-4FA0-96CB-D719F6439EDE}" type="datetimeFigureOut">
              <a:rPr lang="et-EE" smtClean="0"/>
              <a:t>14.05.2018</a:t>
            </a:fld>
            <a:endParaRPr lang="et-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191F8-E601-42EF-B039-66194E3B3F2A}" type="slidenum">
              <a:rPr lang="et-EE" smtClean="0"/>
              <a:t>‹#›</a:t>
            </a:fld>
            <a:endParaRPr lang="et-EE"/>
          </a:p>
        </p:txBody>
      </p:sp>
    </p:spTree>
    <p:extLst>
      <p:ext uri="{BB962C8B-B14F-4D97-AF65-F5344CB8AC3E}">
        <p14:creationId xmlns:p14="http://schemas.microsoft.com/office/powerpoint/2010/main" val="217535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224E4-F3AB-4A66-84D0-B48F06D68B06}" type="datetimeFigureOut">
              <a:rPr lang="et-EE" smtClean="0">
                <a:solidFill>
                  <a:prstClr val="black">
                    <a:tint val="75000"/>
                  </a:prstClr>
                </a:solidFill>
              </a:rPr>
              <a:pPr/>
              <a:t>14.05.2018</a:t>
            </a:fld>
            <a:endParaRPr lang="et-EE"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FD16B-5DD0-4F84-A53B-31F8BA9778A8}" type="slidenum">
              <a:rPr lang="et-EE" smtClean="0">
                <a:solidFill>
                  <a:prstClr val="black">
                    <a:tint val="75000"/>
                  </a:prstClr>
                </a:solidFill>
              </a:rPr>
              <a:pPr/>
              <a:t>‹#›</a:t>
            </a:fld>
            <a:endParaRPr lang="et-EE" smtClean="0">
              <a:solidFill>
                <a:prstClr val="black">
                  <a:tint val="75000"/>
                </a:prstClr>
              </a:solidFill>
            </a:endParaRPr>
          </a:p>
        </p:txBody>
      </p:sp>
    </p:spTree>
    <p:extLst>
      <p:ext uri="{BB962C8B-B14F-4D97-AF65-F5344CB8AC3E}">
        <p14:creationId xmlns:p14="http://schemas.microsoft.com/office/powerpoint/2010/main" val="1334350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CC28-0F56-4316-8963-F096A6EF92CE}" type="datetimeFigureOut">
              <a:rPr lang="en-GB" smtClean="0">
                <a:solidFill>
                  <a:prstClr val="black">
                    <a:tint val="75000"/>
                  </a:prstClr>
                </a:solidFill>
              </a:rPr>
              <a:pPr/>
              <a:t>14/05/2018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C199B-67E8-46F6-9C55-99CAD5E352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14220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509" y="679361"/>
            <a:ext cx="6041098" cy="2387600"/>
          </a:xfrm>
        </p:spPr>
        <p:txBody>
          <a:bodyPr>
            <a:normAutofit fontScale="90000"/>
          </a:bodyPr>
          <a:lstStyle/>
          <a:p>
            <a:r>
              <a:rPr lang="et-EE" dirty="0"/>
              <a:t>Kas inimene võib ka kehaga õppida ja mida</a:t>
            </a:r>
            <a:r>
              <a:rPr lang="et-EE" dirty="0" smtClean="0"/>
              <a:t>?</a:t>
            </a:r>
            <a:r>
              <a:rPr lang="en-GB" dirty="0" smtClean="0"/>
              <a:t/>
            </a:r>
            <a:br>
              <a:rPr lang="en-GB" dirty="0" smtClean="0"/>
            </a:br>
            <a:r>
              <a:rPr lang="et-EE" sz="3000" i="1" dirty="0" err="1"/>
              <a:t>K</a:t>
            </a:r>
            <a:r>
              <a:rPr lang="en-GB" sz="3000" i="1" dirty="0" smtClean="0"/>
              <a:t>as </a:t>
            </a:r>
            <a:r>
              <a:rPr lang="en-GB" sz="3000" i="1" dirty="0" err="1" smtClean="0"/>
              <a:t>ka</a:t>
            </a:r>
            <a:r>
              <a:rPr lang="en-GB" sz="3000" i="1" dirty="0" smtClean="0"/>
              <a:t> </a:t>
            </a:r>
            <a:r>
              <a:rPr lang="en-GB" sz="3000" i="1" dirty="0" err="1" smtClean="0"/>
              <a:t>ajuta</a:t>
            </a:r>
            <a:r>
              <a:rPr lang="et-EE" sz="3000" i="1" dirty="0" smtClean="0"/>
              <a:t> …</a:t>
            </a:r>
            <a:endParaRPr lang="et-EE" sz="3000" i="1" dirty="0"/>
          </a:p>
        </p:txBody>
      </p:sp>
      <p:sp>
        <p:nvSpPr>
          <p:cNvPr id="3" name="Subtitle 2"/>
          <p:cNvSpPr>
            <a:spLocks noGrp="1"/>
          </p:cNvSpPr>
          <p:nvPr>
            <p:ph type="subTitle" idx="1"/>
          </p:nvPr>
        </p:nvSpPr>
        <p:spPr>
          <a:xfrm>
            <a:off x="1461526" y="5458001"/>
            <a:ext cx="9144000" cy="1321905"/>
          </a:xfrm>
        </p:spPr>
        <p:txBody>
          <a:bodyPr>
            <a:normAutofit lnSpcReduction="10000"/>
          </a:bodyPr>
          <a:lstStyle/>
          <a:p>
            <a:r>
              <a:rPr lang="et-EE" dirty="0" smtClean="0"/>
              <a:t>Kristjan Port, TLU</a:t>
            </a:r>
          </a:p>
          <a:p>
            <a:r>
              <a:rPr lang="et-EE" dirty="0" smtClean="0"/>
              <a:t>14.05.2018</a:t>
            </a:r>
          </a:p>
          <a:p>
            <a:r>
              <a:rPr lang="et-EE" dirty="0"/>
              <a:t>Rahvusvaheline Muuseumide Nõukogu </a:t>
            </a:r>
          </a:p>
        </p:txBody>
      </p:sp>
    </p:spTree>
    <p:extLst>
      <p:ext uri="{BB962C8B-B14F-4D97-AF65-F5344CB8AC3E}">
        <p14:creationId xmlns:p14="http://schemas.microsoft.com/office/powerpoint/2010/main" val="194152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3" name="Rectangle 2"/>
          <p:cNvSpPr/>
          <p:nvPr/>
        </p:nvSpPr>
        <p:spPr>
          <a:xfrm>
            <a:off x="279532" y="4388736"/>
            <a:ext cx="11678735" cy="24468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t-EE" sz="1600" dirty="0" err="1" smtClean="0">
                <a:solidFill>
                  <a:prstClr val="white"/>
                </a:solidFill>
              </a:rPr>
              <a:t>Brett</a:t>
            </a:r>
            <a:r>
              <a:rPr lang="et-EE" sz="1600" dirty="0" smtClean="0">
                <a:solidFill>
                  <a:prstClr val="white"/>
                </a:solidFill>
              </a:rPr>
              <a:t> </a:t>
            </a:r>
            <a:r>
              <a:rPr lang="et-EE" sz="1600" dirty="0" err="1" smtClean="0">
                <a:solidFill>
                  <a:prstClr val="white"/>
                </a:solidFill>
              </a:rPr>
              <a:t>Maune</a:t>
            </a:r>
            <a:r>
              <a:rPr lang="et-EE" sz="1600" dirty="0" smtClean="0">
                <a:solidFill>
                  <a:prstClr val="white"/>
                </a:solidFill>
              </a:rPr>
              <a:t> </a:t>
            </a:r>
            <a:r>
              <a:rPr lang="et-EE" sz="1600" dirty="0" smtClean="0">
                <a:solidFill>
                  <a:prstClr val="white">
                    <a:lumMod val="65000"/>
                  </a:prstClr>
                </a:solidFill>
              </a:rPr>
              <a:t>(</a:t>
            </a:r>
            <a:r>
              <a:rPr lang="et-EE" sz="1600" dirty="0" err="1" smtClean="0">
                <a:solidFill>
                  <a:prstClr val="white">
                    <a:lumMod val="65000"/>
                  </a:prstClr>
                </a:solidFill>
              </a:rPr>
              <a:t>kvantelekrtroonika</a:t>
            </a:r>
            <a:r>
              <a:rPr lang="et-EE" sz="1600" dirty="0" smtClean="0">
                <a:solidFill>
                  <a:prstClr val="white">
                    <a:lumMod val="65000"/>
                  </a:prstClr>
                </a:solidFill>
              </a:rPr>
              <a:t>, </a:t>
            </a:r>
            <a:r>
              <a:rPr lang="et-EE" sz="1600" dirty="0" err="1" smtClean="0">
                <a:solidFill>
                  <a:prstClr val="white">
                    <a:lumMod val="65000"/>
                  </a:prstClr>
                </a:solidFill>
              </a:rPr>
              <a:t>Hughes</a:t>
            </a:r>
            <a:r>
              <a:rPr lang="et-EE" sz="1600" dirty="0" smtClean="0">
                <a:solidFill>
                  <a:prstClr val="white">
                    <a:lumMod val="65000"/>
                  </a:prstClr>
                </a:solidFill>
              </a:rPr>
              <a:t> </a:t>
            </a:r>
            <a:r>
              <a:rPr lang="et-EE" sz="1600" dirty="0" err="1">
                <a:solidFill>
                  <a:prstClr val="white">
                    <a:lumMod val="65000"/>
                  </a:prstClr>
                </a:solidFill>
              </a:rPr>
              <a:t>Research</a:t>
            </a:r>
            <a:r>
              <a:rPr lang="et-EE" sz="1600" dirty="0">
                <a:solidFill>
                  <a:prstClr val="white">
                    <a:lumMod val="65000"/>
                  </a:prstClr>
                </a:solidFill>
              </a:rPr>
              <a:t> </a:t>
            </a:r>
            <a:r>
              <a:rPr lang="et-EE" sz="1600" dirty="0" err="1" smtClean="0">
                <a:solidFill>
                  <a:prstClr val="white">
                    <a:lumMod val="65000"/>
                  </a:prstClr>
                </a:solidFill>
              </a:rPr>
              <a:t>Laboratories</a:t>
            </a:r>
            <a:r>
              <a:rPr lang="et-EE" sz="1600" dirty="0" smtClean="0">
                <a:solidFill>
                  <a:prstClr val="white">
                    <a:lumMod val="65000"/>
                  </a:prstClr>
                </a:solidFill>
              </a:rPr>
              <a:t>, võitis maailma raskeimaks peetava </a:t>
            </a:r>
            <a:r>
              <a:rPr lang="et-EE" sz="1600" dirty="0" err="1" smtClean="0">
                <a:solidFill>
                  <a:prstClr val="white">
                    <a:lumMod val="65000"/>
                  </a:prstClr>
                </a:solidFill>
              </a:rPr>
              <a:t>Barkley</a:t>
            </a:r>
            <a:r>
              <a:rPr lang="et-EE" sz="1600" dirty="0" smtClean="0">
                <a:solidFill>
                  <a:prstClr val="white">
                    <a:lumMod val="65000"/>
                  </a:prstClr>
                </a:solidFill>
              </a:rPr>
              <a:t> maratoni) </a:t>
            </a:r>
            <a:r>
              <a:rPr lang="et-EE" sz="1600" dirty="0" smtClean="0">
                <a:solidFill>
                  <a:prstClr val="white"/>
                </a:solidFill>
              </a:rPr>
              <a:t>koos 15 teadlasega arutasid suhet maratonidesse: osalejate seas on </a:t>
            </a:r>
            <a:r>
              <a:rPr lang="et-EE" sz="2000" b="1" dirty="0" smtClean="0">
                <a:solidFill>
                  <a:prstClr val="white"/>
                </a:solidFill>
              </a:rPr>
              <a:t>teadlased oluliselt rohkem esindatud </a:t>
            </a:r>
            <a:r>
              <a:rPr lang="et-EE" sz="1600" dirty="0" smtClean="0">
                <a:solidFill>
                  <a:prstClr val="white"/>
                </a:solidFill>
              </a:rPr>
              <a:t>kui populatsioonis keskmiselt … </a:t>
            </a:r>
            <a:r>
              <a:rPr lang="et-EE" sz="2000" dirty="0" smtClean="0">
                <a:solidFill>
                  <a:prstClr val="white"/>
                </a:solidFill>
              </a:rPr>
              <a:t>eriti </a:t>
            </a:r>
            <a:r>
              <a:rPr lang="et-EE" sz="2000" b="1" dirty="0" err="1" smtClean="0">
                <a:solidFill>
                  <a:prstClr val="white"/>
                </a:solidFill>
              </a:rPr>
              <a:t>astro</a:t>
            </a:r>
            <a:r>
              <a:rPr lang="et-EE" sz="2000" b="1" dirty="0" smtClean="0">
                <a:solidFill>
                  <a:prstClr val="white"/>
                </a:solidFill>
              </a:rPr>
              <a:t>/füüsika</a:t>
            </a:r>
            <a:r>
              <a:rPr lang="et-EE" sz="2000" dirty="0" smtClean="0">
                <a:solidFill>
                  <a:prstClr val="white"/>
                </a:solidFill>
              </a:rPr>
              <a:t> valdkonnast </a:t>
            </a:r>
            <a:r>
              <a:rPr lang="et-EE" sz="1600" dirty="0" smtClean="0">
                <a:solidFill>
                  <a:prstClr val="white"/>
                </a:solidFill>
              </a:rPr>
              <a:t>… paistab sobivat töö nõuetega … enamuse ajast arvutite ees, </a:t>
            </a:r>
            <a:r>
              <a:rPr lang="et-EE" sz="2000" dirty="0" smtClean="0">
                <a:solidFill>
                  <a:prstClr val="white"/>
                </a:solidFill>
              </a:rPr>
              <a:t>intellektuaalselt kestvalt tegevad </a:t>
            </a:r>
            <a:r>
              <a:rPr lang="et-EE" sz="1600" dirty="0" smtClean="0">
                <a:solidFill>
                  <a:prstClr val="white"/>
                </a:solidFill>
              </a:rPr>
              <a:t>kindla probleemi lahendamisega … sa ei pea olema kiireim, </a:t>
            </a:r>
            <a:r>
              <a:rPr lang="et-EE" sz="2000" b="1" dirty="0" smtClean="0">
                <a:solidFill>
                  <a:prstClr val="white"/>
                </a:solidFill>
              </a:rPr>
              <a:t>pead jaksama edasi rühkida </a:t>
            </a:r>
            <a:r>
              <a:rPr lang="et-EE" sz="1600" dirty="0" smtClean="0">
                <a:solidFill>
                  <a:prstClr val="white"/>
                </a:solidFill>
              </a:rPr>
              <a:t>… kõik see uuesti kirjutamine, pidev arvutamine, maailma dekodeerimine on </a:t>
            </a:r>
            <a:r>
              <a:rPr lang="et-EE" sz="2000" dirty="0" smtClean="0">
                <a:solidFill>
                  <a:prstClr val="white"/>
                </a:solidFill>
              </a:rPr>
              <a:t>vaimselt väga kurnav </a:t>
            </a:r>
            <a:r>
              <a:rPr lang="et-EE" sz="1600" dirty="0" smtClean="0">
                <a:solidFill>
                  <a:prstClr val="white"/>
                </a:solidFill>
              </a:rPr>
              <a:t>… joostes, rattaga sõites teeb keha tööd ja </a:t>
            </a:r>
            <a:r>
              <a:rPr lang="et-EE" sz="2000" dirty="0" smtClean="0">
                <a:solidFill>
                  <a:prstClr val="white"/>
                </a:solidFill>
              </a:rPr>
              <a:t>vaim rahuneb </a:t>
            </a:r>
            <a:r>
              <a:rPr lang="et-EE" sz="1600" dirty="0" smtClean="0">
                <a:solidFill>
                  <a:prstClr val="white"/>
                </a:solidFill>
              </a:rPr>
              <a:t>… ning … </a:t>
            </a:r>
          </a:p>
          <a:p>
            <a:r>
              <a:rPr lang="et-EE" sz="2300" dirty="0" smtClean="0">
                <a:solidFill>
                  <a:prstClr val="white"/>
                </a:solidFill>
              </a:rPr>
              <a:t>vaikiv pea </a:t>
            </a:r>
            <a:r>
              <a:rPr lang="et-EE" sz="2300" dirty="0">
                <a:solidFill>
                  <a:prstClr val="white"/>
                </a:solidFill>
              </a:rPr>
              <a:t>hakkab täituma mõtetega, probleemide lahendustega, </a:t>
            </a:r>
            <a:r>
              <a:rPr lang="et-EE" sz="2300" dirty="0" smtClean="0">
                <a:solidFill>
                  <a:prstClr val="white"/>
                </a:solidFill>
              </a:rPr>
              <a:t>seostega … </a:t>
            </a:r>
            <a:endParaRPr lang="et-EE" sz="2300" dirty="0">
              <a:solidFill>
                <a:prstClr val="white"/>
              </a:solidFill>
            </a:endParaRPr>
          </a:p>
          <a:p>
            <a:r>
              <a:rPr lang="et-EE" sz="1600" dirty="0" smtClean="0">
                <a:solidFill>
                  <a:prstClr val="white">
                    <a:lumMod val="65000"/>
                  </a:prstClr>
                </a:solidFill>
              </a:rPr>
              <a:t/>
            </a:r>
            <a:br>
              <a:rPr lang="et-EE" sz="1600" dirty="0" smtClean="0">
                <a:solidFill>
                  <a:prstClr val="white">
                    <a:lumMod val="65000"/>
                  </a:prstClr>
                </a:solidFill>
              </a:rPr>
            </a:br>
            <a:r>
              <a:rPr lang="et-EE" sz="1600" dirty="0" err="1" smtClean="0">
                <a:solidFill>
                  <a:prstClr val="white">
                    <a:lumMod val="65000"/>
                  </a:prstClr>
                </a:solidFill>
              </a:rPr>
              <a:t>What</a:t>
            </a:r>
            <a:r>
              <a:rPr lang="et-EE" sz="1600" dirty="0" smtClean="0">
                <a:solidFill>
                  <a:prstClr val="white">
                    <a:lumMod val="65000"/>
                  </a:prstClr>
                </a:solidFill>
              </a:rPr>
              <a:t> </a:t>
            </a:r>
            <a:r>
              <a:rPr lang="et-EE" sz="1600" dirty="0" err="1">
                <a:solidFill>
                  <a:prstClr val="white">
                    <a:lumMod val="65000"/>
                  </a:prstClr>
                </a:solidFill>
              </a:rPr>
              <a:t>gives</a:t>
            </a:r>
            <a:r>
              <a:rPr lang="et-EE" sz="1600" dirty="0">
                <a:solidFill>
                  <a:prstClr val="white">
                    <a:lumMod val="65000"/>
                  </a:prstClr>
                </a:solidFill>
              </a:rPr>
              <a:t> </a:t>
            </a:r>
            <a:r>
              <a:rPr lang="et-EE" sz="1600" dirty="0" err="1">
                <a:solidFill>
                  <a:prstClr val="white">
                    <a:lumMod val="65000"/>
                  </a:prstClr>
                </a:solidFill>
              </a:rPr>
              <a:t>with</a:t>
            </a:r>
            <a:r>
              <a:rPr lang="et-EE" sz="1600" dirty="0">
                <a:solidFill>
                  <a:prstClr val="white">
                    <a:lumMod val="65000"/>
                  </a:prstClr>
                </a:solidFill>
              </a:rPr>
              <a:t> so </a:t>
            </a:r>
            <a:r>
              <a:rPr lang="et-EE" sz="1600" dirty="0" err="1">
                <a:solidFill>
                  <a:prstClr val="white">
                    <a:lumMod val="65000"/>
                  </a:prstClr>
                </a:solidFill>
              </a:rPr>
              <a:t>many</a:t>
            </a:r>
            <a:r>
              <a:rPr lang="et-EE" sz="1600" dirty="0">
                <a:solidFill>
                  <a:prstClr val="white">
                    <a:lumMod val="65000"/>
                  </a:prstClr>
                </a:solidFill>
              </a:rPr>
              <a:t> </a:t>
            </a:r>
            <a:r>
              <a:rPr lang="et-EE" sz="1600" dirty="0" err="1">
                <a:solidFill>
                  <a:prstClr val="white">
                    <a:lumMod val="65000"/>
                  </a:prstClr>
                </a:solidFill>
              </a:rPr>
              <a:t>hard</a:t>
            </a:r>
            <a:r>
              <a:rPr lang="et-EE" sz="1600" dirty="0">
                <a:solidFill>
                  <a:prstClr val="white">
                    <a:lumMod val="65000"/>
                  </a:prstClr>
                </a:solidFill>
              </a:rPr>
              <a:t> </a:t>
            </a:r>
            <a:r>
              <a:rPr lang="et-EE" sz="1600" dirty="0" err="1">
                <a:solidFill>
                  <a:prstClr val="white">
                    <a:lumMod val="65000"/>
                  </a:prstClr>
                </a:solidFill>
              </a:rPr>
              <a:t>scientists</a:t>
            </a:r>
            <a:r>
              <a:rPr lang="et-EE" sz="1600" dirty="0">
                <a:solidFill>
                  <a:prstClr val="white">
                    <a:lumMod val="65000"/>
                  </a:prstClr>
                </a:solidFill>
              </a:rPr>
              <a:t> </a:t>
            </a:r>
            <a:r>
              <a:rPr lang="et-EE" sz="1600" dirty="0" err="1">
                <a:solidFill>
                  <a:prstClr val="white">
                    <a:lumMod val="65000"/>
                  </a:prstClr>
                </a:solidFill>
              </a:rPr>
              <a:t>being</a:t>
            </a:r>
            <a:r>
              <a:rPr lang="et-EE" sz="1600" dirty="0">
                <a:solidFill>
                  <a:prstClr val="white">
                    <a:lumMod val="65000"/>
                  </a:prstClr>
                </a:solidFill>
              </a:rPr>
              <a:t> </a:t>
            </a:r>
            <a:r>
              <a:rPr lang="et-EE" sz="1600" dirty="0" err="1">
                <a:solidFill>
                  <a:prstClr val="white">
                    <a:lumMod val="65000"/>
                  </a:prstClr>
                </a:solidFill>
              </a:rPr>
              <a:t>hardcore</a:t>
            </a:r>
            <a:r>
              <a:rPr lang="et-EE" sz="1600" dirty="0">
                <a:solidFill>
                  <a:prstClr val="white">
                    <a:lumMod val="65000"/>
                  </a:prstClr>
                </a:solidFill>
              </a:rPr>
              <a:t> </a:t>
            </a:r>
            <a:r>
              <a:rPr lang="et-EE" sz="1600" dirty="0" err="1">
                <a:solidFill>
                  <a:prstClr val="white">
                    <a:lumMod val="65000"/>
                  </a:prstClr>
                </a:solidFill>
              </a:rPr>
              <a:t>endurance</a:t>
            </a:r>
            <a:r>
              <a:rPr lang="et-EE" sz="1600" dirty="0">
                <a:solidFill>
                  <a:prstClr val="white">
                    <a:lumMod val="65000"/>
                  </a:prstClr>
                </a:solidFill>
              </a:rPr>
              <a:t> </a:t>
            </a:r>
            <a:r>
              <a:rPr lang="et-EE" sz="1600" dirty="0" err="1">
                <a:solidFill>
                  <a:prstClr val="white">
                    <a:lumMod val="65000"/>
                  </a:prstClr>
                </a:solidFill>
              </a:rPr>
              <a:t>runners</a:t>
            </a:r>
            <a:r>
              <a:rPr lang="et-EE" sz="1600" dirty="0">
                <a:solidFill>
                  <a:prstClr val="white">
                    <a:lumMod val="65000"/>
                  </a:prstClr>
                </a:solidFill>
              </a:rPr>
              <a:t>? </a:t>
            </a:r>
            <a:r>
              <a:rPr lang="et-EE" sz="1600" dirty="0" smtClean="0">
                <a:solidFill>
                  <a:prstClr val="white">
                    <a:lumMod val="65000"/>
                  </a:prstClr>
                </a:solidFill>
              </a:rPr>
              <a:t>- </a:t>
            </a:r>
            <a:r>
              <a:rPr lang="en-GB" sz="1600" dirty="0" smtClean="0">
                <a:solidFill>
                  <a:prstClr val="white">
                    <a:lumMod val="65000"/>
                  </a:prstClr>
                </a:solidFill>
              </a:rPr>
              <a:t>S</a:t>
            </a:r>
            <a:r>
              <a:rPr lang="et-EE" sz="1600" dirty="0" err="1" smtClean="0">
                <a:solidFill>
                  <a:prstClr val="white">
                    <a:lumMod val="65000"/>
                  </a:prstClr>
                </a:solidFill>
              </a:rPr>
              <a:t>arah</a:t>
            </a:r>
            <a:r>
              <a:rPr lang="en-GB" sz="1600" dirty="0" smtClean="0">
                <a:solidFill>
                  <a:prstClr val="white">
                    <a:lumMod val="65000"/>
                  </a:prstClr>
                </a:solidFill>
              </a:rPr>
              <a:t> S</a:t>
            </a:r>
            <a:r>
              <a:rPr lang="et-EE" sz="1600" dirty="0" err="1" smtClean="0">
                <a:solidFill>
                  <a:prstClr val="white">
                    <a:lumMod val="65000"/>
                  </a:prstClr>
                </a:solidFill>
              </a:rPr>
              <a:t>coles</a:t>
            </a:r>
            <a:r>
              <a:rPr lang="et-EE" sz="1600" dirty="0" smtClean="0">
                <a:solidFill>
                  <a:prstClr val="white">
                    <a:lumMod val="65000"/>
                  </a:prstClr>
                </a:solidFill>
              </a:rPr>
              <a:t>, </a:t>
            </a:r>
            <a:r>
              <a:rPr lang="et-EE" sz="1600" dirty="0" err="1" smtClean="0">
                <a:solidFill>
                  <a:prstClr val="white">
                    <a:lumMod val="65000"/>
                  </a:prstClr>
                </a:solidFill>
              </a:rPr>
              <a:t>Wired</a:t>
            </a:r>
            <a:r>
              <a:rPr lang="et-EE" sz="1600" dirty="0" smtClean="0">
                <a:solidFill>
                  <a:prstClr val="white">
                    <a:lumMod val="65000"/>
                  </a:prstClr>
                </a:solidFill>
              </a:rPr>
              <a:t>, 21.</a:t>
            </a:r>
            <a:r>
              <a:rPr lang="en-GB" sz="1600" dirty="0" smtClean="0">
                <a:solidFill>
                  <a:prstClr val="white">
                    <a:lumMod val="65000"/>
                  </a:prstClr>
                </a:solidFill>
              </a:rPr>
              <a:t>09.</a:t>
            </a:r>
            <a:r>
              <a:rPr lang="et-EE" sz="1600" dirty="0" smtClean="0">
                <a:solidFill>
                  <a:prstClr val="white">
                    <a:lumMod val="65000"/>
                  </a:prstClr>
                </a:solidFill>
              </a:rPr>
              <a:t>20</a:t>
            </a:r>
            <a:r>
              <a:rPr lang="en-GB" sz="1600" dirty="0" smtClean="0">
                <a:solidFill>
                  <a:prstClr val="white">
                    <a:lumMod val="65000"/>
                  </a:prstClr>
                </a:solidFill>
              </a:rPr>
              <a:t>16</a:t>
            </a:r>
            <a:endParaRPr lang="et-EE" sz="1600" dirty="0" smtClean="0">
              <a:solidFill>
                <a:prstClr val="white">
                  <a:lumMod val="65000"/>
                </a:prstClr>
              </a:solidFill>
            </a:endParaRPr>
          </a:p>
        </p:txBody>
      </p:sp>
      <p:grpSp>
        <p:nvGrpSpPr>
          <p:cNvPr id="7" name="Group 6"/>
          <p:cNvGrpSpPr/>
          <p:nvPr/>
        </p:nvGrpSpPr>
        <p:grpSpPr>
          <a:xfrm>
            <a:off x="6037568" y="2650228"/>
            <a:ext cx="6096000" cy="2177614"/>
            <a:chOff x="5014197" y="2744985"/>
            <a:chExt cx="6096000" cy="2177614"/>
          </a:xfrm>
        </p:grpSpPr>
        <p:sp>
          <p:nvSpPr>
            <p:cNvPr id="4" name="Rectangle 3"/>
            <p:cNvSpPr/>
            <p:nvPr/>
          </p:nvSpPr>
          <p:spPr>
            <a:xfrm>
              <a:off x="5014197" y="2744985"/>
              <a:ext cx="6096000" cy="6463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a:spAutoFit/>
            </a:bodyPr>
            <a:lstStyle/>
            <a:p>
              <a:r>
                <a:rPr lang="et-EE" dirty="0" smtClean="0">
                  <a:solidFill>
                    <a:prstClr val="white"/>
                  </a:solidFill>
                  <a:latin typeface="Exchange SSm 4r"/>
                </a:rPr>
                <a:t>90%</a:t>
              </a:r>
              <a:r>
                <a:rPr lang="en-GB" dirty="0" smtClean="0">
                  <a:solidFill>
                    <a:prstClr val="white"/>
                  </a:solidFill>
                  <a:latin typeface="Exchange SSm 4r"/>
                </a:rPr>
                <a:t> </a:t>
              </a:r>
              <a:r>
                <a:rPr lang="et-EE" dirty="0" err="1" smtClean="0">
                  <a:solidFill>
                    <a:prstClr val="white"/>
                  </a:solidFill>
                  <a:latin typeface="Exchange SSm 4r"/>
                </a:rPr>
                <a:t>triatleetidest</a:t>
              </a:r>
              <a:r>
                <a:rPr lang="et-EE" dirty="0" smtClean="0">
                  <a:solidFill>
                    <a:prstClr val="white"/>
                  </a:solidFill>
                  <a:latin typeface="Exchange SSm 4r"/>
                </a:rPr>
                <a:t> omavad kolledži või kõrgemat haridust, tavapopulatsioonis on vastav näitaja 30%</a:t>
              </a:r>
              <a:endParaRPr lang="et-EE" dirty="0">
                <a:solidFill>
                  <a:prstClr val="white"/>
                </a:solidFill>
              </a:endParaRPr>
            </a:p>
          </p:txBody>
        </p:sp>
        <p:cxnSp>
          <p:nvCxnSpPr>
            <p:cNvPr id="6" name="Straight Arrow Connector 5"/>
            <p:cNvCxnSpPr>
              <a:stCxn id="4" idx="2"/>
            </p:cNvCxnSpPr>
            <p:nvPr/>
          </p:nvCxnSpPr>
          <p:spPr>
            <a:xfrm>
              <a:off x="8062197" y="3391316"/>
              <a:ext cx="356915" cy="153128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224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860241" y="242998"/>
            <a:ext cx="4852148" cy="4124206"/>
          </a:xfrm>
          <a:prstGeom prst="rect">
            <a:avLst/>
          </a:prstGeom>
        </p:spPr>
        <p:txBody>
          <a:bodyPr wrap="square">
            <a:spAutoFit/>
          </a:bodyPr>
          <a:lstStyle/>
          <a:p>
            <a:r>
              <a:rPr lang="et-EE" dirty="0">
                <a:solidFill>
                  <a:prstClr val="black"/>
                </a:solidFill>
              </a:rPr>
              <a:t>Kehaline treening </a:t>
            </a:r>
            <a:r>
              <a:rPr lang="et-EE" sz="2200" b="1" dirty="0">
                <a:solidFill>
                  <a:prstClr val="black"/>
                </a:solidFill>
              </a:rPr>
              <a:t>stimuleerib intellekti</a:t>
            </a:r>
            <a:r>
              <a:rPr lang="et-EE" dirty="0">
                <a:solidFill>
                  <a:prstClr val="black"/>
                </a:solidFill>
              </a:rPr>
              <a:t> läbi mõtete </a:t>
            </a:r>
            <a:r>
              <a:rPr lang="et-EE" dirty="0" err="1">
                <a:solidFill>
                  <a:prstClr val="black"/>
                </a:solidFill>
              </a:rPr>
              <a:t>voolavuse</a:t>
            </a:r>
            <a:r>
              <a:rPr lang="et-EE" dirty="0">
                <a:solidFill>
                  <a:prstClr val="black"/>
                </a:solidFill>
              </a:rPr>
              <a:t> … olla samal ajal </a:t>
            </a:r>
            <a:r>
              <a:rPr lang="et-EE" sz="2200" dirty="0">
                <a:solidFill>
                  <a:prstClr val="black"/>
                </a:solidFill>
              </a:rPr>
              <a:t>teadlik ümbrusest ja edendada mõtteid</a:t>
            </a:r>
            <a:r>
              <a:rPr lang="et-EE" dirty="0">
                <a:solidFill>
                  <a:prstClr val="black"/>
                </a:solidFill>
              </a:rPr>
              <a:t> … olles paremini treenitud </a:t>
            </a:r>
            <a:r>
              <a:rPr lang="et-EE" sz="2200" dirty="0">
                <a:solidFill>
                  <a:prstClr val="black"/>
                </a:solidFill>
              </a:rPr>
              <a:t>suudad hallata järjepidevamaid mõtteradasid </a:t>
            </a:r>
            <a:r>
              <a:rPr lang="et-EE" dirty="0">
                <a:solidFill>
                  <a:prstClr val="black"/>
                </a:solidFill>
              </a:rPr>
              <a:t>… treeningu </a:t>
            </a:r>
            <a:r>
              <a:rPr lang="et-EE" sz="2200" b="1" dirty="0">
                <a:solidFill>
                  <a:prstClr val="black"/>
                </a:solidFill>
              </a:rPr>
              <a:t>lõpus tunned nii kehalist kui vaimset heaolu </a:t>
            </a:r>
            <a:r>
              <a:rPr lang="et-EE" dirty="0">
                <a:solidFill>
                  <a:prstClr val="black"/>
                </a:solidFill>
              </a:rPr>
              <a:t>…  </a:t>
            </a:r>
            <a:r>
              <a:rPr lang="et-EE" sz="2400" dirty="0">
                <a:solidFill>
                  <a:prstClr val="black"/>
                </a:solidFill>
              </a:rPr>
              <a:t>see on väga rikastav </a:t>
            </a:r>
            <a:r>
              <a:rPr lang="et-EE" dirty="0">
                <a:solidFill>
                  <a:prstClr val="black"/>
                </a:solidFill>
              </a:rPr>
              <a:t>…  jalutades, joostes või rattaga liikudes oled keskkonna suhtes tundlikum, võid soovides peatuda, olla vabam ja ärksam</a:t>
            </a:r>
          </a:p>
          <a:p>
            <a:pPr lvl="1"/>
            <a:r>
              <a:rPr lang="et-EE" dirty="0">
                <a:solidFill>
                  <a:prstClr val="black"/>
                </a:solidFill>
              </a:rPr>
              <a:t> - </a:t>
            </a:r>
            <a:r>
              <a:rPr lang="en-GB" dirty="0">
                <a:solidFill>
                  <a:prstClr val="black"/>
                </a:solidFill>
              </a:rPr>
              <a:t>Jean-François </a:t>
            </a:r>
            <a:r>
              <a:rPr lang="en-GB" dirty="0" err="1">
                <a:solidFill>
                  <a:prstClr val="black"/>
                </a:solidFill>
              </a:rPr>
              <a:t>Balaudé</a:t>
            </a:r>
            <a:r>
              <a:rPr lang="en-GB" dirty="0">
                <a:solidFill>
                  <a:prstClr val="black"/>
                </a:solidFill>
              </a:rPr>
              <a:t>, </a:t>
            </a:r>
            <a:r>
              <a:rPr lang="et-EE" dirty="0">
                <a:solidFill>
                  <a:prstClr val="black"/>
                </a:solidFill>
              </a:rPr>
              <a:t>filosoofia </a:t>
            </a:r>
            <a:r>
              <a:rPr lang="en-GB" dirty="0">
                <a:solidFill>
                  <a:prstClr val="black"/>
                </a:solidFill>
              </a:rPr>
              <a:t>professor</a:t>
            </a:r>
            <a:r>
              <a:rPr lang="et-EE" dirty="0">
                <a:solidFill>
                  <a:prstClr val="black"/>
                </a:solidFill>
              </a:rPr>
              <a:t>, </a:t>
            </a:r>
            <a:r>
              <a:rPr lang="en-GB" dirty="0">
                <a:solidFill>
                  <a:prstClr val="black"/>
                </a:solidFill>
              </a:rPr>
              <a:t>Paris-Nanterre</a:t>
            </a:r>
            <a:r>
              <a:rPr lang="et-EE" dirty="0">
                <a:solidFill>
                  <a:prstClr val="black"/>
                </a:solidFill>
              </a:rPr>
              <a:t>’</a:t>
            </a:r>
            <a:r>
              <a:rPr lang="en-GB" dirty="0">
                <a:solidFill>
                  <a:prstClr val="black"/>
                </a:solidFill>
              </a:rPr>
              <a:t> </a:t>
            </a:r>
            <a:r>
              <a:rPr lang="et-EE" dirty="0">
                <a:solidFill>
                  <a:prstClr val="black"/>
                </a:solidFill>
              </a:rPr>
              <a:t>ülikooli president </a:t>
            </a:r>
            <a:r>
              <a:rPr lang="et-EE" sz="1400" dirty="0">
                <a:solidFill>
                  <a:prstClr val="black"/>
                </a:solidFill>
              </a:rPr>
              <a:t>(</a:t>
            </a:r>
            <a:r>
              <a:rPr lang="en-GB" sz="1400" dirty="0">
                <a:solidFill>
                  <a:prstClr val="black"/>
                </a:solidFill>
              </a:rPr>
              <a:t>Guillaume </a:t>
            </a:r>
            <a:r>
              <a:rPr lang="en-GB" sz="1400" dirty="0" err="1">
                <a:solidFill>
                  <a:prstClr val="black"/>
                </a:solidFill>
              </a:rPr>
              <a:t>Lecaplain</a:t>
            </a:r>
            <a:r>
              <a:rPr lang="en-GB" sz="1400" dirty="0">
                <a:solidFill>
                  <a:prstClr val="black"/>
                </a:solidFill>
              </a:rPr>
              <a:t> – </a:t>
            </a:r>
            <a:r>
              <a:rPr lang="et-EE" sz="1400" dirty="0" err="1">
                <a:solidFill>
                  <a:prstClr val="black"/>
                </a:solidFill>
              </a:rPr>
              <a:t>Liberation</a:t>
            </a:r>
            <a:r>
              <a:rPr lang="et-EE" sz="1400" dirty="0">
                <a:solidFill>
                  <a:prstClr val="black"/>
                </a:solidFill>
              </a:rPr>
              <a:t>, </a:t>
            </a:r>
            <a:r>
              <a:rPr lang="en-GB" sz="1400" dirty="0">
                <a:solidFill>
                  <a:prstClr val="black"/>
                </a:solidFill>
              </a:rPr>
              <a:t>September 1, 2017</a:t>
            </a:r>
            <a:r>
              <a:rPr lang="et-EE" sz="1400" dirty="0">
                <a:solidFill>
                  <a:prstClr val="black"/>
                </a:solidFill>
              </a:rPr>
              <a:t>)</a:t>
            </a:r>
          </a:p>
        </p:txBody>
      </p:sp>
    </p:spTree>
    <p:extLst>
      <p:ext uri="{BB962C8B-B14F-4D97-AF65-F5344CB8AC3E}">
        <p14:creationId xmlns:p14="http://schemas.microsoft.com/office/powerpoint/2010/main" val="347811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501312" y="535211"/>
            <a:ext cx="7409401" cy="553998"/>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GB" sz="3000" dirty="0" err="1"/>
              <a:t>Kargamine</a:t>
            </a:r>
            <a:r>
              <a:rPr lang="en-GB" sz="3000" dirty="0"/>
              <a:t> </a:t>
            </a:r>
            <a:r>
              <a:rPr lang="en-GB" sz="3000" dirty="0" err="1"/>
              <a:t>ja</a:t>
            </a:r>
            <a:r>
              <a:rPr lang="en-GB" sz="3000" dirty="0"/>
              <a:t> </a:t>
            </a:r>
            <a:r>
              <a:rPr lang="en-GB" sz="3000" dirty="0" err="1"/>
              <a:t>hüppamine</a:t>
            </a:r>
            <a:r>
              <a:rPr lang="en-GB" sz="3000" dirty="0"/>
              <a:t> </a:t>
            </a:r>
            <a:r>
              <a:rPr lang="en-GB" sz="3000" dirty="0" err="1"/>
              <a:t>kasulik</a:t>
            </a:r>
            <a:r>
              <a:rPr lang="en-GB" sz="3000" dirty="0"/>
              <a:t> </a:t>
            </a:r>
            <a:r>
              <a:rPr lang="en-GB" sz="3000" dirty="0" err="1"/>
              <a:t>aju</a:t>
            </a:r>
            <a:r>
              <a:rPr lang="en-GB" sz="3000" dirty="0"/>
              <a:t> </a:t>
            </a:r>
            <a:r>
              <a:rPr lang="en-GB" sz="3000" dirty="0" err="1"/>
              <a:t>arengule</a:t>
            </a:r>
            <a:r>
              <a:rPr lang="en-GB" sz="3000" dirty="0"/>
              <a:t>?</a:t>
            </a:r>
            <a:endParaRPr lang="et-EE" sz="3000" dirty="0"/>
          </a:p>
        </p:txBody>
      </p:sp>
      <p:sp>
        <p:nvSpPr>
          <p:cNvPr id="4" name="Rectangle 3"/>
          <p:cNvSpPr/>
          <p:nvPr/>
        </p:nvSpPr>
        <p:spPr>
          <a:xfrm>
            <a:off x="4577679" y="6457184"/>
            <a:ext cx="7491265"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dirty="0"/>
              <a:t>David E </a:t>
            </a:r>
            <a:r>
              <a:rPr lang="en-GB" sz="1200" dirty="0" err="1"/>
              <a:t>Koser</a:t>
            </a:r>
            <a:r>
              <a:rPr lang="en-GB" sz="1200" dirty="0"/>
              <a:t> et al. '</a:t>
            </a:r>
            <a:r>
              <a:rPr lang="en-GB" sz="1200" dirty="0" err="1"/>
              <a:t>Mechanosensing</a:t>
            </a:r>
            <a:r>
              <a:rPr lang="en-GB" sz="1200" dirty="0"/>
              <a:t> is critical for axon growth in the developing brain.' Nature Neuroscience (2016</a:t>
            </a:r>
            <a:r>
              <a:rPr lang="en-GB" sz="1200" dirty="0" smtClean="0"/>
              <a:t>) </a:t>
            </a:r>
            <a:endParaRPr lang="en-GB" sz="1200" dirty="0"/>
          </a:p>
        </p:txBody>
      </p:sp>
    </p:spTree>
    <p:extLst>
      <p:ext uri="{BB962C8B-B14F-4D97-AF65-F5344CB8AC3E}">
        <p14:creationId xmlns:p14="http://schemas.microsoft.com/office/powerpoint/2010/main" val="169595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5923" y="294778"/>
            <a:ext cx="5086457" cy="2123658"/>
          </a:xfrm>
          <a:prstGeom prst="rect">
            <a:avLst/>
          </a:prstGeom>
        </p:spPr>
        <p:txBody>
          <a:bodyPr wrap="none">
            <a:spAutoFit/>
          </a:bodyPr>
          <a:lstStyle/>
          <a:p>
            <a:r>
              <a:rPr lang="et-EE" sz="4400" dirty="0" smtClean="0">
                <a:solidFill>
                  <a:prstClr val="black"/>
                </a:solidFill>
              </a:rPr>
              <a:t>Mis mõte on olla </a:t>
            </a:r>
            <a:br>
              <a:rPr lang="et-EE" sz="4400" dirty="0" smtClean="0">
                <a:solidFill>
                  <a:prstClr val="black"/>
                </a:solidFill>
              </a:rPr>
            </a:br>
            <a:r>
              <a:rPr lang="et-EE" sz="4400" dirty="0" smtClean="0">
                <a:solidFill>
                  <a:prstClr val="black"/>
                </a:solidFill>
              </a:rPr>
              <a:t>kui ei saa natukenegi </a:t>
            </a:r>
            <a:br>
              <a:rPr lang="et-EE" sz="4400" dirty="0" smtClean="0">
                <a:solidFill>
                  <a:prstClr val="black"/>
                </a:solidFill>
              </a:rPr>
            </a:br>
            <a:r>
              <a:rPr lang="et-EE" sz="4400" dirty="0" smtClean="0">
                <a:solidFill>
                  <a:prstClr val="black"/>
                </a:solidFill>
              </a:rPr>
              <a:t>lõbutseda?</a:t>
            </a:r>
            <a:endParaRPr lang="et-EE" sz="4400" dirty="0">
              <a:solidFill>
                <a:prstClr val="black"/>
              </a:solidFill>
            </a:endParaRPr>
          </a:p>
        </p:txBody>
      </p:sp>
      <p:sp>
        <p:nvSpPr>
          <p:cNvPr id="3" name="TextBox 2"/>
          <p:cNvSpPr txBox="1"/>
          <p:nvPr/>
        </p:nvSpPr>
        <p:spPr>
          <a:xfrm>
            <a:off x="447515" y="2481779"/>
            <a:ext cx="374724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t-EE" dirty="0" smtClean="0">
                <a:solidFill>
                  <a:prstClr val="black"/>
                </a:solidFill>
              </a:rPr>
              <a:t>#</a:t>
            </a:r>
            <a:r>
              <a:rPr lang="en-GB" dirty="0" smtClean="0">
                <a:solidFill>
                  <a:prstClr val="black"/>
                </a:solidFill>
              </a:rPr>
              <a:t>3</a:t>
            </a:r>
            <a:r>
              <a:rPr lang="et-EE" dirty="0" smtClean="0">
                <a:solidFill>
                  <a:prstClr val="black"/>
                </a:solidFill>
              </a:rPr>
              <a:t> Lihased teevad meid õnnelikumaks</a:t>
            </a:r>
            <a:endParaRPr lang="et-EE" dirty="0">
              <a:solidFill>
                <a:prstClr val="black"/>
              </a:solidFill>
            </a:endParaRPr>
          </a:p>
        </p:txBody>
      </p:sp>
      <p:sp>
        <p:nvSpPr>
          <p:cNvPr id="2" name="TextBox 1"/>
          <p:cNvSpPr txBox="1"/>
          <p:nvPr/>
        </p:nvSpPr>
        <p:spPr>
          <a:xfrm>
            <a:off x="1985542" y="5358901"/>
            <a:ext cx="10076285"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t-EE" dirty="0" smtClean="0">
                <a:solidFill>
                  <a:prstClr val="white"/>
                </a:solidFill>
              </a:rPr>
              <a:t>„Mäng on vabatahtlik katse ületada tarbetut takistust“ – Bernard Suits</a:t>
            </a:r>
          </a:p>
          <a:p>
            <a:r>
              <a:rPr lang="et-EE" dirty="0" smtClean="0">
                <a:solidFill>
                  <a:prstClr val="white"/>
                </a:solidFill>
              </a:rPr>
              <a:t>Selleks on vaja: põhjustada teatud kindel olukord (n. ajada pall murus olevasse auku); tehes seda ainult </a:t>
            </a:r>
            <a:br>
              <a:rPr lang="et-EE" dirty="0" smtClean="0">
                <a:solidFill>
                  <a:prstClr val="white"/>
                </a:solidFill>
              </a:rPr>
            </a:br>
            <a:r>
              <a:rPr lang="et-EE" dirty="0" smtClean="0">
                <a:solidFill>
                  <a:prstClr val="white"/>
                </a:solidFill>
              </a:rPr>
              <a:t>vastavalt reeglitele, kusjuures reeglid </a:t>
            </a:r>
            <a:r>
              <a:rPr lang="et-EE" dirty="0" err="1" smtClean="0">
                <a:solidFill>
                  <a:prstClr val="white"/>
                </a:solidFill>
              </a:rPr>
              <a:t>keelavd</a:t>
            </a:r>
            <a:r>
              <a:rPr lang="et-EE" dirty="0" smtClean="0">
                <a:solidFill>
                  <a:prstClr val="white"/>
                </a:solidFill>
              </a:rPr>
              <a:t> kõige tõhusama viisi, eelistades vähema efektiivsusega viise </a:t>
            </a:r>
            <a:br>
              <a:rPr lang="et-EE" dirty="0" smtClean="0">
                <a:solidFill>
                  <a:prstClr val="white"/>
                </a:solidFill>
              </a:rPr>
            </a:br>
            <a:r>
              <a:rPr lang="et-EE" dirty="0" smtClean="0">
                <a:solidFill>
                  <a:prstClr val="white"/>
                </a:solidFill>
              </a:rPr>
              <a:t>(n. palli peab auku juhtima kepiga mitte käega); kusjuures reegleid tunnistatakse just seetõttu, et need </a:t>
            </a:r>
            <a:br>
              <a:rPr lang="et-EE" dirty="0" smtClean="0">
                <a:solidFill>
                  <a:prstClr val="white"/>
                </a:solidFill>
              </a:rPr>
            </a:br>
            <a:r>
              <a:rPr lang="et-EE" dirty="0" smtClean="0">
                <a:solidFill>
                  <a:prstClr val="white"/>
                </a:solidFill>
              </a:rPr>
              <a:t>teevad taolise tegevuse võimalikuks, st sa tahad tõesti mängida ja mitte petta.</a:t>
            </a:r>
            <a:endParaRPr lang="et-EE" dirty="0">
              <a:solidFill>
                <a:prstClr val="white"/>
              </a:solidFill>
            </a:endParaRPr>
          </a:p>
        </p:txBody>
      </p:sp>
    </p:spTree>
    <p:extLst>
      <p:ext uri="{BB962C8B-B14F-4D97-AF65-F5344CB8AC3E}">
        <p14:creationId xmlns:p14="http://schemas.microsoft.com/office/powerpoint/2010/main" val="401052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781696" y="5988534"/>
            <a:ext cx="11489427" cy="769441"/>
          </a:xfrm>
          <a:prstGeom prst="rect">
            <a:avLst/>
          </a:prstGeom>
        </p:spPr>
        <p:txBody>
          <a:bodyPr wrap="none">
            <a:spAutoFit/>
          </a:bodyPr>
          <a:lstStyle/>
          <a:p>
            <a:r>
              <a:rPr lang="et-EE" sz="4400" dirty="0" smtClean="0">
                <a:solidFill>
                  <a:prstClr val="white"/>
                </a:solidFill>
              </a:rPr>
              <a:t>Isegi looduses tahavad hiired joosta „oravarattas“</a:t>
            </a:r>
            <a:endParaRPr lang="et-EE" sz="4400" dirty="0">
              <a:solidFill>
                <a:prstClr val="white"/>
              </a:solidFill>
            </a:endParaRPr>
          </a:p>
        </p:txBody>
      </p:sp>
      <p:sp>
        <p:nvSpPr>
          <p:cNvPr id="4" name="TextBox 3"/>
          <p:cNvSpPr txBox="1"/>
          <p:nvPr/>
        </p:nvSpPr>
        <p:spPr>
          <a:xfrm>
            <a:off x="81642" y="169745"/>
            <a:ext cx="99849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t-EE" dirty="0" smtClean="0">
                <a:solidFill>
                  <a:prstClr val="black"/>
                </a:solidFill>
              </a:rPr>
              <a:t>#</a:t>
            </a:r>
            <a:r>
              <a:rPr lang="en-GB" dirty="0" smtClean="0">
                <a:solidFill>
                  <a:prstClr val="black"/>
                </a:solidFill>
              </a:rPr>
              <a:t>4</a:t>
            </a:r>
            <a:r>
              <a:rPr lang="et-EE" dirty="0" smtClean="0">
                <a:solidFill>
                  <a:prstClr val="black"/>
                </a:solidFill>
              </a:rPr>
              <a:t> Lihaseid rakendatakse universaalselt elukvaliteedi parandamiseks iga kord kui selleks avaneb võimalus</a:t>
            </a:r>
            <a:endParaRPr lang="et-EE" dirty="0">
              <a:solidFill>
                <a:prstClr val="black"/>
              </a:solidFill>
            </a:endParaRPr>
          </a:p>
        </p:txBody>
      </p:sp>
      <p:sp>
        <p:nvSpPr>
          <p:cNvPr id="6" name="Rectangle 5"/>
          <p:cNvSpPr/>
          <p:nvPr/>
        </p:nvSpPr>
        <p:spPr>
          <a:xfrm>
            <a:off x="3116360" y="4823259"/>
            <a:ext cx="8997043"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t-EE" dirty="0" smtClean="0">
                <a:solidFill>
                  <a:prstClr val="white"/>
                </a:solidFill>
              </a:rPr>
              <a:t>Avastades jooksuratta, </a:t>
            </a:r>
            <a:r>
              <a:rPr lang="et-EE" dirty="0">
                <a:solidFill>
                  <a:prstClr val="white"/>
                </a:solidFill>
              </a:rPr>
              <a:t>kasutasid </a:t>
            </a:r>
            <a:r>
              <a:rPr lang="et-EE" dirty="0" smtClean="0">
                <a:solidFill>
                  <a:prstClr val="white"/>
                </a:solidFill>
              </a:rPr>
              <a:t>vabas </a:t>
            </a:r>
            <a:r>
              <a:rPr lang="et-EE" dirty="0">
                <a:solidFill>
                  <a:prstClr val="white"/>
                </a:solidFill>
              </a:rPr>
              <a:t>looduses elavad hiired võimalust </a:t>
            </a:r>
            <a:r>
              <a:rPr lang="et-EE" dirty="0" smtClean="0">
                <a:solidFill>
                  <a:prstClr val="white"/>
                </a:solidFill>
              </a:rPr>
              <a:t>selles jooksmiseks. Hiired, mutid, konnad ja isegi teod „käisid jooksmas“, kokku 200 000 looma 3 aasta jooksul.</a:t>
            </a:r>
            <a:br>
              <a:rPr lang="et-EE" dirty="0" smtClean="0">
                <a:solidFill>
                  <a:prstClr val="white"/>
                </a:solidFill>
              </a:rPr>
            </a:br>
            <a:r>
              <a:rPr lang="et-EE" dirty="0" smtClean="0">
                <a:solidFill>
                  <a:prstClr val="white"/>
                </a:solidFill>
              </a:rPr>
              <a:t>Paistab, et metsa elukad nautisid jooksmist, mis ei viinud neid kuhugi. Rattas jooksmises oli </a:t>
            </a:r>
            <a:r>
              <a:rPr lang="et-EE" dirty="0" err="1" smtClean="0">
                <a:solidFill>
                  <a:prstClr val="white"/>
                </a:solidFill>
              </a:rPr>
              <a:t>midgi</a:t>
            </a:r>
            <a:r>
              <a:rPr lang="et-EE" dirty="0" smtClean="0">
                <a:solidFill>
                  <a:prstClr val="white"/>
                </a:solidFill>
              </a:rPr>
              <a:t> eriliselt atraktiivset. Looduses, lagendikul niisama jooksmine oleks eluohtlik.</a:t>
            </a:r>
            <a:endParaRPr lang="et-EE" dirty="0">
              <a:solidFill>
                <a:prstClr val="white"/>
              </a:solidFill>
            </a:endParaRPr>
          </a:p>
        </p:txBody>
      </p:sp>
    </p:spTree>
    <p:extLst>
      <p:ext uri="{BB962C8B-B14F-4D97-AF65-F5344CB8AC3E}">
        <p14:creationId xmlns:p14="http://schemas.microsoft.com/office/powerpoint/2010/main" val="183105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426234" y="5775023"/>
            <a:ext cx="6922793" cy="769441"/>
          </a:xfrm>
          <a:prstGeom prst="rect">
            <a:avLst/>
          </a:prstGeom>
        </p:spPr>
        <p:txBody>
          <a:bodyPr wrap="none">
            <a:spAutoFit/>
          </a:bodyPr>
          <a:lstStyle/>
          <a:p>
            <a:r>
              <a:rPr lang="et-EE" sz="4400" dirty="0" smtClean="0">
                <a:solidFill>
                  <a:prstClr val="white"/>
                </a:solidFill>
              </a:rPr>
              <a:t>Kujuta ette  riiki ilma spordita</a:t>
            </a:r>
            <a:endParaRPr lang="et-EE" sz="4400" dirty="0">
              <a:solidFill>
                <a:prstClr val="white"/>
              </a:solidFill>
            </a:endParaRPr>
          </a:p>
        </p:txBody>
      </p:sp>
      <p:sp>
        <p:nvSpPr>
          <p:cNvPr id="4" name="TextBox 3"/>
          <p:cNvSpPr txBox="1"/>
          <p:nvPr/>
        </p:nvSpPr>
        <p:spPr>
          <a:xfrm>
            <a:off x="0" y="66330"/>
            <a:ext cx="36381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t-EE" dirty="0" smtClean="0">
                <a:solidFill>
                  <a:prstClr val="black"/>
                </a:solidFill>
              </a:rPr>
              <a:t>#</a:t>
            </a:r>
            <a:r>
              <a:rPr lang="en-GB" dirty="0" smtClean="0">
                <a:solidFill>
                  <a:prstClr val="black"/>
                </a:solidFill>
              </a:rPr>
              <a:t>7</a:t>
            </a:r>
            <a:r>
              <a:rPr lang="et-EE" dirty="0" smtClean="0">
                <a:solidFill>
                  <a:prstClr val="black"/>
                </a:solidFill>
              </a:rPr>
              <a:t> Lihased lükkavad majandust edasi</a:t>
            </a:r>
            <a:endParaRPr lang="et-EE" dirty="0">
              <a:solidFill>
                <a:prstClr val="black"/>
              </a:solidFill>
            </a:endParaRPr>
          </a:p>
        </p:txBody>
      </p:sp>
      <p:sp>
        <p:nvSpPr>
          <p:cNvPr id="2" name="TextBox 1"/>
          <p:cNvSpPr txBox="1"/>
          <p:nvPr/>
        </p:nvSpPr>
        <p:spPr>
          <a:xfrm>
            <a:off x="497472" y="6450766"/>
            <a:ext cx="1157450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t-EE" dirty="0" smtClean="0">
                <a:solidFill>
                  <a:prstClr val="white"/>
                </a:solidFill>
              </a:rPr>
              <a:t>Pelgalt „mängule“ kasutatud lihased loovad </a:t>
            </a:r>
            <a:r>
              <a:rPr lang="et-EE" dirty="0" err="1" smtClean="0">
                <a:solidFill>
                  <a:prstClr val="white"/>
                </a:solidFill>
              </a:rPr>
              <a:t>SKP’s</a:t>
            </a:r>
            <a:r>
              <a:rPr lang="et-EE" dirty="0" smtClean="0">
                <a:solidFill>
                  <a:prstClr val="white"/>
                </a:solidFill>
              </a:rPr>
              <a:t> kajastatud majandusest umbes 1.7% (rohkemgi sõltuvalt arvepidamisest)</a:t>
            </a:r>
            <a:endParaRPr lang="et-EE" dirty="0">
              <a:solidFill>
                <a:prstClr val="white"/>
              </a:solidFill>
            </a:endParaRPr>
          </a:p>
        </p:txBody>
      </p:sp>
    </p:spTree>
    <p:extLst>
      <p:ext uri="{BB962C8B-B14F-4D97-AF65-F5344CB8AC3E}">
        <p14:creationId xmlns:p14="http://schemas.microsoft.com/office/powerpoint/2010/main" val="110386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3140765" y="3241248"/>
            <a:ext cx="6588223" cy="2523768"/>
          </a:xfrm>
          <a:prstGeom prst="rect">
            <a:avLst/>
          </a:prstGeom>
        </p:spPr>
        <p:txBody>
          <a:bodyPr wrap="square">
            <a:spAutoFit/>
          </a:bodyPr>
          <a:lstStyle/>
          <a:p>
            <a:r>
              <a:rPr lang="et-EE" dirty="0" err="1"/>
              <a:t>Miriam</a:t>
            </a:r>
            <a:r>
              <a:rPr lang="et-EE" dirty="0"/>
              <a:t> S. Nokia, </a:t>
            </a:r>
            <a:r>
              <a:rPr lang="et-EE" dirty="0" smtClean="0"/>
              <a:t>et </a:t>
            </a:r>
            <a:r>
              <a:rPr lang="et-EE" dirty="0" err="1" smtClean="0"/>
              <a:t>al</a:t>
            </a:r>
            <a:r>
              <a:rPr lang="et-EE" dirty="0" smtClean="0"/>
              <a:t>. </a:t>
            </a:r>
            <a:r>
              <a:rPr lang="et-EE" sz="3000" b="1" dirty="0" err="1"/>
              <a:t>Physical</a:t>
            </a:r>
            <a:r>
              <a:rPr lang="et-EE" sz="3000" b="1" dirty="0"/>
              <a:t> </a:t>
            </a:r>
            <a:r>
              <a:rPr lang="et-EE" sz="3000" b="1" dirty="0" err="1"/>
              <a:t>exercise</a:t>
            </a:r>
            <a:r>
              <a:rPr lang="et-EE" sz="3000" b="1" dirty="0"/>
              <a:t> </a:t>
            </a:r>
            <a:r>
              <a:rPr lang="et-EE" sz="3000" b="1" dirty="0" err="1"/>
              <a:t>increases</a:t>
            </a:r>
            <a:r>
              <a:rPr lang="et-EE" sz="3000" b="1" dirty="0"/>
              <a:t> </a:t>
            </a:r>
            <a:r>
              <a:rPr lang="et-EE" sz="3000" b="1" dirty="0" err="1"/>
              <a:t>adult</a:t>
            </a:r>
            <a:r>
              <a:rPr lang="et-EE" sz="3000" b="1" dirty="0"/>
              <a:t> </a:t>
            </a:r>
            <a:r>
              <a:rPr lang="et-EE" sz="3000" b="1" dirty="0" err="1">
                <a:ln w="9525">
                  <a:solidFill>
                    <a:schemeClr val="bg1"/>
                  </a:solidFill>
                  <a:prstDash val="solid"/>
                </a:ln>
                <a:effectLst>
                  <a:outerShdw blurRad="12700" dist="38100" dir="2700000" algn="tl" rotWithShape="0">
                    <a:schemeClr val="bg1">
                      <a:lumMod val="50000"/>
                    </a:schemeClr>
                  </a:outerShdw>
                </a:effectLst>
              </a:rPr>
              <a:t>hippocampal</a:t>
            </a:r>
            <a:r>
              <a:rPr lang="et-EE" sz="3000" b="1" dirty="0">
                <a:ln w="9525">
                  <a:solidFill>
                    <a:schemeClr val="bg1"/>
                  </a:solidFill>
                  <a:prstDash val="solid"/>
                </a:ln>
                <a:effectLst>
                  <a:outerShdw blurRad="12700" dist="38100" dir="2700000" algn="tl" rotWithShape="0">
                    <a:schemeClr val="bg1">
                      <a:lumMod val="50000"/>
                    </a:schemeClr>
                  </a:outerShdw>
                </a:effectLst>
              </a:rPr>
              <a:t> </a:t>
            </a:r>
            <a:r>
              <a:rPr lang="et-EE" sz="3000" b="1" dirty="0" err="1"/>
              <a:t>neurogenesis</a:t>
            </a:r>
            <a:r>
              <a:rPr lang="et-EE" sz="3000" b="1" dirty="0"/>
              <a:t> in male rats </a:t>
            </a:r>
            <a:r>
              <a:rPr lang="et-EE" sz="4000" b="1" dirty="0" err="1"/>
              <a:t>provided</a:t>
            </a:r>
            <a:r>
              <a:rPr lang="et-EE" sz="4000" b="1" dirty="0"/>
              <a:t> </a:t>
            </a:r>
            <a:r>
              <a:rPr lang="et-EE" sz="4000" b="1" dirty="0" err="1"/>
              <a:t>it</a:t>
            </a:r>
            <a:r>
              <a:rPr lang="et-EE" sz="4000" b="1" dirty="0"/>
              <a:t> </a:t>
            </a:r>
            <a:r>
              <a:rPr lang="et-EE" sz="4000" b="1" dirty="0" err="1"/>
              <a:t>is</a:t>
            </a:r>
            <a:r>
              <a:rPr lang="et-EE" sz="4000" b="1" dirty="0"/>
              <a:t> </a:t>
            </a:r>
            <a:r>
              <a:rPr lang="et-EE" sz="4000" b="1" dirty="0" err="1"/>
              <a:t>aerobic</a:t>
            </a:r>
            <a:r>
              <a:rPr lang="et-EE" sz="4000" b="1" dirty="0"/>
              <a:t> and </a:t>
            </a:r>
            <a:r>
              <a:rPr lang="et-EE" sz="4000" b="1" dirty="0" err="1"/>
              <a:t>sustained</a:t>
            </a:r>
            <a:r>
              <a:rPr lang="et-EE" dirty="0"/>
              <a:t>. </a:t>
            </a:r>
            <a:r>
              <a:rPr lang="et-EE" dirty="0" smtClean="0"/>
              <a:t/>
            </a:r>
            <a:br>
              <a:rPr lang="et-EE" dirty="0" smtClean="0"/>
            </a:br>
            <a:r>
              <a:rPr lang="et-EE" dirty="0" err="1" smtClean="0"/>
              <a:t>The</a:t>
            </a:r>
            <a:r>
              <a:rPr lang="et-EE" dirty="0" smtClean="0"/>
              <a:t> </a:t>
            </a:r>
            <a:r>
              <a:rPr lang="et-EE" dirty="0" err="1"/>
              <a:t>Journal</a:t>
            </a:r>
            <a:r>
              <a:rPr lang="et-EE" dirty="0"/>
              <a:t> of </a:t>
            </a:r>
            <a:r>
              <a:rPr lang="et-EE" dirty="0" err="1"/>
              <a:t>Physiology</a:t>
            </a:r>
            <a:r>
              <a:rPr lang="et-EE" dirty="0"/>
              <a:t>, 2016, DOI: 10.1113/JP271552</a:t>
            </a:r>
          </a:p>
        </p:txBody>
      </p:sp>
    </p:spTree>
    <p:extLst>
      <p:ext uri="{BB962C8B-B14F-4D97-AF65-F5344CB8AC3E}">
        <p14:creationId xmlns:p14="http://schemas.microsoft.com/office/powerpoint/2010/main" val="24350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pic>
        <p:nvPicPr>
          <p:cNvPr id="4" name="Content Placeholder 3"/>
          <p:cNvPicPr>
            <a:picLocks noGrp="1" noChangeAspect="1"/>
          </p:cNvPicPr>
          <p:nvPr>
            <p:ph idx="1"/>
          </p:nvPr>
        </p:nvPicPr>
        <p:blipFill>
          <a:blip r:embed="rId2"/>
          <a:stretch>
            <a:fillRect/>
          </a:stretch>
        </p:blipFill>
        <p:spPr>
          <a:xfrm>
            <a:off x="2282972" y="1825625"/>
            <a:ext cx="7626056" cy="4351338"/>
          </a:xfrm>
          <a:prstGeom prst="rect">
            <a:avLst/>
          </a:prstGeom>
        </p:spPr>
      </p:pic>
      <p:sp>
        <p:nvSpPr>
          <p:cNvPr id="3" name="Oval 2"/>
          <p:cNvSpPr/>
          <p:nvPr/>
        </p:nvSpPr>
        <p:spPr>
          <a:xfrm>
            <a:off x="3998723" y="2312058"/>
            <a:ext cx="1066011" cy="1255523"/>
          </a:xfrm>
          <a:prstGeom prst="ellipse">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5" name="Oval 4"/>
          <p:cNvSpPr/>
          <p:nvPr/>
        </p:nvSpPr>
        <p:spPr>
          <a:xfrm>
            <a:off x="4122698" y="5017356"/>
            <a:ext cx="700408" cy="600544"/>
          </a:xfrm>
          <a:prstGeom prst="ellipse">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
        <p:nvSpPr>
          <p:cNvPr id="10" name="Freeform 9"/>
          <p:cNvSpPr/>
          <p:nvPr/>
        </p:nvSpPr>
        <p:spPr>
          <a:xfrm>
            <a:off x="3070048" y="2913762"/>
            <a:ext cx="947627" cy="2378387"/>
          </a:xfrm>
          <a:custGeom>
            <a:avLst/>
            <a:gdLst>
              <a:gd name="connsiteX0" fmla="*/ 947627 w 947627"/>
              <a:gd name="connsiteY0" fmla="*/ 2378387 h 2378387"/>
              <a:gd name="connsiteX1" fmla="*/ 62 w 947627"/>
              <a:gd name="connsiteY1" fmla="*/ 734362 h 2378387"/>
              <a:gd name="connsiteX2" fmla="*/ 895511 w 947627"/>
              <a:gd name="connsiteY2" fmla="*/ 0 h 2378387"/>
              <a:gd name="connsiteX3" fmla="*/ 895511 w 947627"/>
              <a:gd name="connsiteY3" fmla="*/ 0 h 2378387"/>
            </a:gdLst>
            <a:ahLst/>
            <a:cxnLst>
              <a:cxn ang="0">
                <a:pos x="connsiteX0" y="connsiteY0"/>
              </a:cxn>
              <a:cxn ang="0">
                <a:pos x="connsiteX1" y="connsiteY1"/>
              </a:cxn>
              <a:cxn ang="0">
                <a:pos x="connsiteX2" y="connsiteY2"/>
              </a:cxn>
              <a:cxn ang="0">
                <a:pos x="connsiteX3" y="connsiteY3"/>
              </a:cxn>
            </a:cxnLst>
            <a:rect l="l" t="t" r="r" b="b"/>
            <a:pathLst>
              <a:path w="947627" h="2378387">
                <a:moveTo>
                  <a:pt x="947627" y="2378387"/>
                </a:moveTo>
                <a:cubicBezTo>
                  <a:pt x="478187" y="1754573"/>
                  <a:pt x="8748" y="1130760"/>
                  <a:pt x="62" y="734362"/>
                </a:cubicBezTo>
                <a:cubicBezTo>
                  <a:pt x="-8624" y="337964"/>
                  <a:pt x="895511" y="0"/>
                  <a:pt x="895511" y="0"/>
                </a:cubicBezTo>
                <a:lnTo>
                  <a:pt x="895511" y="0"/>
                </a:lnTo>
              </a:path>
            </a:pathLst>
          </a:custGeom>
          <a:noFill/>
          <a:ln>
            <a:headEnd type="none" w="med" len="med"/>
            <a:tailEnd type="arrow"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prstClr val="white"/>
              </a:solidFill>
            </a:endParaRPr>
          </a:p>
        </p:txBody>
      </p:sp>
    </p:spTree>
    <p:extLst>
      <p:ext uri="{BB962C8B-B14F-4D97-AF65-F5344CB8AC3E}">
        <p14:creationId xmlns:p14="http://schemas.microsoft.com/office/powerpoint/2010/main" val="304861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239484" y="3083971"/>
            <a:ext cx="10758394" cy="2031325"/>
          </a:xfrm>
          <a:prstGeom prst="rect">
            <a:avLst/>
          </a:prstGeom>
          <a:noFill/>
        </p:spPr>
        <p:txBody>
          <a:bodyPr wrap="none" rtlCol="0">
            <a:spAutoFit/>
          </a:bodyPr>
          <a:lstStyle/>
          <a:p>
            <a:r>
              <a:rPr lang="et-EE" sz="3000" dirty="0" smtClean="0">
                <a:solidFill>
                  <a:prstClr val="white"/>
                </a:solidFill>
              </a:rPr>
              <a:t>Jooksjate ajus võib olla rohkem ühendusi*</a:t>
            </a:r>
          </a:p>
          <a:p>
            <a:r>
              <a:rPr lang="et-EE" sz="2400" dirty="0" smtClean="0">
                <a:solidFill>
                  <a:prstClr val="white">
                    <a:lumMod val="75000"/>
                  </a:prstClr>
                </a:solidFill>
              </a:rPr>
              <a:t>Ilma peenkoordinatsioonita monotoonne töö </a:t>
            </a:r>
            <a:r>
              <a:rPr lang="et-EE" sz="2400" i="1" dirty="0" smtClean="0">
                <a:solidFill>
                  <a:prstClr val="white">
                    <a:lumMod val="75000"/>
                  </a:prstClr>
                </a:solidFill>
              </a:rPr>
              <a:t>versus</a:t>
            </a:r>
            <a:r>
              <a:rPr lang="et-EE" sz="2400" dirty="0" smtClean="0">
                <a:solidFill>
                  <a:prstClr val="white">
                    <a:lumMod val="75000"/>
                  </a:prstClr>
                </a:solidFill>
              </a:rPr>
              <a:t> muusika instrumendi kasutus</a:t>
            </a:r>
          </a:p>
          <a:p>
            <a:r>
              <a:rPr lang="et-EE" sz="2400" dirty="0">
                <a:solidFill>
                  <a:prstClr val="white"/>
                </a:solidFill>
              </a:rPr>
              <a:t>Kas iseseisev mehhanism mille praktiline kasulikkus on </a:t>
            </a:r>
            <a:r>
              <a:rPr lang="et-EE" sz="2400" dirty="0" smtClean="0">
                <a:solidFill>
                  <a:prstClr val="white"/>
                </a:solidFill>
              </a:rPr>
              <a:t>laiem oskuste „treenimisest“?</a:t>
            </a:r>
          </a:p>
          <a:p>
            <a:r>
              <a:rPr lang="et-EE" sz="2400" dirty="0">
                <a:solidFill>
                  <a:prstClr val="white"/>
                </a:solidFill>
              </a:rPr>
              <a:t>	</a:t>
            </a:r>
            <a:r>
              <a:rPr lang="et-EE" sz="2400" dirty="0" smtClean="0">
                <a:solidFill>
                  <a:prstClr val="white"/>
                </a:solidFill>
              </a:rPr>
              <a:t>Kognitiivse languse vastu, depressiooni ravis …</a:t>
            </a:r>
          </a:p>
          <a:p>
            <a:r>
              <a:rPr lang="et-EE" sz="2400" dirty="0">
                <a:solidFill>
                  <a:prstClr val="white"/>
                </a:solidFill>
              </a:rPr>
              <a:t>	</a:t>
            </a:r>
            <a:r>
              <a:rPr lang="et-EE" sz="2400" dirty="0" smtClean="0">
                <a:solidFill>
                  <a:prstClr val="white"/>
                </a:solidFill>
              </a:rPr>
              <a:t>Ärkvelolekuga võrreldes joostes </a:t>
            </a:r>
            <a:r>
              <a:rPr lang="et-EE" sz="2400" dirty="0">
                <a:solidFill>
                  <a:prstClr val="white"/>
                </a:solidFill>
              </a:rPr>
              <a:t>langeb </a:t>
            </a:r>
            <a:r>
              <a:rPr lang="et-EE" sz="2400" dirty="0" err="1" smtClean="0">
                <a:solidFill>
                  <a:prstClr val="white"/>
                </a:solidFill>
              </a:rPr>
              <a:t>neokorteksi</a:t>
            </a:r>
            <a:r>
              <a:rPr lang="et-EE" sz="2400" dirty="0" smtClean="0">
                <a:solidFill>
                  <a:prstClr val="white"/>
                </a:solidFill>
              </a:rPr>
              <a:t> energiakasutus ca 30%**</a:t>
            </a:r>
            <a:endParaRPr lang="et-EE" sz="2400" dirty="0" smtClean="0">
              <a:solidFill>
                <a:prstClr val="white">
                  <a:lumMod val="75000"/>
                </a:prstClr>
              </a:solidFill>
            </a:endParaRPr>
          </a:p>
        </p:txBody>
      </p:sp>
      <p:sp>
        <p:nvSpPr>
          <p:cNvPr id="4" name="Rectangle 3"/>
          <p:cNvSpPr/>
          <p:nvPr/>
        </p:nvSpPr>
        <p:spPr>
          <a:xfrm>
            <a:off x="239484" y="6343283"/>
            <a:ext cx="11761306"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t-EE" sz="1200" dirty="0" smtClean="0">
                <a:solidFill>
                  <a:prstClr val="white"/>
                </a:solidFill>
              </a:rPr>
              <a:t>*</a:t>
            </a:r>
            <a:r>
              <a:rPr lang="et-EE" sz="1200" dirty="0" err="1" smtClean="0">
                <a:solidFill>
                  <a:prstClr val="white"/>
                </a:solidFill>
              </a:rPr>
              <a:t>Raichlen</a:t>
            </a:r>
            <a:r>
              <a:rPr lang="et-EE" sz="1200" dirty="0" smtClean="0">
                <a:solidFill>
                  <a:prstClr val="white"/>
                </a:solidFill>
              </a:rPr>
              <a:t> DA et </a:t>
            </a:r>
            <a:r>
              <a:rPr lang="et-EE" sz="1200" dirty="0" err="1" smtClean="0">
                <a:solidFill>
                  <a:prstClr val="white"/>
                </a:solidFill>
              </a:rPr>
              <a:t>al</a:t>
            </a:r>
            <a:r>
              <a:rPr lang="et-EE" sz="1200" dirty="0" smtClean="0">
                <a:solidFill>
                  <a:prstClr val="white"/>
                </a:solidFill>
              </a:rPr>
              <a:t>.</a:t>
            </a:r>
            <a:r>
              <a:rPr lang="en-GB" sz="1200" dirty="0">
                <a:solidFill>
                  <a:prstClr val="white"/>
                </a:solidFill>
              </a:rPr>
              <a:t> Differences in Resting State Functional Connectivity between Young Adult Endurance Athletes and Healthy Controls</a:t>
            </a:r>
            <a:r>
              <a:rPr lang="en-GB" sz="1200" dirty="0" smtClean="0">
                <a:solidFill>
                  <a:prstClr val="white"/>
                </a:solidFill>
              </a:rPr>
              <a:t>.</a:t>
            </a:r>
            <a:r>
              <a:rPr lang="et-EE" sz="1200" dirty="0" smtClean="0">
                <a:solidFill>
                  <a:prstClr val="white"/>
                </a:solidFill>
              </a:rPr>
              <a:t> </a:t>
            </a:r>
            <a:r>
              <a:rPr lang="fr-FR" sz="1200" dirty="0" smtClean="0">
                <a:solidFill>
                  <a:prstClr val="white"/>
                </a:solidFill>
              </a:rPr>
              <a:t>Front </a:t>
            </a:r>
            <a:r>
              <a:rPr lang="fr-FR" sz="1200" dirty="0">
                <a:solidFill>
                  <a:prstClr val="white"/>
                </a:solidFill>
              </a:rPr>
              <a:t>Hum </a:t>
            </a:r>
            <a:r>
              <a:rPr lang="fr-FR" sz="1200" dirty="0" err="1">
                <a:solidFill>
                  <a:prstClr val="white"/>
                </a:solidFill>
              </a:rPr>
              <a:t>Neurosci</a:t>
            </a:r>
            <a:r>
              <a:rPr lang="fr-FR" sz="1200" dirty="0">
                <a:solidFill>
                  <a:prstClr val="white"/>
                </a:solidFill>
              </a:rPr>
              <a:t>. 2016 </a:t>
            </a:r>
            <a:r>
              <a:rPr lang="fr-FR" sz="1200" dirty="0" err="1">
                <a:solidFill>
                  <a:prstClr val="white"/>
                </a:solidFill>
              </a:rPr>
              <a:t>Nov</a:t>
            </a:r>
            <a:r>
              <a:rPr lang="fr-FR" sz="1200" dirty="0">
                <a:solidFill>
                  <a:prstClr val="white"/>
                </a:solidFill>
              </a:rPr>
              <a:t> 29;10:610</a:t>
            </a:r>
            <a:r>
              <a:rPr lang="fr-FR" sz="1200" dirty="0" smtClean="0">
                <a:solidFill>
                  <a:prstClr val="white"/>
                </a:solidFill>
              </a:rPr>
              <a:t>.</a:t>
            </a:r>
            <a:endParaRPr lang="et-EE" sz="1200" dirty="0" smtClean="0">
              <a:solidFill>
                <a:prstClr val="white"/>
              </a:solidFill>
            </a:endParaRPr>
          </a:p>
          <a:p>
            <a:r>
              <a:rPr lang="et-EE" sz="1200" dirty="0" smtClean="0">
                <a:solidFill>
                  <a:prstClr val="white"/>
                </a:solidFill>
              </a:rPr>
              <a:t>** </a:t>
            </a:r>
            <a:r>
              <a:rPr lang="et-EE" sz="1200" dirty="0" err="1" smtClean="0">
                <a:solidFill>
                  <a:prstClr val="white"/>
                </a:solidFill>
              </a:rPr>
              <a:t>Fischer</a:t>
            </a:r>
            <a:r>
              <a:rPr lang="et-EE" sz="1200" dirty="0" smtClean="0">
                <a:solidFill>
                  <a:prstClr val="white"/>
                </a:solidFill>
              </a:rPr>
              <a:t> SP et </a:t>
            </a:r>
            <a:r>
              <a:rPr lang="et-EE" sz="1200" dirty="0" err="1" smtClean="0">
                <a:solidFill>
                  <a:prstClr val="white"/>
                </a:solidFill>
              </a:rPr>
              <a:t>al</a:t>
            </a:r>
            <a:r>
              <a:rPr lang="et-EE" sz="1200" dirty="0" smtClean="0">
                <a:solidFill>
                  <a:prstClr val="white"/>
                </a:solidFill>
              </a:rPr>
              <a:t>. </a:t>
            </a:r>
            <a:r>
              <a:rPr lang="en-GB" sz="1200" dirty="0">
                <a:solidFill>
                  <a:prstClr val="white"/>
                </a:solidFill>
              </a:rPr>
              <a:t>Stereotypic wheel running decreases cortical activity in mice</a:t>
            </a:r>
            <a:r>
              <a:rPr lang="en-GB" sz="1200" dirty="0" smtClean="0">
                <a:solidFill>
                  <a:prstClr val="white"/>
                </a:solidFill>
              </a:rPr>
              <a:t>.</a:t>
            </a:r>
            <a:r>
              <a:rPr lang="et-EE" sz="1200" dirty="0" smtClean="0">
                <a:solidFill>
                  <a:prstClr val="white"/>
                </a:solidFill>
              </a:rPr>
              <a:t> </a:t>
            </a:r>
            <a:r>
              <a:rPr lang="en-GB" sz="1200" dirty="0">
                <a:solidFill>
                  <a:prstClr val="white"/>
                </a:solidFill>
              </a:rPr>
              <a:t>Nat </a:t>
            </a:r>
            <a:r>
              <a:rPr lang="en-GB" sz="1200" dirty="0" err="1">
                <a:solidFill>
                  <a:prstClr val="white"/>
                </a:solidFill>
              </a:rPr>
              <a:t>Commun</a:t>
            </a:r>
            <a:r>
              <a:rPr lang="en-GB" sz="1200" dirty="0">
                <a:solidFill>
                  <a:prstClr val="white"/>
                </a:solidFill>
              </a:rPr>
              <a:t>. 2016 Oct 17;7:13138</a:t>
            </a:r>
            <a:endParaRPr lang="et-EE" sz="1200" dirty="0">
              <a:solidFill>
                <a:prstClr val="white"/>
              </a:solidFill>
            </a:endParaRPr>
          </a:p>
        </p:txBody>
      </p:sp>
    </p:spTree>
    <p:extLst>
      <p:ext uri="{BB962C8B-B14F-4D97-AF65-F5344CB8AC3E}">
        <p14:creationId xmlns:p14="http://schemas.microsoft.com/office/powerpoint/2010/main" val="35146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06490" y="4748065"/>
            <a:ext cx="10515600" cy="1360744"/>
          </a:xfrm>
        </p:spPr>
        <p:txBody>
          <a:bodyPr/>
          <a:lstStyle/>
          <a:p>
            <a:pPr marL="0" indent="0">
              <a:buNone/>
            </a:pPr>
            <a:r>
              <a:rPr lang="et-EE" dirty="0" smtClean="0">
                <a:solidFill>
                  <a:schemeClr val="bg1"/>
                </a:solidFill>
              </a:rPr>
              <a:t>Depressiooniga seostub aju kasvufaktorite (BDNF) madal tase ning aeroobse treeninguga kaasneb nii depressiooni vähendav kui BDNF taset tõstev efekt, potentsiaalselt pärssides süvenevat atroofiat*</a:t>
            </a:r>
          </a:p>
          <a:p>
            <a:endParaRPr lang="et-EE" dirty="0">
              <a:solidFill>
                <a:schemeClr val="bg1"/>
              </a:solidFill>
            </a:endParaRPr>
          </a:p>
        </p:txBody>
      </p:sp>
      <p:sp>
        <p:nvSpPr>
          <p:cNvPr id="4" name="Rectangle 3"/>
          <p:cNvSpPr/>
          <p:nvPr/>
        </p:nvSpPr>
        <p:spPr>
          <a:xfrm>
            <a:off x="5999664" y="6311900"/>
            <a:ext cx="6096000" cy="461665"/>
          </a:xfrm>
          <a:prstGeom prst="rect">
            <a:avLst/>
          </a:prstGeom>
        </p:spPr>
        <p:txBody>
          <a:bodyPr>
            <a:spAutoFit/>
          </a:bodyPr>
          <a:lstStyle/>
          <a:p>
            <a:r>
              <a:rPr lang="et-EE" sz="1200" dirty="0" smtClean="0">
                <a:solidFill>
                  <a:prstClr val="white">
                    <a:lumMod val="65000"/>
                  </a:prstClr>
                </a:solidFill>
                <a:latin typeface="Myriad Pro"/>
              </a:rPr>
              <a:t>*</a:t>
            </a:r>
            <a:r>
              <a:rPr lang="et-EE" sz="1200" dirty="0" err="1" smtClean="0">
                <a:solidFill>
                  <a:prstClr val="white">
                    <a:lumMod val="65000"/>
                  </a:prstClr>
                </a:solidFill>
                <a:latin typeface="Myriad Pro"/>
              </a:rPr>
              <a:t>Erickson</a:t>
            </a:r>
            <a:r>
              <a:rPr lang="et-EE" sz="1200" dirty="0" smtClean="0">
                <a:solidFill>
                  <a:prstClr val="white">
                    <a:lumMod val="65000"/>
                  </a:prstClr>
                </a:solidFill>
                <a:latin typeface="Myriad Pro"/>
              </a:rPr>
              <a:t> </a:t>
            </a:r>
            <a:r>
              <a:rPr lang="et-EE" sz="1200" dirty="0">
                <a:solidFill>
                  <a:prstClr val="white">
                    <a:lumMod val="65000"/>
                  </a:prstClr>
                </a:solidFill>
                <a:latin typeface="Myriad Pro"/>
              </a:rPr>
              <a:t>KI, </a:t>
            </a:r>
            <a:r>
              <a:rPr lang="et-EE" sz="1200" dirty="0" err="1">
                <a:solidFill>
                  <a:prstClr val="white">
                    <a:lumMod val="65000"/>
                  </a:prstClr>
                </a:solidFill>
                <a:latin typeface="Myriad Pro"/>
              </a:rPr>
              <a:t>Miller</a:t>
            </a:r>
            <a:r>
              <a:rPr lang="et-EE" sz="1200" dirty="0">
                <a:solidFill>
                  <a:prstClr val="white">
                    <a:lumMod val="65000"/>
                  </a:prstClr>
                </a:solidFill>
                <a:latin typeface="Myriad Pro"/>
              </a:rPr>
              <a:t> DL, </a:t>
            </a:r>
            <a:r>
              <a:rPr lang="et-EE" sz="1200" dirty="0" err="1">
                <a:solidFill>
                  <a:prstClr val="white">
                    <a:lumMod val="65000"/>
                  </a:prstClr>
                </a:solidFill>
                <a:latin typeface="Myriad Pro"/>
              </a:rPr>
              <a:t>Roecklein</a:t>
            </a:r>
            <a:r>
              <a:rPr lang="et-EE" sz="1200" dirty="0">
                <a:solidFill>
                  <a:prstClr val="white">
                    <a:lumMod val="65000"/>
                  </a:prstClr>
                </a:solidFill>
                <a:latin typeface="Myriad Pro"/>
              </a:rPr>
              <a:t> KA. </a:t>
            </a:r>
            <a:r>
              <a:rPr lang="et-EE" sz="1200" dirty="0" err="1">
                <a:solidFill>
                  <a:prstClr val="white">
                    <a:lumMod val="65000"/>
                  </a:prstClr>
                </a:solidFill>
                <a:latin typeface="Myriad Pro"/>
              </a:rPr>
              <a:t>The</a:t>
            </a:r>
            <a:r>
              <a:rPr lang="et-EE" sz="1200" dirty="0">
                <a:solidFill>
                  <a:prstClr val="white">
                    <a:lumMod val="65000"/>
                  </a:prstClr>
                </a:solidFill>
                <a:latin typeface="Myriad Pro"/>
              </a:rPr>
              <a:t> </a:t>
            </a:r>
            <a:r>
              <a:rPr lang="et-EE" sz="1200" dirty="0" err="1">
                <a:solidFill>
                  <a:prstClr val="white">
                    <a:lumMod val="65000"/>
                  </a:prstClr>
                </a:solidFill>
                <a:latin typeface="Myriad Pro"/>
              </a:rPr>
              <a:t>aging</a:t>
            </a:r>
            <a:r>
              <a:rPr lang="et-EE" sz="1200" dirty="0">
                <a:solidFill>
                  <a:prstClr val="white">
                    <a:lumMod val="65000"/>
                  </a:prstClr>
                </a:solidFill>
                <a:latin typeface="Myriad Pro"/>
              </a:rPr>
              <a:t> </a:t>
            </a:r>
            <a:r>
              <a:rPr lang="et-EE" sz="1200" dirty="0" err="1">
                <a:solidFill>
                  <a:prstClr val="white">
                    <a:lumMod val="65000"/>
                  </a:prstClr>
                </a:solidFill>
                <a:latin typeface="Myriad Pro"/>
              </a:rPr>
              <a:t>hippocampus</a:t>
            </a:r>
            <a:r>
              <a:rPr lang="et-EE" sz="1200" dirty="0">
                <a:solidFill>
                  <a:prstClr val="white">
                    <a:lumMod val="65000"/>
                  </a:prstClr>
                </a:solidFill>
                <a:latin typeface="Myriad Pro"/>
              </a:rPr>
              <a:t>: </a:t>
            </a:r>
            <a:r>
              <a:rPr lang="et-EE" sz="1200" dirty="0" err="1">
                <a:solidFill>
                  <a:prstClr val="white">
                    <a:lumMod val="65000"/>
                  </a:prstClr>
                </a:solidFill>
                <a:latin typeface="Myriad Pro"/>
              </a:rPr>
              <a:t>interactions</a:t>
            </a:r>
            <a:r>
              <a:rPr lang="et-EE" sz="1200" dirty="0">
                <a:solidFill>
                  <a:prstClr val="white">
                    <a:lumMod val="65000"/>
                  </a:prstClr>
                </a:solidFill>
                <a:latin typeface="Myriad Pro"/>
              </a:rPr>
              <a:t> </a:t>
            </a:r>
            <a:r>
              <a:rPr lang="et-EE" sz="1200" dirty="0" err="1">
                <a:solidFill>
                  <a:prstClr val="white">
                    <a:lumMod val="65000"/>
                  </a:prstClr>
                </a:solidFill>
                <a:latin typeface="Myriad Pro"/>
              </a:rPr>
              <a:t>between</a:t>
            </a:r>
            <a:r>
              <a:rPr lang="et-EE" sz="1200" dirty="0">
                <a:solidFill>
                  <a:prstClr val="white">
                    <a:lumMod val="65000"/>
                  </a:prstClr>
                </a:solidFill>
                <a:latin typeface="Myriad Pro"/>
              </a:rPr>
              <a:t> </a:t>
            </a:r>
            <a:r>
              <a:rPr lang="et-EE" sz="1200" dirty="0" err="1">
                <a:solidFill>
                  <a:prstClr val="white">
                    <a:lumMod val="65000"/>
                  </a:prstClr>
                </a:solidFill>
                <a:latin typeface="Myriad Pro"/>
              </a:rPr>
              <a:t>exercise</a:t>
            </a:r>
            <a:r>
              <a:rPr lang="et-EE" sz="1200" dirty="0">
                <a:solidFill>
                  <a:prstClr val="white">
                    <a:lumMod val="65000"/>
                  </a:prstClr>
                </a:solidFill>
                <a:latin typeface="Myriad Pro"/>
              </a:rPr>
              <a:t>, </a:t>
            </a:r>
            <a:r>
              <a:rPr lang="et-EE" sz="1200" dirty="0" err="1">
                <a:solidFill>
                  <a:prstClr val="white">
                    <a:lumMod val="65000"/>
                  </a:prstClr>
                </a:solidFill>
                <a:latin typeface="Myriad Pro"/>
              </a:rPr>
              <a:t>depression</a:t>
            </a:r>
            <a:r>
              <a:rPr lang="et-EE" sz="1200" dirty="0">
                <a:solidFill>
                  <a:prstClr val="white">
                    <a:lumMod val="65000"/>
                  </a:prstClr>
                </a:solidFill>
                <a:latin typeface="Myriad Pro"/>
              </a:rPr>
              <a:t>, and BDNF. </a:t>
            </a:r>
            <a:r>
              <a:rPr lang="et-EE" sz="1200" i="1" dirty="0" err="1">
                <a:solidFill>
                  <a:prstClr val="white">
                    <a:lumMod val="65000"/>
                  </a:prstClr>
                </a:solidFill>
                <a:latin typeface="Myriad Pro"/>
              </a:rPr>
              <a:t>Neuroscientist</a:t>
            </a:r>
            <a:r>
              <a:rPr lang="et-EE" sz="1200" dirty="0">
                <a:solidFill>
                  <a:prstClr val="white">
                    <a:lumMod val="65000"/>
                  </a:prstClr>
                </a:solidFill>
                <a:latin typeface="Myriad Pro"/>
              </a:rPr>
              <a:t>. 2012 Feb;18(1):82-97.</a:t>
            </a:r>
          </a:p>
        </p:txBody>
      </p:sp>
    </p:spTree>
    <p:extLst>
      <p:ext uri="{BB962C8B-B14F-4D97-AF65-F5344CB8AC3E}">
        <p14:creationId xmlns:p14="http://schemas.microsoft.com/office/powerpoint/2010/main" val="247885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2239" y="2375158"/>
            <a:ext cx="3767403" cy="1477328"/>
          </a:xfrm>
          <a:prstGeom prst="rect">
            <a:avLst/>
          </a:prstGeom>
        </p:spPr>
        <p:txBody>
          <a:bodyPr wrap="square">
            <a:spAutoFit/>
          </a:bodyPr>
          <a:lstStyle/>
          <a:p>
            <a:r>
              <a:rPr lang="et-EE" sz="3000" dirty="0">
                <a:solidFill>
                  <a:prstClr val="white"/>
                </a:solidFill>
                <a:latin typeface="Courier New" panose="02070309020205020404" pitchFamily="49" charset="0"/>
                <a:cs typeface="Courier New" panose="02070309020205020404" pitchFamily="49" charset="0"/>
              </a:rPr>
              <a:t>Intelligentsus </a:t>
            </a:r>
            <a:r>
              <a:rPr lang="et-EE" sz="3000" dirty="0" smtClean="0">
                <a:solidFill>
                  <a:prstClr val="white"/>
                </a:solidFill>
                <a:latin typeface="Courier New" panose="02070309020205020404" pitchFamily="49" charset="0"/>
                <a:cs typeface="Courier New" panose="02070309020205020404" pitchFamily="49" charset="0"/>
              </a:rPr>
              <a:t/>
            </a:r>
            <a:br>
              <a:rPr lang="et-EE" sz="3000" dirty="0" smtClean="0">
                <a:solidFill>
                  <a:prstClr val="white"/>
                </a:solidFill>
                <a:latin typeface="Courier New" panose="02070309020205020404" pitchFamily="49" charset="0"/>
                <a:cs typeface="Courier New" panose="02070309020205020404" pitchFamily="49" charset="0"/>
              </a:rPr>
            </a:br>
            <a:r>
              <a:rPr lang="et-EE" sz="3000" dirty="0" smtClean="0">
                <a:solidFill>
                  <a:prstClr val="white"/>
                </a:solidFill>
                <a:latin typeface="Courier New" panose="02070309020205020404" pitchFamily="49" charset="0"/>
                <a:cs typeface="Courier New" panose="02070309020205020404" pitchFamily="49" charset="0"/>
              </a:rPr>
              <a:t>rajaneb aju </a:t>
            </a:r>
            <a:br>
              <a:rPr lang="et-EE" sz="3000" dirty="0" smtClean="0">
                <a:solidFill>
                  <a:prstClr val="white"/>
                </a:solidFill>
                <a:latin typeface="Courier New" panose="02070309020205020404" pitchFamily="49" charset="0"/>
                <a:cs typeface="Courier New" panose="02070309020205020404" pitchFamily="49" charset="0"/>
              </a:rPr>
            </a:br>
            <a:r>
              <a:rPr lang="et-EE" sz="3000" dirty="0" smtClean="0">
                <a:solidFill>
                  <a:prstClr val="white"/>
                </a:solidFill>
                <a:latin typeface="Courier New" panose="02070309020205020404" pitchFamily="49" charset="0"/>
                <a:cs typeface="Courier New" panose="02070309020205020404" pitchFamily="49" charset="0"/>
              </a:rPr>
              <a:t>rakendamisele </a:t>
            </a:r>
            <a:endParaRPr lang="et-EE" sz="3000" dirty="0">
              <a:solidFill>
                <a:prstClr val="white"/>
              </a:solidFill>
              <a:latin typeface="Courier New" panose="02070309020205020404" pitchFamily="49" charset="0"/>
              <a:cs typeface="Courier New" panose="02070309020205020404" pitchFamily="49" charset="0"/>
            </a:endParaRPr>
          </a:p>
        </p:txBody>
      </p:sp>
      <p:cxnSp>
        <p:nvCxnSpPr>
          <p:cNvPr id="3" name="Straight Arrow Connector 2"/>
          <p:cNvCxnSpPr/>
          <p:nvPr/>
        </p:nvCxnSpPr>
        <p:spPr>
          <a:xfrm>
            <a:off x="3592996" y="3478696"/>
            <a:ext cx="506895" cy="183874"/>
          </a:xfrm>
          <a:prstGeom prst="straightConnector1">
            <a:avLst/>
          </a:prstGeom>
          <a:ln w="28575">
            <a:solidFill>
              <a:schemeClr val="bg1">
                <a:lumMod val="85000"/>
              </a:schemeClr>
            </a:solidFill>
            <a:prstDash val="sysDot"/>
            <a:tailEnd type="triangle"/>
          </a:ln>
        </p:spPr>
        <p:style>
          <a:lnRef idx="2">
            <a:schemeClr val="accent4"/>
          </a:lnRef>
          <a:fillRef idx="0">
            <a:schemeClr val="accent4"/>
          </a:fillRef>
          <a:effectRef idx="1">
            <a:schemeClr val="accent4"/>
          </a:effectRef>
          <a:fontRef idx="minor">
            <a:schemeClr val="tx1"/>
          </a:fontRef>
        </p:style>
      </p:cxnSp>
      <p:grpSp>
        <p:nvGrpSpPr>
          <p:cNvPr id="10" name="Group 9"/>
          <p:cNvGrpSpPr/>
          <p:nvPr/>
        </p:nvGrpSpPr>
        <p:grpSpPr>
          <a:xfrm>
            <a:off x="102239" y="3906078"/>
            <a:ext cx="4863549" cy="2078052"/>
            <a:chOff x="102239" y="3906078"/>
            <a:chExt cx="4863549" cy="2078052"/>
          </a:xfrm>
        </p:grpSpPr>
        <p:sp>
          <p:nvSpPr>
            <p:cNvPr id="6" name="Rectangle 5"/>
            <p:cNvSpPr/>
            <p:nvPr/>
          </p:nvSpPr>
          <p:spPr>
            <a:xfrm>
              <a:off x="102239" y="4045138"/>
              <a:ext cx="4863549" cy="1938992"/>
            </a:xfrm>
            <a:prstGeom prst="rect">
              <a:avLst/>
            </a:prstGeom>
          </p:spPr>
          <p:txBody>
            <a:bodyPr wrap="square">
              <a:spAutoFit/>
            </a:bodyPr>
            <a:lstStyle/>
            <a:p>
              <a:r>
                <a:rPr lang="et-EE" sz="3000" dirty="0" smtClean="0">
                  <a:solidFill>
                    <a:prstClr val="white"/>
                  </a:solidFill>
                  <a:latin typeface="Courier New" panose="02070309020205020404" pitchFamily="49" charset="0"/>
                  <a:cs typeface="Courier New" panose="02070309020205020404" pitchFamily="49" charset="0"/>
                </a:rPr>
                <a:t>Kardame sarnaneda loomale, mistõttu kehalist geniaalsust häbeneme</a:t>
              </a:r>
              <a:endParaRPr lang="et-EE" sz="3000" dirty="0">
                <a:solidFill>
                  <a:prstClr val="white"/>
                </a:solidFill>
                <a:latin typeface="Courier New" panose="02070309020205020404" pitchFamily="49" charset="0"/>
                <a:cs typeface="Courier New" panose="02070309020205020404" pitchFamily="49" charset="0"/>
              </a:endParaRPr>
            </a:p>
          </p:txBody>
        </p:sp>
        <p:cxnSp>
          <p:nvCxnSpPr>
            <p:cNvPr id="7" name="Straight Arrow Connector 6"/>
            <p:cNvCxnSpPr/>
            <p:nvPr/>
          </p:nvCxnSpPr>
          <p:spPr>
            <a:xfrm flipV="1">
              <a:off x="3632752" y="3906078"/>
              <a:ext cx="501926" cy="263387"/>
            </a:xfrm>
            <a:prstGeom prst="straightConnector1">
              <a:avLst/>
            </a:prstGeom>
            <a:ln w="28575">
              <a:solidFill>
                <a:schemeClr val="bg1">
                  <a:lumMod val="85000"/>
                </a:schemeClr>
              </a:solidFill>
              <a:prstDash val="sysDot"/>
              <a:tailEnd type="triangle"/>
            </a:ln>
          </p:spPr>
          <p:style>
            <a:lnRef idx="2">
              <a:schemeClr val="accent4"/>
            </a:lnRef>
            <a:fillRef idx="0">
              <a:schemeClr val="accent4"/>
            </a:fillRef>
            <a:effectRef idx="1">
              <a:schemeClr val="accent4"/>
            </a:effectRef>
            <a:fontRef idx="minor">
              <a:schemeClr val="tx1"/>
            </a:fontRef>
          </p:style>
        </p:cxnSp>
      </p:grpSp>
      <p:grpSp>
        <p:nvGrpSpPr>
          <p:cNvPr id="19" name="Group 18"/>
          <p:cNvGrpSpPr/>
          <p:nvPr/>
        </p:nvGrpSpPr>
        <p:grpSpPr>
          <a:xfrm>
            <a:off x="8426727" y="2983309"/>
            <a:ext cx="3765272" cy="2031325"/>
            <a:chOff x="8426727" y="2983309"/>
            <a:chExt cx="3765272" cy="2031325"/>
          </a:xfrm>
        </p:grpSpPr>
        <p:sp>
          <p:nvSpPr>
            <p:cNvPr id="5" name="Rectangle 4"/>
            <p:cNvSpPr/>
            <p:nvPr/>
          </p:nvSpPr>
          <p:spPr>
            <a:xfrm>
              <a:off x="8994912" y="2983309"/>
              <a:ext cx="3197087" cy="2031325"/>
            </a:xfrm>
            <a:prstGeom prst="rect">
              <a:avLst/>
            </a:prstGeom>
            <a:solidFill>
              <a:srgbClr val="EE4356">
                <a:alpha val="74902"/>
              </a:srgbClr>
            </a:solidFill>
          </p:spPr>
          <p:txBody>
            <a:bodyPr wrap="square">
              <a:spAutoFit/>
            </a:bodyPr>
            <a:lstStyle/>
            <a:p>
              <a:r>
                <a:rPr lang="et-EE" dirty="0" smtClean="0">
                  <a:solidFill>
                    <a:prstClr val="white"/>
                  </a:solidFill>
                  <a:latin typeface="Courier New" panose="02070309020205020404" pitchFamily="49" charset="0"/>
                  <a:cs typeface="Courier New" panose="02070309020205020404" pitchFamily="49" charset="0"/>
                </a:rPr>
                <a:t>Liikumisaparaadi juhtimisel koormatakse </a:t>
              </a:r>
              <a:br>
                <a:rPr lang="et-EE" dirty="0" smtClean="0">
                  <a:solidFill>
                    <a:prstClr val="white"/>
                  </a:solidFill>
                  <a:latin typeface="Courier New" panose="02070309020205020404" pitchFamily="49" charset="0"/>
                  <a:cs typeface="Courier New" panose="02070309020205020404" pitchFamily="49" charset="0"/>
                </a:rPr>
              </a:br>
              <a:r>
                <a:rPr lang="et-EE" b="1" dirty="0" smtClean="0">
                  <a:solidFill>
                    <a:prstClr val="white"/>
                  </a:solidFill>
                  <a:latin typeface="Courier New" panose="02070309020205020404" pitchFamily="49" charset="0"/>
                  <a:cs typeface="Courier New" panose="02070309020205020404" pitchFamily="49" charset="0"/>
                </a:rPr>
                <a:t>suuremat </a:t>
              </a:r>
              <a:r>
                <a:rPr lang="et-EE" b="1" dirty="0">
                  <a:solidFill>
                    <a:prstClr val="white"/>
                  </a:solidFill>
                  <a:latin typeface="Courier New" panose="02070309020205020404" pitchFamily="49" charset="0"/>
                  <a:cs typeface="Courier New" panose="02070309020205020404" pitchFamily="49" charset="0"/>
                </a:rPr>
                <a:t>osa ajust </a:t>
              </a:r>
              <a:r>
                <a:rPr lang="et-EE" b="1" dirty="0" smtClean="0">
                  <a:solidFill>
                    <a:prstClr val="white"/>
                  </a:solidFill>
                  <a:latin typeface="Courier New" panose="02070309020205020404" pitchFamily="49" charset="0"/>
                  <a:cs typeface="Courier New" panose="02070309020205020404" pitchFamily="49" charset="0"/>
                </a:rPr>
                <a:t/>
              </a:r>
              <a:br>
                <a:rPr lang="et-EE" b="1" dirty="0" smtClean="0">
                  <a:solidFill>
                    <a:prstClr val="white"/>
                  </a:solidFill>
                  <a:latin typeface="Courier New" panose="02070309020205020404" pitchFamily="49" charset="0"/>
                  <a:cs typeface="Courier New" panose="02070309020205020404" pitchFamily="49" charset="0"/>
                </a:rPr>
              </a:br>
              <a:r>
                <a:rPr lang="et-EE" dirty="0" smtClean="0">
                  <a:solidFill>
                    <a:prstClr val="white"/>
                  </a:solidFill>
                  <a:latin typeface="Courier New" panose="02070309020205020404" pitchFamily="49" charset="0"/>
                  <a:cs typeface="Courier New" panose="02070309020205020404" pitchFamily="49" charset="0"/>
                </a:rPr>
                <a:t>kui </a:t>
              </a:r>
              <a:r>
                <a:rPr lang="et-EE" dirty="0">
                  <a:solidFill>
                    <a:prstClr val="white"/>
                  </a:solidFill>
                  <a:latin typeface="Courier New" panose="02070309020205020404" pitchFamily="49" charset="0"/>
                  <a:cs typeface="Courier New" panose="02070309020205020404" pitchFamily="49" charset="0"/>
                </a:rPr>
                <a:t>filosofeerides, </a:t>
              </a:r>
              <a:r>
                <a:rPr lang="et-EE" dirty="0" smtClean="0">
                  <a:solidFill>
                    <a:prstClr val="white"/>
                  </a:solidFill>
                  <a:latin typeface="Courier New" panose="02070309020205020404" pitchFamily="49" charset="0"/>
                  <a:cs typeface="Courier New" panose="02070309020205020404" pitchFamily="49" charset="0"/>
                </a:rPr>
                <a:t/>
              </a:r>
              <a:br>
                <a:rPr lang="et-EE" dirty="0" smtClean="0">
                  <a:solidFill>
                    <a:prstClr val="white"/>
                  </a:solidFill>
                  <a:latin typeface="Courier New" panose="02070309020205020404" pitchFamily="49" charset="0"/>
                  <a:cs typeface="Courier New" panose="02070309020205020404" pitchFamily="49" charset="0"/>
                </a:rPr>
              </a:br>
              <a:r>
                <a:rPr lang="et-EE" dirty="0" smtClean="0">
                  <a:solidFill>
                    <a:prstClr val="white"/>
                  </a:solidFill>
                  <a:latin typeface="Courier New" panose="02070309020205020404" pitchFamily="49" charset="0"/>
                  <a:cs typeface="Courier New" panose="02070309020205020404" pitchFamily="49" charset="0"/>
                </a:rPr>
                <a:t>peast </a:t>
              </a:r>
              <a:r>
                <a:rPr lang="et-EE" dirty="0">
                  <a:solidFill>
                    <a:prstClr val="white"/>
                  </a:solidFill>
                  <a:latin typeface="Courier New" panose="02070309020205020404" pitchFamily="49" charset="0"/>
                  <a:cs typeface="Courier New" panose="02070309020205020404" pitchFamily="49" charset="0"/>
                </a:rPr>
                <a:t>arvutades, </a:t>
              </a:r>
              <a:r>
                <a:rPr lang="et-EE" dirty="0" smtClean="0">
                  <a:solidFill>
                    <a:prstClr val="white"/>
                  </a:solidFill>
                  <a:latin typeface="Courier New" panose="02070309020205020404" pitchFamily="49" charset="0"/>
                  <a:cs typeface="Courier New" panose="02070309020205020404" pitchFamily="49" charset="0"/>
                </a:rPr>
                <a:t>kirjutades</a:t>
              </a:r>
              <a:r>
                <a:rPr lang="et-EE" dirty="0">
                  <a:solidFill>
                    <a:prstClr val="white"/>
                  </a:solidFill>
                  <a:latin typeface="Courier New" panose="02070309020205020404" pitchFamily="49" charset="0"/>
                  <a:cs typeface="Courier New" panose="02070309020205020404" pitchFamily="49" charset="0"/>
                </a:rPr>
                <a:t>, maalides jne</a:t>
              </a:r>
              <a:r>
                <a:rPr lang="et-EE" dirty="0" smtClean="0">
                  <a:solidFill>
                    <a:prstClr val="white"/>
                  </a:solidFill>
                  <a:latin typeface="Courier New" panose="02070309020205020404" pitchFamily="49" charset="0"/>
                  <a:cs typeface="Courier New" panose="02070309020205020404" pitchFamily="49" charset="0"/>
                </a:rPr>
                <a:t>… </a:t>
              </a:r>
              <a:endParaRPr lang="et-EE" dirty="0">
                <a:solidFill>
                  <a:prstClr val="white"/>
                </a:solidFill>
                <a:latin typeface="Courier New" panose="02070309020205020404" pitchFamily="49" charset="0"/>
                <a:cs typeface="Courier New" panose="02070309020205020404" pitchFamily="49" charset="0"/>
              </a:endParaRPr>
            </a:p>
          </p:txBody>
        </p:sp>
        <p:cxnSp>
          <p:nvCxnSpPr>
            <p:cNvPr id="15" name="Straight Arrow Connector 14"/>
            <p:cNvCxnSpPr/>
            <p:nvPr/>
          </p:nvCxnSpPr>
          <p:spPr>
            <a:xfrm flipH="1">
              <a:off x="8426727" y="4109830"/>
              <a:ext cx="493643" cy="43899"/>
            </a:xfrm>
            <a:prstGeom prst="straightConnector1">
              <a:avLst/>
            </a:prstGeom>
            <a:ln w="28575">
              <a:solidFill>
                <a:srgbClr val="EE4356"/>
              </a:solidFill>
              <a:prstDash val="sysDot"/>
              <a:tailEnd type="triangle"/>
            </a:ln>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54019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unners br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243" y="323732"/>
            <a:ext cx="5067448" cy="5067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37653" y="5773009"/>
            <a:ext cx="6465169" cy="707886"/>
          </a:xfrm>
          <a:prstGeom prst="rect">
            <a:avLst/>
          </a:prstGeom>
        </p:spPr>
        <p:txBody>
          <a:bodyPr wrap="square">
            <a:spAutoFit/>
          </a:bodyPr>
          <a:lstStyle/>
          <a:p>
            <a:r>
              <a:rPr lang="et-EE" sz="2000" dirty="0" smtClean="0"/>
              <a:t>1 : 620 ameeriklasest läbis maratoni distantsi </a:t>
            </a:r>
            <a:r>
              <a:rPr lang="et-EE" sz="2000" dirty="0"/>
              <a:t>(2015) </a:t>
            </a:r>
            <a:endParaRPr lang="et-EE" sz="2000" dirty="0" smtClean="0"/>
          </a:p>
          <a:p>
            <a:r>
              <a:rPr lang="et-EE" sz="2000" dirty="0" smtClean="0"/>
              <a:t>1 : 5000 on ultrajooksja</a:t>
            </a:r>
            <a:endParaRPr lang="et-EE" sz="2000" dirty="0"/>
          </a:p>
        </p:txBody>
      </p:sp>
    </p:spTree>
    <p:extLst>
      <p:ext uri="{BB962C8B-B14F-4D97-AF65-F5344CB8AC3E}">
        <p14:creationId xmlns:p14="http://schemas.microsoft.com/office/powerpoint/2010/main" val="12939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5777392"/>
            <a:ext cx="9684446" cy="984885"/>
          </a:xfrm>
          <a:prstGeom prst="rect">
            <a:avLst/>
          </a:prstGeom>
        </p:spPr>
        <p:txBody>
          <a:bodyPr wrap="none">
            <a:spAutoFit/>
          </a:bodyPr>
          <a:lstStyle/>
          <a:p>
            <a:r>
              <a:rPr lang="et-EE" dirty="0" err="1">
                <a:solidFill>
                  <a:prstClr val="black"/>
                </a:solidFill>
              </a:rPr>
              <a:t>Oppezzo</a:t>
            </a:r>
            <a:r>
              <a:rPr lang="et-EE" dirty="0">
                <a:solidFill>
                  <a:prstClr val="black"/>
                </a:solidFill>
              </a:rPr>
              <a:t>, </a:t>
            </a:r>
            <a:r>
              <a:rPr lang="et-EE" dirty="0" err="1">
                <a:solidFill>
                  <a:prstClr val="black"/>
                </a:solidFill>
              </a:rPr>
              <a:t>Marily,Schwartz</a:t>
            </a:r>
            <a:r>
              <a:rPr lang="et-EE" dirty="0">
                <a:solidFill>
                  <a:prstClr val="black"/>
                </a:solidFill>
              </a:rPr>
              <a:t>, Daniel L</a:t>
            </a:r>
            <a:r>
              <a:rPr lang="et-EE" dirty="0" smtClean="0">
                <a:solidFill>
                  <a:prstClr val="black"/>
                </a:solidFill>
              </a:rPr>
              <a:t>.</a:t>
            </a:r>
            <a:br>
              <a:rPr lang="et-EE" dirty="0" smtClean="0">
                <a:solidFill>
                  <a:prstClr val="black"/>
                </a:solidFill>
              </a:rPr>
            </a:br>
            <a:r>
              <a:rPr lang="en-GB" sz="2200" dirty="0" smtClean="0">
                <a:solidFill>
                  <a:prstClr val="white"/>
                </a:solidFill>
              </a:rPr>
              <a:t>Give </a:t>
            </a:r>
            <a:r>
              <a:rPr lang="en-GB" sz="2200" dirty="0">
                <a:solidFill>
                  <a:prstClr val="white"/>
                </a:solidFill>
              </a:rPr>
              <a:t>your ideas some legs: The positive effect of walking on creative thinking</a:t>
            </a:r>
            <a:r>
              <a:rPr lang="en-GB" sz="2200" dirty="0" smtClean="0">
                <a:solidFill>
                  <a:prstClr val="white"/>
                </a:solidFill>
              </a:rPr>
              <a:t>.</a:t>
            </a:r>
            <a:r>
              <a:rPr lang="et-EE" sz="2200" dirty="0" smtClean="0">
                <a:solidFill>
                  <a:prstClr val="white"/>
                </a:solidFill>
              </a:rPr>
              <a:t/>
            </a:r>
            <a:br>
              <a:rPr lang="et-EE" sz="2200" dirty="0" smtClean="0">
                <a:solidFill>
                  <a:prstClr val="white"/>
                </a:solidFill>
              </a:rPr>
            </a:br>
            <a:r>
              <a:rPr lang="en-GB" dirty="0" smtClean="0">
                <a:solidFill>
                  <a:prstClr val="white">
                    <a:lumMod val="65000"/>
                  </a:prstClr>
                </a:solidFill>
              </a:rPr>
              <a:t>Journal </a:t>
            </a:r>
            <a:r>
              <a:rPr lang="en-GB" dirty="0">
                <a:solidFill>
                  <a:prstClr val="white">
                    <a:lumMod val="65000"/>
                  </a:prstClr>
                </a:solidFill>
              </a:rPr>
              <a:t>of Experimental Psychology: Learning, Memory, and Cognition, Vol 40(4), Jul 2014, 1142-1152</a:t>
            </a:r>
            <a:endParaRPr lang="et-EE" dirty="0">
              <a:solidFill>
                <a:prstClr val="white">
                  <a:lumMod val="65000"/>
                </a:prstClr>
              </a:solidFill>
            </a:endParaRPr>
          </a:p>
        </p:txBody>
      </p:sp>
      <p:sp>
        <p:nvSpPr>
          <p:cNvPr id="3" name="Rectangle 2"/>
          <p:cNvSpPr/>
          <p:nvPr/>
        </p:nvSpPr>
        <p:spPr>
          <a:xfrm>
            <a:off x="2383498" y="2089201"/>
            <a:ext cx="6096000" cy="892552"/>
          </a:xfrm>
          <a:prstGeom prst="rect">
            <a:avLst/>
          </a:prstGeom>
        </p:spPr>
        <p:txBody>
          <a:bodyPr>
            <a:spAutoFit/>
          </a:bodyPr>
          <a:lstStyle/>
          <a:p>
            <a:r>
              <a:rPr lang="en-GB" sz="2200" dirty="0">
                <a:solidFill>
                  <a:srgbClr val="000000"/>
                </a:solidFill>
                <a:latin typeface="Source Serif Pro"/>
              </a:rPr>
              <a:t>The creative output increased by an average of </a:t>
            </a:r>
            <a:r>
              <a:rPr lang="en-GB" sz="3000" dirty="0">
                <a:solidFill>
                  <a:srgbClr val="000000"/>
                </a:solidFill>
                <a:latin typeface="Source Serif Pro"/>
              </a:rPr>
              <a:t>60 percent </a:t>
            </a:r>
            <a:r>
              <a:rPr lang="en-GB" sz="2200" dirty="0">
                <a:solidFill>
                  <a:srgbClr val="000000"/>
                </a:solidFill>
                <a:latin typeface="Source Serif Pro"/>
              </a:rPr>
              <a:t>when the person was walking</a:t>
            </a:r>
            <a:endParaRPr lang="et-EE" sz="2200" dirty="0">
              <a:solidFill>
                <a:prstClr val="black"/>
              </a:solidFill>
            </a:endParaRPr>
          </a:p>
        </p:txBody>
      </p:sp>
    </p:spTree>
    <p:extLst>
      <p:ext uri="{BB962C8B-B14F-4D97-AF65-F5344CB8AC3E}">
        <p14:creationId xmlns:p14="http://schemas.microsoft.com/office/powerpoint/2010/main" val="42230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302889" y="5394589"/>
            <a:ext cx="6809724" cy="1015663"/>
          </a:xfrm>
          <a:prstGeom prst="rect">
            <a:avLst/>
          </a:prstGeom>
        </p:spPr>
        <p:txBody>
          <a:bodyPr wrap="square">
            <a:spAutoFit/>
          </a:bodyPr>
          <a:lstStyle/>
          <a:p>
            <a:r>
              <a:rPr lang="en-GB" sz="3000" dirty="0">
                <a:solidFill>
                  <a:prstClr val="white"/>
                </a:solidFill>
              </a:rPr>
              <a:t>“I thought of that while riding my bicycle.”</a:t>
            </a:r>
          </a:p>
          <a:p>
            <a:r>
              <a:rPr lang="en-GB" sz="3000" dirty="0" smtClean="0">
                <a:solidFill>
                  <a:prstClr val="white"/>
                </a:solidFill>
              </a:rPr>
              <a:t>― </a:t>
            </a:r>
            <a:r>
              <a:rPr lang="en-GB" sz="3000" dirty="0">
                <a:solidFill>
                  <a:prstClr val="white"/>
                </a:solidFill>
              </a:rPr>
              <a:t>Albert Einstein</a:t>
            </a:r>
            <a:endParaRPr lang="et-EE" sz="3000" dirty="0">
              <a:solidFill>
                <a:prstClr val="white"/>
              </a:solidFill>
            </a:endParaRPr>
          </a:p>
        </p:txBody>
      </p:sp>
      <p:pic>
        <p:nvPicPr>
          <p:cNvPr id="4098" name="Picture 2" descr="Pildiotsingu tulem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5" y="94411"/>
            <a:ext cx="4469158" cy="67037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90570" y="488438"/>
            <a:ext cx="6075446" cy="369332"/>
          </a:xfrm>
          <a:prstGeom prst="rect">
            <a:avLst/>
          </a:prstGeom>
          <a:noFill/>
        </p:spPr>
        <p:txBody>
          <a:bodyPr wrap="none" rtlCol="0">
            <a:spAutoFit/>
          </a:bodyPr>
          <a:lstStyle/>
          <a:p>
            <a:r>
              <a:rPr lang="et-EE" dirty="0" smtClean="0">
                <a:solidFill>
                  <a:prstClr val="black"/>
                </a:solidFill>
              </a:rPr>
              <a:t>Enam-vähem* tavaline aju. Mõtlemine </a:t>
            </a:r>
            <a:r>
              <a:rPr lang="et-EE" dirty="0" err="1" smtClean="0">
                <a:solidFill>
                  <a:prstClr val="black"/>
                </a:solidFill>
              </a:rPr>
              <a:t>neurogeneesi</a:t>
            </a:r>
            <a:r>
              <a:rPr lang="et-EE" dirty="0" smtClean="0">
                <a:solidFill>
                  <a:prstClr val="black"/>
                </a:solidFill>
              </a:rPr>
              <a:t> ei käivita.</a:t>
            </a:r>
            <a:endParaRPr lang="et-EE" dirty="0">
              <a:solidFill>
                <a:prstClr val="black"/>
              </a:solidFill>
            </a:endParaRPr>
          </a:p>
        </p:txBody>
      </p:sp>
      <p:cxnSp>
        <p:nvCxnSpPr>
          <p:cNvPr id="6" name="Straight Arrow Connector 5"/>
          <p:cNvCxnSpPr/>
          <p:nvPr/>
        </p:nvCxnSpPr>
        <p:spPr>
          <a:xfrm flipH="1">
            <a:off x="5776055" y="817848"/>
            <a:ext cx="920079" cy="4373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Rectangle 6"/>
          <p:cNvSpPr/>
          <p:nvPr/>
        </p:nvSpPr>
        <p:spPr>
          <a:xfrm>
            <a:off x="8813633" y="6428816"/>
            <a:ext cx="3298980" cy="369332"/>
          </a:xfrm>
          <a:prstGeom prst="rect">
            <a:avLst/>
          </a:prstGeom>
        </p:spPr>
        <p:txBody>
          <a:bodyPr wrap="none">
            <a:spAutoFit/>
          </a:bodyPr>
          <a:lstStyle/>
          <a:p>
            <a:r>
              <a:rPr lang="et-EE" dirty="0" smtClean="0">
                <a:solidFill>
                  <a:prstClr val="black"/>
                </a:solidFill>
              </a:rPr>
              <a:t>*doi:10.1038/nature.2012.11836</a:t>
            </a:r>
            <a:endParaRPr lang="et-EE" dirty="0">
              <a:solidFill>
                <a:prstClr val="black"/>
              </a:solidFill>
            </a:endParaRPr>
          </a:p>
        </p:txBody>
      </p:sp>
    </p:spTree>
    <p:extLst>
      <p:ext uri="{BB962C8B-B14F-4D97-AF65-F5344CB8AC3E}">
        <p14:creationId xmlns:p14="http://schemas.microsoft.com/office/powerpoint/2010/main" val="30437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6214425" y="72402"/>
            <a:ext cx="3984424" cy="4308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t-EE" sz="2200" dirty="0" smtClean="0">
                <a:solidFill>
                  <a:prstClr val="white"/>
                </a:solidFill>
              </a:rPr>
              <a:t>Milleks inimesele +650 lihast?      </a:t>
            </a:r>
          </a:p>
        </p:txBody>
      </p:sp>
      <p:sp>
        <p:nvSpPr>
          <p:cNvPr id="6" name="TextBox 5"/>
          <p:cNvSpPr txBox="1"/>
          <p:nvPr/>
        </p:nvSpPr>
        <p:spPr>
          <a:xfrm>
            <a:off x="222072" y="3902219"/>
            <a:ext cx="11427295" cy="110799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t-EE" sz="2200" dirty="0" smtClean="0">
                <a:solidFill>
                  <a:prstClr val="white"/>
                </a:solidFill>
              </a:rPr>
              <a:t>Miks kehalist geniaalsust ei taheta tunnistada tuleneb meie kristlikust hirmust sarnaneda loomaga</a:t>
            </a:r>
          </a:p>
          <a:p>
            <a:r>
              <a:rPr lang="et-EE" sz="2200" dirty="0" smtClean="0">
                <a:solidFill>
                  <a:prstClr val="white"/>
                </a:solidFill>
              </a:rPr>
              <a:t>Mäletate kui suur šokk oli Darwini teooria (ja on tänaseni)</a:t>
            </a:r>
          </a:p>
          <a:p>
            <a:r>
              <a:rPr lang="en-GB" sz="2200" dirty="0" smtClean="0">
                <a:solidFill>
                  <a:schemeClr val="accent4"/>
                </a:solidFill>
              </a:rPr>
              <a:t>M</a:t>
            </a:r>
            <a:r>
              <a:rPr lang="et-EE" sz="2200" dirty="0" err="1" smtClean="0">
                <a:solidFill>
                  <a:schemeClr val="accent4"/>
                </a:solidFill>
              </a:rPr>
              <a:t>itte</a:t>
            </a:r>
            <a:r>
              <a:rPr lang="et-EE" sz="2200" dirty="0" smtClean="0">
                <a:solidFill>
                  <a:schemeClr val="accent4"/>
                </a:solidFill>
              </a:rPr>
              <a:t>-kehaline intellektuaalsus hoiab meid eemal „loomaks olemisest“</a:t>
            </a:r>
          </a:p>
        </p:txBody>
      </p:sp>
      <p:sp>
        <p:nvSpPr>
          <p:cNvPr id="2" name="Rectangle 1"/>
          <p:cNvSpPr/>
          <p:nvPr/>
        </p:nvSpPr>
        <p:spPr>
          <a:xfrm rot="21018143">
            <a:off x="675386" y="571443"/>
            <a:ext cx="3363613" cy="861774"/>
          </a:xfrm>
          <a:prstGeom prst="rect">
            <a:avLst/>
          </a:prstGeom>
          <a:solidFill>
            <a:schemeClr val="accent1">
              <a:lumMod val="75000"/>
            </a:schemeClr>
          </a:solidFill>
          <a:ln>
            <a:noFill/>
          </a:ln>
        </p:spPr>
        <p:style>
          <a:lnRef idx="1">
            <a:schemeClr val="accent2"/>
          </a:lnRef>
          <a:fillRef idx="3">
            <a:schemeClr val="accent2"/>
          </a:fillRef>
          <a:effectRef idx="2">
            <a:schemeClr val="accent2"/>
          </a:effectRef>
          <a:fontRef idx="minor">
            <a:schemeClr val="lt1"/>
          </a:fontRef>
        </p:style>
        <p:txBody>
          <a:bodyPr wrap="none">
            <a:spAutoFit/>
          </a:bodyPr>
          <a:lstStyle/>
          <a:p>
            <a:r>
              <a:rPr lang="et-EE" sz="5000" dirty="0" smtClean="0"/>
              <a:t>Ajuta </a:t>
            </a:r>
            <a:r>
              <a:rPr lang="et-EE" sz="5000" dirty="0"/>
              <a:t>sport?</a:t>
            </a:r>
          </a:p>
        </p:txBody>
      </p:sp>
    </p:spTree>
    <p:extLst>
      <p:ext uri="{BB962C8B-B14F-4D97-AF65-F5344CB8AC3E}">
        <p14:creationId xmlns:p14="http://schemas.microsoft.com/office/powerpoint/2010/main" val="283001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Rectangle 1"/>
          <p:cNvSpPr/>
          <p:nvPr/>
        </p:nvSpPr>
        <p:spPr>
          <a:xfrm>
            <a:off x="9869151" y="347787"/>
            <a:ext cx="2012859" cy="55399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3000" dirty="0"/>
              <a:t>Barkley 100</a:t>
            </a:r>
            <a:endParaRPr lang="et-EE" sz="3000" dirty="0"/>
          </a:p>
        </p:txBody>
      </p:sp>
    </p:spTree>
    <p:extLst>
      <p:ext uri="{BB962C8B-B14F-4D97-AF65-F5344CB8AC3E}">
        <p14:creationId xmlns:p14="http://schemas.microsoft.com/office/powerpoint/2010/main" val="63358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9363675" y="234197"/>
            <a:ext cx="2703689" cy="55399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3000" dirty="0"/>
              <a:t>Triple DECA Iron</a:t>
            </a:r>
            <a:endParaRPr lang="et-EE" sz="3000" dirty="0"/>
          </a:p>
        </p:txBody>
      </p:sp>
    </p:spTree>
    <p:extLst>
      <p:ext uri="{BB962C8B-B14F-4D97-AF65-F5344CB8AC3E}">
        <p14:creationId xmlns:p14="http://schemas.microsoft.com/office/powerpoint/2010/main" val="412910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229405" y="126286"/>
            <a:ext cx="7736285" cy="55399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3000" dirty="0"/>
              <a:t>Sri </a:t>
            </a:r>
            <a:r>
              <a:rPr lang="en-GB" sz="3000" dirty="0" err="1"/>
              <a:t>Chinmoy</a:t>
            </a:r>
            <a:r>
              <a:rPr lang="en-GB" sz="3000" dirty="0"/>
              <a:t> Self-Transcendence 3,100 Mile Race</a:t>
            </a:r>
            <a:endParaRPr lang="et-EE" sz="3000" dirty="0"/>
          </a:p>
        </p:txBody>
      </p:sp>
    </p:spTree>
    <p:extLst>
      <p:ext uri="{BB962C8B-B14F-4D97-AF65-F5344CB8AC3E}">
        <p14:creationId xmlns:p14="http://schemas.microsoft.com/office/powerpoint/2010/main" val="114699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092689" y="222838"/>
            <a:ext cx="3837974" cy="55399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sz="3000" dirty="0"/>
              <a:t>Trans Europe Foot Race</a:t>
            </a:r>
            <a:endParaRPr lang="et-EE" sz="3000" dirty="0"/>
          </a:p>
        </p:txBody>
      </p:sp>
    </p:spTree>
    <p:extLst>
      <p:ext uri="{BB962C8B-B14F-4D97-AF65-F5344CB8AC3E}">
        <p14:creationId xmlns:p14="http://schemas.microsoft.com/office/powerpoint/2010/main" val="37049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03" y="100012"/>
            <a:ext cx="1656146" cy="25649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59964" y="6021288"/>
            <a:ext cx="7172541"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sz="3000" dirty="0">
                <a:solidFill>
                  <a:prstClr val="white"/>
                </a:solidFill>
              </a:rPr>
              <a:t>“An unhealthy soul requires a healthy body.” </a:t>
            </a:r>
            <a:endParaRPr lang="en-GB" sz="3000" dirty="0">
              <a:solidFill>
                <a:prstClr val="white"/>
              </a:solidFill>
            </a:endParaRPr>
          </a:p>
        </p:txBody>
      </p:sp>
    </p:spTree>
    <p:extLst>
      <p:ext uri="{BB962C8B-B14F-4D97-AF65-F5344CB8AC3E}">
        <p14:creationId xmlns:p14="http://schemas.microsoft.com/office/powerpoint/2010/main" val="18430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3"/>
          <p:cNvSpPr/>
          <p:nvPr/>
        </p:nvSpPr>
        <p:spPr>
          <a:xfrm>
            <a:off x="6679570" y="1505543"/>
            <a:ext cx="4572000" cy="2585323"/>
          </a:xfrm>
          <a:prstGeom prst="rect">
            <a:avLst/>
          </a:prstGeom>
        </p:spPr>
        <p:txBody>
          <a:bodyPr>
            <a:spAutoFit/>
          </a:bodyPr>
          <a:lstStyle/>
          <a:p>
            <a:r>
              <a:rPr lang="en-US" dirty="0">
                <a:solidFill>
                  <a:prstClr val="black"/>
                </a:solidFill>
              </a:rPr>
              <a:t>“I didn't start running because somebody asked me to become a runner. Just like I didn't become a novelist because someone asked me to. One day, out of the blue, I wanted to write a novel. </a:t>
            </a:r>
            <a:r>
              <a:rPr lang="en-US" b="1" dirty="0">
                <a:solidFill>
                  <a:prstClr val="black"/>
                </a:solidFill>
              </a:rPr>
              <a:t>And one day, out of the blue, I started to run-simply because I wanted to</a:t>
            </a:r>
            <a:r>
              <a:rPr lang="en-US" dirty="0">
                <a:solidFill>
                  <a:prstClr val="black"/>
                </a:solidFill>
              </a:rPr>
              <a:t>. I've always done whatever I felt like doing in life. People may try to stop me, and convince me I'm wrong, but I won't change.”</a:t>
            </a:r>
            <a:endParaRPr lang="en-GB" dirty="0">
              <a:solidFill>
                <a:prstClr val="black"/>
              </a:solidFill>
            </a:endParaRPr>
          </a:p>
        </p:txBody>
      </p:sp>
    </p:spTree>
    <p:extLst>
      <p:ext uri="{BB962C8B-B14F-4D97-AF65-F5344CB8AC3E}">
        <p14:creationId xmlns:p14="http://schemas.microsoft.com/office/powerpoint/2010/main" val="415745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13163</TotalTime>
  <Words>872</Words>
  <Application>Microsoft Office PowerPoint</Application>
  <PresentationFormat>Widescreen</PresentationFormat>
  <Paragraphs>60</Paragraphs>
  <Slides>22</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Calibri</vt:lpstr>
      <vt:lpstr>Calibri Light</vt:lpstr>
      <vt:lpstr>Courier New</vt:lpstr>
      <vt:lpstr>Exchange SSm 4r</vt:lpstr>
      <vt:lpstr>Myriad Pro</vt:lpstr>
      <vt:lpstr>Source Serif Pro</vt:lpstr>
      <vt:lpstr>Office Theme</vt:lpstr>
      <vt:lpstr>6_Office Theme</vt:lpstr>
      <vt:lpstr>3_Office Theme</vt:lpstr>
      <vt:lpstr>Kas inimene võib ka kehaga õppida ja mida? Kas ka ajuta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Saladustega sport</dc:title>
  <dc:creator>Kristjan Port</dc:creator>
  <cp:lastModifiedBy>Kristjan Port</cp:lastModifiedBy>
  <cp:revision>93</cp:revision>
  <cp:lastPrinted>2016-11-11T07:14:08Z</cp:lastPrinted>
  <dcterms:created xsi:type="dcterms:W3CDTF">2016-10-16T16:28:51Z</dcterms:created>
  <dcterms:modified xsi:type="dcterms:W3CDTF">2018-05-14T08:56:26Z</dcterms:modified>
</cp:coreProperties>
</file>