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7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81" r:id="rId26"/>
    <p:sldId id="282" r:id="rId27"/>
    <p:sldId id="280" r:id="rId28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7A52F-C884-45C5-B104-C1E99FB263EB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D0CC7-69E9-47F6-9193-AB5E6DC56A0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4711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t-EE" altLang="et-EE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52" y="8684826"/>
            <a:ext cx="2972547" cy="4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A077323F-36A9-4FCB-A9FE-4E7C25A8693C}" type="slidenum">
              <a:rPr lang="et-EE" altLang="et-EE"/>
              <a:pPr/>
              <a:t>3</a:t>
            </a:fld>
            <a:endParaRPr lang="et-EE" alt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t-EE" altLang="et-EE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52" y="8684826"/>
            <a:ext cx="2972547" cy="4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AE455A5D-3A49-4B69-8184-AFC72714BF6A}" type="slidenum">
              <a:rPr lang="et-EE" altLang="et-EE"/>
              <a:pPr/>
              <a:t>16</a:t>
            </a:fld>
            <a:endParaRPr lang="et-EE" altLang="et-E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t-EE" altLang="et-EE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3852" y="8684826"/>
            <a:ext cx="2972547" cy="45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fld id="{2733E60B-EA9F-486B-A81F-F1ADC4370D52}" type="slidenum">
              <a:rPr lang="et-EE" altLang="et-EE"/>
              <a:pPr/>
              <a:t>17</a:t>
            </a:fld>
            <a:endParaRPr lang="et-EE" alt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juhtslaidi alamtiitli laadi redigeerimiseks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2" y="285663"/>
            <a:ext cx="7138918" cy="966220"/>
          </a:xfrm>
        </p:spPr>
        <p:txBody>
          <a:bodyPr/>
          <a:lstStyle>
            <a:lvl1pPr>
              <a:defRPr sz="2800"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496" y="1535906"/>
            <a:ext cx="8317323" cy="4920258"/>
          </a:xfrm>
        </p:spPr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78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1" y="289901"/>
            <a:ext cx="7138918" cy="966639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8656" y="1535906"/>
            <a:ext cx="3326309" cy="47284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2121" y="1535906"/>
            <a:ext cx="3326309" cy="4728409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673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1" y="274588"/>
            <a:ext cx="7253452" cy="977295"/>
          </a:xfrm>
        </p:spPr>
        <p:txBody>
          <a:bodyPr/>
          <a:lstStyle>
            <a:lvl1pPr>
              <a:defRPr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766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901" y="289901"/>
            <a:ext cx="7138918" cy="966639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8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7934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1201252"/>
            <a:ext cx="3008189" cy="455676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656928"/>
            <a:ext cx="3008189" cy="446883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t-EE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4381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pPr lvl="0"/>
            <a:endParaRPr lang="en-US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6102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84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748487" y="437555"/>
            <a:ext cx="1689943" cy="6018609"/>
          </a:xfrm>
        </p:spPr>
        <p:txBody>
          <a:bodyPr vert="eaVert"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8657" y="437555"/>
            <a:ext cx="4962674" cy="5877391"/>
          </a:xfr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564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itli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FFC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t-EE" dirty="0"/>
          </a:p>
        </p:txBody>
      </p:sp>
      <p:sp>
        <p:nvSpPr>
          <p:cNvPr id="4" name="Ristkülik 3"/>
          <p:cNvSpPr/>
          <p:nvPr userDrawn="1"/>
        </p:nvSpPr>
        <p:spPr>
          <a:xfrm>
            <a:off x="0" y="0"/>
            <a:ext cx="9144000" cy="1886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7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ti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Klõpsake juhtslaidi teksti laadide redigeerimiseks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Klõpsake tiitlilaadi muutmiseks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Klõpsake juhtslaidi teksti laadide redigeerimiseks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AE99A-A1D1-4ABE-8257-4DFE65B69C3F}" type="datetimeFigureOut">
              <a:rPr lang="et-EE" smtClean="0"/>
              <a:t>24.08.2016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D0617-0E67-4722-BF70-32AD8983E014}" type="slidenum">
              <a:rPr lang="et-EE" smtClean="0"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32902" y="289901"/>
            <a:ext cx="6632839" cy="96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</a:t>
            </a:r>
            <a:r>
              <a:rPr lang="et-EE" dirty="0" smtClean="0">
                <a:sym typeface="Arial" charset="0"/>
              </a:rPr>
              <a:t> </a:t>
            </a:r>
            <a:r>
              <a:rPr lang="en-US" dirty="0" smtClean="0">
                <a:sym typeface="Arial" charset="0"/>
              </a:rPr>
              <a:t>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4497" y="1535906"/>
            <a:ext cx="7811244" cy="467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>
                <a:sym typeface="Arial" charset="0"/>
              </a:rPr>
              <a:t>Click to edit Master text styles</a:t>
            </a:r>
          </a:p>
          <a:p>
            <a:pPr lvl="1"/>
            <a:r>
              <a:rPr lang="en-US" dirty="0" smtClean="0">
                <a:sym typeface="Arial" charset="0"/>
              </a:rPr>
              <a:t>Second level</a:t>
            </a:r>
          </a:p>
          <a:p>
            <a:pPr lvl="2"/>
            <a:r>
              <a:rPr lang="en-US" dirty="0" smtClean="0">
                <a:sym typeface="Arial" charset="0"/>
              </a:rPr>
              <a:t>Third level</a:t>
            </a:r>
          </a:p>
          <a:p>
            <a:pPr lvl="3"/>
            <a:r>
              <a:rPr lang="en-US" dirty="0" smtClean="0">
                <a:sym typeface="Arial" charset="0"/>
              </a:rPr>
              <a:t>Fourth level</a:t>
            </a:r>
          </a:p>
          <a:p>
            <a:pPr lvl="4"/>
            <a:r>
              <a:rPr lang="en-US" dirty="0" smtClean="0">
                <a:sym typeface="Arial" charset="0"/>
              </a:rPr>
              <a:t>Fifth level</a:t>
            </a:r>
          </a:p>
        </p:txBody>
      </p:sp>
      <p:sp>
        <p:nvSpPr>
          <p:cNvPr id="2052" name="Rectangle 3"/>
          <p:cNvSpPr>
            <a:spLocks/>
          </p:cNvSpPr>
          <p:nvPr/>
        </p:nvSpPr>
        <p:spPr bwMode="auto">
          <a:xfrm>
            <a:off x="0" y="-8930"/>
            <a:ext cx="9144000" cy="8036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t-EE" sz="3000">
              <a:solidFill>
                <a:srgbClr val="000000"/>
              </a:solidFill>
              <a:sym typeface="Gill Sans" pitchFamily="-65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461" y="2866430"/>
            <a:ext cx="145553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8" y="392906"/>
            <a:ext cx="803672" cy="736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217766" y="6316987"/>
            <a:ext cx="1974594" cy="541974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1700" dirty="0" smtClean="0">
                <a:solidFill>
                  <a:srgbClr val="808080"/>
                </a:solidFill>
                <a:latin typeface="Gill Sans" pitchFamily="-65" charset="0"/>
                <a:sym typeface="Gill Sans" pitchFamily="-65" charset="0"/>
              </a:rPr>
              <a:t>Toomas Saal </a:t>
            </a:r>
            <a:r>
              <a:rPr lang="et-EE" sz="1700" baseline="30000" dirty="0" smtClean="0">
                <a:solidFill>
                  <a:srgbClr val="808080"/>
                </a:solidFill>
                <a:latin typeface="Gill Sans" pitchFamily="-65" charset="0"/>
                <a:sym typeface="Gill Sans" pitchFamily="-65" charset="0"/>
              </a:rPr>
              <a:t>®</a:t>
            </a:r>
            <a:endParaRPr lang="et-EE" sz="1700" dirty="0" smtClean="0">
              <a:solidFill>
                <a:srgbClr val="808080"/>
              </a:solidFill>
              <a:latin typeface="Gill Sans" pitchFamily="-65" charset="0"/>
              <a:sym typeface="Gill Sans" pitchFamily="-65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t-EE" sz="1400" dirty="0" smtClean="0">
              <a:solidFill>
                <a:srgbClr val="808080"/>
              </a:solidFill>
              <a:cs typeface="Arial" pitchFamily="34" charset="0"/>
              <a:sym typeface="Gill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00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charset="0"/>
        </a:defRPr>
      </a:lvl5pPr>
      <a:lvl6pPr marL="321457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642915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964372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285829" algn="l" rtl="0" fontAlgn="base">
        <a:spcBef>
          <a:spcPct val="0"/>
        </a:spcBef>
        <a:spcAft>
          <a:spcPct val="0"/>
        </a:spcAft>
        <a:defRPr sz="3400" b="1">
          <a:solidFill>
            <a:srgbClr val="FFB500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330387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1pPr>
      <a:lvl2pPr marL="607197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2pPr>
      <a:lvl3pPr marL="919725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3pPr>
      <a:lvl4pPr marL="1232253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4pPr>
      <a:lvl5pPr marL="1544781" indent="-330387" algn="l" rtl="0" eaLnBrk="0" fontAlgn="base" hangingPunct="0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chemeClr val="bg2">
              <a:lumMod val="75000"/>
            </a:schemeClr>
          </a:solidFill>
          <a:latin typeface="+mn-lt"/>
          <a:ea typeface="+mn-ea"/>
          <a:cs typeface="+mn-cs"/>
          <a:sym typeface="Arial" charset="0"/>
        </a:defRPr>
      </a:lvl5pPr>
      <a:lvl6pPr marL="1866238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6pPr>
      <a:lvl7pPr marL="2187696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7pPr>
      <a:lvl8pPr marL="2509153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8pPr>
      <a:lvl9pPr marL="2830610" indent="-330387" algn="l" rtl="0" fontAlgn="base">
        <a:spcBef>
          <a:spcPts val="1266"/>
        </a:spcBef>
        <a:spcAft>
          <a:spcPct val="0"/>
        </a:spcAft>
        <a:buClr>
          <a:srgbClr val="FFB500"/>
        </a:buClr>
        <a:buSzPct val="100000"/>
        <a:buFont typeface="Lucida Grande" pitchFamily="-65" charset="0"/>
        <a:buChar char="‣"/>
        <a:defRPr sz="2500">
          <a:solidFill>
            <a:srgbClr val="646464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Ülemiste City </a:t>
            </a:r>
            <a:endParaRPr lang="et-EE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endParaRPr lang="et-EE" sz="4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r>
              <a:rPr lang="et-EE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Probleemid puidust kõrghoonete ehitamisel Ülemiste City näitel</a:t>
            </a:r>
          </a:p>
          <a:p>
            <a:pPr algn="ctr" eaLnBrk="1" hangingPunct="1">
              <a:buFontTx/>
              <a:buNone/>
            </a:pPr>
            <a:endParaRPr lang="et-EE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Tx/>
              <a:buNone/>
            </a:pPr>
            <a:endParaRPr lang="et-EE" sz="3200" b="1" dirty="0" smtClean="0">
              <a:solidFill>
                <a:schemeClr val="tx1"/>
              </a:solidFill>
            </a:endParaRPr>
          </a:p>
          <a:p>
            <a:pPr eaLnBrk="1" hangingPunct="1">
              <a:buFontTx/>
              <a:buNone/>
            </a:pPr>
            <a:endParaRPr lang="en-GB" b="1" dirty="0" smtClean="0"/>
          </a:p>
        </p:txBody>
      </p:sp>
    </p:spTree>
    <p:extLst>
      <p:ext uri="{BB962C8B-B14F-4D97-AF65-F5344CB8AC3E}">
        <p14:creationId xmlns:p14="http://schemas.microsoft.com/office/powerpoint/2010/main" val="19094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699" name="Rectangle 2"/>
          <p:cNvSpPr>
            <a:spLocks/>
          </p:cNvSpPr>
          <p:nvPr/>
        </p:nvSpPr>
        <p:spPr bwMode="auto">
          <a:xfrm>
            <a:off x="5438775" y="2940050"/>
            <a:ext cx="35433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Oluline osa Eesti </a:t>
            </a:r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IKT</a:t>
            </a:r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käibest toodetakse Ülemiste Citys</a:t>
            </a:r>
          </a:p>
        </p:txBody>
      </p:sp>
      <p:pic>
        <p:nvPicPr>
          <p:cNvPr id="29700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56705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47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90D07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92" y="0"/>
            <a:ext cx="9208294" cy="436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4"/>
          <p:cNvSpPr>
            <a:spLocks/>
          </p:cNvSpPr>
          <p:nvPr/>
        </p:nvSpPr>
        <p:spPr bwMode="auto">
          <a:xfrm>
            <a:off x="3140869" y="4760913"/>
            <a:ext cx="2900958" cy="2378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spcBef>
                <a:spcPts val="336"/>
              </a:spcBef>
            </a:pPr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Pakume teenuseid, mis aitavad äriga </a:t>
            </a:r>
            <a:r>
              <a:rPr lang="en-US" altLang="et-EE" sz="2500" b="1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efektiivsemalt </a:t>
            </a:r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tegeleda</a:t>
            </a:r>
          </a:p>
        </p:txBody>
      </p:sp>
      <p:pic>
        <p:nvPicPr>
          <p:cNvPr id="30724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58800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019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/>
          </p:cNvSpPr>
          <p:nvPr/>
        </p:nvSpPr>
        <p:spPr bwMode="auto">
          <a:xfrm>
            <a:off x="3319462" y="1136650"/>
            <a:ext cx="3509963" cy="1485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t-EE" altLang="et-EE"/>
          </a:p>
        </p:txBody>
      </p:sp>
      <p:sp>
        <p:nvSpPr>
          <p:cNvPr id="31747" name="Rectangle 2"/>
          <p:cNvSpPr>
            <a:spLocks/>
          </p:cNvSpPr>
          <p:nvPr/>
        </p:nvSpPr>
        <p:spPr bwMode="auto">
          <a:xfrm>
            <a:off x="3290888" y="482600"/>
            <a:ext cx="1743075" cy="5467350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>
                <a:alpha val="0"/>
              </a:schemeClr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t-EE" altLang="et-EE"/>
          </a:p>
        </p:txBody>
      </p:sp>
      <p:pic>
        <p:nvPicPr>
          <p:cNvPr id="3174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44" y="0"/>
            <a:ext cx="82528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/>
          </p:cNvSpPr>
          <p:nvPr/>
        </p:nvSpPr>
        <p:spPr bwMode="auto">
          <a:xfrm>
            <a:off x="3140869" y="1812925"/>
            <a:ext cx="28860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>
              <a:spcBef>
                <a:spcPts val="336"/>
              </a:spcBef>
            </a:pPr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 pakume teenuseid, mis teevad elu </a:t>
            </a:r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lihtsamaks</a:t>
            </a:r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ja toetavad isiklikku </a:t>
            </a:r>
            <a:r>
              <a:rPr lang="en-US" altLang="et-EE" sz="2500" b="1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arengut</a:t>
            </a:r>
          </a:p>
          <a:p>
            <a:pPr eaLnBrk="1" hangingPunct="1"/>
            <a:endParaRPr lang="en-US" altLang="et-EE" sz="2500">
              <a:solidFill>
                <a:srgbClr val="1295DA"/>
              </a:solidFill>
              <a:ea typeface="Gill Sans" charset="0"/>
              <a:cs typeface="Gill Sans" charset="0"/>
            </a:endParaRPr>
          </a:p>
        </p:txBody>
      </p:sp>
      <p:pic>
        <p:nvPicPr>
          <p:cNvPr id="31750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869" y="5649119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751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2341" y="0"/>
            <a:ext cx="8371880" cy="74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860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/>
          </p:cNvSpPr>
          <p:nvPr/>
        </p:nvSpPr>
        <p:spPr bwMode="auto">
          <a:xfrm>
            <a:off x="3319462" y="1136650"/>
            <a:ext cx="3509963" cy="1485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t-EE" altLang="et-EE"/>
          </a:p>
        </p:txBody>
      </p:sp>
      <p:sp>
        <p:nvSpPr>
          <p:cNvPr id="32771" name="Rectangle 5"/>
          <p:cNvSpPr>
            <a:spLocks/>
          </p:cNvSpPr>
          <p:nvPr/>
        </p:nvSpPr>
        <p:spPr bwMode="auto">
          <a:xfrm>
            <a:off x="128588" y="2260600"/>
            <a:ext cx="29337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 areneme veelgi </a:t>
            </a:r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inspireerivamaks</a:t>
            </a:r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 ja huvipakkuvamaks</a:t>
            </a:r>
            <a:endParaRPr lang="en-US" altLang="et-EE" sz="2500">
              <a:solidFill>
                <a:srgbClr val="1295DA"/>
              </a:solidFill>
              <a:ea typeface="Gill Sans" charset="0"/>
              <a:cs typeface="Gill Sans" charset="0"/>
            </a:endParaRPr>
          </a:p>
        </p:txBody>
      </p:sp>
      <p:pic>
        <p:nvPicPr>
          <p:cNvPr id="32772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56705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7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44" y="-100013"/>
            <a:ext cx="7821216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805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8792" y="-1171575"/>
            <a:ext cx="9144000" cy="81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795" name="Rectangle 2"/>
          <p:cNvSpPr>
            <a:spLocks/>
          </p:cNvSpPr>
          <p:nvPr/>
        </p:nvSpPr>
        <p:spPr bwMode="auto">
          <a:xfrm>
            <a:off x="6705005" y="1952625"/>
            <a:ext cx="267176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meil on oma kultuur ja ühine </a:t>
            </a:r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identiteet</a:t>
            </a:r>
            <a:endParaRPr lang="en-US" altLang="et-EE" sz="2500">
              <a:solidFill>
                <a:srgbClr val="1295DA"/>
              </a:solidFill>
              <a:ea typeface="Gill Sans" charset="0"/>
              <a:cs typeface="Gill Sans" charset="0"/>
            </a:endParaRPr>
          </a:p>
        </p:txBody>
      </p:sp>
      <p:pic>
        <p:nvPicPr>
          <p:cNvPr id="33796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56705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88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/>
          </p:cNvSpPr>
          <p:nvPr/>
        </p:nvSpPr>
        <p:spPr bwMode="auto">
          <a:xfrm>
            <a:off x="251817" y="2564607"/>
            <a:ext cx="23479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7068" bIns="0"/>
          <a:lstStyle>
            <a:lvl1pPr marL="39688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tere tulemast</a:t>
            </a:r>
          </a:p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e-Eestisse</a:t>
            </a:r>
          </a:p>
          <a:p>
            <a:pPr eaLnBrk="1" hangingPunct="1"/>
            <a:endParaRPr lang="en-US" altLang="et-EE" sz="2500">
              <a:solidFill>
                <a:srgbClr val="1295DA"/>
              </a:solidFill>
              <a:latin typeface="Verdana Bold" charset="0"/>
              <a:ea typeface="Verdana Bold" charset="0"/>
              <a:cs typeface="Verdana Bold" charset="0"/>
              <a:sym typeface="Verdana Bold" charset="0"/>
            </a:endParaRPr>
          </a:p>
        </p:txBody>
      </p:sp>
      <p:pic>
        <p:nvPicPr>
          <p:cNvPr id="34819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832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611" y="794"/>
            <a:ext cx="7724775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374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022975"/>
            <a:ext cx="39409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ounded Rectangle 8"/>
          <p:cNvSpPr>
            <a:spLocks noChangeArrowheads="1"/>
          </p:cNvSpPr>
          <p:nvPr/>
        </p:nvSpPr>
        <p:spPr bwMode="auto">
          <a:xfrm>
            <a:off x="1525191" y="996950"/>
            <a:ext cx="5724525" cy="4535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pic>
        <p:nvPicPr>
          <p:cNvPr id="35844" name="Picture 2" descr="http://technopolis.futulabs.ee/wp-content/uploads/2013/07/Technopolis-%C3%9Clemiste-Logo_25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69" y="6194425"/>
            <a:ext cx="1403747" cy="3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 descr="Mainor Ülemis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6140450"/>
            <a:ext cx="995958" cy="3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191" y="742950"/>
            <a:ext cx="5550694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Box 1"/>
          <p:cNvSpPr txBox="1">
            <a:spLocks noChangeArrowheads="1"/>
          </p:cNvSpPr>
          <p:nvPr/>
        </p:nvSpPr>
        <p:spPr bwMode="auto">
          <a:xfrm>
            <a:off x="1466850" y="141288"/>
            <a:ext cx="8721924" cy="42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 charset="0"/>
              </a:rPr>
              <a:t>Väga hea ühistranspordi ühendus</a:t>
            </a:r>
            <a:endParaRPr lang="et-EE" altLang="et-EE" sz="2500">
              <a:solidFill>
                <a:srgbClr val="1295DA"/>
              </a:solidFill>
              <a:latin typeface="Verdana" pitchFamily="34" charset="0"/>
              <a:ea typeface="Verdana" pitchFamily="34" charset="0"/>
              <a:cs typeface="Verdana" pitchFamily="34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00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022975"/>
            <a:ext cx="394097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ounded Rectangle 8"/>
          <p:cNvSpPr>
            <a:spLocks noChangeArrowheads="1"/>
          </p:cNvSpPr>
          <p:nvPr/>
        </p:nvSpPr>
        <p:spPr bwMode="auto">
          <a:xfrm>
            <a:off x="1525191" y="996950"/>
            <a:ext cx="5724525" cy="4535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pic>
        <p:nvPicPr>
          <p:cNvPr id="37892" name="Picture 2" descr="http://technopolis.futulabs.ee/wp-content/uploads/2013/07/Technopolis-%C3%9Clemiste-Logo_25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69" y="6194425"/>
            <a:ext cx="1403747" cy="35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Mainor Ülemis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6140450"/>
            <a:ext cx="995958" cy="36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581" y="224632"/>
            <a:ext cx="9222581" cy="780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47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/>
          <a:p>
            <a:endParaRPr lang="et-EE" altLang="et-EE" smtClean="0"/>
          </a:p>
        </p:txBody>
      </p:sp>
      <p:pic>
        <p:nvPicPr>
          <p:cNvPr id="39939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450" y="7938"/>
            <a:ext cx="11271647" cy="6898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661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/>
          <a:p>
            <a:endParaRPr lang="et-EE" altLang="et-EE" smtClean="0"/>
          </a:p>
        </p:txBody>
      </p:sp>
      <p:pic>
        <p:nvPicPr>
          <p:cNvPr id="40963" name="8D73EC41-CCFB-4495-9FF4-B7379B7F8B1D" descr="F3340C41-20ED-41AB-9D25-EFF722CA9CE4@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7" y="3175"/>
            <a:ext cx="94565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088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/>
          <a:p>
            <a:endParaRPr lang="et-EE" altLang="et-EE" smtClean="0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405" tIns="19202" rIns="38405" bIns="19202" numCol="1" anchor="t" anchorCtr="0" compatLnSpc="1">
            <a:prstTxWarp prst="textNoShape">
              <a:avLst/>
            </a:prstTxWarp>
          </a:bodyPr>
          <a:lstStyle/>
          <a:p>
            <a:endParaRPr lang="et-EE" altLang="et-EE" smtClean="0"/>
          </a:p>
        </p:txBody>
      </p:sp>
      <p:pic>
        <p:nvPicPr>
          <p:cNvPr id="2150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18788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272" r="1360" b="18176"/>
          <a:stretch>
            <a:fillRect/>
          </a:stretch>
        </p:blipFill>
        <p:spPr bwMode="auto">
          <a:xfrm>
            <a:off x="-4762" y="-31750"/>
            <a:ext cx="9149953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8238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44" t="5822" r="1729" b="17060"/>
          <a:stretch/>
        </p:blipFill>
        <p:spPr>
          <a:xfrm>
            <a:off x="-17859" y="146050"/>
            <a:ext cx="8928497" cy="67119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502" y="6022776"/>
            <a:ext cx="571550" cy="83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9907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" t="4903" r="1953" b="18390"/>
          <a:stretch>
            <a:fillRect/>
          </a:stretch>
        </p:blipFill>
        <p:spPr bwMode="auto">
          <a:xfrm>
            <a:off x="24408" y="14287"/>
            <a:ext cx="9097566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674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73137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Puidust kõrghoone ÜC-s  </a:t>
            </a:r>
            <a:r>
              <a:rPr lang="et-EE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+++</a:t>
            </a:r>
            <a:endParaRPr lang="et-EE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Innovatiivne</a:t>
            </a:r>
            <a:endParaRPr lang="et-EE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Keskkonnasõbralik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Atraktiivne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Inimlik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Vastupidav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Ehituse aeg ja materjali tarne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Maailma trend</a:t>
            </a:r>
            <a:endParaRPr lang="et-EE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1397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Puidust kõrghoone ÜC-s  </a:t>
            </a:r>
            <a:r>
              <a:rPr lang="et-EE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Süttivus</a:t>
            </a:r>
            <a:r>
              <a:rPr lang="fi-FI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 </a:t>
            </a:r>
            <a:r>
              <a:rPr lang="fi-FI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tulekindlus</a:t>
            </a:r>
            <a:r>
              <a:rPr lang="fi-FI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CLT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paneelid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ei vasta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tänastele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Tuletõrje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päästeameti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normidele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ja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nõuetele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fi-FI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Tuletõkke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fi-FI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sektsioone</a:t>
            </a:r>
            <a:r>
              <a:rPr lang="fi-FI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nendest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teha</a:t>
            </a:r>
            <a:r>
              <a:rPr lang="fi-FI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ei </a:t>
            </a:r>
            <a:r>
              <a:rPr lang="fi-FI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saaks</a:t>
            </a:r>
            <a:r>
              <a:rPr lang="fi-FI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t-EE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Ehituse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hind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–CLT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paneelid on </a:t>
            </a:r>
            <a:r>
              <a:rPr lang="et-EE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kontruktiivne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osa,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välis-fassaad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tuleb lisaks soojustada ja katta seejärel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fassaadi-kattega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Sisemine välisperimeetri ja tuletõkke sektsiooni 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seinad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tuleb lisaks katta tuletõkke kipsiga. Põrand-lagede  heliisolatsiooni saamiseks tuleb teha lisatöid</a:t>
            </a:r>
            <a:r>
              <a:rPr lang="et-E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Ehk 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siis </a:t>
            </a:r>
            <a:r>
              <a:rPr lang="et-EE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CLT paneeli vaadeldavat pinda praktiliselt ei ole näha.</a:t>
            </a:r>
            <a:r>
              <a:rPr lang="et-E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Võrrelduna soojustatud betoonist hoonega, tuleb CLT hoone hind kallim.</a:t>
            </a:r>
          </a:p>
        </p:txBody>
      </p:sp>
    </p:spTree>
    <p:extLst>
      <p:ext uri="{BB962C8B-B14F-4D97-AF65-F5344CB8AC3E}">
        <p14:creationId xmlns:p14="http://schemas.microsoft.com/office/powerpoint/2010/main" val="367740749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t-EE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apital  </a:t>
            </a:r>
            <a:r>
              <a:rPr lang="et-E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kogu  eluks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268760"/>
            <a:ext cx="9144000" cy="4857403"/>
          </a:xfrm>
        </p:spPr>
        <p:txBody>
          <a:bodyPr/>
          <a:lstStyle/>
          <a:p>
            <a:pPr lvl="0" algn="ctr">
              <a:buNone/>
            </a:pPr>
            <a:r>
              <a:rPr lang="et-EE" sz="2000" dirty="0" smtClean="0">
                <a:solidFill>
                  <a:schemeClr val="tx1"/>
                </a:solidFill>
              </a:rPr>
              <a:t>				</a:t>
            </a:r>
          </a:p>
          <a:p>
            <a:pPr lvl="0" algn="ctr">
              <a:buNone/>
            </a:pPr>
            <a:r>
              <a:rPr lang="et-EE" b="1" dirty="0">
                <a:solidFill>
                  <a:schemeClr val="tx1"/>
                </a:solidFill>
              </a:rPr>
              <a:t>	</a:t>
            </a:r>
            <a:r>
              <a:rPr lang="et-EE" b="1" dirty="0" smtClean="0">
                <a:solidFill>
                  <a:schemeClr val="tx1"/>
                </a:solidFill>
              </a:rPr>
              <a:t>			</a:t>
            </a:r>
            <a:r>
              <a:rPr lang="et-EE" b="1" dirty="0" smtClean="0">
                <a:solidFill>
                  <a:schemeClr val="tx1"/>
                </a:solidFill>
              </a:rPr>
              <a:t>			</a:t>
            </a:r>
            <a:r>
              <a:rPr lang="et-EE" sz="3200" b="1" dirty="0" smtClean="0">
                <a:solidFill>
                  <a:srgbClr val="000000"/>
                </a:solidFill>
              </a:rPr>
              <a:t>KAPITAL  </a:t>
            </a:r>
            <a:r>
              <a:rPr lang="et-EE" sz="3200" b="1" dirty="0">
                <a:solidFill>
                  <a:srgbClr val="000000"/>
                </a:solidFill>
              </a:rPr>
              <a:t>ON  </a:t>
            </a:r>
            <a:r>
              <a:rPr lang="et-EE" sz="3200" b="1" dirty="0" smtClean="0">
                <a:solidFill>
                  <a:srgbClr val="000000"/>
                </a:solidFill>
              </a:rPr>
              <a:t>					    VÄÄRTUS</a:t>
            </a:r>
            <a:r>
              <a:rPr lang="et-EE" sz="3200" b="1" dirty="0">
                <a:solidFill>
                  <a:srgbClr val="000000"/>
                </a:solidFill>
              </a:rPr>
              <a:t>, </a:t>
            </a:r>
          </a:p>
          <a:p>
            <a:pPr lvl="0" algn="ctr">
              <a:buNone/>
            </a:pPr>
            <a:r>
              <a:rPr lang="et-EE" sz="3200" b="1" dirty="0" smtClean="0">
                <a:solidFill>
                  <a:srgbClr val="000000"/>
                </a:solidFill>
              </a:rPr>
              <a:t>	</a:t>
            </a:r>
            <a:r>
              <a:rPr lang="et-EE" sz="3200" b="1" dirty="0" smtClean="0">
                <a:solidFill>
                  <a:srgbClr val="000000"/>
                </a:solidFill>
              </a:rPr>
              <a:t>				        MIS  </a:t>
            </a:r>
            <a:r>
              <a:rPr lang="et-EE" sz="3200" b="1" dirty="0">
                <a:solidFill>
                  <a:srgbClr val="000000"/>
                </a:solidFill>
              </a:rPr>
              <a:t>ON  </a:t>
            </a:r>
            <a:endParaRPr lang="et-EE" sz="3200" b="1" dirty="0" smtClean="0">
              <a:solidFill>
                <a:srgbClr val="000000"/>
              </a:solidFill>
            </a:endParaRPr>
          </a:p>
          <a:p>
            <a:pPr lvl="0" algn="ctr">
              <a:buNone/>
            </a:pPr>
            <a:r>
              <a:rPr lang="et-EE" sz="3200" b="1" dirty="0">
                <a:solidFill>
                  <a:srgbClr val="000000"/>
                </a:solidFill>
              </a:rPr>
              <a:t>	</a:t>
            </a:r>
            <a:r>
              <a:rPr lang="et-EE" sz="3200" b="1" dirty="0" smtClean="0">
                <a:solidFill>
                  <a:srgbClr val="000000"/>
                </a:solidFill>
              </a:rPr>
              <a:t>			</a:t>
            </a:r>
            <a:r>
              <a:rPr lang="et-EE" sz="3200" b="1" dirty="0" smtClean="0">
                <a:solidFill>
                  <a:srgbClr val="000000"/>
                </a:solidFill>
              </a:rPr>
              <a:t>		</a:t>
            </a:r>
          </a:p>
          <a:p>
            <a:pPr lvl="0" algn="ctr">
              <a:buNone/>
            </a:pPr>
            <a:endParaRPr lang="et-EE" sz="3200" b="1" dirty="0" smtClean="0">
              <a:solidFill>
                <a:srgbClr val="000000"/>
              </a:solidFill>
            </a:endParaRPr>
          </a:p>
          <a:p>
            <a:pPr lvl="0" algn="ctr">
              <a:buNone/>
            </a:pPr>
            <a:r>
              <a:rPr lang="et-EE" sz="3200" b="1" dirty="0" smtClean="0">
                <a:solidFill>
                  <a:srgbClr val="000000"/>
                </a:solidFill>
              </a:rPr>
              <a:t>VÕIMELINE  LOOMA UUT </a:t>
            </a:r>
            <a:r>
              <a:rPr lang="et-EE" sz="3200" b="1" dirty="0" smtClean="0">
                <a:solidFill>
                  <a:srgbClr val="000000"/>
                </a:solidFill>
              </a:rPr>
              <a:t>VÄÄRTUST</a:t>
            </a:r>
          </a:p>
          <a:p>
            <a:pPr lvl="0" algn="ctr">
              <a:buNone/>
            </a:pPr>
            <a:r>
              <a:rPr lang="et-EE" sz="3200" b="1" dirty="0" smtClean="0">
                <a:solidFill>
                  <a:srgbClr val="000000"/>
                </a:solidFill>
              </a:rPr>
              <a:t>Tänan</a:t>
            </a:r>
            <a:endParaRPr lang="et-EE" sz="3200" b="1" dirty="0">
              <a:solidFill>
                <a:srgbClr val="000000"/>
              </a:solidFill>
            </a:endParaRPr>
          </a:p>
          <a:p>
            <a:pPr>
              <a:buFontTx/>
              <a:buNone/>
            </a:pPr>
            <a:endParaRPr lang="et-EE" sz="20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t-EE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toomas\Desktop\sept.2014 Mainor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8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918" y="5768975"/>
            <a:ext cx="520898" cy="77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ounded Rectangle 6"/>
          <p:cNvSpPr>
            <a:spLocks noChangeArrowheads="1"/>
          </p:cNvSpPr>
          <p:nvPr/>
        </p:nvSpPr>
        <p:spPr bwMode="auto">
          <a:xfrm>
            <a:off x="1687115" y="1355725"/>
            <a:ext cx="3509963" cy="28813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sp>
        <p:nvSpPr>
          <p:cNvPr id="22532" name="Rounded Rectangle 7"/>
          <p:cNvSpPr>
            <a:spLocks noChangeArrowheads="1"/>
          </p:cNvSpPr>
          <p:nvPr/>
        </p:nvSpPr>
        <p:spPr bwMode="auto">
          <a:xfrm>
            <a:off x="3037284" y="1860550"/>
            <a:ext cx="3833813" cy="25923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sp>
        <p:nvSpPr>
          <p:cNvPr id="22533" name="Rounded Rectangle 8"/>
          <p:cNvSpPr>
            <a:spLocks noChangeArrowheads="1"/>
          </p:cNvSpPr>
          <p:nvPr/>
        </p:nvSpPr>
        <p:spPr bwMode="auto">
          <a:xfrm>
            <a:off x="1525191" y="996950"/>
            <a:ext cx="5724525" cy="4535488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sp>
        <p:nvSpPr>
          <p:cNvPr id="22534" name="Rounded Rectangle 9"/>
          <p:cNvSpPr>
            <a:spLocks noChangeArrowheads="1"/>
          </p:cNvSpPr>
          <p:nvPr/>
        </p:nvSpPr>
        <p:spPr bwMode="auto">
          <a:xfrm>
            <a:off x="2281238" y="1644650"/>
            <a:ext cx="4158853" cy="20161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sp>
        <p:nvSpPr>
          <p:cNvPr id="22535" name="Rounded Rectangle 18"/>
          <p:cNvSpPr>
            <a:spLocks noChangeArrowheads="1"/>
          </p:cNvSpPr>
          <p:nvPr/>
        </p:nvSpPr>
        <p:spPr bwMode="auto">
          <a:xfrm>
            <a:off x="5057775" y="3527425"/>
            <a:ext cx="2241947" cy="1533525"/>
          </a:xfrm>
          <a:prstGeom prst="roundRect">
            <a:avLst>
              <a:gd name="adj" fmla="val 16667"/>
            </a:avLst>
          </a:prstGeom>
          <a:solidFill>
            <a:schemeClr val="accent1">
              <a:alpha val="65881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sp>
        <p:nvSpPr>
          <p:cNvPr id="22536" name="Rounded Rectangle 19"/>
          <p:cNvSpPr>
            <a:spLocks noChangeArrowheads="1"/>
          </p:cNvSpPr>
          <p:nvPr/>
        </p:nvSpPr>
        <p:spPr bwMode="auto">
          <a:xfrm>
            <a:off x="1687116" y="3514725"/>
            <a:ext cx="2122884" cy="1546225"/>
          </a:xfrm>
          <a:prstGeom prst="roundRect">
            <a:avLst>
              <a:gd name="adj" fmla="val 16667"/>
            </a:avLst>
          </a:prstGeom>
          <a:solidFill>
            <a:schemeClr val="accent1">
              <a:alpha val="65881"/>
            </a:scheme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lIns="38405" tIns="19202" rIns="38405" bIns="19202" anchor="ctr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t-EE" altLang="et-EE" sz="2400" b="1">
              <a:latin typeface="Verdana" pitchFamily="34" charset="0"/>
            </a:endParaRPr>
          </a:p>
        </p:txBody>
      </p:sp>
      <p:sp>
        <p:nvSpPr>
          <p:cNvPr id="22537" name="TextBox 14"/>
          <p:cNvSpPr txBox="1">
            <a:spLocks noChangeArrowheads="1"/>
          </p:cNvSpPr>
          <p:nvPr/>
        </p:nvSpPr>
        <p:spPr bwMode="auto">
          <a:xfrm>
            <a:off x="1601391" y="3536950"/>
            <a:ext cx="2275284" cy="8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Technopolis Ülemiste AS</a:t>
            </a:r>
          </a:p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(TÜC)</a:t>
            </a:r>
          </a:p>
        </p:txBody>
      </p:sp>
      <p:sp>
        <p:nvSpPr>
          <p:cNvPr id="22538" name="TextBox 29"/>
          <p:cNvSpPr txBox="1">
            <a:spLocks noChangeArrowheads="1"/>
          </p:cNvSpPr>
          <p:nvPr/>
        </p:nvSpPr>
        <p:spPr bwMode="auto">
          <a:xfrm>
            <a:off x="5655469" y="4581525"/>
            <a:ext cx="1022747" cy="3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2/3</a:t>
            </a:r>
          </a:p>
        </p:txBody>
      </p:sp>
      <p:sp>
        <p:nvSpPr>
          <p:cNvPr id="22539" name="TextBox 30"/>
          <p:cNvSpPr txBox="1">
            <a:spLocks noChangeArrowheads="1"/>
          </p:cNvSpPr>
          <p:nvPr/>
        </p:nvSpPr>
        <p:spPr bwMode="auto">
          <a:xfrm>
            <a:off x="5004197" y="3544887"/>
            <a:ext cx="2275284" cy="869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Mainor </a:t>
            </a:r>
          </a:p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Ülemiste AS</a:t>
            </a:r>
          </a:p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(MÜC)</a:t>
            </a:r>
          </a:p>
        </p:txBody>
      </p:sp>
      <p:cxnSp>
        <p:nvCxnSpPr>
          <p:cNvPr id="22540" name="Straight Arrow Connector 34"/>
          <p:cNvCxnSpPr>
            <a:cxnSpLocks noChangeShapeType="1"/>
          </p:cNvCxnSpPr>
          <p:nvPr/>
        </p:nvCxnSpPr>
        <p:spPr bwMode="auto">
          <a:xfrm flipH="1">
            <a:off x="3876675" y="4237038"/>
            <a:ext cx="1073349" cy="0"/>
          </a:xfrm>
          <a:prstGeom prst="straightConnector1">
            <a:avLst/>
          </a:prstGeom>
          <a:noFill/>
          <a:ln w="50800" algn="ctr">
            <a:solidFill>
              <a:srgbClr val="00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1" name="Straight Arrow Connector 37"/>
          <p:cNvCxnSpPr>
            <a:cxnSpLocks noChangeShapeType="1"/>
          </p:cNvCxnSpPr>
          <p:nvPr/>
        </p:nvCxnSpPr>
        <p:spPr bwMode="auto">
          <a:xfrm>
            <a:off x="2281238" y="2074863"/>
            <a:ext cx="0" cy="1318419"/>
          </a:xfrm>
          <a:prstGeom prst="straightConnector1">
            <a:avLst/>
          </a:prstGeom>
          <a:noFill/>
          <a:ln w="50800" algn="ctr">
            <a:solidFill>
              <a:srgbClr val="00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42" name="Straight Arrow Connector 40"/>
          <p:cNvCxnSpPr>
            <a:cxnSpLocks noChangeShapeType="1"/>
          </p:cNvCxnSpPr>
          <p:nvPr/>
        </p:nvCxnSpPr>
        <p:spPr bwMode="auto">
          <a:xfrm>
            <a:off x="6925866" y="2074863"/>
            <a:ext cx="0" cy="1318419"/>
          </a:xfrm>
          <a:prstGeom prst="straightConnector1">
            <a:avLst/>
          </a:prstGeom>
          <a:noFill/>
          <a:ln w="50800" algn="ctr">
            <a:solidFill>
              <a:srgbClr val="00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ounded Rectangle 41"/>
          <p:cNvSpPr>
            <a:spLocks noChangeArrowheads="1"/>
          </p:cNvSpPr>
          <p:nvPr/>
        </p:nvSpPr>
        <p:spPr bwMode="auto">
          <a:xfrm>
            <a:off x="6244828" y="1054100"/>
            <a:ext cx="1252538" cy="10080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405" tIns="19202" rIns="38405" bIns="19202" anchor="ctr"/>
          <a:lstStyle/>
          <a:p>
            <a:pPr algn="ctr" eaLnBrk="1" hangingPunct="1">
              <a:defRPr/>
            </a:pPr>
            <a:endParaRPr lang="et-EE" sz="3500" b="1">
              <a:solidFill>
                <a:srgbClr val="000000"/>
              </a:solidFill>
            </a:endParaRPr>
          </a:p>
        </p:txBody>
      </p:sp>
      <p:sp>
        <p:nvSpPr>
          <p:cNvPr id="22" name="Rounded Rectangle 43"/>
          <p:cNvSpPr>
            <a:spLocks noChangeArrowheads="1"/>
          </p:cNvSpPr>
          <p:nvPr/>
        </p:nvSpPr>
        <p:spPr bwMode="auto">
          <a:xfrm>
            <a:off x="1746647" y="1054100"/>
            <a:ext cx="1253728" cy="100806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405" tIns="19202" rIns="38405" bIns="19202" anchor="ctr"/>
          <a:lstStyle/>
          <a:p>
            <a:pPr algn="ctr" eaLnBrk="1" hangingPunct="1">
              <a:defRPr/>
            </a:pPr>
            <a:endParaRPr lang="et-EE" sz="3500" b="1">
              <a:solidFill>
                <a:srgbClr val="000000"/>
              </a:solidFill>
            </a:endParaRPr>
          </a:p>
        </p:txBody>
      </p:sp>
      <p:sp>
        <p:nvSpPr>
          <p:cNvPr id="22545" name="TextBox 44"/>
          <p:cNvSpPr txBox="1">
            <a:spLocks noChangeArrowheads="1"/>
          </p:cNvSpPr>
          <p:nvPr/>
        </p:nvSpPr>
        <p:spPr bwMode="auto">
          <a:xfrm>
            <a:off x="2227660" y="4608513"/>
            <a:ext cx="1022747" cy="3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solidFill>
                  <a:schemeClr val="bg1"/>
                </a:solidFill>
                <a:latin typeface="Verdana" pitchFamily="34" charset="0"/>
              </a:rPr>
              <a:t>1/3</a:t>
            </a:r>
          </a:p>
        </p:txBody>
      </p:sp>
      <p:sp>
        <p:nvSpPr>
          <p:cNvPr id="22546" name="TextBox 45"/>
          <p:cNvSpPr txBox="1">
            <a:spLocks noChangeArrowheads="1"/>
          </p:cNvSpPr>
          <p:nvPr/>
        </p:nvSpPr>
        <p:spPr bwMode="auto">
          <a:xfrm>
            <a:off x="4040386" y="3748088"/>
            <a:ext cx="1022747" cy="3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latin typeface="Verdana" pitchFamily="34" charset="0"/>
              </a:rPr>
              <a:t>49%</a:t>
            </a:r>
          </a:p>
        </p:txBody>
      </p:sp>
      <p:sp>
        <p:nvSpPr>
          <p:cNvPr id="22547" name="TextBox 46"/>
          <p:cNvSpPr txBox="1">
            <a:spLocks noChangeArrowheads="1"/>
          </p:cNvSpPr>
          <p:nvPr/>
        </p:nvSpPr>
        <p:spPr bwMode="auto">
          <a:xfrm>
            <a:off x="1363265" y="2567782"/>
            <a:ext cx="1023938" cy="3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latin typeface="Verdana" pitchFamily="34" charset="0"/>
              </a:rPr>
              <a:t>51%</a:t>
            </a:r>
          </a:p>
        </p:txBody>
      </p:sp>
      <p:sp>
        <p:nvSpPr>
          <p:cNvPr id="22548" name="TextBox 48"/>
          <p:cNvSpPr txBox="1">
            <a:spLocks noChangeArrowheads="1"/>
          </p:cNvSpPr>
          <p:nvPr/>
        </p:nvSpPr>
        <p:spPr bwMode="auto">
          <a:xfrm>
            <a:off x="6002536" y="2500313"/>
            <a:ext cx="1022747" cy="31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800" b="1">
                <a:latin typeface="Verdana" pitchFamily="34" charset="0"/>
              </a:rPr>
              <a:t>84%</a:t>
            </a:r>
          </a:p>
        </p:txBody>
      </p:sp>
      <p:sp>
        <p:nvSpPr>
          <p:cNvPr id="22549" name="TextBox 50"/>
          <p:cNvSpPr txBox="1">
            <a:spLocks noChangeArrowheads="1"/>
          </p:cNvSpPr>
          <p:nvPr/>
        </p:nvSpPr>
        <p:spPr bwMode="auto">
          <a:xfrm>
            <a:off x="1692474" y="1268413"/>
            <a:ext cx="1362075" cy="53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600" b="1">
                <a:solidFill>
                  <a:srgbClr val="00B0F0"/>
                </a:solidFill>
                <a:latin typeface="Verdana" pitchFamily="34" charset="0"/>
              </a:rPr>
              <a:t>Technopolis Plc</a:t>
            </a:r>
          </a:p>
        </p:txBody>
      </p:sp>
      <p:sp>
        <p:nvSpPr>
          <p:cNvPr id="22550" name="TextBox 52"/>
          <p:cNvSpPr txBox="1">
            <a:spLocks noChangeArrowheads="1"/>
          </p:cNvSpPr>
          <p:nvPr/>
        </p:nvSpPr>
        <p:spPr bwMode="auto">
          <a:xfrm>
            <a:off x="6190655" y="1219200"/>
            <a:ext cx="1360884" cy="5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t-EE" altLang="et-EE" sz="1700" b="1">
                <a:solidFill>
                  <a:srgbClr val="00B0F0"/>
                </a:solidFill>
                <a:latin typeface="Verdana" pitchFamily="34" charset="0"/>
              </a:rPr>
              <a:t>Mainor </a:t>
            </a:r>
          </a:p>
          <a:p>
            <a:pPr algn="ctr" eaLnBrk="1" hangingPunct="1"/>
            <a:r>
              <a:rPr lang="et-EE" altLang="et-EE" sz="1700" b="1">
                <a:solidFill>
                  <a:srgbClr val="00B0F0"/>
                </a:solidFill>
                <a:latin typeface="Verdana" pitchFamily="34" charset="0"/>
              </a:rPr>
              <a:t>AS</a:t>
            </a:r>
          </a:p>
        </p:txBody>
      </p:sp>
      <p:sp>
        <p:nvSpPr>
          <p:cNvPr id="22551" name="TextBox 1"/>
          <p:cNvSpPr txBox="1">
            <a:spLocks noChangeArrowheads="1"/>
          </p:cNvSpPr>
          <p:nvPr/>
        </p:nvSpPr>
        <p:spPr bwMode="auto">
          <a:xfrm>
            <a:off x="1714500" y="324644"/>
            <a:ext cx="5211366" cy="42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405" tIns="19202" rIns="38405" bIns="19202">
            <a:spAutoFit/>
          </a:bodyPr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altLang="et-EE" sz="2500" b="1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Arial" charset="0"/>
              </a:rPr>
              <a:t>Ülemiste City arendajad</a:t>
            </a:r>
            <a:endParaRPr lang="et-EE" altLang="et-EE" sz="2500" b="1">
              <a:solidFill>
                <a:srgbClr val="1295DA"/>
              </a:solidFill>
              <a:latin typeface="Verdana" pitchFamily="34" charset="0"/>
              <a:ea typeface="Verdana" pitchFamily="34" charset="0"/>
              <a:cs typeface="Verdana" pitchFamily="34" charset="0"/>
              <a:sym typeface="Arial" charset="0"/>
            </a:endParaRPr>
          </a:p>
        </p:txBody>
      </p:sp>
      <p:pic>
        <p:nvPicPr>
          <p:cNvPr id="22552" name="Picture 2" descr="http://technopolis.futulabs.ee/wp-content/uploads/2013/07/Technopolis-%C3%9Clemiste-Logo_250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36" y="5472113"/>
            <a:ext cx="2480072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6" descr="Mainor Ülemis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85" y="5498307"/>
            <a:ext cx="1685330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8078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89" y="0"/>
            <a:ext cx="9317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/>
          </p:cNvSpPr>
          <p:nvPr/>
        </p:nvSpPr>
        <p:spPr bwMode="auto">
          <a:xfrm>
            <a:off x="5841206" y="4617244"/>
            <a:ext cx="5184577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7068" bIns="0"/>
          <a:lstStyle>
            <a:lvl1pPr marL="39688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300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 ettevõtet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21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 välisettevõtteid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7000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+ töötajat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10+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% välisriikidest 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50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riigist</a:t>
            </a:r>
          </a:p>
        </p:txBody>
      </p:sp>
      <p:sp>
        <p:nvSpPr>
          <p:cNvPr id="24580" name="Rectangle 2"/>
          <p:cNvSpPr>
            <a:spLocks/>
          </p:cNvSpPr>
          <p:nvPr/>
        </p:nvSpPr>
        <p:spPr bwMode="auto">
          <a:xfrm>
            <a:off x="386358" y="215900"/>
            <a:ext cx="834390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7068" bIns="0"/>
          <a:lstStyle>
            <a:lvl1pPr marL="39688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36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ha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700 000 </a:t>
            </a:r>
            <a:r>
              <a:rPr lang="et-EE" altLang="et-EE" sz="2000">
                <a:solidFill>
                  <a:srgbClr val="00B0F0"/>
                </a:solidFill>
              </a:rPr>
              <a:t>m</a:t>
            </a:r>
            <a:r>
              <a:rPr lang="et-EE" altLang="et-EE" sz="2000" baseline="30000">
                <a:solidFill>
                  <a:srgbClr val="00B0F0"/>
                </a:solidFill>
              </a:rPr>
              <a:t>2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ehitusõigust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100 000 </a:t>
            </a:r>
            <a:r>
              <a:rPr lang="et-EE" altLang="et-EE" sz="2000">
                <a:solidFill>
                  <a:srgbClr val="00B0F0"/>
                </a:solidFill>
              </a:rPr>
              <a:t>m</a:t>
            </a:r>
            <a:r>
              <a:rPr lang="et-EE" altLang="et-EE" sz="2000" baseline="30000">
                <a:solidFill>
                  <a:srgbClr val="00B0F0"/>
                </a:solidFill>
              </a:rPr>
              <a:t>2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bürood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10 000 </a:t>
            </a:r>
            <a:r>
              <a:rPr lang="et-EE" altLang="et-EE" sz="2000">
                <a:solidFill>
                  <a:srgbClr val="00B0F0"/>
                </a:solidFill>
              </a:rPr>
              <a:t>m</a:t>
            </a:r>
            <a:r>
              <a:rPr lang="et-EE" altLang="et-EE" sz="2000" baseline="30000">
                <a:solidFill>
                  <a:srgbClr val="00B0F0"/>
                </a:solidFill>
              </a:rPr>
              <a:t>2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kultuuri- ja hariduspindu</a:t>
            </a:r>
          </a:p>
          <a:p>
            <a:pPr eaLnBrk="1" hangingPunct="1"/>
            <a:r>
              <a:rPr lang="en-US" altLang="et-EE" sz="2000" b="1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125 000 </a:t>
            </a:r>
            <a:r>
              <a:rPr lang="et-EE" altLang="et-EE" sz="2000">
                <a:solidFill>
                  <a:srgbClr val="00B0F0"/>
                </a:solidFill>
              </a:rPr>
              <a:t>m</a:t>
            </a:r>
            <a:r>
              <a:rPr lang="et-EE" altLang="et-EE" sz="2000" baseline="30000">
                <a:solidFill>
                  <a:srgbClr val="00B0F0"/>
                </a:solidFill>
              </a:rPr>
              <a:t>2</a:t>
            </a:r>
            <a:r>
              <a:rPr lang="en-US" altLang="et-EE" sz="2000">
                <a:solidFill>
                  <a:srgbClr val="00B0F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tööstust</a:t>
            </a:r>
          </a:p>
        </p:txBody>
      </p:sp>
      <p:pic>
        <p:nvPicPr>
          <p:cNvPr id="24581" name="Picture 5" descr="Ülemiste 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442" y="215900"/>
            <a:ext cx="63400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370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1432902" y="285662"/>
            <a:ext cx="7138918" cy="1199121"/>
          </a:xfrm>
        </p:spPr>
        <p:txBody>
          <a:bodyPr/>
          <a:lstStyle/>
          <a:p>
            <a:pPr algn="ctr"/>
            <a:r>
              <a:rPr lang="et-EE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Ülemiste    City  </a:t>
            </a:r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2000-2025</a:t>
            </a:r>
            <a:endParaRPr lang="et-E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254496" y="1700808"/>
            <a:ext cx="8317323" cy="4755356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    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Pindala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36 ha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Rendipind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1 100 000  m2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Maksumus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 miljard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Töötajaid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000 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endParaRPr lang="et-EE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Asutajad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AS Mainor</a:t>
            </a:r>
          </a:p>
          <a:p>
            <a:pPr marL="2500223" lvl="8" indent="0">
              <a:buNone/>
            </a:pP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t-EE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Technopolis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OY ( </a:t>
            </a:r>
            <a:r>
              <a:rPr lang="et-EE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Finland</a:t>
            </a: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t-EE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00223" lvl="8" indent="0">
              <a:buNone/>
            </a:pPr>
            <a:r>
              <a:rPr lang="et-EE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 ? 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41416581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/>
          </p:cNvSpPr>
          <p:nvPr/>
        </p:nvSpPr>
        <p:spPr bwMode="auto">
          <a:xfrm>
            <a:off x="3319462" y="1136650"/>
            <a:ext cx="3509963" cy="14859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endParaRPr lang="et-EE" altLang="et-EE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58520" y="2197100"/>
            <a:ext cx="2709863" cy="245745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384048" tIns="384048" rIns="0" bIns="384048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t-EE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 kasvame </a:t>
            </a:r>
            <a:endParaRPr lang="en-US" altLang="et-EE">
              <a:solidFill>
                <a:srgbClr val="1295DA"/>
              </a:solidFill>
              <a:latin typeface="Verdana" pitchFamily="34" charset="0"/>
              <a:sym typeface="Verdana" pitchFamily="34" charset="0"/>
            </a:endParaRPr>
          </a:p>
          <a:p>
            <a:pPr marL="0" indent="0" eaLnBrk="1" hangingPunct="1">
              <a:spcBef>
                <a:spcPts val="336"/>
              </a:spcBef>
              <a:buNone/>
            </a:pPr>
            <a:r>
              <a:rPr lang="en-US" altLang="et-EE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väga</a:t>
            </a:r>
            <a:endParaRPr lang="en-US" altLang="et-EE">
              <a:solidFill>
                <a:srgbClr val="1295DA"/>
              </a:solidFill>
              <a:latin typeface="Verdana" pitchFamily="34" charset="0"/>
              <a:sym typeface="Verdana" pitchFamily="34" charset="0"/>
            </a:endParaRPr>
          </a:p>
          <a:p>
            <a:pPr marL="0" indent="0" eaLnBrk="1" hangingPunct="1">
              <a:spcBef>
                <a:spcPts val="336"/>
              </a:spcBef>
              <a:buNone/>
            </a:pPr>
            <a:r>
              <a:rPr lang="en-US" altLang="et-EE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kiiresti</a:t>
            </a:r>
            <a:endParaRPr lang="en-US" altLang="et-EE">
              <a:solidFill>
                <a:srgbClr val="1295DA"/>
              </a:solidFill>
              <a:latin typeface="Verdana Bold" charset="0"/>
              <a:ea typeface="ヒラギノ角ゴ ProN W6" charset="0"/>
              <a:cs typeface="ヒラギノ角ゴ ProN W6" charset="0"/>
              <a:sym typeface="Verdana Bold" charset="0"/>
            </a:endParaRPr>
          </a:p>
        </p:txBody>
      </p:sp>
      <p:pic>
        <p:nvPicPr>
          <p:cNvPr id="25604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56705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300" y="0"/>
            <a:ext cx="826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993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0"/>
            <a:ext cx="7715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/>
          </p:cNvSpPr>
          <p:nvPr/>
        </p:nvSpPr>
        <p:spPr bwMode="auto">
          <a:xfrm>
            <a:off x="6324600" y="2241550"/>
            <a:ext cx="261461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7068" bIns="0"/>
          <a:lstStyle>
            <a:lvl1pPr marL="39688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 pakume inspireerivat keskkonda loovuseks ja </a:t>
            </a:r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innovatsiooniks</a:t>
            </a:r>
          </a:p>
        </p:txBody>
      </p:sp>
      <p:pic>
        <p:nvPicPr>
          <p:cNvPr id="2662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813" y="56705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334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/>
          </p:cNvSpPr>
          <p:nvPr/>
        </p:nvSpPr>
        <p:spPr bwMode="auto">
          <a:xfrm>
            <a:off x="224433" y="2277269"/>
            <a:ext cx="26003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meie linnakus saavad ettevõtted areneda ja </a:t>
            </a:r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laieneda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5657850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765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559" y="-121444"/>
            <a:ext cx="7824788" cy="69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918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/>
          </p:cNvSpPr>
          <p:nvPr/>
        </p:nvSpPr>
        <p:spPr bwMode="auto">
          <a:xfrm>
            <a:off x="3626644" y="2528888"/>
            <a:ext cx="21859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7068" bIns="0"/>
          <a:lstStyle>
            <a:lvl1pPr marL="39688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" pitchFamily="34" charset="0"/>
                <a:ea typeface="Verdana" pitchFamily="34" charset="0"/>
                <a:cs typeface="Verdana" pitchFamily="34" charset="0"/>
                <a:sym typeface="Verdana" pitchFamily="34" charset="0"/>
              </a:rPr>
              <a:t>meil on suurepärane</a:t>
            </a:r>
          </a:p>
          <a:p>
            <a:pPr eaLnBrk="1" hangingPunct="1"/>
            <a:r>
              <a:rPr lang="en-US" altLang="et-EE" sz="2500">
                <a:solidFill>
                  <a:srgbClr val="1295DA"/>
                </a:solidFill>
                <a:latin typeface="Verdana Bold" charset="0"/>
                <a:ea typeface="Verdana Bold" charset="0"/>
                <a:cs typeface="Verdana Bold" charset="0"/>
                <a:sym typeface="Verdana Bold" charset="0"/>
              </a:rPr>
              <a:t>asukoht</a:t>
            </a:r>
          </a:p>
        </p:txBody>
      </p:sp>
      <p:pic>
        <p:nvPicPr>
          <p:cNvPr id="28675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5661025"/>
            <a:ext cx="600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67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-3969"/>
            <a:ext cx="4040981" cy="687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0717" y="-3969"/>
            <a:ext cx="6408539" cy="756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526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suslai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B5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D7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65" charset="0"/>
            <a:ea typeface="ヒラギノ角ゴ ProN W3" pitchFamily="-65" charset="-128"/>
            <a:cs typeface="ヒラギノ角ゴ ProN W3" pitchFamily="-65" charset="-128"/>
            <a:sym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65" charset="0"/>
            <a:ea typeface="ヒラギノ角ゴ ProN W3" pitchFamily="-65" charset="-128"/>
            <a:cs typeface="ヒラギノ角ゴ ProN W3" pitchFamily="-65" charset="-128"/>
            <a:sym typeface="Gill Sans" pitchFamily="-65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arkvarakomplekti Office kujundu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253</Words>
  <Application>Microsoft Office PowerPoint</Application>
  <PresentationFormat>Ekraaniseanss (4:3)</PresentationFormat>
  <Paragraphs>73</Paragraphs>
  <Slides>26</Slides>
  <Notes>3</Notes>
  <HiddenSlides>0</HiddenSlides>
  <MMClips>0</MMClips>
  <ScaleCrop>false</ScaleCrop>
  <HeadingPairs>
    <vt:vector size="4" baseType="variant">
      <vt:variant>
        <vt:lpstr>Kujundus</vt:lpstr>
      </vt:variant>
      <vt:variant>
        <vt:i4>2</vt:i4>
      </vt:variant>
      <vt:variant>
        <vt:lpstr>Slaidipealkirjad</vt:lpstr>
      </vt:variant>
      <vt:variant>
        <vt:i4>26</vt:i4>
      </vt:variant>
    </vt:vector>
  </HeadingPairs>
  <TitlesOfParts>
    <vt:vector size="28" baseType="lpstr">
      <vt:lpstr>Office'i kujundus</vt:lpstr>
      <vt:lpstr>Sisuslaid</vt:lpstr>
      <vt:lpstr>Ülemiste City </vt:lpstr>
      <vt:lpstr>PowerPointi esitlus</vt:lpstr>
      <vt:lpstr>PowerPointi esitlus</vt:lpstr>
      <vt:lpstr>PowerPointi esitlus</vt:lpstr>
      <vt:lpstr>Ülemiste    City   2000-2025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Puidust kõrghoone ÜC-s  +++</vt:lpstr>
      <vt:lpstr>Puidust kõrghoone ÜC-s  ---</vt:lpstr>
      <vt:lpstr>Kapital  kogu  eluks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Taastuvenergia    kodus</dc:title>
  <dc:creator>toomas</dc:creator>
  <cp:lastModifiedBy>toomas</cp:lastModifiedBy>
  <cp:revision>6</cp:revision>
  <dcterms:created xsi:type="dcterms:W3CDTF">2016-08-24T11:37:38Z</dcterms:created>
  <dcterms:modified xsi:type="dcterms:W3CDTF">2016-08-24T12:22:46Z</dcterms:modified>
</cp:coreProperties>
</file>