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02" r:id="rId4"/>
    <p:sldId id="289" r:id="rId5"/>
    <p:sldId id="304" r:id="rId6"/>
    <p:sldId id="303" r:id="rId7"/>
    <p:sldId id="305" r:id="rId8"/>
    <p:sldId id="300" r:id="rId9"/>
    <p:sldId id="301" r:id="rId10"/>
    <p:sldId id="314" r:id="rId11"/>
    <p:sldId id="313" r:id="rId12"/>
    <p:sldId id="310" r:id="rId13"/>
    <p:sldId id="312" r:id="rId14"/>
    <p:sldId id="322" r:id="rId15"/>
    <p:sldId id="323" r:id="rId16"/>
    <p:sldId id="324" r:id="rId17"/>
    <p:sldId id="325" r:id="rId18"/>
    <p:sldId id="326" r:id="rId19"/>
    <p:sldId id="309" r:id="rId20"/>
    <p:sldId id="318" r:id="rId21"/>
    <p:sldId id="319" r:id="rId22"/>
    <p:sldId id="320" r:id="rId23"/>
    <p:sldId id="317" r:id="rId24"/>
    <p:sldId id="321" r:id="rId25"/>
    <p:sldId id="308" r:id="rId26"/>
    <p:sldId id="307" r:id="rId27"/>
    <p:sldId id="306" r:id="rId28"/>
    <p:sldId id="327" r:id="rId29"/>
    <p:sldId id="328" r:id="rId30"/>
    <p:sldId id="329" r:id="rId31"/>
    <p:sldId id="296" r:id="rId32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are\Downloads\Tootlikkus%20t&#228;iend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are\Downloads\Tootlikkus%20t&#228;iend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are\Downloads\Tootlikkus%20t&#228;iend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are\Downloads\Tootlikkus%20t&#228;iend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are\Downloads\Tootlikkus%20t&#228;iend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t-EE"/>
              <a:t>Tootmine</a:t>
            </a:r>
          </a:p>
        </c:rich>
      </c:tx>
      <c:layout>
        <c:manualLayout>
          <c:xMode val="edge"/>
          <c:yMode val="edge"/>
          <c:x val="0.45842217484008529"/>
          <c:y val="3.189073888983691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8635394456289978E-2"/>
          <c:y val="0.16400929403795697"/>
          <c:w val="0.801063412917698"/>
          <c:h val="0.73348600944752973"/>
        </c:manualLayout>
      </c:layout>
      <c:lineChart>
        <c:grouping val="standard"/>
        <c:varyColors val="0"/>
        <c:ser>
          <c:idx val="0"/>
          <c:order val="0"/>
          <c:tx>
            <c:v>PV1</c:v>
          </c:tx>
          <c:spPr>
            <a:ln w="63500">
              <a:solidFill>
                <a:srgbClr val="92D050"/>
              </a:solidFill>
              <a:prstDash val="solid"/>
            </a:ln>
          </c:spPr>
          <c:marker>
            <c:symbol val="none"/>
          </c:marker>
          <c:cat>
            <c:strRef>
              <c:f>Sheet1!$B$7:$B$18</c:f>
              <c:strCache>
                <c:ptCount val="12"/>
                <c:pt idx="0">
                  <c:v>juuli</c:v>
                </c:pt>
                <c:pt idx="1">
                  <c:v>aug</c:v>
                </c:pt>
                <c:pt idx="2">
                  <c:v>sept**</c:v>
                </c:pt>
                <c:pt idx="3">
                  <c:v>okt**</c:v>
                </c:pt>
                <c:pt idx="4">
                  <c:v>nov</c:v>
                </c:pt>
                <c:pt idx="5">
                  <c:v>dets*</c:v>
                </c:pt>
                <c:pt idx="6">
                  <c:v>jaan*</c:v>
                </c:pt>
                <c:pt idx="7">
                  <c:v>veebr*</c:v>
                </c:pt>
                <c:pt idx="8">
                  <c:v>märts*</c:v>
                </c:pt>
                <c:pt idx="9">
                  <c:v>aprill**</c:v>
                </c:pt>
                <c:pt idx="10">
                  <c:v>mai</c:v>
                </c:pt>
                <c:pt idx="11">
                  <c:v>juuni</c:v>
                </c:pt>
              </c:strCache>
            </c:strRef>
          </c:cat>
          <c:val>
            <c:numRef>
              <c:f>Sheet1!$D$7:$D$18</c:f>
              <c:numCache>
                <c:formatCode>General</c:formatCode>
                <c:ptCount val="12"/>
                <c:pt idx="0">
                  <c:v>1016</c:v>
                </c:pt>
                <c:pt idx="1">
                  <c:v>1201</c:v>
                </c:pt>
                <c:pt idx="2">
                  <c:v>565</c:v>
                </c:pt>
                <c:pt idx="3">
                  <c:v>230</c:v>
                </c:pt>
                <c:pt idx="4">
                  <c:v>11</c:v>
                </c:pt>
                <c:pt idx="5">
                  <c:v>25</c:v>
                </c:pt>
                <c:pt idx="6">
                  <c:v>13</c:v>
                </c:pt>
                <c:pt idx="7">
                  <c:v>150</c:v>
                </c:pt>
                <c:pt idx="8">
                  <c:v>493</c:v>
                </c:pt>
                <c:pt idx="9">
                  <c:v>651</c:v>
                </c:pt>
                <c:pt idx="10">
                  <c:v>970</c:v>
                </c:pt>
                <c:pt idx="11">
                  <c:v>1134</c:v>
                </c:pt>
              </c:numCache>
            </c:numRef>
          </c:val>
          <c:smooth val="0"/>
        </c:ser>
        <c:ser>
          <c:idx val="1"/>
          <c:order val="1"/>
          <c:tx>
            <c:v>PV2</c:v>
          </c:tx>
          <c:spPr>
            <a:ln w="63500">
              <a:solidFill>
                <a:srgbClr val="FFC000"/>
              </a:solidFill>
              <a:prstDash val="solid"/>
            </a:ln>
          </c:spPr>
          <c:marker>
            <c:symbol val="none"/>
          </c:marker>
          <c:cat>
            <c:strRef>
              <c:f>Sheet1!$B$7:$B$18</c:f>
              <c:strCache>
                <c:ptCount val="12"/>
                <c:pt idx="0">
                  <c:v>juuli</c:v>
                </c:pt>
                <c:pt idx="1">
                  <c:v>aug</c:v>
                </c:pt>
                <c:pt idx="2">
                  <c:v>sept**</c:v>
                </c:pt>
                <c:pt idx="3">
                  <c:v>okt**</c:v>
                </c:pt>
                <c:pt idx="4">
                  <c:v>nov</c:v>
                </c:pt>
                <c:pt idx="5">
                  <c:v>dets*</c:v>
                </c:pt>
                <c:pt idx="6">
                  <c:v>jaan*</c:v>
                </c:pt>
                <c:pt idx="7">
                  <c:v>veebr*</c:v>
                </c:pt>
                <c:pt idx="8">
                  <c:v>märts*</c:v>
                </c:pt>
                <c:pt idx="9">
                  <c:v>aprill**</c:v>
                </c:pt>
                <c:pt idx="10">
                  <c:v>mai</c:v>
                </c:pt>
                <c:pt idx="11">
                  <c:v>juuni</c:v>
                </c:pt>
              </c:strCache>
            </c:strRef>
          </c:cat>
          <c:val>
            <c:numRef>
              <c:f>Sheet1!$E$7:$E$18</c:f>
              <c:numCache>
                <c:formatCode>General</c:formatCode>
                <c:ptCount val="12"/>
                <c:pt idx="0">
                  <c:v>1384</c:v>
                </c:pt>
                <c:pt idx="1">
                  <c:v>1960</c:v>
                </c:pt>
                <c:pt idx="2">
                  <c:v>1035</c:v>
                </c:pt>
                <c:pt idx="3">
                  <c:v>364</c:v>
                </c:pt>
                <c:pt idx="4">
                  <c:v>17</c:v>
                </c:pt>
                <c:pt idx="5">
                  <c:v>35</c:v>
                </c:pt>
                <c:pt idx="6">
                  <c:v>25</c:v>
                </c:pt>
                <c:pt idx="7">
                  <c:v>163</c:v>
                </c:pt>
                <c:pt idx="8">
                  <c:v>590</c:v>
                </c:pt>
                <c:pt idx="9">
                  <c:v>929</c:v>
                </c:pt>
                <c:pt idx="10">
                  <c:v>1398</c:v>
                </c:pt>
                <c:pt idx="11">
                  <c:v>1747</c:v>
                </c:pt>
              </c:numCache>
            </c:numRef>
          </c:val>
          <c:smooth val="0"/>
        </c:ser>
        <c:ser>
          <c:idx val="2"/>
          <c:order val="2"/>
          <c:tx>
            <c:v>Tuul</c:v>
          </c:tx>
          <c:spPr>
            <a:ln w="63500">
              <a:solidFill>
                <a:srgbClr val="00B0F0"/>
              </a:solidFill>
              <a:prstDash val="solid"/>
            </a:ln>
          </c:spPr>
          <c:marker>
            <c:symbol val="none"/>
          </c:marker>
          <c:cat>
            <c:strRef>
              <c:f>Sheet1!$B$7:$B$18</c:f>
              <c:strCache>
                <c:ptCount val="12"/>
                <c:pt idx="0">
                  <c:v>juuli</c:v>
                </c:pt>
                <c:pt idx="1">
                  <c:v>aug</c:v>
                </c:pt>
                <c:pt idx="2">
                  <c:v>sept**</c:v>
                </c:pt>
                <c:pt idx="3">
                  <c:v>okt**</c:v>
                </c:pt>
                <c:pt idx="4">
                  <c:v>nov</c:v>
                </c:pt>
                <c:pt idx="5">
                  <c:v>dets*</c:v>
                </c:pt>
                <c:pt idx="6">
                  <c:v>jaan*</c:v>
                </c:pt>
                <c:pt idx="7">
                  <c:v>veebr*</c:v>
                </c:pt>
                <c:pt idx="8">
                  <c:v>märts*</c:v>
                </c:pt>
                <c:pt idx="9">
                  <c:v>aprill**</c:v>
                </c:pt>
                <c:pt idx="10">
                  <c:v>mai</c:v>
                </c:pt>
                <c:pt idx="11">
                  <c:v>juuni</c:v>
                </c:pt>
              </c:strCache>
            </c:strRef>
          </c:cat>
          <c:val>
            <c:numRef>
              <c:f>Sheet1!$F$7:$F$18</c:f>
              <c:numCache>
                <c:formatCode>General</c:formatCode>
                <c:ptCount val="12"/>
                <c:pt idx="0">
                  <c:v>115</c:v>
                </c:pt>
                <c:pt idx="1">
                  <c:v>128</c:v>
                </c:pt>
                <c:pt idx="2">
                  <c:v>162</c:v>
                </c:pt>
                <c:pt idx="3">
                  <c:v>44</c:v>
                </c:pt>
                <c:pt idx="4">
                  <c:v>262</c:v>
                </c:pt>
                <c:pt idx="5">
                  <c:v>330</c:v>
                </c:pt>
                <c:pt idx="6">
                  <c:v>324</c:v>
                </c:pt>
                <c:pt idx="7">
                  <c:v>245</c:v>
                </c:pt>
                <c:pt idx="8">
                  <c:v>101</c:v>
                </c:pt>
                <c:pt idx="9">
                  <c:v>115</c:v>
                </c:pt>
                <c:pt idx="10">
                  <c:v>76</c:v>
                </c:pt>
                <c:pt idx="11">
                  <c:v>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535040"/>
        <c:axId val="5131648"/>
      </c:lineChart>
      <c:catAx>
        <c:axId val="104535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t-EE"/>
          </a:p>
        </c:txPr>
        <c:crossAx val="51316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13164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t-EE"/>
          </a:p>
        </c:txPr>
        <c:crossAx val="104535040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7142588519718622"/>
          <c:y val="0.40381828819385196"/>
          <c:w val="0.12004533015462615"/>
          <c:h val="0.1998269179200897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t-E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t-EE"/>
              <a:t>Tarbimine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1082164328657314E-2"/>
          <c:y val="0.11928860848992469"/>
          <c:w val="0.78444444136547398"/>
          <c:h val="0.77820683653767697"/>
        </c:manualLayout>
      </c:layout>
      <c:lineChart>
        <c:grouping val="standard"/>
        <c:varyColors val="0"/>
        <c:ser>
          <c:idx val="0"/>
          <c:order val="0"/>
          <c:tx>
            <c:v>Maja1</c:v>
          </c:tx>
          <c:spPr>
            <a:ln w="63500">
              <a:solidFill>
                <a:schemeClr val="tx1"/>
              </a:solidFill>
              <a:prstDash val="solid"/>
            </a:ln>
          </c:spPr>
          <c:marker>
            <c:symbol val="none"/>
          </c:marker>
          <c:cat>
            <c:strRef>
              <c:f>Sheet1!$B$7:$B$18</c:f>
              <c:strCache>
                <c:ptCount val="12"/>
                <c:pt idx="0">
                  <c:v>juuli</c:v>
                </c:pt>
                <c:pt idx="1">
                  <c:v>aug</c:v>
                </c:pt>
                <c:pt idx="2">
                  <c:v>sept**</c:v>
                </c:pt>
                <c:pt idx="3">
                  <c:v>okt**</c:v>
                </c:pt>
                <c:pt idx="4">
                  <c:v>nov</c:v>
                </c:pt>
                <c:pt idx="5">
                  <c:v>dets*</c:v>
                </c:pt>
                <c:pt idx="6">
                  <c:v>jaan*</c:v>
                </c:pt>
                <c:pt idx="7">
                  <c:v>veebr*</c:v>
                </c:pt>
                <c:pt idx="8">
                  <c:v>märts*</c:v>
                </c:pt>
                <c:pt idx="9">
                  <c:v>aprill**</c:v>
                </c:pt>
                <c:pt idx="10">
                  <c:v>mai</c:v>
                </c:pt>
                <c:pt idx="11">
                  <c:v>juuni</c:v>
                </c:pt>
              </c:strCache>
            </c:strRef>
          </c:cat>
          <c:val>
            <c:numRef>
              <c:f>Sheet1!$P$7:$P$18</c:f>
              <c:numCache>
                <c:formatCode>General</c:formatCode>
                <c:ptCount val="12"/>
                <c:pt idx="0">
                  <c:v>664</c:v>
                </c:pt>
                <c:pt idx="1">
                  <c:v>757</c:v>
                </c:pt>
                <c:pt idx="2">
                  <c:v>970</c:v>
                </c:pt>
                <c:pt idx="3">
                  <c:v>1814</c:v>
                </c:pt>
                <c:pt idx="4">
                  <c:v>1852</c:v>
                </c:pt>
                <c:pt idx="5">
                  <c:v>3299</c:v>
                </c:pt>
                <c:pt idx="6">
                  <c:v>2621</c:v>
                </c:pt>
                <c:pt idx="7">
                  <c:v>3430</c:v>
                </c:pt>
                <c:pt idx="8">
                  <c:v>2282</c:v>
                </c:pt>
                <c:pt idx="9">
                  <c:v>2266</c:v>
                </c:pt>
                <c:pt idx="10">
                  <c:v>1098</c:v>
                </c:pt>
                <c:pt idx="11">
                  <c:v>667</c:v>
                </c:pt>
              </c:numCache>
            </c:numRef>
          </c:val>
          <c:smooth val="0"/>
        </c:ser>
        <c:ser>
          <c:idx val="1"/>
          <c:order val="1"/>
          <c:tx>
            <c:v>Maja2</c:v>
          </c:tx>
          <c:spPr>
            <a:ln w="63500">
              <a:solidFill>
                <a:schemeClr val="accent1"/>
              </a:solidFill>
              <a:prstDash val="solid"/>
            </a:ln>
          </c:spPr>
          <c:marker>
            <c:symbol val="none"/>
          </c:marker>
          <c:cat>
            <c:strRef>
              <c:f>Sheet1!$B$7:$B$18</c:f>
              <c:strCache>
                <c:ptCount val="12"/>
                <c:pt idx="0">
                  <c:v>juuli</c:v>
                </c:pt>
                <c:pt idx="1">
                  <c:v>aug</c:v>
                </c:pt>
                <c:pt idx="2">
                  <c:v>sept**</c:v>
                </c:pt>
                <c:pt idx="3">
                  <c:v>okt**</c:v>
                </c:pt>
                <c:pt idx="4">
                  <c:v>nov</c:v>
                </c:pt>
                <c:pt idx="5">
                  <c:v>dets*</c:v>
                </c:pt>
                <c:pt idx="6">
                  <c:v>jaan*</c:v>
                </c:pt>
                <c:pt idx="7">
                  <c:v>veebr*</c:v>
                </c:pt>
                <c:pt idx="8">
                  <c:v>märts*</c:v>
                </c:pt>
                <c:pt idx="9">
                  <c:v>aprill**</c:v>
                </c:pt>
                <c:pt idx="10">
                  <c:v>mai</c:v>
                </c:pt>
                <c:pt idx="11">
                  <c:v>juuni</c:v>
                </c:pt>
              </c:strCache>
            </c:strRef>
          </c:cat>
          <c:val>
            <c:numRef>
              <c:f>Sheet1!$Q$7:$Q$18</c:f>
              <c:numCache>
                <c:formatCode>General</c:formatCode>
                <c:ptCount val="12"/>
                <c:pt idx="0">
                  <c:v>896</c:v>
                </c:pt>
                <c:pt idx="1">
                  <c:v>1224</c:v>
                </c:pt>
                <c:pt idx="2">
                  <c:v>1155</c:v>
                </c:pt>
                <c:pt idx="3">
                  <c:v>879</c:v>
                </c:pt>
                <c:pt idx="4">
                  <c:v>1116</c:v>
                </c:pt>
                <c:pt idx="5">
                  <c:v>1460</c:v>
                </c:pt>
                <c:pt idx="6">
                  <c:v>2107</c:v>
                </c:pt>
                <c:pt idx="7">
                  <c:v>1633</c:v>
                </c:pt>
                <c:pt idx="8">
                  <c:v>1858</c:v>
                </c:pt>
                <c:pt idx="9">
                  <c:v>1522</c:v>
                </c:pt>
                <c:pt idx="10">
                  <c:v>1272</c:v>
                </c:pt>
                <c:pt idx="11">
                  <c:v>1205</c:v>
                </c:pt>
              </c:numCache>
            </c:numRef>
          </c:val>
          <c:smooth val="0"/>
        </c:ser>
        <c:ser>
          <c:idx val="2"/>
          <c:order val="2"/>
          <c:tx>
            <c:v>Maja3</c:v>
          </c:tx>
          <c:spPr>
            <a:ln w="63500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strRef>
              <c:f>Sheet1!$B$7:$B$18</c:f>
              <c:strCache>
                <c:ptCount val="12"/>
                <c:pt idx="0">
                  <c:v>juuli</c:v>
                </c:pt>
                <c:pt idx="1">
                  <c:v>aug</c:v>
                </c:pt>
                <c:pt idx="2">
                  <c:v>sept**</c:v>
                </c:pt>
                <c:pt idx="3">
                  <c:v>okt**</c:v>
                </c:pt>
                <c:pt idx="4">
                  <c:v>nov</c:v>
                </c:pt>
                <c:pt idx="5">
                  <c:v>dets*</c:v>
                </c:pt>
                <c:pt idx="6">
                  <c:v>jaan*</c:v>
                </c:pt>
                <c:pt idx="7">
                  <c:v>veebr*</c:v>
                </c:pt>
                <c:pt idx="8">
                  <c:v>märts*</c:v>
                </c:pt>
                <c:pt idx="9">
                  <c:v>aprill**</c:v>
                </c:pt>
                <c:pt idx="10">
                  <c:v>mai</c:v>
                </c:pt>
                <c:pt idx="11">
                  <c:v>juuni</c:v>
                </c:pt>
              </c:strCache>
            </c:strRef>
          </c:cat>
          <c:val>
            <c:numRef>
              <c:f>Sheet1!$R$7:$R$18</c:f>
              <c:numCache>
                <c:formatCode>General</c:formatCode>
                <c:ptCount val="12"/>
                <c:pt idx="0">
                  <c:v>29</c:v>
                </c:pt>
                <c:pt idx="1">
                  <c:v>28</c:v>
                </c:pt>
                <c:pt idx="2">
                  <c:v>3</c:v>
                </c:pt>
                <c:pt idx="3">
                  <c:v>17</c:v>
                </c:pt>
                <c:pt idx="4">
                  <c:v>12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79</c:v>
                </c:pt>
                <c:pt idx="10">
                  <c:v>136</c:v>
                </c:pt>
                <c:pt idx="11">
                  <c:v>18</c:v>
                </c:pt>
              </c:numCache>
            </c:numRef>
          </c:val>
          <c:smooth val="0"/>
        </c:ser>
        <c:ser>
          <c:idx val="3"/>
          <c:order val="3"/>
          <c:tx>
            <c:v>Maja4</c:v>
          </c:tx>
          <c:spPr>
            <a:ln w="63500">
              <a:solidFill>
                <a:srgbClr val="92D050"/>
              </a:solidFill>
              <a:prstDash val="solid"/>
            </a:ln>
          </c:spPr>
          <c:marker>
            <c:symbol val="none"/>
          </c:marker>
          <c:cat>
            <c:strRef>
              <c:f>Sheet1!$B$7:$B$18</c:f>
              <c:strCache>
                <c:ptCount val="12"/>
                <c:pt idx="0">
                  <c:v>juuli</c:v>
                </c:pt>
                <c:pt idx="1">
                  <c:v>aug</c:v>
                </c:pt>
                <c:pt idx="2">
                  <c:v>sept**</c:v>
                </c:pt>
                <c:pt idx="3">
                  <c:v>okt**</c:v>
                </c:pt>
                <c:pt idx="4">
                  <c:v>nov</c:v>
                </c:pt>
                <c:pt idx="5">
                  <c:v>dets*</c:v>
                </c:pt>
                <c:pt idx="6">
                  <c:v>jaan*</c:v>
                </c:pt>
                <c:pt idx="7">
                  <c:v>veebr*</c:v>
                </c:pt>
                <c:pt idx="8">
                  <c:v>märts*</c:v>
                </c:pt>
                <c:pt idx="9">
                  <c:v>aprill**</c:v>
                </c:pt>
                <c:pt idx="10">
                  <c:v>mai</c:v>
                </c:pt>
                <c:pt idx="11">
                  <c:v>juuni</c:v>
                </c:pt>
              </c:strCache>
            </c:strRef>
          </c:cat>
          <c:val>
            <c:numRef>
              <c:f>Sheet1!$S$7:$S$18</c:f>
              <c:numCache>
                <c:formatCode>General</c:formatCode>
                <c:ptCount val="12"/>
                <c:pt idx="0" formatCode="0">
                  <c:v>662</c:v>
                </c:pt>
                <c:pt idx="1">
                  <c:v>348</c:v>
                </c:pt>
                <c:pt idx="2">
                  <c:v>23</c:v>
                </c:pt>
                <c:pt idx="3">
                  <c:v>34</c:v>
                </c:pt>
                <c:pt idx="4">
                  <c:v>1096</c:v>
                </c:pt>
                <c:pt idx="5">
                  <c:v>1845</c:v>
                </c:pt>
                <c:pt idx="6">
                  <c:v>2335</c:v>
                </c:pt>
                <c:pt idx="7">
                  <c:v>1404</c:v>
                </c:pt>
                <c:pt idx="8">
                  <c:v>1781</c:v>
                </c:pt>
                <c:pt idx="9">
                  <c:v>128</c:v>
                </c:pt>
                <c:pt idx="10">
                  <c:v>50</c:v>
                </c:pt>
                <c:pt idx="11">
                  <c:v>189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537600"/>
        <c:axId val="90439680"/>
      </c:lineChart>
      <c:catAx>
        <c:axId val="10453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t-EE"/>
          </a:p>
        </c:txPr>
        <c:crossAx val="904396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043968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t-EE"/>
          </a:p>
        </c:txPr>
        <c:crossAx val="104537600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884579715928044"/>
          <c:y val="0.33557980833791123"/>
          <c:w val="0.12857607011923927"/>
          <c:h val="0.26597204419215037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t-E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t-EE" dirty="0" smtClean="0"/>
              <a:t>Tootlikkus</a:t>
            </a:r>
            <a:endParaRPr lang="et-EE" dirty="0"/>
          </a:p>
        </c:rich>
      </c:tx>
      <c:layout>
        <c:manualLayout>
          <c:xMode val="edge"/>
          <c:yMode val="edge"/>
          <c:x val="0.43888270041274363"/>
          <c:y val="2.402648100020320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1967456235139106E-2"/>
          <c:y val="0.17402002436625011"/>
          <c:w val="0.74647637999104244"/>
          <c:h val="0.65686431732612716"/>
        </c:manualLayout>
      </c:layout>
      <c:lineChart>
        <c:grouping val="standard"/>
        <c:varyColors val="0"/>
        <c:ser>
          <c:idx val="0"/>
          <c:order val="0"/>
          <c:tx>
            <c:v>PV1</c:v>
          </c:tx>
          <c:spPr>
            <a:ln w="63500">
              <a:solidFill>
                <a:srgbClr val="92D050"/>
              </a:solidFill>
              <a:prstDash val="solid"/>
            </a:ln>
          </c:spPr>
          <c:marker>
            <c:symbol val="none"/>
          </c:marker>
          <c:cat>
            <c:strRef>
              <c:f>Sheet1!$B$7:$B$18</c:f>
              <c:strCache>
                <c:ptCount val="12"/>
                <c:pt idx="0">
                  <c:v>juuli</c:v>
                </c:pt>
                <c:pt idx="1">
                  <c:v>aug</c:v>
                </c:pt>
                <c:pt idx="2">
                  <c:v>sept**</c:v>
                </c:pt>
                <c:pt idx="3">
                  <c:v>okt**</c:v>
                </c:pt>
                <c:pt idx="4">
                  <c:v>nov</c:v>
                </c:pt>
                <c:pt idx="5">
                  <c:v>dets*</c:v>
                </c:pt>
                <c:pt idx="6">
                  <c:v>jaan*</c:v>
                </c:pt>
                <c:pt idx="7">
                  <c:v>veebr*</c:v>
                </c:pt>
                <c:pt idx="8">
                  <c:v>märts*</c:v>
                </c:pt>
                <c:pt idx="9">
                  <c:v>aprill**</c:v>
                </c:pt>
                <c:pt idx="10">
                  <c:v>mai</c:v>
                </c:pt>
                <c:pt idx="11">
                  <c:v>juuni</c:v>
                </c:pt>
              </c:strCache>
            </c:strRef>
          </c:cat>
          <c:val>
            <c:numRef>
              <c:f>Sheet1!$D$7:$D$18</c:f>
              <c:numCache>
                <c:formatCode>General</c:formatCode>
                <c:ptCount val="12"/>
                <c:pt idx="0">
                  <c:v>1016</c:v>
                </c:pt>
                <c:pt idx="1">
                  <c:v>1201</c:v>
                </c:pt>
                <c:pt idx="2">
                  <c:v>565</c:v>
                </c:pt>
                <c:pt idx="3">
                  <c:v>230</c:v>
                </c:pt>
                <c:pt idx="4">
                  <c:v>11</c:v>
                </c:pt>
                <c:pt idx="5">
                  <c:v>25</c:v>
                </c:pt>
                <c:pt idx="6">
                  <c:v>13</c:v>
                </c:pt>
                <c:pt idx="7">
                  <c:v>150</c:v>
                </c:pt>
                <c:pt idx="8">
                  <c:v>493</c:v>
                </c:pt>
                <c:pt idx="9">
                  <c:v>651</c:v>
                </c:pt>
                <c:pt idx="10">
                  <c:v>970</c:v>
                </c:pt>
                <c:pt idx="11">
                  <c:v>1134</c:v>
                </c:pt>
              </c:numCache>
            </c:numRef>
          </c:val>
          <c:smooth val="0"/>
        </c:ser>
        <c:ser>
          <c:idx val="1"/>
          <c:order val="1"/>
          <c:tx>
            <c:v>PV2</c:v>
          </c:tx>
          <c:spPr>
            <a:ln w="63500">
              <a:solidFill>
                <a:srgbClr val="FFC000"/>
              </a:solidFill>
              <a:prstDash val="solid"/>
            </a:ln>
          </c:spPr>
          <c:marker>
            <c:symbol val="none"/>
          </c:marker>
          <c:cat>
            <c:strRef>
              <c:f>Sheet1!$B$7:$B$18</c:f>
              <c:strCache>
                <c:ptCount val="12"/>
                <c:pt idx="0">
                  <c:v>juuli</c:v>
                </c:pt>
                <c:pt idx="1">
                  <c:v>aug</c:v>
                </c:pt>
                <c:pt idx="2">
                  <c:v>sept**</c:v>
                </c:pt>
                <c:pt idx="3">
                  <c:v>okt**</c:v>
                </c:pt>
                <c:pt idx="4">
                  <c:v>nov</c:v>
                </c:pt>
                <c:pt idx="5">
                  <c:v>dets*</c:v>
                </c:pt>
                <c:pt idx="6">
                  <c:v>jaan*</c:v>
                </c:pt>
                <c:pt idx="7">
                  <c:v>veebr*</c:v>
                </c:pt>
                <c:pt idx="8">
                  <c:v>märts*</c:v>
                </c:pt>
                <c:pt idx="9">
                  <c:v>aprill**</c:v>
                </c:pt>
                <c:pt idx="10">
                  <c:v>mai</c:v>
                </c:pt>
                <c:pt idx="11">
                  <c:v>juuni</c:v>
                </c:pt>
              </c:strCache>
            </c:strRef>
          </c:cat>
          <c:val>
            <c:numRef>
              <c:f>Sheet1!$E$7:$E$18</c:f>
              <c:numCache>
                <c:formatCode>General</c:formatCode>
                <c:ptCount val="12"/>
                <c:pt idx="0">
                  <c:v>1384</c:v>
                </c:pt>
                <c:pt idx="1">
                  <c:v>1960</c:v>
                </c:pt>
                <c:pt idx="2">
                  <c:v>1035</c:v>
                </c:pt>
                <c:pt idx="3">
                  <c:v>364</c:v>
                </c:pt>
                <c:pt idx="4">
                  <c:v>17</c:v>
                </c:pt>
                <c:pt idx="5">
                  <c:v>35</c:v>
                </c:pt>
                <c:pt idx="6">
                  <c:v>25</c:v>
                </c:pt>
                <c:pt idx="7">
                  <c:v>163</c:v>
                </c:pt>
                <c:pt idx="8">
                  <c:v>590</c:v>
                </c:pt>
                <c:pt idx="9">
                  <c:v>929</c:v>
                </c:pt>
                <c:pt idx="10">
                  <c:v>1398</c:v>
                </c:pt>
                <c:pt idx="11">
                  <c:v>1747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Sheet1!$F$4</c:f>
              <c:strCache>
                <c:ptCount val="1"/>
                <c:pt idx="0">
                  <c:v>Tuul</c:v>
                </c:pt>
              </c:strCache>
            </c:strRef>
          </c:tx>
          <c:spPr>
            <a:ln w="63500">
              <a:solidFill>
                <a:srgbClr val="00B0F0"/>
              </a:solidFill>
            </a:ln>
          </c:spPr>
          <c:marker>
            <c:symbol val="none"/>
          </c:marker>
          <c:val>
            <c:numRef>
              <c:f>Sheet1!$F$7:$F$18</c:f>
              <c:numCache>
                <c:formatCode>General</c:formatCode>
                <c:ptCount val="12"/>
                <c:pt idx="0">
                  <c:v>115</c:v>
                </c:pt>
                <c:pt idx="1">
                  <c:v>128</c:v>
                </c:pt>
                <c:pt idx="2">
                  <c:v>162</c:v>
                </c:pt>
                <c:pt idx="3">
                  <c:v>44</c:v>
                </c:pt>
                <c:pt idx="4">
                  <c:v>262</c:v>
                </c:pt>
                <c:pt idx="5">
                  <c:v>330</c:v>
                </c:pt>
                <c:pt idx="6">
                  <c:v>324</c:v>
                </c:pt>
                <c:pt idx="7">
                  <c:v>245</c:v>
                </c:pt>
                <c:pt idx="8">
                  <c:v>101</c:v>
                </c:pt>
                <c:pt idx="9">
                  <c:v>115</c:v>
                </c:pt>
                <c:pt idx="10">
                  <c:v>76</c:v>
                </c:pt>
                <c:pt idx="11">
                  <c:v>61</c:v>
                </c:pt>
              </c:numCache>
            </c:numRef>
          </c:val>
          <c:smooth val="0"/>
        </c:ser>
        <c:ser>
          <c:idx val="2"/>
          <c:order val="3"/>
          <c:tx>
            <c:v>Tarbimine</c:v>
          </c:tx>
          <c:spPr>
            <a:ln w="635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Sheet1!$T$7:$T$18</c:f>
              <c:numCache>
                <c:formatCode>General</c:formatCode>
                <c:ptCount val="12"/>
                <c:pt idx="0">
                  <c:v>2251</c:v>
                </c:pt>
                <c:pt idx="1">
                  <c:v>2357</c:v>
                </c:pt>
                <c:pt idx="2">
                  <c:v>2151</c:v>
                </c:pt>
                <c:pt idx="3">
                  <c:v>2744</c:v>
                </c:pt>
                <c:pt idx="4">
                  <c:v>4076</c:v>
                </c:pt>
                <c:pt idx="5">
                  <c:v>6604</c:v>
                </c:pt>
                <c:pt idx="6">
                  <c:v>7063</c:v>
                </c:pt>
                <c:pt idx="7">
                  <c:v>6467</c:v>
                </c:pt>
                <c:pt idx="8">
                  <c:v>5921</c:v>
                </c:pt>
                <c:pt idx="9">
                  <c:v>3995</c:v>
                </c:pt>
                <c:pt idx="10">
                  <c:v>2556</c:v>
                </c:pt>
                <c:pt idx="11">
                  <c:v>2079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585728"/>
        <c:axId val="90441984"/>
      </c:lineChart>
      <c:catAx>
        <c:axId val="104585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t-EE"/>
                  <a:t>Kuu</a:t>
                </a:r>
              </a:p>
            </c:rich>
          </c:tx>
          <c:layout>
            <c:manualLayout>
              <c:xMode val="edge"/>
              <c:yMode val="edge"/>
              <c:x val="0.46449381327334088"/>
              <c:y val="0.906864829396325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t-EE"/>
          </a:p>
        </c:txPr>
        <c:crossAx val="904419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044198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t-EE"/>
                  <a:t>KWh</a:t>
                </a:r>
              </a:p>
            </c:rich>
          </c:tx>
          <c:layout>
            <c:manualLayout>
              <c:xMode val="edge"/>
              <c:yMode val="edge"/>
              <c:x val="7.4060497872548536E-2"/>
              <c:y val="1.8389501312335958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t-EE"/>
          </a:p>
        </c:txPr>
        <c:crossAx val="104585728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888785640925324"/>
          <c:y val="0.36875118110236221"/>
          <c:w val="0.14201941261643047"/>
          <c:h val="0.2774968007092979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t-E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t-EE"/>
              <a:t>Tarbimine vs. Tootmine</a:t>
            </a:r>
          </a:p>
        </c:rich>
      </c:tx>
      <c:layout>
        <c:manualLayout>
          <c:xMode val="edge"/>
          <c:yMode val="edge"/>
          <c:x val="0.40191897654584224"/>
          <c:y val="3.189073888983691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4221748400852878E-2"/>
          <c:y val="0.16400929403795697"/>
          <c:w val="0.74807048012301303"/>
          <c:h val="0.73348600944752973"/>
        </c:manualLayout>
      </c:layout>
      <c:lineChart>
        <c:grouping val="standard"/>
        <c:varyColors val="0"/>
        <c:ser>
          <c:idx val="0"/>
          <c:order val="0"/>
          <c:tx>
            <c:v>Tarbimine</c:v>
          </c:tx>
          <c:spPr>
            <a:ln w="635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strRef>
              <c:f>Sheet1!$B$7:$B$18</c:f>
              <c:strCache>
                <c:ptCount val="12"/>
                <c:pt idx="0">
                  <c:v>juuli</c:v>
                </c:pt>
                <c:pt idx="1">
                  <c:v>aug</c:v>
                </c:pt>
                <c:pt idx="2">
                  <c:v>sept**</c:v>
                </c:pt>
                <c:pt idx="3">
                  <c:v>okt**</c:v>
                </c:pt>
                <c:pt idx="4">
                  <c:v>nov</c:v>
                </c:pt>
                <c:pt idx="5">
                  <c:v>dets*</c:v>
                </c:pt>
                <c:pt idx="6">
                  <c:v>jaan*</c:v>
                </c:pt>
                <c:pt idx="7">
                  <c:v>veebr*</c:v>
                </c:pt>
                <c:pt idx="8">
                  <c:v>märts*</c:v>
                </c:pt>
                <c:pt idx="9">
                  <c:v>aprill**</c:v>
                </c:pt>
                <c:pt idx="10">
                  <c:v>mai</c:v>
                </c:pt>
                <c:pt idx="11">
                  <c:v>juuni</c:v>
                </c:pt>
              </c:strCache>
            </c:strRef>
          </c:cat>
          <c:val>
            <c:numRef>
              <c:f>Sheet1!$T$7:$T$18</c:f>
              <c:numCache>
                <c:formatCode>General</c:formatCode>
                <c:ptCount val="12"/>
                <c:pt idx="0">
                  <c:v>2251</c:v>
                </c:pt>
                <c:pt idx="1">
                  <c:v>2357</c:v>
                </c:pt>
                <c:pt idx="2">
                  <c:v>2151</c:v>
                </c:pt>
                <c:pt idx="3">
                  <c:v>2744</c:v>
                </c:pt>
                <c:pt idx="4">
                  <c:v>4076</c:v>
                </c:pt>
                <c:pt idx="5">
                  <c:v>6604</c:v>
                </c:pt>
                <c:pt idx="6">
                  <c:v>7063</c:v>
                </c:pt>
                <c:pt idx="7">
                  <c:v>6467</c:v>
                </c:pt>
                <c:pt idx="8">
                  <c:v>5921</c:v>
                </c:pt>
                <c:pt idx="9">
                  <c:v>3995</c:v>
                </c:pt>
                <c:pt idx="10">
                  <c:v>2556</c:v>
                </c:pt>
                <c:pt idx="11">
                  <c:v>2079</c:v>
                </c:pt>
              </c:numCache>
            </c:numRef>
          </c:val>
          <c:smooth val="0"/>
        </c:ser>
        <c:ser>
          <c:idx val="1"/>
          <c:order val="1"/>
          <c:tx>
            <c:v>Tootmine</c:v>
          </c:tx>
          <c:spPr>
            <a:ln w="63500">
              <a:solidFill>
                <a:schemeClr val="tx1"/>
              </a:solidFill>
              <a:prstDash val="solid"/>
            </a:ln>
          </c:spPr>
          <c:marker>
            <c:symbol val="none"/>
          </c:marker>
          <c:val>
            <c:numRef>
              <c:f>Sheet1!$M$7:$M$18</c:f>
              <c:numCache>
                <c:formatCode>General</c:formatCode>
                <c:ptCount val="12"/>
                <c:pt idx="0">
                  <c:v>2515</c:v>
                </c:pt>
                <c:pt idx="1">
                  <c:v>3289</c:v>
                </c:pt>
                <c:pt idx="2">
                  <c:v>2044.5</c:v>
                </c:pt>
                <c:pt idx="3">
                  <c:v>753</c:v>
                </c:pt>
                <c:pt idx="4">
                  <c:v>290</c:v>
                </c:pt>
                <c:pt idx="5">
                  <c:v>420</c:v>
                </c:pt>
                <c:pt idx="6">
                  <c:v>381</c:v>
                </c:pt>
                <c:pt idx="7">
                  <c:v>714.5</c:v>
                </c:pt>
                <c:pt idx="8">
                  <c:v>1725.5</c:v>
                </c:pt>
                <c:pt idx="9">
                  <c:v>2020.5</c:v>
                </c:pt>
                <c:pt idx="10">
                  <c:v>2444</c:v>
                </c:pt>
                <c:pt idx="11">
                  <c:v>2942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997440"/>
        <c:axId val="90444288"/>
      </c:lineChart>
      <c:catAx>
        <c:axId val="12799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t-EE"/>
          </a:p>
        </c:txPr>
        <c:crossAx val="904442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044428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t-EE"/>
                  <a:t>kWh</a:t>
                </a:r>
              </a:p>
            </c:rich>
          </c:tx>
          <c:layout>
            <c:manualLayout>
              <c:xMode val="edge"/>
              <c:yMode val="edge"/>
              <c:x val="6.783909474002317E-2"/>
              <c:y val="3.1955339947831597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t-EE"/>
          </a:p>
        </c:txPr>
        <c:crossAx val="127997440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613031580007736"/>
          <c:y val="0.45623436776285314"/>
          <c:w val="0.14463083905556584"/>
          <c:h val="0.13664683942370986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t-E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t-EE"/>
              <a:t>Müük vs. Ost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0284697508896793E-2"/>
          <c:y val="0.16133265041277914"/>
          <c:w val="0.76933287308909371"/>
          <c:h val="0.7361625823855682"/>
        </c:manualLayout>
      </c:layout>
      <c:lineChart>
        <c:grouping val="standard"/>
        <c:varyColors val="0"/>
        <c:ser>
          <c:idx val="0"/>
          <c:order val="0"/>
          <c:tx>
            <c:v>Müüdud</c:v>
          </c:tx>
          <c:spPr>
            <a:ln w="63500">
              <a:solidFill>
                <a:schemeClr val="tx1"/>
              </a:solidFill>
              <a:prstDash val="solid"/>
            </a:ln>
          </c:spPr>
          <c:marker>
            <c:symbol val="diamond"/>
            <c:size val="5"/>
            <c:spPr>
              <a:solidFill>
                <a:schemeClr val="tx1"/>
              </a:solidFill>
              <a:ln w="63500">
                <a:solidFill>
                  <a:schemeClr val="tx1"/>
                </a:solidFill>
                <a:prstDash val="solid"/>
              </a:ln>
            </c:spPr>
          </c:marker>
          <c:cat>
            <c:strRef>
              <c:f>Sheet1!$B$7:$B$18</c:f>
              <c:strCache>
                <c:ptCount val="12"/>
                <c:pt idx="0">
                  <c:v>juuli</c:v>
                </c:pt>
                <c:pt idx="1">
                  <c:v>aug</c:v>
                </c:pt>
                <c:pt idx="2">
                  <c:v>sept**</c:v>
                </c:pt>
                <c:pt idx="3">
                  <c:v>okt**</c:v>
                </c:pt>
                <c:pt idx="4">
                  <c:v>nov</c:v>
                </c:pt>
                <c:pt idx="5">
                  <c:v>dets*</c:v>
                </c:pt>
                <c:pt idx="6">
                  <c:v>jaan*</c:v>
                </c:pt>
                <c:pt idx="7">
                  <c:v>veebr*</c:v>
                </c:pt>
                <c:pt idx="8">
                  <c:v>märts*</c:v>
                </c:pt>
                <c:pt idx="9">
                  <c:v>aprill**</c:v>
                </c:pt>
                <c:pt idx="10">
                  <c:v>mai</c:v>
                </c:pt>
                <c:pt idx="11">
                  <c:v>juuni</c:v>
                </c:pt>
              </c:strCache>
            </c:strRef>
          </c:cat>
          <c:val>
            <c:numRef>
              <c:f>Sheet1!$X$8:$X$18</c:f>
              <c:numCache>
                <c:formatCode>General</c:formatCode>
                <c:ptCount val="11"/>
                <c:pt idx="0">
                  <c:v>2678</c:v>
                </c:pt>
                <c:pt idx="1">
                  <c:v>1236</c:v>
                </c:pt>
                <c:pt idx="2">
                  <c:v>874</c:v>
                </c:pt>
                <c:pt idx="3">
                  <c:v>66</c:v>
                </c:pt>
                <c:pt idx="4">
                  <c:v>6</c:v>
                </c:pt>
                <c:pt idx="5">
                  <c:v>5</c:v>
                </c:pt>
                <c:pt idx="6">
                  <c:v>143</c:v>
                </c:pt>
                <c:pt idx="7">
                  <c:v>692</c:v>
                </c:pt>
                <c:pt idx="8">
                  <c:v>1126</c:v>
                </c:pt>
                <c:pt idx="9">
                  <c:v>1888</c:v>
                </c:pt>
                <c:pt idx="10">
                  <c:v>2375</c:v>
                </c:pt>
              </c:numCache>
            </c:numRef>
          </c:val>
          <c:smooth val="0"/>
        </c:ser>
        <c:ser>
          <c:idx val="1"/>
          <c:order val="1"/>
          <c:tx>
            <c:v>Ostetud</c:v>
          </c:tx>
          <c:spPr>
            <a:ln w="63500">
              <a:solidFill>
                <a:srgbClr val="FF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00"/>
              </a:solidFill>
              <a:ln w="63500">
                <a:solidFill>
                  <a:srgbClr val="FF0000"/>
                </a:solidFill>
                <a:prstDash val="solid"/>
              </a:ln>
            </c:spPr>
          </c:marker>
          <c:cat>
            <c:strRef>
              <c:f>Sheet1!$B$7:$B$18</c:f>
              <c:strCache>
                <c:ptCount val="12"/>
                <c:pt idx="0">
                  <c:v>juuli</c:v>
                </c:pt>
                <c:pt idx="1">
                  <c:v>aug</c:v>
                </c:pt>
                <c:pt idx="2">
                  <c:v>sept**</c:v>
                </c:pt>
                <c:pt idx="3">
                  <c:v>okt**</c:v>
                </c:pt>
                <c:pt idx="4">
                  <c:v>nov</c:v>
                </c:pt>
                <c:pt idx="5">
                  <c:v>dets*</c:v>
                </c:pt>
                <c:pt idx="6">
                  <c:v>jaan*</c:v>
                </c:pt>
                <c:pt idx="7">
                  <c:v>veebr*</c:v>
                </c:pt>
                <c:pt idx="8">
                  <c:v>märts*</c:v>
                </c:pt>
                <c:pt idx="9">
                  <c:v>aprill**</c:v>
                </c:pt>
                <c:pt idx="10">
                  <c:v>mai</c:v>
                </c:pt>
                <c:pt idx="11">
                  <c:v>juuni</c:v>
                </c:pt>
              </c:strCache>
            </c:strRef>
          </c:cat>
          <c:val>
            <c:numRef>
              <c:f>Sheet1!$AD$7:$AD$18</c:f>
              <c:numCache>
                <c:formatCode>0</c:formatCode>
                <c:ptCount val="12"/>
                <c:pt idx="0">
                  <c:v>1410</c:v>
                </c:pt>
                <c:pt idx="1">
                  <c:v>987</c:v>
                </c:pt>
                <c:pt idx="2">
                  <c:v>1155</c:v>
                </c:pt>
                <c:pt idx="3">
                  <c:v>2846</c:v>
                </c:pt>
                <c:pt idx="4">
                  <c:v>3846</c:v>
                </c:pt>
                <c:pt idx="5">
                  <c:v>6264</c:v>
                </c:pt>
                <c:pt idx="6">
                  <c:v>6694</c:v>
                </c:pt>
                <c:pt idx="7">
                  <c:v>6039</c:v>
                </c:pt>
                <c:pt idx="8">
                  <c:v>5332</c:v>
                </c:pt>
                <c:pt idx="9">
                  <c:v>3148</c:v>
                </c:pt>
                <c:pt idx="10">
                  <c:v>1572</c:v>
                </c:pt>
                <c:pt idx="11">
                  <c:v>899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999488"/>
        <c:axId val="90446592"/>
      </c:lineChart>
      <c:catAx>
        <c:axId val="127999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t-EE"/>
          </a:p>
        </c:txPr>
        <c:crossAx val="904465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044659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t-EE"/>
                  <a:t>kWh</a:t>
                </a:r>
              </a:p>
            </c:rich>
          </c:tx>
          <c:layout>
            <c:manualLayout>
              <c:xMode val="edge"/>
              <c:yMode val="edge"/>
              <c:x val="5.3735202436079932E-2"/>
              <c:y val="1.5467008484404566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t-EE"/>
          </a:p>
        </c:txPr>
        <c:crossAx val="127999488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766817400262084"/>
          <c:y val="0.43100897271561989"/>
          <c:w val="0.13803010896655091"/>
          <c:h val="0.1728511261673686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t-EE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juhtslaidi alamtiitli laadi redigeerimiseks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4BB8-0F77-4859-98B5-8653B35A5380}" type="datetimeFigureOut">
              <a:rPr lang="et-EE" smtClean="0"/>
              <a:pPr/>
              <a:t>26.08.2016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50CF-7B6C-461A-A1C1-31222103A3B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4BB8-0F77-4859-98B5-8653B35A5380}" type="datetimeFigureOut">
              <a:rPr lang="et-EE" smtClean="0"/>
              <a:pPr/>
              <a:t>26.08.2016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50CF-7B6C-461A-A1C1-31222103A3B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4BB8-0F77-4859-98B5-8653B35A5380}" type="datetimeFigureOut">
              <a:rPr lang="et-EE" smtClean="0"/>
              <a:pPr/>
              <a:t>26.08.2016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50CF-7B6C-461A-A1C1-31222103A3B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902" y="285663"/>
            <a:ext cx="7138918" cy="966220"/>
          </a:xfrm>
        </p:spPr>
        <p:txBody>
          <a:bodyPr/>
          <a:lstStyle>
            <a:lvl1pPr>
              <a:defRPr sz="2800"/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496" y="1535906"/>
            <a:ext cx="8317323" cy="4920258"/>
          </a:xfrm>
        </p:spPr>
        <p:txBody>
          <a:bodyPr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3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901" y="289901"/>
            <a:ext cx="7138918" cy="966639"/>
          </a:xfrm>
        </p:spPr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8656" y="1535906"/>
            <a:ext cx="3326309" cy="472840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2121" y="1535906"/>
            <a:ext cx="3326309" cy="472840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8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901" y="274588"/>
            <a:ext cx="7253452" cy="977295"/>
          </a:xfrm>
        </p:spPr>
        <p:txBody>
          <a:bodyPr/>
          <a:lstStyle>
            <a:lvl1pPr>
              <a:defRPr/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64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901" y="289901"/>
            <a:ext cx="7138918" cy="966639"/>
          </a:xfrm>
        </p:spPr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30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445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1201252"/>
            <a:ext cx="3008189" cy="455676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656928"/>
            <a:ext cx="3008189" cy="446883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t-EE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7398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Arial" pitchFamily="-65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049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48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4BB8-0F77-4859-98B5-8653B35A5380}" type="datetimeFigureOut">
              <a:rPr lang="et-EE" smtClean="0"/>
              <a:pPr/>
              <a:t>26.08.2016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50CF-7B6C-461A-A1C1-31222103A3B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48487" y="437555"/>
            <a:ext cx="1689943" cy="6018609"/>
          </a:xfrm>
        </p:spPr>
        <p:txBody>
          <a:bodyPr vert="eaVert"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8657" y="437555"/>
            <a:ext cx="4962674" cy="5877391"/>
          </a:xfrm>
        </p:spPr>
        <p:txBody>
          <a:bodyPr vert="eaVert"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8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t-EE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t-EE" dirty="0"/>
          </a:p>
        </p:txBody>
      </p:sp>
      <p:sp>
        <p:nvSpPr>
          <p:cNvPr id="4" name="Ristkülik 3"/>
          <p:cNvSpPr/>
          <p:nvPr userDrawn="1"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tsiooni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4BB8-0F77-4859-98B5-8653B35A5380}" type="datetimeFigureOut">
              <a:rPr lang="et-EE" smtClean="0"/>
              <a:pPr/>
              <a:t>26.08.2016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50CF-7B6C-461A-A1C1-31222103A3B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4BB8-0F77-4859-98B5-8653B35A5380}" type="datetimeFigureOut">
              <a:rPr lang="et-EE" smtClean="0"/>
              <a:pPr/>
              <a:t>26.08.2016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50CF-7B6C-461A-A1C1-31222103A3B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4BB8-0F77-4859-98B5-8653B35A5380}" type="datetimeFigureOut">
              <a:rPr lang="et-EE" smtClean="0"/>
              <a:pPr/>
              <a:t>26.08.2016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50CF-7B6C-461A-A1C1-31222103A3B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4BB8-0F77-4859-98B5-8653B35A5380}" type="datetimeFigureOut">
              <a:rPr lang="et-EE" smtClean="0"/>
              <a:pPr/>
              <a:t>26.08.2016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50CF-7B6C-461A-A1C1-31222103A3B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4BB8-0F77-4859-98B5-8653B35A5380}" type="datetimeFigureOut">
              <a:rPr lang="et-EE" smtClean="0"/>
              <a:pPr/>
              <a:t>26.08.2016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50CF-7B6C-461A-A1C1-31222103A3B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4BB8-0F77-4859-98B5-8653B35A5380}" type="datetimeFigureOut">
              <a:rPr lang="et-EE" smtClean="0"/>
              <a:pPr/>
              <a:t>26.08.2016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50CF-7B6C-461A-A1C1-31222103A3B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ealdise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4BB8-0F77-4859-98B5-8653B35A5380}" type="datetimeFigureOut">
              <a:rPr lang="et-EE" smtClean="0"/>
              <a:pPr/>
              <a:t>26.08.2016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50CF-7B6C-461A-A1C1-31222103A3B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D4BB8-0F77-4859-98B5-8653B35A5380}" type="datetimeFigureOut">
              <a:rPr lang="et-EE" smtClean="0"/>
              <a:pPr/>
              <a:t>26.08.2016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650CF-7B6C-461A-A1C1-31222103A3B1}" type="slidenum">
              <a:rPr lang="et-EE" smtClean="0"/>
              <a:pPr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32902" y="289901"/>
            <a:ext cx="6632839" cy="96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</a:t>
            </a:r>
            <a:r>
              <a:rPr lang="et-EE" dirty="0" smtClean="0">
                <a:sym typeface="Arial" charset="0"/>
              </a:rPr>
              <a:t> </a:t>
            </a:r>
            <a:r>
              <a:rPr lang="en-US" dirty="0" smtClean="0">
                <a:sym typeface="Arial" charset="0"/>
              </a:rPr>
              <a:t>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497" y="1535906"/>
            <a:ext cx="7811244" cy="467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charset="0"/>
              </a:rPr>
              <a:t>Second level</a:t>
            </a:r>
          </a:p>
          <a:p>
            <a:pPr lvl="2"/>
            <a:r>
              <a:rPr lang="en-US" dirty="0" smtClean="0">
                <a:sym typeface="Arial" charset="0"/>
              </a:rPr>
              <a:t>Third level</a:t>
            </a:r>
          </a:p>
          <a:p>
            <a:pPr lvl="3"/>
            <a:r>
              <a:rPr lang="en-US" dirty="0" smtClean="0">
                <a:sym typeface="Arial" charset="0"/>
              </a:rPr>
              <a:t>Fourth level</a:t>
            </a:r>
          </a:p>
          <a:p>
            <a:pPr lvl="4"/>
            <a:r>
              <a:rPr lang="en-US" dirty="0" smtClean="0">
                <a:sym typeface="Arial" charset="0"/>
              </a:rPr>
              <a:t>Fifth level</a:t>
            </a:r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0" y="-8930"/>
            <a:ext cx="9144000" cy="8036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t-EE" sz="3000">
              <a:solidFill>
                <a:srgbClr val="000000"/>
              </a:solidFill>
              <a:sym typeface="Gill Sans" pitchFamily="-65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461" y="2866430"/>
            <a:ext cx="145553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8" y="392906"/>
            <a:ext cx="803672" cy="73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217766" y="6316987"/>
            <a:ext cx="1974594" cy="541974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1700" dirty="0" smtClean="0">
                <a:solidFill>
                  <a:srgbClr val="808080"/>
                </a:solidFill>
                <a:latin typeface="Gill Sans" pitchFamily="-65" charset="0"/>
                <a:sym typeface="Gill Sans" pitchFamily="-65" charset="0"/>
              </a:rPr>
              <a:t>Toomas Saal </a:t>
            </a:r>
            <a:r>
              <a:rPr lang="et-EE" sz="1700" baseline="30000" dirty="0" smtClean="0">
                <a:solidFill>
                  <a:srgbClr val="808080"/>
                </a:solidFill>
                <a:latin typeface="Gill Sans" pitchFamily="-65" charset="0"/>
                <a:sym typeface="Gill Sans" pitchFamily="-65" charset="0"/>
              </a:rPr>
              <a:t>®</a:t>
            </a:r>
            <a:endParaRPr lang="et-EE" sz="1700" dirty="0" smtClean="0">
              <a:solidFill>
                <a:srgbClr val="808080"/>
              </a:solidFill>
              <a:latin typeface="Gill Sans" pitchFamily="-65" charset="0"/>
              <a:sym typeface="Gill Sans" pitchFamily="-65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t-EE" sz="1400" dirty="0" smtClean="0">
              <a:solidFill>
                <a:srgbClr val="808080"/>
              </a:solidFill>
              <a:cs typeface="Arial" pitchFamily="34" charset="0"/>
              <a:sym typeface="Gill Sans" pitchFamily="-65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B500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9pPr>
    </p:titleStyle>
    <p:bodyStyle>
      <a:lvl1pPr marL="330387" indent="-330387" algn="l" rtl="0" eaLnBrk="0" fontAlgn="base" hangingPunct="0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chemeClr val="bg2">
              <a:lumMod val="75000"/>
            </a:schemeClr>
          </a:solidFill>
          <a:latin typeface="+mn-lt"/>
          <a:ea typeface="+mn-ea"/>
          <a:cs typeface="+mn-cs"/>
          <a:sym typeface="Arial" charset="0"/>
        </a:defRPr>
      </a:lvl1pPr>
      <a:lvl2pPr marL="607197" indent="-330387" algn="l" rtl="0" eaLnBrk="0" fontAlgn="base" hangingPunct="0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chemeClr val="bg2">
              <a:lumMod val="75000"/>
            </a:schemeClr>
          </a:solidFill>
          <a:latin typeface="+mn-lt"/>
          <a:ea typeface="+mn-ea"/>
          <a:cs typeface="+mn-cs"/>
          <a:sym typeface="Arial" charset="0"/>
        </a:defRPr>
      </a:lvl2pPr>
      <a:lvl3pPr marL="919725" indent="-330387" algn="l" rtl="0" eaLnBrk="0" fontAlgn="base" hangingPunct="0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chemeClr val="bg2">
              <a:lumMod val="75000"/>
            </a:schemeClr>
          </a:solidFill>
          <a:latin typeface="+mn-lt"/>
          <a:ea typeface="+mn-ea"/>
          <a:cs typeface="+mn-cs"/>
          <a:sym typeface="Arial" charset="0"/>
        </a:defRPr>
      </a:lvl3pPr>
      <a:lvl4pPr marL="1232253" indent="-330387" algn="l" rtl="0" eaLnBrk="0" fontAlgn="base" hangingPunct="0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chemeClr val="bg2">
              <a:lumMod val="75000"/>
            </a:schemeClr>
          </a:solidFill>
          <a:latin typeface="+mn-lt"/>
          <a:ea typeface="+mn-ea"/>
          <a:cs typeface="+mn-cs"/>
          <a:sym typeface="Arial" charset="0"/>
        </a:defRPr>
      </a:lvl4pPr>
      <a:lvl5pPr marL="1544781" indent="-330387" algn="l" rtl="0" eaLnBrk="0" fontAlgn="base" hangingPunct="0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chemeClr val="bg2">
              <a:lumMod val="75000"/>
            </a:schemeClr>
          </a:solidFill>
          <a:latin typeface="+mn-lt"/>
          <a:ea typeface="+mn-ea"/>
          <a:cs typeface="+mn-cs"/>
          <a:sym typeface="Arial" charset="0"/>
        </a:defRPr>
      </a:lvl5pPr>
      <a:lvl6pPr marL="1866238" indent="-330387" algn="l" rtl="0" fontAlgn="base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rgbClr val="646464"/>
          </a:solidFill>
          <a:latin typeface="+mn-lt"/>
          <a:ea typeface="+mn-ea"/>
          <a:cs typeface="+mn-cs"/>
          <a:sym typeface="Arial" pitchFamily="-65" charset="0"/>
        </a:defRPr>
      </a:lvl6pPr>
      <a:lvl7pPr marL="2187696" indent="-330387" algn="l" rtl="0" fontAlgn="base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rgbClr val="646464"/>
          </a:solidFill>
          <a:latin typeface="+mn-lt"/>
          <a:ea typeface="+mn-ea"/>
          <a:cs typeface="+mn-cs"/>
          <a:sym typeface="Arial" pitchFamily="-65" charset="0"/>
        </a:defRPr>
      </a:lvl7pPr>
      <a:lvl8pPr marL="2509153" indent="-330387" algn="l" rtl="0" fontAlgn="base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rgbClr val="646464"/>
          </a:solidFill>
          <a:latin typeface="+mn-lt"/>
          <a:ea typeface="+mn-ea"/>
          <a:cs typeface="+mn-cs"/>
          <a:sym typeface="Arial" pitchFamily="-65" charset="0"/>
        </a:defRPr>
      </a:lvl8pPr>
      <a:lvl9pPr marL="2830610" indent="-330387" algn="l" rtl="0" fontAlgn="base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rgbClr val="646464"/>
          </a:solidFill>
          <a:latin typeface="+mn-lt"/>
          <a:ea typeface="+mn-ea"/>
          <a:cs typeface="+mn-cs"/>
          <a:sym typeface="Arial" pitchFamily="-65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ogen.ee/" TargetMode="External"/><Relationship Id="rId2" Type="http://schemas.openxmlformats.org/officeDocument/2006/relationships/hyperlink" Target="http://www.tuuleenrgia.ee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bakeri.ee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ktrilevi.ee/-/doc/6305157/kliendile/el_hinnakiri_vorguteenused_est.pdf" TargetMode="External"/><Relationship Id="rId2" Type="http://schemas.openxmlformats.org/officeDocument/2006/relationships/hyperlink" Target="http://www.energia.ee/elektri-turuhind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t-EE" sz="4000" dirty="0"/>
              <a:t>Eramu taastuvenergiaga varustamine – isiklik kogemus</a:t>
            </a:r>
            <a:endParaRPr lang="et-EE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t-EE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t-EE" sz="4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t-EE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Päike ja tuul </a:t>
            </a:r>
          </a:p>
          <a:p>
            <a:pPr algn="ctr" eaLnBrk="1" hangingPunct="1">
              <a:buFontTx/>
              <a:buNone/>
            </a:pPr>
            <a:r>
              <a:rPr lang="et-EE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koduses majapidamises</a:t>
            </a:r>
          </a:p>
          <a:p>
            <a:pPr algn="ctr" eaLnBrk="1" hangingPunct="1">
              <a:buFontTx/>
              <a:buNone/>
            </a:pPr>
            <a:endParaRPr lang="et-EE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t-EE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t-EE" sz="3200" b="1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endParaRPr lang="en-GB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Majapidamine </a:t>
            </a:r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naabrid</a:t>
            </a:r>
            <a:endParaRPr lang="et-EE" dirty="0"/>
          </a:p>
        </p:txBody>
      </p:sp>
      <p:pic>
        <p:nvPicPr>
          <p:cNvPr id="5122" name="Picture 2" descr="F:\DCIM\104MSDCF\DSC02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22" y="1181265"/>
            <a:ext cx="6856878" cy="51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DCIM\104MSDCF\DSC02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22" y="1181265"/>
            <a:ext cx="6856878" cy="51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DCIM\104MSDCF\DSC02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22" y="1181265"/>
            <a:ext cx="6856878" cy="51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DCIM\104MSDCF\DSC024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22" y="1181265"/>
            <a:ext cx="6856878" cy="51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DCIM\104MSDCF\DSC024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22" y="1181265"/>
            <a:ext cx="6856878" cy="51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DCIM\104MSDCF\DSC024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22" y="1181265"/>
            <a:ext cx="6856878" cy="51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:\DCIM\104MSDCF\DSC024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22" y="1181265"/>
            <a:ext cx="6856878" cy="51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F:\DCIM\104MSDCF\DSC0244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22" y="1181265"/>
            <a:ext cx="6856878" cy="51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:\DCIM\104MSDCF\DSC0244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22" y="1181265"/>
            <a:ext cx="6856878" cy="51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F:\DCIM\104MSDCF\DSC0244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22" y="1181265"/>
            <a:ext cx="6856878" cy="51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2875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Majapidamine 3 paadikuur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oomas\Documents\5. Fotod\Hiiumaa\Kiduspe\Majade vaated, esitlus\Vaated juuli 2010\P1020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8864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12553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Majapidamine 4 </a:t>
            </a:r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külalistemaja</a:t>
            </a:r>
            <a:endParaRPr lang="et-EE" dirty="0"/>
          </a:p>
        </p:txBody>
      </p:sp>
      <p:pic>
        <p:nvPicPr>
          <p:cNvPr id="3074" name="Picture 2" descr="C:\Users\toomas\Documents\4. Hiiumaa\Palkmaja\Külalistemaja tingimused\Külalistemaja vaa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0015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26878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Ainult tootmine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m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628957"/>
              </p:ext>
            </p:extLst>
          </p:nvPr>
        </p:nvGraphicFramePr>
        <p:xfrm>
          <a:off x="381000" y="1251883"/>
          <a:ext cx="8318500" cy="492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344676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Ainult tarbimine 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123057"/>
              </p:ext>
            </p:extLst>
          </p:nvPr>
        </p:nvGraphicFramePr>
        <p:xfrm>
          <a:off x="254496" y="1251883"/>
          <a:ext cx="8660904" cy="5072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850226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Tegelik tarbimine ja tootmine koos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graphicFrame>
        <p:nvGraphicFramePr>
          <p:cNvPr id="7" name="Diagram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3699194"/>
              </p:ext>
            </p:extLst>
          </p:nvPr>
        </p:nvGraphicFramePr>
        <p:xfrm>
          <a:off x="254496" y="1462548"/>
          <a:ext cx="8441317" cy="4862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576357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Tegelik tootmine ja tarbimine </a:t>
            </a:r>
            <a:b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graphicFrame>
        <p:nvGraphicFramePr>
          <p:cNvPr id="5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516712"/>
              </p:ext>
            </p:extLst>
          </p:nvPr>
        </p:nvGraphicFramePr>
        <p:xfrm>
          <a:off x="254496" y="1535906"/>
          <a:ext cx="8317323" cy="4712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044860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Ost-müük võrgust -   ilma omatarbimiseta Põhineb 1 tund (</a:t>
            </a:r>
            <a:r>
              <a:rPr lang="et-EE" dirty="0" err="1" smtClean="0"/>
              <a:t>va.tuul</a:t>
            </a:r>
            <a:r>
              <a:rPr lang="et-EE" dirty="0" smtClean="0"/>
              <a:t>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graphicFrame>
        <p:nvGraphicFramePr>
          <p:cNvPr id="5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0181350"/>
              </p:ext>
            </p:extLst>
          </p:nvPr>
        </p:nvGraphicFramePr>
        <p:xfrm>
          <a:off x="254496" y="1535906"/>
          <a:ext cx="8317323" cy="4636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659282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Tehnika - seadmed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Tuulegeneraator - </a:t>
            </a:r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SWG FD8.0 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nominaalvõimsusega 				10,0 kW</a:t>
            </a:r>
          </a:p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Päikesepaneelid 1 – </a:t>
            </a:r>
            <a:r>
              <a:rPr lang="et-E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Schüco</a:t>
            </a:r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MPE 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210W nominaal-					võimsusega 11,3 </a:t>
            </a:r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</a:t>
            </a:r>
            <a:endParaRPr lang="et-E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Päikesepaneelid 2 –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Naps Saana 250W </a:t>
            </a: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nominaalvõimsus 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12kW</a:t>
            </a:r>
            <a:endParaRPr lang="et-E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Akud – 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Ah /48 V</a:t>
            </a:r>
          </a:p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Elektrigeneraator (bensiin) </a:t>
            </a:r>
            <a:r>
              <a:rPr lang="et-E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t-E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Unitedpower</a:t>
            </a:r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7300 </a:t>
            </a:r>
            <a:endParaRPr lang="et-E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6,3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 - </a:t>
            </a: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ja 2,1kW -230 V ning DC 12 V. </a:t>
            </a:r>
            <a:endParaRPr lang="et-E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Inverterid</a:t>
            </a:r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de-D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Inverter </a:t>
            </a:r>
            <a:r>
              <a:rPr lang="de-D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 </a:t>
            </a:r>
            <a:r>
              <a:rPr lang="de-D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Technology AG SB 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de-D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3300-11</a:t>
            </a:r>
            <a:endParaRPr lang="et-E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24733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Tuulik mastiga 16+4m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DCIM\104MSDCF\DSC02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4051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Olukord </a:t>
            </a:r>
            <a:endParaRPr lang="et-EE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Pidevad ühenduste katkestused:</a:t>
            </a:r>
          </a:p>
          <a:p>
            <a:pPr lvl="2"/>
            <a:endParaRPr lang="et-EE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Elekter – suured  (12-36 t)  	1 x a</a:t>
            </a:r>
          </a:p>
          <a:p>
            <a:pPr lvl="2"/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 – mobiilvõrgud</a:t>
            </a:r>
          </a:p>
          <a:p>
            <a:pPr lvl="2"/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</a:t>
            </a:r>
          </a:p>
          <a:p>
            <a:endParaRPr lang="et-E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Elekter so valgus, vesi, küte, toit, side, TV, filtrid</a:t>
            </a:r>
            <a:endParaRPr lang="et-EE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30043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Päikesepaneelid  1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DCIM\104MSDCF\DSC02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219200"/>
            <a:ext cx="67564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14908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Päikesepaneelid  </a:t>
            </a:r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F:\DCIM\104MSDCF\DSC02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28700"/>
            <a:ext cx="70866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72931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Akupark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DCIM\104MSDCF\DSC02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2870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5544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Elektrigeneraator  bensiin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51614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Maksumus ja tasuvus sh km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Tuul		31,1	</a:t>
            </a:r>
            <a:r>
              <a:rPr lang="et-EE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tuh.€</a:t>
            </a:r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t-E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0,3€/a		103a</a:t>
            </a:r>
          </a:p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Päike 1		32,3 -18,8= 13,5	</a:t>
            </a:r>
            <a:r>
              <a:rPr lang="et-E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0,8€/a		40/17a</a:t>
            </a:r>
          </a:p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Päike 2		20,4			</a:t>
            </a:r>
            <a:r>
              <a:rPr lang="et-E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1,1€/a		18a</a:t>
            </a:r>
          </a:p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Generaator	0,8</a:t>
            </a:r>
          </a:p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			1,2</a:t>
            </a:r>
          </a:p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Paigaldus		5,6</a:t>
            </a:r>
          </a:p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Kokku		</a:t>
            </a:r>
            <a:r>
              <a:rPr lang="et-EE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72,6 </a:t>
            </a:r>
            <a:r>
              <a:rPr lang="et-EE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tuh.€</a:t>
            </a:r>
            <a:endParaRPr lang="et-EE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Tootmine 12 </a:t>
            </a:r>
            <a:r>
              <a:rPr lang="et-E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kuud </a:t>
            </a:r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19539 kWh 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11,78 s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t-EE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et-EE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tuh.€</a:t>
            </a:r>
            <a:endParaRPr lang="et-EE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5297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Raskused ja mured algselt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Detailpl</a:t>
            </a: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– seadused ja hoiakud</a:t>
            </a:r>
          </a:p>
          <a:p>
            <a:endParaRPr lang="et-EE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Äriplaan	– asjatundlikkus ja 					   teadmatus</a:t>
            </a:r>
          </a:p>
          <a:p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Lepingud	- EE, </a:t>
            </a:r>
            <a:r>
              <a:rPr lang="et-EE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Elering</a:t>
            </a: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Elektrilevi – 				   ost-müük, liitumine, võrk</a:t>
            </a:r>
          </a:p>
          <a:p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Muud 		- tunnistused ja kinnitused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3835791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Tähelepanekud ja järeldused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Kõik sõltub asukohast, mitte juhendist</a:t>
            </a:r>
          </a:p>
          <a:p>
            <a:r>
              <a:rPr lang="et-EE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 tootmiseks on vaja elektrit</a:t>
            </a:r>
          </a:p>
          <a:p>
            <a:r>
              <a:rPr lang="et-EE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Vajalikud on salvestuse puhvrid – N:võrk, aku, vesi</a:t>
            </a:r>
          </a:p>
          <a:p>
            <a:r>
              <a:rPr lang="et-EE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Andmeside häired – arvestus ei toimi</a:t>
            </a:r>
          </a:p>
          <a:p>
            <a:r>
              <a:rPr lang="et-EE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Turbulents</a:t>
            </a:r>
            <a:r>
              <a:rPr lang="et-EE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puud, varjud – vastupidavus ja tundlikkus, </a:t>
            </a:r>
            <a:r>
              <a:rPr lang="et-E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tuul </a:t>
            </a:r>
            <a:r>
              <a:rPr lang="et-EE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6-17 m/s,</a:t>
            </a:r>
          </a:p>
          <a:p>
            <a:r>
              <a:rPr lang="et-EE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Päikesepaneelid on soojatundlikud – ventilatsioon!</a:t>
            </a:r>
          </a:p>
          <a:p>
            <a:r>
              <a:rPr lang="et-EE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Juriidiline vormistus – maksuamet – OÜ Tooma Energia</a:t>
            </a:r>
          </a:p>
          <a:p>
            <a:r>
              <a:rPr lang="et-EE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Täisautomaatika – so min. 1 inimene – järelevalve</a:t>
            </a:r>
          </a:p>
          <a:p>
            <a:r>
              <a:rPr lang="et-EE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El. generaator ei haaku kogu süsteemiga</a:t>
            </a:r>
            <a:endParaRPr lang="et-EE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1050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Lugemiseks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DCIM\104MSDCF\DSC02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4201318" cy="56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22911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Lugemiseks</a:t>
            </a:r>
            <a:endParaRPr lang="et-EE" dirty="0"/>
          </a:p>
        </p:txBody>
      </p:sp>
      <p:pic>
        <p:nvPicPr>
          <p:cNvPr id="3074" name="Picture 2" descr="F:\DCIM\104MSDCF\DSC024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57804"/>
            <a:ext cx="4048919" cy="539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64539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Lugemiseks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Elekter päikesest ja tuulest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Tallinn 2012, </a:t>
            </a:r>
            <a:r>
              <a:rPr lang="et-E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Iloprint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MTÜ Kolm Kobrast</a:t>
            </a:r>
          </a:p>
          <a:p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Väiketuulikute ABC   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www.tuuleenrgia.ee</a:t>
            </a:r>
            <a:endParaRPr lang="et-E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Vt.</a:t>
            </a:r>
            <a:r>
              <a:rPr lang="et-EE" dirty="0" smtClean="0"/>
              <a:t>	 </a:t>
            </a:r>
            <a:r>
              <a:rPr lang="et-EE" dirty="0" smtClean="0">
                <a:hlinkClick r:id="rId3"/>
              </a:rPr>
              <a:t>www.energogen.ee</a:t>
            </a:r>
            <a:r>
              <a:rPr lang="et-EE" dirty="0" smtClean="0"/>
              <a:t>	</a:t>
            </a:r>
          </a:p>
          <a:p>
            <a:endParaRPr lang="et-EE" dirty="0"/>
          </a:p>
          <a:p>
            <a:r>
              <a:rPr lang="et-EE" dirty="0" smtClean="0"/>
              <a:t>Vt. 		</a:t>
            </a:r>
            <a:r>
              <a:rPr lang="et-EE" dirty="0" smtClean="0">
                <a:hlinkClick r:id="rId4"/>
              </a:rPr>
              <a:t>www.bakeri.ee</a:t>
            </a:r>
            <a:endParaRPr lang="et-EE" dirty="0" smtClean="0"/>
          </a:p>
          <a:p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626943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Eesmärk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Aateline - Luua sõltumatu taastuvatel allikatel põhinev energiatootmissüsteem</a:t>
            </a:r>
          </a:p>
          <a:p>
            <a:pPr marL="0" indent="0" algn="just">
              <a:buNone/>
            </a:pP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Inimene ja keskkond on üks</a:t>
            </a:r>
          </a:p>
          <a:p>
            <a:pPr algn="just"/>
            <a:endParaRPr lang="et-EE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Äriline - Varustada piirkond alternatiivse elektrienergiaga, suurendada varustuskindlust</a:t>
            </a:r>
          </a:p>
          <a:p>
            <a:pPr marL="589338" lvl="2" indent="0" algn="just">
              <a:buNone/>
            </a:pPr>
            <a:endParaRPr lang="et-EE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425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Haridus on k</a:t>
            </a:r>
            <a:r>
              <a:rPr lang="et-EE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apital  </a:t>
            </a:r>
            <a:r>
              <a:rPr lang="et-E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kogu  eluks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8002588" cy="4784725"/>
          </a:xfrm>
        </p:spPr>
        <p:txBody>
          <a:bodyPr/>
          <a:lstStyle/>
          <a:p>
            <a:pPr lvl="0" algn="ctr">
              <a:buNone/>
            </a:pPr>
            <a:r>
              <a:rPr lang="et-EE" sz="2000" dirty="0" smtClean="0">
                <a:solidFill>
                  <a:schemeClr val="tx1"/>
                </a:solidFill>
              </a:rPr>
              <a:t>				</a:t>
            </a:r>
          </a:p>
          <a:p>
            <a:pPr lvl="0" algn="ctr">
              <a:buNone/>
            </a:pPr>
            <a:r>
              <a:rPr lang="et-EE" b="1" dirty="0">
                <a:solidFill>
                  <a:schemeClr val="tx1"/>
                </a:solidFill>
              </a:rPr>
              <a:t>	</a:t>
            </a:r>
            <a:r>
              <a:rPr lang="et-EE" b="1" dirty="0" smtClean="0">
                <a:solidFill>
                  <a:schemeClr val="tx1"/>
                </a:solidFill>
              </a:rPr>
              <a:t>			</a:t>
            </a:r>
            <a:r>
              <a:rPr lang="et-EE" sz="3200" b="1" dirty="0" smtClean="0">
                <a:solidFill>
                  <a:srgbClr val="000000"/>
                </a:solidFill>
              </a:rPr>
              <a:t>KAPITAL  </a:t>
            </a:r>
            <a:r>
              <a:rPr lang="et-EE" sz="3200" b="1" dirty="0">
                <a:solidFill>
                  <a:srgbClr val="000000"/>
                </a:solidFill>
              </a:rPr>
              <a:t>ON  VÄÄRTUS, </a:t>
            </a:r>
          </a:p>
          <a:p>
            <a:pPr lvl="0" algn="ctr">
              <a:buNone/>
            </a:pPr>
            <a:r>
              <a:rPr lang="et-EE" sz="3200" b="1" dirty="0" smtClean="0">
                <a:solidFill>
                  <a:srgbClr val="000000"/>
                </a:solidFill>
              </a:rPr>
              <a:t>	MIS  </a:t>
            </a:r>
            <a:r>
              <a:rPr lang="et-EE" sz="3200" b="1" dirty="0">
                <a:solidFill>
                  <a:srgbClr val="000000"/>
                </a:solidFill>
              </a:rPr>
              <a:t>ON  </a:t>
            </a:r>
            <a:endParaRPr lang="et-EE" sz="3200" b="1" dirty="0" smtClean="0">
              <a:solidFill>
                <a:srgbClr val="000000"/>
              </a:solidFill>
            </a:endParaRPr>
          </a:p>
          <a:p>
            <a:pPr lvl="0" algn="ctr">
              <a:buNone/>
            </a:pPr>
            <a:r>
              <a:rPr lang="et-EE" sz="3200" b="1" dirty="0">
                <a:solidFill>
                  <a:srgbClr val="000000"/>
                </a:solidFill>
              </a:rPr>
              <a:t>	</a:t>
            </a:r>
            <a:r>
              <a:rPr lang="et-EE" sz="3200" b="1" dirty="0" smtClean="0">
                <a:solidFill>
                  <a:srgbClr val="000000"/>
                </a:solidFill>
              </a:rPr>
              <a:t>			VÕIMELINE  </a:t>
            </a:r>
            <a:r>
              <a:rPr lang="et-EE" sz="3200" b="1" dirty="0">
                <a:solidFill>
                  <a:srgbClr val="000000"/>
                </a:solidFill>
              </a:rPr>
              <a:t>LOOMA </a:t>
            </a:r>
          </a:p>
          <a:p>
            <a:pPr lvl="0" algn="ctr">
              <a:buNone/>
            </a:pPr>
            <a:r>
              <a:rPr lang="et-EE" sz="3200" b="1" dirty="0" smtClean="0">
                <a:solidFill>
                  <a:srgbClr val="000000"/>
                </a:solidFill>
              </a:rPr>
              <a:t>			UUT VÄÄRTUST</a:t>
            </a:r>
          </a:p>
          <a:p>
            <a:pPr lvl="0" algn="ctr">
              <a:buNone/>
            </a:pPr>
            <a:endParaRPr lang="et-EE" sz="3200" b="1" dirty="0">
              <a:solidFill>
                <a:srgbClr val="000000"/>
              </a:solidFill>
            </a:endParaRPr>
          </a:p>
          <a:p>
            <a:pPr lvl="0" algn="ctr">
              <a:buNone/>
            </a:pPr>
            <a:endParaRPr lang="et-EE" sz="3200" b="1" dirty="0" smtClean="0">
              <a:solidFill>
                <a:srgbClr val="000000"/>
              </a:solidFill>
            </a:endParaRPr>
          </a:p>
          <a:p>
            <a:pPr lvl="0" algn="ctr">
              <a:buNone/>
            </a:pPr>
            <a:r>
              <a:rPr lang="et-EE" sz="3200" b="1" dirty="0" smtClean="0">
                <a:solidFill>
                  <a:srgbClr val="000000"/>
                </a:solidFill>
              </a:rPr>
              <a:t>Tänan</a:t>
            </a:r>
            <a:endParaRPr lang="et-EE" sz="3200" b="1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t-EE" sz="2000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et-EE" sz="20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295400"/>
            <a:ext cx="2514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1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Süsteem pidi algselt sisaldama</a:t>
            </a:r>
            <a:r>
              <a:rPr lang="et-E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t-E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algn="just"/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Tuulegeneraator </a:t>
            </a:r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10 kW	4 tk	</a:t>
            </a:r>
          </a:p>
          <a:p>
            <a:pPr lvl="2" algn="just"/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Päikesepaneel	10kW	1 tk</a:t>
            </a:r>
          </a:p>
          <a:p>
            <a:pPr lvl="2" algn="just"/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Biodiiselgeneraator 10kW	1 tk</a:t>
            </a:r>
          </a:p>
          <a:p>
            <a:pPr lvl="2" algn="just"/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Akupark			</a:t>
            </a: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24t</a:t>
            </a:r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1 </a:t>
            </a: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</a:t>
            </a:r>
          </a:p>
          <a:p>
            <a:pPr marL="2500223" lvl="8" indent="0" algn="just">
              <a:buNone/>
            </a:pP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t-EE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lvl="2" algn="just"/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Õhk- ja maasoojuspumbad, puuküttel ahjud ja pliidid</a:t>
            </a:r>
            <a:endParaRPr lang="et-EE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891573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Süsteemi toimimine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 katkestus</a:t>
            </a:r>
          </a:p>
          <a:p>
            <a:pPr lvl="2"/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Majapidamised lähevad üle akutoitele 6t</a:t>
            </a:r>
          </a:p>
          <a:p>
            <a:pPr lvl="2"/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Min. tarbimine so ilma suurte tarbijateta nagu </a:t>
            </a:r>
            <a:r>
              <a:rPr lang="et-EE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el.küte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pliit, radiaatorid, jmt</a:t>
            </a:r>
          </a:p>
          <a:p>
            <a:pPr lvl="2"/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Jääb toimima avariivalgus, side, TV, vesi</a:t>
            </a:r>
          </a:p>
          <a:p>
            <a:pPr lvl="2"/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Käsitsi lisandub bensiinil töötav generaator – vesi!</a:t>
            </a:r>
            <a:endParaRPr lang="et-EE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273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Tänane tegelik seis 4 üksust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algn="just"/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Tuulegeneraator 	10 kW	</a:t>
            </a: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 </a:t>
            </a:r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	</a:t>
            </a:r>
          </a:p>
          <a:p>
            <a:pPr lvl="2" algn="just"/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Päikesepaneel	10kW	</a:t>
            </a: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 </a:t>
            </a:r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</a:t>
            </a:r>
          </a:p>
          <a:p>
            <a:pPr lvl="2" algn="just"/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Bensiini </a:t>
            </a:r>
            <a:r>
              <a:rPr lang="et-EE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el.elgeneraator</a:t>
            </a: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6,3kW</a:t>
            </a:r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</a:t>
            </a:r>
          </a:p>
          <a:p>
            <a:pPr lvl="2" algn="just"/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Akupark	</a:t>
            </a: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230 </a:t>
            </a:r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 /48 </a:t>
            </a: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            1/4 </a:t>
            </a:r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</a:t>
            </a:r>
          </a:p>
          <a:p>
            <a:pPr marL="2500223" lvl="8" indent="0" algn="just">
              <a:buNone/>
            </a:pPr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t-EE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lvl="2" algn="just"/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Õhk- </a:t>
            </a:r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 </a:t>
            </a: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maasoojuspump, </a:t>
            </a:r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puuküttel </a:t>
            </a: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kamin, 1 ahi ja 3 pliiti</a:t>
            </a:r>
            <a:endParaRPr lang="et-EE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9896230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Arvestuse alused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Viimased 12 kuud 1.juuli 2015 – 30.juuni 2016</a:t>
            </a:r>
          </a:p>
          <a:p>
            <a:pPr marL="514350" indent="-514350">
              <a:buFont typeface="+mj-lt"/>
              <a:buAutoNum type="arabicPeriod"/>
            </a:pPr>
            <a:r>
              <a:rPr lang="et-EE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P.paneelid</a:t>
            </a: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ja 2 + tuulegeneraator</a:t>
            </a:r>
          </a:p>
          <a:p>
            <a:pPr marL="514350" indent="-514350">
              <a:buFont typeface="+mj-lt"/>
              <a:buAutoNum type="arabicPeriod"/>
            </a:pP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majapidamist so liitumispunkti</a:t>
            </a:r>
          </a:p>
          <a:p>
            <a:pPr marL="514350" indent="-514350">
              <a:buFont typeface="+mj-lt"/>
              <a:buAutoNum type="arabicPeriod"/>
            </a:pPr>
            <a:r>
              <a:rPr lang="et-EE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Kogu toodetud energia esmalt omatarbimine, ülejääk võrku</a:t>
            </a:r>
            <a:r>
              <a:rPr lang="et-EE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514350" indent="-514350">
              <a:buFont typeface="+mj-lt"/>
              <a:buAutoNum type="arabicPeriod"/>
            </a:pPr>
            <a:endParaRPr lang="et-EE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59468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Elektri hind</a:t>
            </a:r>
            <a:endParaRPr lang="et-EE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 tarbimise </a:t>
            </a:r>
            <a:r>
              <a:rPr lang="et-EE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Arvestuse aluseks</a:t>
            </a:r>
            <a:r>
              <a:rPr lang="et-E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seisuga 2.01.2016.a. :</a:t>
            </a:r>
          </a:p>
          <a:p>
            <a:pPr lvl="0"/>
            <a:r>
              <a:rPr lang="et-E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Eesti Energia aritmeetiline keskmine börsihind kuus 2015.a koos </a:t>
            </a:r>
            <a:r>
              <a:rPr lang="et-E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KM-ga</a:t>
            </a:r>
            <a:r>
              <a:rPr lang="et-E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t-E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t-EE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www.energia.ee/elektri-turuhind</a:t>
            </a:r>
            <a:r>
              <a:rPr lang="et-E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t-E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t-EE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ööpäeva</a:t>
            </a:r>
            <a:r>
              <a:rPr lang="et-E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keskmine 	3,73+Marg0,29=4,02 s  </a:t>
            </a:r>
          </a:p>
          <a:p>
            <a:pPr lvl="2"/>
            <a:r>
              <a:rPr lang="et-EE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Taastuvenergia</a:t>
            </a:r>
            <a:r>
              <a:rPr lang="et-E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tasu 	1,07 s </a:t>
            </a:r>
          </a:p>
          <a:p>
            <a:pPr lvl="2"/>
            <a:r>
              <a:rPr lang="et-EE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Aktsiis</a:t>
            </a:r>
            <a:r>
              <a:rPr lang="et-E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</a:t>
            </a:r>
            <a:r>
              <a:rPr lang="et-EE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0,54 s</a:t>
            </a:r>
          </a:p>
          <a:p>
            <a:pPr lvl="2"/>
            <a:r>
              <a:rPr lang="et-EE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Võrgutasu</a:t>
            </a:r>
            <a:r>
              <a:rPr lang="et-EE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alates 1.04.14.a</a:t>
            </a:r>
            <a:r>
              <a:rPr lang="et-E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/>
            <a:r>
              <a:rPr lang="et-E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t-EE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www.elektrilevi.ee/-/doc/6305157/kliendile/el_hinnakiri_vorguteenused_est.pdf</a:t>
            </a:r>
            <a:r>
              <a:rPr lang="et-E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2"/>
            <a:r>
              <a:rPr lang="et-EE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Päevane</a:t>
            </a:r>
            <a:r>
              <a:rPr lang="et-E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</a:t>
            </a:r>
            <a:r>
              <a:rPr lang="et-EE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7,79 </a:t>
            </a:r>
            <a:r>
              <a:rPr lang="et-E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lvl="2"/>
            <a:r>
              <a:rPr lang="et-EE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Öine</a:t>
            </a:r>
            <a:r>
              <a:rPr lang="et-E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4,52 s			keskmine 6,15</a:t>
            </a:r>
          </a:p>
          <a:p>
            <a:pPr lvl="0"/>
            <a:r>
              <a:rPr lang="et-EE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Kokkuleppehind      </a:t>
            </a:r>
            <a:r>
              <a:rPr lang="et-EE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Keskmine </a:t>
            </a:r>
            <a:r>
              <a:rPr lang="et-EE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4,02+1.07 +</a:t>
            </a:r>
            <a:r>
              <a:rPr lang="et-EE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0,54+6,15=</a:t>
            </a:r>
            <a:r>
              <a:rPr lang="et-EE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11,78 s</a:t>
            </a:r>
            <a:endParaRPr lang="et-EE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7282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Majapidamine </a:t>
            </a:r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elamu</a:t>
            </a:r>
            <a:endParaRPr lang="et-EE" dirty="0"/>
          </a:p>
        </p:txBody>
      </p:sp>
      <p:pic>
        <p:nvPicPr>
          <p:cNvPr id="6146" name="Picture 2" descr="C:\Users\toomas\Documents\4. Hiiumaa\Seminarid tuul ja päike\fotod\DSC02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511951"/>
      </p:ext>
    </p:extLst>
  </p:cSld>
  <p:clrMapOvr>
    <a:masterClrMapping/>
  </p:clrMapOvr>
  <p:transition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suslai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B5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D7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65" charset="0"/>
            <a:ea typeface="ヒラギノ角ゴ ProN W3" pitchFamily="-65" charset="-128"/>
            <a:cs typeface="ヒラギノ角ゴ ProN W3" pitchFamily="-65" charset="-128"/>
            <a:sym typeface="Gill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65" charset="0"/>
            <a:ea typeface="ヒラギノ角ゴ ProN W3" pitchFamily="-65" charset="-128"/>
            <a:cs typeface="ヒラギノ角ゴ ProN W3" pitchFamily="-65" charset="-128"/>
            <a:sym typeface="Gill Sans" pitchFamily="-65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285</Words>
  <Application>Microsoft Office PowerPoint</Application>
  <PresentationFormat>Ekraaniseanss (4:3)</PresentationFormat>
  <Paragraphs>131</Paragraphs>
  <Slides>30</Slides>
  <Notes>0</Notes>
  <HiddenSlides>0</HiddenSlides>
  <MMClips>0</MMClips>
  <ScaleCrop>false</ScaleCrop>
  <HeadingPairs>
    <vt:vector size="4" baseType="variant">
      <vt:variant>
        <vt:lpstr>Kujundus</vt:lpstr>
      </vt:variant>
      <vt:variant>
        <vt:i4>2</vt:i4>
      </vt:variant>
      <vt:variant>
        <vt:lpstr>Slaidipealkirjad</vt:lpstr>
      </vt:variant>
      <vt:variant>
        <vt:i4>30</vt:i4>
      </vt:variant>
    </vt:vector>
  </HeadingPairs>
  <TitlesOfParts>
    <vt:vector size="32" baseType="lpstr">
      <vt:lpstr>Office'i kujundus</vt:lpstr>
      <vt:lpstr>Sisuslaid</vt:lpstr>
      <vt:lpstr>Eramu taastuvenergiaga varustamine – isiklik kogemus</vt:lpstr>
      <vt:lpstr>Olukord </vt:lpstr>
      <vt:lpstr>Eesmärk</vt:lpstr>
      <vt:lpstr>Süsteem pidi algselt sisaldama  </vt:lpstr>
      <vt:lpstr>Süsteemi toimimine</vt:lpstr>
      <vt:lpstr>Tänane tegelik seis 4 üksust</vt:lpstr>
      <vt:lpstr>Arvestuse alused</vt:lpstr>
      <vt:lpstr>Elektri hind</vt:lpstr>
      <vt:lpstr>Majapidamine 1 elamu</vt:lpstr>
      <vt:lpstr>Majapidamine 2 naabrid</vt:lpstr>
      <vt:lpstr>Majapidamine 3 paadikuur</vt:lpstr>
      <vt:lpstr>Majapidamine 4 külalistemaja</vt:lpstr>
      <vt:lpstr>Ainult tootmine</vt:lpstr>
      <vt:lpstr>Ainult tarbimine </vt:lpstr>
      <vt:lpstr>Tegelik tarbimine ja tootmine koos</vt:lpstr>
      <vt:lpstr>Tegelik tootmine ja tarbimine  </vt:lpstr>
      <vt:lpstr>Ost-müük võrgust -   ilma omatarbimiseta Põhineb 1 tund (va.tuul)</vt:lpstr>
      <vt:lpstr>Tehnika - seadmed</vt:lpstr>
      <vt:lpstr>Tuulik mastiga 16+4m</vt:lpstr>
      <vt:lpstr>Päikesepaneelid  1</vt:lpstr>
      <vt:lpstr>Päikesepaneelid  2</vt:lpstr>
      <vt:lpstr>Akupark</vt:lpstr>
      <vt:lpstr>Elektrigeneraator  bensiin</vt:lpstr>
      <vt:lpstr>Maksumus ja tasuvus sh km</vt:lpstr>
      <vt:lpstr>Raskused ja mured algselt</vt:lpstr>
      <vt:lpstr>Tähelepanekud ja järeldused</vt:lpstr>
      <vt:lpstr>Lugemiseks</vt:lpstr>
      <vt:lpstr>Lugemiseks</vt:lpstr>
      <vt:lpstr>Lugemiseks</vt:lpstr>
      <vt:lpstr>Haridus on kapital  kogu  eluks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ETTEVÕTLUSE ALUSED</dc:title>
  <dc:creator>saal</dc:creator>
  <cp:lastModifiedBy>toomas</cp:lastModifiedBy>
  <cp:revision>91</cp:revision>
  <dcterms:created xsi:type="dcterms:W3CDTF">2011-09-06T04:58:19Z</dcterms:created>
  <dcterms:modified xsi:type="dcterms:W3CDTF">2016-08-26T07:21:59Z</dcterms:modified>
</cp:coreProperties>
</file>