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3"/>
  </p:notesMasterIdLst>
  <p:sldIdLst>
    <p:sldId id="311" r:id="rId5"/>
    <p:sldId id="282" r:id="rId6"/>
    <p:sldId id="294" r:id="rId7"/>
    <p:sldId id="315" r:id="rId8"/>
    <p:sldId id="319" r:id="rId9"/>
    <p:sldId id="297" r:id="rId10"/>
    <p:sldId id="316" r:id="rId11"/>
    <p:sldId id="317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B24B"/>
    <a:srgbClr val="FFB800"/>
    <a:srgbClr val="505050"/>
    <a:srgbClr val="2C5AB9"/>
    <a:srgbClr val="7F7F7F"/>
    <a:srgbClr val="93FFA1"/>
    <a:srgbClr val="205D14"/>
    <a:srgbClr val="359521"/>
    <a:srgbClr val="40B227"/>
    <a:srgbClr val="51E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0" autoAdjust="0"/>
    <p:restoredTop sz="79155" autoAdjust="0"/>
  </p:normalViewPr>
  <p:slideViewPr>
    <p:cSldViewPr snapToGrid="0" snapToObjects="1">
      <p:cViewPr varScale="1">
        <p:scale>
          <a:sx n="106" d="100"/>
          <a:sy n="106" d="100"/>
        </p:scale>
        <p:origin x="821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486BA-F94E-8546-9F4B-A136703EBEE6}" type="datetimeFigureOut">
              <a:t>22.8.2016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84D12-02F1-8C46-B248-84EA896147C0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4277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84D12-02F1-8C46-B248-84EA896147C0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219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84D12-02F1-8C46-B248-84EA896147C0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917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84D12-02F1-8C46-B248-84EA896147C0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2352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84D12-02F1-8C46-B248-84EA896147C0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6571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84D12-02F1-8C46-B248-84EA896147C0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504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Alku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BDpohja_3009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30"/>
            <a:ext cx="9144000" cy="5178908"/>
          </a:xfrm>
          <a:prstGeom prst="rect">
            <a:avLst/>
          </a:prstGeom>
        </p:spPr>
      </p:pic>
      <p:sp>
        <p:nvSpPr>
          <p:cNvPr id="10" name="Suorakulmio 9"/>
          <p:cNvSpPr/>
          <p:nvPr userDrawn="1"/>
        </p:nvSpPr>
        <p:spPr>
          <a:xfrm>
            <a:off x="-4296" y="-45721"/>
            <a:ext cx="9148296" cy="5146857"/>
          </a:xfrm>
          <a:prstGeom prst="rect">
            <a:avLst/>
          </a:prstGeom>
          <a:solidFill>
            <a:schemeClr val="tx1">
              <a:alpha val="75000"/>
            </a:schemeClr>
          </a:solidFill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-4296" y="1541239"/>
            <a:ext cx="9204262" cy="1512186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16"/>
          <p:cNvSpPr/>
          <p:nvPr userDrawn="1"/>
        </p:nvSpPr>
        <p:spPr>
          <a:xfrm>
            <a:off x="0" y="5097781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 descr="VertexSystem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34" y="4588426"/>
            <a:ext cx="1282984" cy="33894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15160" y="1625600"/>
            <a:ext cx="5314636" cy="1356360"/>
          </a:xfrm>
          <a:prstGeom prst="rect">
            <a:avLst/>
          </a:prstGeom>
        </p:spPr>
        <p:txBody>
          <a:bodyPr anchor="ctr"/>
          <a:lstStyle>
            <a:lvl1pPr marL="0" algn="ctr" defTabSz="457200" rtl="0" eaLnBrk="1" latinLnBrk="0" hangingPunct="1">
              <a:defRPr lang="en-US" sz="2500" b="0" kern="1200" spc="3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Title 1"/>
          <p:cNvSpPr txBox="1">
            <a:spLocks/>
          </p:cNvSpPr>
          <p:nvPr userDrawn="1"/>
        </p:nvSpPr>
        <p:spPr>
          <a:xfrm>
            <a:off x="2987041" y="3208940"/>
            <a:ext cx="3008313" cy="480224"/>
          </a:xfrm>
          <a:prstGeom prst="rect">
            <a:avLst/>
          </a:prstGeom>
        </p:spPr>
        <p:txBody>
          <a:bodyPr anchor="t"/>
          <a:lstStyle>
            <a:lvl1pPr marL="0" algn="l" defTabSz="457200" rtl="0" eaLnBrk="1" latinLnBrk="0" hangingPunct="1">
              <a:spcBef>
                <a:spcPct val="0"/>
              </a:spcBef>
              <a:buNone/>
              <a:defRPr lang="en-US" sz="1500" b="1" kern="1200" spc="30">
                <a:solidFill>
                  <a:schemeClr val="bg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algn="ctr"/>
            <a:r>
              <a:rPr lang="en-US" sz="1400" b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Click to edit Master title style</a:t>
            </a:r>
            <a:endParaRPr lang="en-US" sz="1400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BD_PohjaKuv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1" y="5101136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 descr="VertexSystem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34" y="4588426"/>
            <a:ext cx="1282984" cy="33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86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BD_PohjaKuva_blankk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1" y="5101136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/>
          <p:cNvSpPr/>
          <p:nvPr userDrawn="1"/>
        </p:nvSpPr>
        <p:spPr>
          <a:xfrm>
            <a:off x="-35560" y="-50800"/>
            <a:ext cx="3595589" cy="3104225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15"/>
          <p:cNvSpPr/>
          <p:nvPr userDrawn="1"/>
        </p:nvSpPr>
        <p:spPr>
          <a:xfrm>
            <a:off x="3813759" y="-50800"/>
            <a:ext cx="5370881" cy="3104225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Kuvan paikkamerkki 27"/>
          <p:cNvSpPr>
            <a:spLocks noGrp="1"/>
          </p:cNvSpPr>
          <p:nvPr>
            <p:ph type="pic" sz="quarter" idx="10"/>
          </p:nvPr>
        </p:nvSpPr>
        <p:spPr>
          <a:xfrm>
            <a:off x="3813758" y="-50800"/>
            <a:ext cx="5370881" cy="310422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fi-FI" sz="1000" i="1" kern="1200" smtClean="0">
                <a:solidFill>
                  <a:schemeClr val="bg1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endParaRPr lang="fi-FI"/>
          </a:p>
          <a:p>
            <a:endParaRPr lang="fi-FI"/>
          </a:p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fi-FI"/>
              <a:t>                                   Lisää kuva 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1" y="2505360"/>
            <a:ext cx="3008313" cy="480224"/>
          </a:xfrm>
          <a:prstGeom prst="rect">
            <a:avLst/>
          </a:prstGeom>
        </p:spPr>
        <p:txBody>
          <a:bodyPr anchor="b"/>
          <a:lstStyle>
            <a:lvl1pPr marL="0" algn="l" defTabSz="457200" rtl="0" eaLnBrk="1" latinLnBrk="0" hangingPunct="1">
              <a:defRPr lang="en-US" sz="1500" b="0" kern="1200" spc="3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231" y="3300330"/>
            <a:ext cx="3098799" cy="162864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buNone/>
              <a:defRPr lang="en-US" sz="1000" kern="120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11"/>
          </p:nvPr>
        </p:nvSpPr>
        <p:spPr>
          <a:xfrm>
            <a:off x="456250" y="81807"/>
            <a:ext cx="3008313" cy="116848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buNone/>
              <a:defRPr lang="en-US" sz="1000" kern="120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12"/>
          </p:nvPr>
        </p:nvSpPr>
        <p:spPr>
          <a:xfrm>
            <a:off x="3813759" y="3303239"/>
            <a:ext cx="4609430" cy="162573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buNone/>
              <a:defRPr lang="en-US" sz="1000" kern="120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PohjaI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5"/>
            <a:ext cx="9144000" cy="514350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1" y="5101136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/>
          <p:cNvSpPr/>
          <p:nvPr userDrawn="1"/>
        </p:nvSpPr>
        <p:spPr>
          <a:xfrm>
            <a:off x="-35560" y="-50800"/>
            <a:ext cx="3595589" cy="3104225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15"/>
          <p:cNvSpPr/>
          <p:nvPr userDrawn="1"/>
        </p:nvSpPr>
        <p:spPr>
          <a:xfrm>
            <a:off x="3813759" y="-50800"/>
            <a:ext cx="5370881" cy="3104225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Kuvan paikkamerkki 27"/>
          <p:cNvSpPr>
            <a:spLocks noGrp="1"/>
          </p:cNvSpPr>
          <p:nvPr>
            <p:ph type="pic" sz="quarter" idx="10"/>
          </p:nvPr>
        </p:nvSpPr>
        <p:spPr>
          <a:xfrm>
            <a:off x="3813758" y="-50800"/>
            <a:ext cx="5370881" cy="310422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fi-FI" sz="1000" i="1" kern="1200" smtClean="0">
                <a:solidFill>
                  <a:schemeClr val="bg1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endParaRPr lang="fi-FI"/>
          </a:p>
          <a:p>
            <a:endParaRPr lang="fi-FI"/>
          </a:p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fi-FI"/>
              <a:t>                                   Lisää kuva 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1" y="2505360"/>
            <a:ext cx="3008313" cy="480224"/>
          </a:xfrm>
          <a:prstGeom prst="rect">
            <a:avLst/>
          </a:prstGeom>
        </p:spPr>
        <p:txBody>
          <a:bodyPr anchor="b"/>
          <a:lstStyle>
            <a:lvl1pPr marL="0" algn="l" defTabSz="457200" rtl="0" eaLnBrk="1" latinLnBrk="0" hangingPunct="1">
              <a:defRPr lang="en-US" sz="1500" b="0" kern="1200" spc="3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231" y="3300330"/>
            <a:ext cx="3098799" cy="162864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buNone/>
              <a:defRPr lang="en-US" sz="1000" kern="120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11"/>
          </p:nvPr>
        </p:nvSpPr>
        <p:spPr>
          <a:xfrm>
            <a:off x="456250" y="81807"/>
            <a:ext cx="3008313" cy="116848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buNone/>
              <a:defRPr lang="en-US" sz="1000" kern="120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12"/>
          </p:nvPr>
        </p:nvSpPr>
        <p:spPr>
          <a:xfrm>
            <a:off x="3813759" y="3303239"/>
            <a:ext cx="4609430" cy="162573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buNone/>
              <a:defRPr lang="en-US" sz="1000" kern="120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669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tkais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BD_Tuotekuv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5107529"/>
          </a:xfrm>
          <a:prstGeom prst="rect">
            <a:avLst/>
          </a:prstGeom>
        </p:spPr>
      </p:pic>
      <p:sp>
        <p:nvSpPr>
          <p:cNvPr id="9" name="Suorakulmio 8"/>
          <p:cNvSpPr/>
          <p:nvPr userDrawn="1"/>
        </p:nvSpPr>
        <p:spPr>
          <a:xfrm>
            <a:off x="1" y="5101136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/>
          <p:cNvSpPr txBox="1"/>
          <p:nvPr userDrawn="1"/>
        </p:nvSpPr>
        <p:spPr>
          <a:xfrm>
            <a:off x="211287" y="392190"/>
            <a:ext cx="3070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b="0" dirty="0" smtClean="0">
                <a:solidFill>
                  <a:srgbClr val="E1B24B"/>
                </a:solidFill>
                <a:latin typeface="Segoe UI Light" panose="020B0502040204020203" pitchFamily="34" charset="0"/>
              </a:rPr>
              <a:t>Ohjelmistot teolliseen rakentamiseen</a:t>
            </a:r>
            <a:endParaRPr lang="fi-FI" sz="1500" b="0" dirty="0">
              <a:solidFill>
                <a:srgbClr val="E1B24B"/>
              </a:solidFill>
              <a:latin typeface="Segoe UI Light" panose="020B0502040204020203" pitchFamily="34" charset="0"/>
            </a:endParaRPr>
          </a:p>
        </p:txBody>
      </p:sp>
      <p:sp>
        <p:nvSpPr>
          <p:cNvPr id="11" name="Tekstiruutu 10"/>
          <p:cNvSpPr txBox="1"/>
          <p:nvPr userDrawn="1"/>
        </p:nvSpPr>
        <p:spPr>
          <a:xfrm>
            <a:off x="2837233" y="757234"/>
            <a:ext cx="35668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0" spc="3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Vertex</a:t>
            </a:r>
            <a:r>
              <a:rPr lang="fi-FI" sz="1100" b="0" spc="3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BD </a:t>
            </a:r>
            <a:r>
              <a:rPr lang="fi-FI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Rakennussuunnittelu</a:t>
            </a:r>
            <a:endParaRPr lang="fi-FI" sz="900" b="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kstiruutu 13"/>
          <p:cNvSpPr txBox="1"/>
          <p:nvPr userDrawn="1"/>
        </p:nvSpPr>
        <p:spPr>
          <a:xfrm>
            <a:off x="6885021" y="1625576"/>
            <a:ext cx="1405105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i-FI" sz="1100" b="0" spc="3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Vertex</a:t>
            </a:r>
            <a:r>
              <a:rPr lang="fi-FI" sz="1100" b="0" spc="3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100" b="0" spc="3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DS</a:t>
            </a:r>
            <a:endParaRPr lang="fi-FI" sz="1100" b="0" spc="3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lnSpc>
                <a:spcPct val="90000"/>
              </a:lnSpc>
            </a:pPr>
            <a:r>
              <a:rPr lang="fi-FI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Tiedonhallinta</a:t>
            </a:r>
          </a:p>
        </p:txBody>
      </p:sp>
      <p:sp>
        <p:nvSpPr>
          <p:cNvPr id="8" name="Tekstiruutu 7"/>
          <p:cNvSpPr txBox="1"/>
          <p:nvPr userDrawn="1"/>
        </p:nvSpPr>
        <p:spPr>
          <a:xfrm>
            <a:off x="935927" y="3798087"/>
            <a:ext cx="22147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0" spc="3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Vertex</a:t>
            </a:r>
            <a:r>
              <a:rPr lang="fi-FI" sz="1100" b="0" spc="3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100" b="0" spc="3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</a:t>
            </a:r>
            <a:r>
              <a:rPr lang="fi-FI" sz="1100" b="0" spc="3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Keittiösuunnittelu</a:t>
            </a:r>
            <a:endParaRPr lang="fi-FI" sz="900" b="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kstiruutu 11"/>
          <p:cNvSpPr txBox="1"/>
          <p:nvPr userDrawn="1"/>
        </p:nvSpPr>
        <p:spPr>
          <a:xfrm>
            <a:off x="7152157" y="4069610"/>
            <a:ext cx="1439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1100" b="0" spc="3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Vertex</a:t>
            </a:r>
            <a:r>
              <a:rPr lang="fi-FI" sz="1100" b="0" spc="3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G4</a:t>
            </a:r>
            <a:r>
              <a:rPr lang="fi-FI" sz="1100" b="0" spc="30" baseline="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</a:t>
            </a:r>
          </a:p>
          <a:p>
            <a:pPr algn="l"/>
            <a:r>
              <a:rPr lang="fi-FI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Kalustesuunnittelu</a:t>
            </a:r>
            <a:endParaRPr lang="fi-FI" sz="900" b="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oteB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BD_PohjaKuva_blankk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uorakulmio 3"/>
          <p:cNvSpPr/>
          <p:nvPr userDrawn="1"/>
        </p:nvSpPr>
        <p:spPr>
          <a:xfrm>
            <a:off x="1" y="5101136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 descr="Tal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60" y="1"/>
            <a:ext cx="5327700" cy="5101136"/>
          </a:xfrm>
          <a:prstGeom prst="rect">
            <a:avLst/>
          </a:prstGeom>
        </p:spPr>
      </p:pic>
      <p:pic>
        <p:nvPicPr>
          <p:cNvPr id="11" name="Kuva 10" descr="B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527" y="123225"/>
            <a:ext cx="398038" cy="398038"/>
          </a:xfrm>
          <a:prstGeom prst="rect">
            <a:avLst/>
          </a:prstGeom>
        </p:spPr>
      </p:pic>
      <p:sp>
        <p:nvSpPr>
          <p:cNvPr id="14" name="Tekstiruutu 13"/>
          <p:cNvSpPr txBox="1"/>
          <p:nvPr userDrawn="1"/>
        </p:nvSpPr>
        <p:spPr>
          <a:xfrm>
            <a:off x="294597" y="1754050"/>
            <a:ext cx="3646271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i-FI" sz="1000" b="1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Rakennuksen tietomalli kaiken tiedon lähteenä</a:t>
            </a:r>
          </a:p>
          <a:p>
            <a:pPr>
              <a:lnSpc>
                <a:spcPct val="100000"/>
              </a:lnSpc>
            </a:pPr>
            <a:r>
              <a:rPr lang="fi-FI" sz="1000" spc="-5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Rakennuksen tietomalli yhdistää pohjakuvan ja kolmiulotteisen </a:t>
            </a:r>
            <a:br>
              <a:rPr lang="fi-FI" sz="1000" spc="-5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000" spc="-5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mallin toisiinsa. Tee muutos tietomalliin ja tehdyt muutokset päivittyvät piirustuksiin heti.</a:t>
            </a:r>
            <a:r>
              <a:rPr lang="fi-FI" sz="1000" spc="-5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spc="-5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Ohjelmisto tehostaa arkkitehtien,</a:t>
            </a:r>
            <a:r>
              <a:rPr lang="fi-FI" sz="1000" spc="-5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spc="-5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rakennussuunnittelijoiden ja teollisten rakentajien työtä. Hyödynnä arkkitehtisuunnittelussa luotu älykäs talomalli suoraan runko- ja rakennesuunnittelussa</a:t>
            </a:r>
            <a:r>
              <a:rPr lang="fi-FI" sz="1000" spc="-5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spc="-5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ilman tietoa hävittäviä konversioita.</a:t>
            </a:r>
          </a:p>
          <a:p>
            <a:pPr>
              <a:lnSpc>
                <a:spcPct val="100000"/>
              </a:lnSpc>
            </a:pPr>
            <a:endParaRPr lang="fi-FI" sz="1000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Tuo </a:t>
            </a:r>
            <a:r>
              <a:rPr lang="fi-FI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Vertexiin</a:t>
            </a: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tietoa muista ohjelmista, vie tietoa muihin ohjelmiin ja varmista yhteensopivuus IFC 2x3 -standardin avulla. Sinun ei tarvitse tehdä työtä moneen kertaan.</a:t>
            </a:r>
          </a:p>
          <a:p>
            <a:pPr>
              <a:lnSpc>
                <a:spcPct val="100000"/>
              </a:lnSpc>
            </a:pP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Saumaton suunnitteluketju jatkuu tuotantokoneiden ohjaukseen ja pystytykseen asti. Jokainen työvaihe </a:t>
            </a:r>
            <a:b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palvelee projektin seuraavaa vaihetta, mikä tehostaa valmistusta ja parantaa tuottavuutta.</a:t>
            </a:r>
            <a:endParaRPr lang="fi-FI" sz="1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kstiruutu 14"/>
          <p:cNvSpPr txBox="1"/>
          <p:nvPr userDrawn="1"/>
        </p:nvSpPr>
        <p:spPr>
          <a:xfrm>
            <a:off x="294599" y="820537"/>
            <a:ext cx="30760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b="1" spc="3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Vertex</a:t>
            </a:r>
            <a:r>
              <a:rPr lang="fi-FI" sz="1500" b="1" spc="30" dirty="0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 </a:t>
            </a:r>
            <a:r>
              <a:rPr lang="fi-FI" sz="1500" b="0" spc="30" dirty="0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BD</a:t>
            </a:r>
            <a:endParaRPr lang="fi-FI" sz="1500" b="0" spc="30" dirty="0">
              <a:solidFill>
                <a:schemeClr val="bg1"/>
              </a:solidFill>
              <a:latin typeface="Segoe UI Light" panose="020B0502040204020203" pitchFamily="34" charset="0"/>
              <a:cs typeface="Helvetica"/>
            </a:endParaRPr>
          </a:p>
          <a:p>
            <a:r>
              <a:rPr lang="fi-FI" sz="11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Rakennussuunnittelu</a:t>
            </a:r>
            <a:endParaRPr lang="fi-FI" sz="11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052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ot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PohjaD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Kuva 1" descr="DSkuv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1" y="0"/>
            <a:ext cx="5143500" cy="5143500"/>
          </a:xfrm>
          <a:prstGeom prst="rect">
            <a:avLst/>
          </a:prstGeom>
        </p:spPr>
      </p:pic>
      <p:sp>
        <p:nvSpPr>
          <p:cNvPr id="10" name="Suorakulmio 9"/>
          <p:cNvSpPr/>
          <p:nvPr userDrawn="1"/>
        </p:nvSpPr>
        <p:spPr>
          <a:xfrm>
            <a:off x="1" y="5101136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/>
          <p:cNvSpPr txBox="1"/>
          <p:nvPr userDrawn="1"/>
        </p:nvSpPr>
        <p:spPr>
          <a:xfrm>
            <a:off x="294598" y="1754050"/>
            <a:ext cx="3316314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i-FI" sz="1000" b="1" dirty="0" smtClean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Hajautettu suunnittelu</a:t>
            </a:r>
          </a:p>
          <a:p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Hallinnoi helposti kaikkea haluamaasi talotoimituksiin liittyvää dokumentaatiota. Myyjillä on aina </a:t>
            </a:r>
            <a:r>
              <a:rPr lang="fi-FI" sz="1000" dirty="0" err="1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ajantasalla</a:t>
            </a:r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olevat mallistot ja niihin liittyvä muu materiaali sekä kaikki myynnin käyttöön julkaistut asiakasprojektit.</a:t>
            </a:r>
            <a:r>
              <a:rPr lang="fi-FI" sz="1000" baseline="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Kaikki suunnittelijoiden tekemä dokumentaatio on tallessa yhdessä paikassa riippumatta siitä, tekeekö suunnittelija työtä tehtaalla vai ulkopuolisen alihankkijan toimistolla.</a:t>
            </a:r>
          </a:p>
          <a:p>
            <a:endParaRPr lang="fi-FI" sz="1000" dirty="0" smtClean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i-FI" sz="1000" b="1" dirty="0" smtClean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Tiedostomuunnokset</a:t>
            </a:r>
          </a:p>
          <a:p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Oikea tieto, oikeassa muodossa. Saat kattavat tiedostomuunnokset vaivattomasti molempiin suuntiin, esimerkiksi: PDF, DWG, Office. Sidosryhmät voivat tarkastella dokumentteja kätevästi ilman </a:t>
            </a:r>
            <a:r>
              <a:rPr lang="fi-FI" sz="1000" dirty="0" err="1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Vertex-ohjelmistoa</a:t>
            </a:r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esimerkiksi </a:t>
            </a:r>
            <a:r>
              <a:rPr lang="fi-FI" sz="1000" dirty="0" err="1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PDF-muotoisena</a:t>
            </a:r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fi-FI" sz="1000" dirty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kstiruutu 12"/>
          <p:cNvSpPr txBox="1"/>
          <p:nvPr userDrawn="1"/>
        </p:nvSpPr>
        <p:spPr>
          <a:xfrm>
            <a:off x="294599" y="820537"/>
            <a:ext cx="30760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b="1" spc="30" dirty="0" err="1" smtClean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Vertex</a:t>
            </a:r>
            <a:r>
              <a:rPr lang="fi-FI" sz="1500" b="1" spc="3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500" b="0" spc="3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DS</a:t>
            </a:r>
            <a:endParaRPr lang="fi-FI" sz="1500" b="0" spc="3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i-FI" sz="11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Tiedonhallinta</a:t>
            </a:r>
            <a:endParaRPr lang="fi-FI" sz="11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Kuva 8" descr="D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527" y="123225"/>
            <a:ext cx="398038" cy="39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ote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PohjaI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Kuva 7" descr="InDkuv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1" y="0"/>
            <a:ext cx="5143500" cy="5143500"/>
          </a:xfrm>
          <a:prstGeom prst="rect">
            <a:avLst/>
          </a:prstGeom>
        </p:spPr>
      </p:pic>
      <p:sp>
        <p:nvSpPr>
          <p:cNvPr id="6" name="Suorakulmio 5"/>
          <p:cNvSpPr/>
          <p:nvPr userDrawn="1"/>
        </p:nvSpPr>
        <p:spPr>
          <a:xfrm>
            <a:off x="1" y="5101136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/>
          <p:cNvSpPr txBox="1"/>
          <p:nvPr userDrawn="1"/>
        </p:nvSpPr>
        <p:spPr>
          <a:xfrm>
            <a:off x="294598" y="1754050"/>
            <a:ext cx="3316314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i-FI" sz="1000" b="1" dirty="0" smtClean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Kotimainen osaaminen käyttöösi</a:t>
            </a:r>
          </a:p>
          <a:p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Olemme toimineet yli 30 vuotta keittiösuunnittelun ohjelmistoratkaisujen tarjoajana.</a:t>
            </a:r>
            <a:r>
              <a:rPr lang="fi-FI" sz="1000" baseline="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Huippuosaajamme kehittävät </a:t>
            </a:r>
            <a:r>
              <a:rPr lang="fi-FI" sz="1000" dirty="0" err="1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Vertex</a:t>
            </a:r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dirty="0" err="1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</a:t>
            </a:r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-ohjelmistot Suomessa, tuntien suomalaisen keittiösuunnittelun toimialan. Tiedämme, mitä asiakkaamme tekevät. Kehitämme ohjelmistoja asiakkaita kuunnellen.</a:t>
            </a:r>
          </a:p>
          <a:p>
            <a:endParaRPr lang="fi-FI" sz="1000" dirty="0" smtClean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Toimitamme sinulle ratkaisut ja tarvittaessa sovitamme ne yksilöllisesti. Asiantunteva tukipalvelumme on käytössäsi, suomeksi.</a:t>
            </a:r>
            <a:r>
              <a:rPr lang="fi-FI" sz="1000" baseline="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 haluamme, että keittiösuunnittelusi on sujuvaa.</a:t>
            </a:r>
            <a:endParaRPr lang="fi-FI" sz="1000" dirty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kstiruutu 8"/>
          <p:cNvSpPr txBox="1"/>
          <p:nvPr userDrawn="1"/>
        </p:nvSpPr>
        <p:spPr>
          <a:xfrm>
            <a:off x="294599" y="820537"/>
            <a:ext cx="30760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b="1" spc="3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Vertex</a:t>
            </a:r>
            <a:r>
              <a:rPr lang="fi-FI" sz="1500" b="1" spc="30" dirty="0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 </a:t>
            </a:r>
            <a:r>
              <a:rPr lang="fi-FI" sz="1500" b="0" spc="30" dirty="0" err="1" smtClean="0">
                <a:solidFill>
                  <a:srgbClr val="FFFFFF"/>
                </a:solidFill>
                <a:latin typeface="Segoe UI Light" panose="020B0502040204020203" pitchFamily="34" charset="0"/>
                <a:cs typeface="Helvetica"/>
              </a:rPr>
              <a:t>InD</a:t>
            </a:r>
            <a:endParaRPr lang="fi-FI" sz="1500" b="0" spc="30" dirty="0">
              <a:solidFill>
                <a:srgbClr val="FFFFFF"/>
              </a:solidFill>
              <a:latin typeface="Segoe UI Light" panose="020B0502040204020203" pitchFamily="34" charset="0"/>
              <a:cs typeface="Helvetica"/>
            </a:endParaRPr>
          </a:p>
          <a:p>
            <a:r>
              <a:rPr lang="fi-FI" sz="11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Keittiösuunnittelu</a:t>
            </a:r>
            <a:endParaRPr lang="fi-FI" sz="1100" spc="120" dirty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Kuva 9" descr="In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30" y="123226"/>
            <a:ext cx="393835" cy="39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43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oteG4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PohjaG4I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Kuva 12" descr="G4InDkuv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1" y="0"/>
            <a:ext cx="5143500" cy="5143500"/>
          </a:xfrm>
          <a:prstGeom prst="rect">
            <a:avLst/>
          </a:prstGeom>
        </p:spPr>
      </p:pic>
      <p:pic>
        <p:nvPicPr>
          <p:cNvPr id="12" name="Kuva 11" descr="G4In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527" y="123226"/>
            <a:ext cx="398038" cy="398038"/>
          </a:xfrm>
          <a:prstGeom prst="rect">
            <a:avLst/>
          </a:prstGeom>
        </p:spPr>
      </p:pic>
      <p:sp>
        <p:nvSpPr>
          <p:cNvPr id="5" name="Suorakulmio 4"/>
          <p:cNvSpPr/>
          <p:nvPr userDrawn="1"/>
        </p:nvSpPr>
        <p:spPr>
          <a:xfrm>
            <a:off x="1" y="5101136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/>
          <p:cNvSpPr txBox="1"/>
          <p:nvPr userDrawn="1"/>
        </p:nvSpPr>
        <p:spPr>
          <a:xfrm>
            <a:off x="294598" y="1754050"/>
            <a:ext cx="3384792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i-FI" sz="1000" b="0" i="0" dirty="0" err="1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Vertex</a:t>
            </a:r>
            <a:r>
              <a:rPr lang="fi-FI" sz="1000" b="0" i="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G4InD on</a:t>
            </a:r>
            <a:r>
              <a:rPr lang="fi-FI" sz="1000" b="0" i="0" baseline="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b="0" i="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helppokäyttöinen suomalainen </a:t>
            </a:r>
            <a:br>
              <a:rPr lang="fi-FI" sz="1000" b="0" i="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000" b="0" i="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3D kalustesuunnitteluohjelmisto projekti- ja</a:t>
            </a:r>
            <a:r>
              <a:rPr lang="fi-FI" sz="1000" b="0" i="0" baseline="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b="0" i="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erikoiskalusteiden valmistajille.</a:t>
            </a:r>
          </a:p>
          <a:p>
            <a:endParaRPr lang="fi-FI" sz="1000" b="0" i="0" dirty="0" smtClean="0">
              <a:solidFill>
                <a:srgbClr val="FFFFFF"/>
              </a:solidFill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i-FI" sz="1000" b="0" i="0" dirty="0" err="1" smtClean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Vertex</a:t>
            </a:r>
            <a:r>
              <a:rPr lang="fi-FI" sz="1000" b="0" i="0" dirty="0" smtClean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arkistoi suunnitelmasi malli- ja piirustusarkistoon, josta ne on helppo löytää kätevien hakutoimintojen avulla.</a:t>
            </a:r>
          </a:p>
          <a:p>
            <a:endParaRPr lang="fi-FI" sz="1000" b="0" i="0" dirty="0" smtClean="0">
              <a:solidFill>
                <a:srgbClr val="FFFFFF"/>
              </a:solidFill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Voit</a:t>
            </a:r>
            <a:r>
              <a:rPr lang="fi-FI" sz="1000" baseline="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käyttää </a:t>
            </a:r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lankahyllyjä, kalustejalkoja, kalustepyöriä, peruskalusterunkoja, koreja ja </a:t>
            </a:r>
            <a:r>
              <a:rPr lang="fi-FI" sz="1000" dirty="0" err="1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korikoita</a:t>
            </a:r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laatikoita, jätevaunuja, saranoita, säilytysjärjestelmän tarvikkeita, valoja ja vetimiä.</a:t>
            </a:r>
            <a:b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Valitse pintamateriaaleiksi esimerkiksi Koskisen melamiineja tai </a:t>
            </a:r>
            <a:r>
              <a:rPr lang="fi-FI" sz="1000" dirty="0" err="1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Formican</a:t>
            </a:r>
            <a:r>
              <a:rPr lang="fi-FI" sz="1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laminaatteja.</a:t>
            </a:r>
            <a:endParaRPr lang="fi-FI" sz="1000" b="0" i="0" dirty="0">
              <a:solidFill>
                <a:srgbClr val="FFFFFF"/>
              </a:solidFill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kstiruutu 6"/>
          <p:cNvSpPr txBox="1"/>
          <p:nvPr userDrawn="1"/>
        </p:nvSpPr>
        <p:spPr>
          <a:xfrm>
            <a:off x="294599" y="820537"/>
            <a:ext cx="30760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b="1" spc="3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Vertex</a:t>
            </a:r>
            <a:r>
              <a:rPr lang="fi-FI" sz="1500" b="1" spc="30" dirty="0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 </a:t>
            </a:r>
            <a:r>
              <a:rPr lang="fi-FI" sz="1500" b="0" spc="30" dirty="0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G4InD</a:t>
            </a:r>
            <a:endParaRPr lang="fi-FI" sz="1500" b="0" spc="30" dirty="0">
              <a:solidFill>
                <a:schemeClr val="bg1"/>
              </a:solidFill>
              <a:latin typeface="Segoe UI Light" panose="020B0502040204020203" pitchFamily="34" charset="0"/>
              <a:cs typeface="Helvetica"/>
            </a:endParaRPr>
          </a:p>
          <a:p>
            <a:r>
              <a:rPr lang="fi-FI" sz="1100" spc="12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Kalustesuunnittelu</a:t>
            </a:r>
            <a:endParaRPr lang="fi-FI" sz="1100" spc="120" dirty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879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Tiivistel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BDpohja_3009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067" cy="5143500"/>
          </a:xfrm>
          <a:prstGeom prst="rect">
            <a:avLst/>
          </a:prstGeom>
        </p:spPr>
      </p:pic>
      <p:sp>
        <p:nvSpPr>
          <p:cNvPr id="16" name="Suorakulmio 15"/>
          <p:cNvSpPr/>
          <p:nvPr userDrawn="1"/>
        </p:nvSpPr>
        <p:spPr>
          <a:xfrm>
            <a:off x="1" y="-3358"/>
            <a:ext cx="9148296" cy="5146857"/>
          </a:xfrm>
          <a:prstGeom prst="rect">
            <a:avLst/>
          </a:prstGeom>
          <a:solidFill>
            <a:schemeClr val="tx1">
              <a:alpha val="75000"/>
            </a:schemeClr>
          </a:solidFill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" y="5101136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/>
          <p:cNvSpPr/>
          <p:nvPr userDrawn="1"/>
        </p:nvSpPr>
        <p:spPr>
          <a:xfrm>
            <a:off x="0" y="1245484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336699"/>
              </a:buClr>
            </a:pP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39 </a:t>
            </a:r>
            <a:r>
              <a:rPr lang="fi-FI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years</a:t>
            </a: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i-FI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experience</a:t>
            </a:r>
            <a:endParaRPr lang="fi-FI" sz="1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Clr>
                <a:srgbClr val="336699"/>
              </a:buClr>
            </a:pPr>
            <a:endParaRPr lang="fi-FI" sz="1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Clr>
                <a:srgbClr val="336699"/>
              </a:buClr>
            </a:pP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Wide </a:t>
            </a:r>
            <a:r>
              <a:rPr lang="fi-FI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knowledge</a:t>
            </a: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industrial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buildind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branch</a:t>
            </a:r>
            <a:endParaRPr lang="fi-FI" sz="1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Clr>
                <a:srgbClr val="336699"/>
              </a:buClr>
            </a:pPr>
            <a:endParaRPr lang="fi-FI" sz="1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Clr>
                <a:srgbClr val="336699"/>
              </a:buClr>
            </a:pP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Long-</a:t>
            </a:r>
            <a:r>
              <a:rPr lang="fi-FI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term</a:t>
            </a: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customer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relationships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i-FI" sz="100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partnerships</a:t>
            </a:r>
            <a:endParaRPr lang="fi-FI" sz="1000" baseline="0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Clr>
                <a:srgbClr val="336699"/>
              </a:buClr>
            </a:pPr>
            <a:endParaRPr lang="fi-FI" sz="1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Clr>
                <a:srgbClr val="336699"/>
              </a:buClr>
            </a:pPr>
            <a:r>
              <a:rPr lang="fi-FI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Ability</a:t>
            </a: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i-FI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will</a:t>
            </a: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fi-FI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customer-specific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development</a:t>
            </a:r>
            <a:endParaRPr lang="fi-FI" sz="1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Clr>
                <a:srgbClr val="336699"/>
              </a:buClr>
            </a:pPr>
            <a:endParaRPr lang="fi-FI" sz="1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Clr>
                <a:srgbClr val="336699"/>
              </a:buClr>
            </a:pPr>
            <a:r>
              <a:rPr lang="fi-FI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Own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strong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i-FI" sz="100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innovative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product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development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team</a:t>
            </a:r>
            <a:endParaRPr lang="fi-FI" sz="1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Clr>
                <a:srgbClr val="336699"/>
              </a:buClr>
            </a:pPr>
            <a:endParaRPr lang="fi-FI" sz="1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Clr>
                <a:srgbClr val="336699"/>
              </a:buClr>
            </a:pPr>
            <a:r>
              <a:rPr lang="fi-FI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Own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training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i-FI" sz="100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support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team</a:t>
            </a:r>
            <a:endParaRPr lang="fi-FI" sz="1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Clr>
                <a:srgbClr val="336699"/>
              </a:buClr>
            </a:pPr>
            <a:endParaRPr lang="fi-FI" sz="1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Clr>
                <a:srgbClr val="336699"/>
              </a:buClr>
            </a:pPr>
            <a:r>
              <a:rPr lang="en-US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Tailored</a:t>
            </a:r>
            <a:r>
              <a:rPr lang="en-US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solution for customer needs</a:t>
            </a:r>
            <a:endParaRPr lang="fi-FI" sz="1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Clr>
                <a:srgbClr val="336699"/>
              </a:buClr>
            </a:pPr>
            <a:r>
              <a:rPr lang="fi-FI" sz="1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buClr>
                <a:srgbClr val="336699"/>
              </a:buClr>
            </a:pPr>
            <a:r>
              <a:rPr lang="fi-FI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Solid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economy</a:t>
            </a: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AAA-rated/</a:t>
            </a:r>
            <a:r>
              <a:rPr lang="en-US" sz="10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Dun&amp;Bradstreet</a:t>
            </a:r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12" name="Tekstiruutu 11"/>
          <p:cNvSpPr txBox="1"/>
          <p:nvPr userDrawn="1"/>
        </p:nvSpPr>
        <p:spPr>
          <a:xfrm>
            <a:off x="1" y="554253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0" spc="30" dirty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Vertex </a:t>
            </a:r>
            <a:r>
              <a:rPr lang="fi-FI" sz="1500" b="0" spc="30" dirty="0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Systems Oy </a:t>
            </a:r>
            <a:r>
              <a:rPr lang="fi-FI" sz="1500" b="0" spc="30" dirty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– </a:t>
            </a:r>
            <a:r>
              <a:rPr lang="fi-FI" sz="1500" b="0" spc="3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trustworthy</a:t>
            </a:r>
            <a:r>
              <a:rPr lang="fi-FI" sz="1500" b="0" spc="30" baseline="0" dirty="0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 </a:t>
            </a:r>
            <a:r>
              <a:rPr lang="fi-FI" sz="1500" b="0" spc="30" baseline="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partner</a:t>
            </a:r>
            <a:endParaRPr lang="fi-FI" sz="1100" b="0" spc="300" dirty="0">
              <a:solidFill>
                <a:srgbClr val="93FFA1"/>
              </a:solidFill>
              <a:latin typeface="Segoe UI Light" panose="020B0502040204020203" pitchFamily="34" charset="0"/>
              <a:cs typeface="Helvetica"/>
            </a:endParaRPr>
          </a:p>
        </p:txBody>
      </p:sp>
      <p:pic>
        <p:nvPicPr>
          <p:cNvPr id="13" name="Kuva 12" descr="VertexSystem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34" y="4588426"/>
            <a:ext cx="1282984" cy="33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 descr="BDpohja_3009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067" cy="5143500"/>
          </a:xfrm>
          <a:prstGeom prst="rect">
            <a:avLst/>
          </a:prstGeom>
        </p:spPr>
      </p:pic>
      <p:sp>
        <p:nvSpPr>
          <p:cNvPr id="18" name="Suorakulmio 17"/>
          <p:cNvSpPr/>
          <p:nvPr userDrawn="1"/>
        </p:nvSpPr>
        <p:spPr>
          <a:xfrm>
            <a:off x="1" y="-3358"/>
            <a:ext cx="9148296" cy="5146857"/>
          </a:xfrm>
          <a:prstGeom prst="rect">
            <a:avLst/>
          </a:prstGeom>
          <a:solidFill>
            <a:schemeClr val="tx1">
              <a:alpha val="75000"/>
            </a:schemeClr>
          </a:solidFill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/>
          <p:cNvSpPr/>
          <p:nvPr userDrawn="1"/>
        </p:nvSpPr>
        <p:spPr>
          <a:xfrm>
            <a:off x="1" y="5101136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7" name="Kuva 16" descr="VertexSystem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34" y="4588426"/>
            <a:ext cx="1282984" cy="338942"/>
          </a:xfrm>
          <a:prstGeom prst="rect">
            <a:avLst/>
          </a:prstGeom>
        </p:spPr>
      </p:pic>
      <p:pic>
        <p:nvPicPr>
          <p:cNvPr id="27" name="Kuva 26" descr="BD_pikkukuva_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41" y="1541236"/>
            <a:ext cx="1512187" cy="1512187"/>
          </a:xfrm>
          <a:prstGeom prst="rect">
            <a:avLst/>
          </a:prstGeom>
        </p:spPr>
      </p:pic>
      <p:sp>
        <p:nvSpPr>
          <p:cNvPr id="28" name="Suorakulmio 27"/>
          <p:cNvSpPr/>
          <p:nvPr userDrawn="1"/>
        </p:nvSpPr>
        <p:spPr>
          <a:xfrm>
            <a:off x="3813760" y="1541239"/>
            <a:ext cx="1512187" cy="1512186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9" name="Kuva 28" descr="BD_pikkukuva_1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60" y="1544748"/>
            <a:ext cx="1512188" cy="1512188"/>
          </a:xfrm>
          <a:prstGeom prst="rect">
            <a:avLst/>
          </a:prstGeom>
        </p:spPr>
      </p:pic>
      <p:sp>
        <p:nvSpPr>
          <p:cNvPr id="30" name="Suorakulmio 29"/>
          <p:cNvSpPr/>
          <p:nvPr userDrawn="1"/>
        </p:nvSpPr>
        <p:spPr>
          <a:xfrm>
            <a:off x="2047841" y="1541237"/>
            <a:ext cx="1512187" cy="1512186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1" name="Kuva 30" descr="BD_pikkukuva_3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459" y="1536250"/>
            <a:ext cx="1517176" cy="1517176"/>
          </a:xfrm>
          <a:prstGeom prst="rect">
            <a:avLst/>
          </a:prstGeom>
        </p:spPr>
      </p:pic>
      <p:sp>
        <p:nvSpPr>
          <p:cNvPr id="32" name="Suorakulmio 31"/>
          <p:cNvSpPr/>
          <p:nvPr userDrawn="1"/>
        </p:nvSpPr>
        <p:spPr>
          <a:xfrm>
            <a:off x="5578650" y="1541239"/>
            <a:ext cx="1512187" cy="1512186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staAlku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BDpohja_3009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30"/>
            <a:ext cx="9144000" cy="5178908"/>
          </a:xfrm>
          <a:prstGeom prst="rect">
            <a:avLst/>
          </a:prstGeom>
        </p:spPr>
      </p:pic>
      <p:sp>
        <p:nvSpPr>
          <p:cNvPr id="12" name="Suorakulmio 11"/>
          <p:cNvSpPr/>
          <p:nvPr userDrawn="1"/>
        </p:nvSpPr>
        <p:spPr>
          <a:xfrm>
            <a:off x="-4296" y="-37730"/>
            <a:ext cx="9148296" cy="5146857"/>
          </a:xfrm>
          <a:prstGeom prst="rect">
            <a:avLst/>
          </a:prstGeom>
          <a:solidFill>
            <a:schemeClr val="tx1">
              <a:alpha val="75000"/>
            </a:schemeClr>
          </a:solidFill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-4296" y="1541239"/>
            <a:ext cx="9204262" cy="1512186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/>
          <p:cNvSpPr txBox="1"/>
          <p:nvPr userDrawn="1"/>
        </p:nvSpPr>
        <p:spPr>
          <a:xfrm>
            <a:off x="1391985" y="3680332"/>
            <a:ext cx="6651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0" spc="3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CAD and</a:t>
            </a:r>
            <a:r>
              <a:rPr lang="fi-FI" sz="2000" b="0" spc="3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PDM </a:t>
            </a:r>
            <a:r>
              <a:rPr lang="fi-FI" sz="2000" b="0" spc="3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solutions</a:t>
            </a:r>
            <a:r>
              <a:rPr lang="fi-FI" sz="2000" b="0" spc="3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fi-FI" sz="2000" b="0" spc="3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</a:t>
            </a:r>
            <a:r>
              <a:rPr lang="fi-FI" sz="2000" b="0" spc="3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000" b="0" spc="30" baseline="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industry</a:t>
            </a:r>
            <a:endParaRPr lang="fi-FI" sz="2000" b="0" spc="3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Kuva 10" descr="VertexSystem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54" y="1872656"/>
            <a:ext cx="3032944" cy="801252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5097781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8302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71910" y="1221601"/>
            <a:ext cx="7848562" cy="3319018"/>
          </a:xfrm>
        </p:spPr>
        <p:txBody>
          <a:bodyPr/>
          <a:lstStyle>
            <a:lvl1pPr>
              <a:defRPr sz="1800"/>
            </a:lvl1pPr>
            <a:lvl2pPr>
              <a:buClr>
                <a:srgbClr val="0098C3"/>
              </a:buClr>
              <a:defRPr/>
            </a:lvl2pPr>
            <a:lvl3pPr>
              <a:buClr>
                <a:srgbClr val="0098C3"/>
              </a:buClr>
              <a:defRPr/>
            </a:lvl3pPr>
            <a:lvl4pPr>
              <a:buClr>
                <a:srgbClr val="0098C3"/>
              </a:buClr>
              <a:defRPr/>
            </a:lvl4pPr>
            <a:lvl5pPr>
              <a:buClr>
                <a:srgbClr val="0098C3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5F0EB7E0-79E8-43FD-8383-CD046380DD21}" type="datetime1">
              <a:rPr lang="fi-FI" smtClean="0"/>
              <a:pPr/>
              <a:t>22.8.2016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2E0AC9D5-EBFB-462D-8025-C0F3518F5CD1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Otsikko 1"/>
          <p:cNvSpPr>
            <a:spLocks noGrp="1"/>
          </p:cNvSpPr>
          <p:nvPr>
            <p:ph type="title" hasCustomPrompt="1"/>
          </p:nvPr>
        </p:nvSpPr>
        <p:spPr>
          <a:xfrm>
            <a:off x="971910" y="303498"/>
            <a:ext cx="7848562" cy="575256"/>
          </a:xfrm>
        </p:spPr>
        <p:txBody>
          <a:bodyPr/>
          <a:lstStyle>
            <a:lvl1pPr>
              <a:defRPr sz="3000">
                <a:solidFill>
                  <a:srgbClr val="0098C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fi-FI" dirty="0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3" hasCustomPrompt="1"/>
          </p:nvPr>
        </p:nvSpPr>
        <p:spPr>
          <a:xfrm>
            <a:off x="972472" y="738113"/>
            <a:ext cx="7848000" cy="321470"/>
          </a:xfrm>
        </p:spPr>
        <p:txBody>
          <a:bodyPr tIns="0"/>
          <a:lstStyle>
            <a:lvl1pPr algn="l">
              <a:defRPr sz="1800">
                <a:solidFill>
                  <a:srgbClr val="0098C3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688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Alku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BDpohja_3009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30"/>
            <a:ext cx="9144000" cy="5178908"/>
          </a:xfrm>
          <a:prstGeom prst="rect">
            <a:avLst/>
          </a:prstGeom>
        </p:spPr>
      </p:pic>
      <p:sp>
        <p:nvSpPr>
          <p:cNvPr id="9" name="Suorakulmio 8"/>
          <p:cNvSpPr/>
          <p:nvPr userDrawn="1"/>
        </p:nvSpPr>
        <p:spPr>
          <a:xfrm>
            <a:off x="-4296" y="-37730"/>
            <a:ext cx="9148296" cy="5146857"/>
          </a:xfrm>
          <a:prstGeom prst="rect">
            <a:avLst/>
          </a:prstGeom>
          <a:solidFill>
            <a:schemeClr val="tx1">
              <a:alpha val="75000"/>
            </a:schemeClr>
          </a:solidFill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/>
          <p:cNvSpPr/>
          <p:nvPr userDrawn="1"/>
        </p:nvSpPr>
        <p:spPr>
          <a:xfrm>
            <a:off x="-4296" y="1541239"/>
            <a:ext cx="9204262" cy="1512186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/>
          <p:cNvSpPr txBox="1"/>
          <p:nvPr userDrawn="1"/>
        </p:nvSpPr>
        <p:spPr>
          <a:xfrm>
            <a:off x="2431168" y="3267480"/>
            <a:ext cx="439958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Asiakkaitamme ovat </a:t>
            </a: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teolliset talonrakentajat ja </a:t>
            </a:r>
            <a:b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kalusteiden valmistajat</a:t>
            </a:r>
            <a:r>
              <a:rPr lang="fi-FI" sz="1000" baseline="0" dirty="0" smtClean="0">
                <a:solidFill>
                  <a:schemeClr val="bg1"/>
                </a:solidFill>
                <a:latin typeface="Helvetica Light"/>
                <a:ea typeface="+mn-ea"/>
                <a:cs typeface="Segoe UI" panose="020B0502040204020203" pitchFamily="34" charset="0"/>
              </a:rPr>
              <a:t>,</a:t>
            </a: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näitä palvelevat</a:t>
            </a:r>
            <a:r>
              <a:rPr lang="fi-FI" sz="10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suunnittelutoimistot</a:t>
            </a:r>
            <a:r>
              <a:rPr lang="fi-FI" sz="1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fi-FI" sz="1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sekä kone- </a:t>
            </a:r>
            <a:r>
              <a:rPr lang="fi-FI" sz="1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ja </a:t>
            </a:r>
            <a:r>
              <a:rPr lang="fi-FI" sz="1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laitevalmistajat ja laitostoimittajat. </a:t>
            </a:r>
            <a:endParaRPr lang="fi-FI" sz="1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fi-FI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fi-FI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000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Vertex</a:t>
            </a:r>
            <a:r>
              <a:rPr lang="fi-FI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Oikea tieto. Oikeassa paikassa. Oikeaan aikaan.</a:t>
            </a:r>
          </a:p>
        </p:txBody>
      </p:sp>
      <p:pic>
        <p:nvPicPr>
          <p:cNvPr id="14" name="Kuva 13" descr="VertexSystem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54" y="1872656"/>
            <a:ext cx="3032944" cy="801252"/>
          </a:xfrm>
          <a:prstGeom prst="rect">
            <a:avLst/>
          </a:prstGeom>
        </p:spPr>
      </p:pic>
      <p:sp>
        <p:nvSpPr>
          <p:cNvPr id="15" name="Suorakulmio 14"/>
          <p:cNvSpPr/>
          <p:nvPr userDrawn="1"/>
        </p:nvSpPr>
        <p:spPr>
          <a:xfrm>
            <a:off x="0" y="5097781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PohjaKuvaKarttaMust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Suorakulmio 7"/>
          <p:cNvSpPr/>
          <p:nvPr userDrawn="1"/>
        </p:nvSpPr>
        <p:spPr>
          <a:xfrm>
            <a:off x="4877486" y="1390136"/>
            <a:ext cx="144162" cy="1441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 Light" panose="020B0502040204020203" pitchFamily="34" charset="0"/>
            </a:endParaRPr>
          </a:p>
        </p:txBody>
      </p:sp>
      <p:sp>
        <p:nvSpPr>
          <p:cNvPr id="9" name="Suorakulmio 8"/>
          <p:cNvSpPr/>
          <p:nvPr userDrawn="1"/>
        </p:nvSpPr>
        <p:spPr>
          <a:xfrm>
            <a:off x="2261973" y="2152136"/>
            <a:ext cx="144162" cy="1441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 Light" panose="020B0502040204020203" pitchFamily="34" charset="0"/>
            </a:endParaRPr>
          </a:p>
        </p:txBody>
      </p:sp>
      <p:sp>
        <p:nvSpPr>
          <p:cNvPr id="10" name="Suorakulmio 9"/>
          <p:cNvSpPr/>
          <p:nvPr userDrawn="1"/>
        </p:nvSpPr>
        <p:spPr>
          <a:xfrm>
            <a:off x="4197865" y="1774568"/>
            <a:ext cx="144162" cy="1441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 Light" panose="020B0502040204020203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7410621" y="3545703"/>
            <a:ext cx="144162" cy="1441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 Light" panose="020B0502040204020203" pitchFamily="34" charset="0"/>
            </a:endParaRPr>
          </a:p>
        </p:txBody>
      </p:sp>
      <p:sp>
        <p:nvSpPr>
          <p:cNvPr id="12" name="Suorakulmio 11"/>
          <p:cNvSpPr/>
          <p:nvPr userDrawn="1"/>
        </p:nvSpPr>
        <p:spPr>
          <a:xfrm>
            <a:off x="8804188" y="4561703"/>
            <a:ext cx="144162" cy="1441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 Light" panose="020B0502040204020203" pitchFamily="34" charset="0"/>
            </a:endParaRPr>
          </a:p>
        </p:txBody>
      </p:sp>
      <p:sp>
        <p:nvSpPr>
          <p:cNvPr id="13" name="Tekstiruutu 12"/>
          <p:cNvSpPr txBox="1"/>
          <p:nvPr userDrawn="1"/>
        </p:nvSpPr>
        <p:spPr>
          <a:xfrm>
            <a:off x="5021648" y="1335043"/>
            <a:ext cx="22859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spc="3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Vertex</a:t>
            </a:r>
            <a:r>
              <a:rPr lang="fi-FI" sz="1000" b="1" spc="30" dirty="0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 Systems</a:t>
            </a:r>
            <a:endParaRPr lang="fi-FI" sz="1000" b="1" spc="30" dirty="0">
              <a:solidFill>
                <a:schemeClr val="bg1"/>
              </a:solidFill>
              <a:latin typeface="Segoe UI Light" panose="020B0502040204020203" pitchFamily="34" charset="0"/>
              <a:cs typeface="Helvetica"/>
            </a:endParaRPr>
          </a:p>
          <a:p>
            <a:r>
              <a:rPr lang="fi-FI" sz="900" spc="12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Helvetica Light"/>
              </a:rPr>
              <a:t>| </a:t>
            </a:r>
            <a:r>
              <a:rPr lang="fi-FI" sz="900" spc="120" dirty="0" err="1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Helvetica Light"/>
              </a:rPr>
              <a:t>Headquarters</a:t>
            </a:r>
            <a:r>
              <a:rPr lang="fi-FI" sz="900" spc="12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Helvetica Light"/>
              </a:rPr>
              <a:t> | Finland |</a:t>
            </a:r>
            <a:endParaRPr lang="fi-FI" sz="900" spc="300" dirty="0">
              <a:solidFill>
                <a:schemeClr val="bg1">
                  <a:lumMod val="85000"/>
                </a:schemeClr>
              </a:solidFill>
              <a:latin typeface="Segoe UI Light" panose="020B0502040204020203" pitchFamily="34" charset="0"/>
              <a:cs typeface="Helvetica Light"/>
            </a:endParaRPr>
          </a:p>
        </p:txBody>
      </p:sp>
      <p:sp>
        <p:nvSpPr>
          <p:cNvPr id="14" name="Tekstiruutu 13"/>
          <p:cNvSpPr txBox="1"/>
          <p:nvPr userDrawn="1"/>
        </p:nvSpPr>
        <p:spPr>
          <a:xfrm>
            <a:off x="2419864" y="2104081"/>
            <a:ext cx="22859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spc="3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Argos</a:t>
            </a:r>
            <a:r>
              <a:rPr lang="fi-FI" sz="1000" b="1" spc="30" dirty="0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 Systems</a:t>
            </a:r>
            <a:endParaRPr lang="fi-FI" sz="1000" b="1" spc="30" dirty="0">
              <a:solidFill>
                <a:schemeClr val="bg1"/>
              </a:solidFill>
              <a:latin typeface="Segoe UI Light" panose="020B0502040204020203" pitchFamily="34" charset="0"/>
              <a:cs typeface="Helvetica"/>
            </a:endParaRPr>
          </a:p>
          <a:p>
            <a:r>
              <a:rPr lang="fi-FI" sz="900" spc="12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Helvetica Light"/>
              </a:rPr>
              <a:t>| USA |</a:t>
            </a:r>
          </a:p>
        </p:txBody>
      </p:sp>
      <p:sp>
        <p:nvSpPr>
          <p:cNvPr id="15" name="Tekstiruutu 14"/>
          <p:cNvSpPr txBox="1"/>
          <p:nvPr userDrawn="1"/>
        </p:nvSpPr>
        <p:spPr>
          <a:xfrm>
            <a:off x="4362622" y="1726513"/>
            <a:ext cx="22859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spc="3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Vertex</a:t>
            </a:r>
            <a:r>
              <a:rPr lang="fi-FI" sz="1000" b="1" spc="30" dirty="0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 Systems </a:t>
            </a:r>
            <a:r>
              <a:rPr lang="fi-FI" sz="1000" b="1" spc="30" dirty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UK</a:t>
            </a:r>
          </a:p>
          <a:p>
            <a:r>
              <a:rPr lang="fi-FI" sz="900" spc="12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Helvetica Light"/>
              </a:rPr>
              <a:t>| United </a:t>
            </a:r>
            <a:r>
              <a:rPr lang="fi-FI" sz="900" spc="120" dirty="0" err="1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Helvetica Light"/>
              </a:rPr>
              <a:t>Kingdom</a:t>
            </a:r>
            <a:r>
              <a:rPr lang="fi-FI" sz="900" spc="12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Helvetica Light"/>
              </a:rPr>
              <a:t> |</a:t>
            </a:r>
          </a:p>
        </p:txBody>
      </p:sp>
      <p:sp>
        <p:nvSpPr>
          <p:cNvPr id="16" name="Tekstiruutu 15"/>
          <p:cNvSpPr txBox="1"/>
          <p:nvPr userDrawn="1"/>
        </p:nvSpPr>
        <p:spPr>
          <a:xfrm>
            <a:off x="5993029" y="4513504"/>
            <a:ext cx="27596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00" b="1" spc="3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Vertex</a:t>
            </a:r>
            <a:r>
              <a:rPr lang="fi-FI" sz="1000" b="1" spc="30" dirty="0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 CAD/PDM Systems </a:t>
            </a:r>
            <a:r>
              <a:rPr lang="fi-FI" sz="1000" b="1" spc="3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Pty</a:t>
            </a:r>
            <a:r>
              <a:rPr lang="fi-FI" sz="1000" b="1" spc="30" dirty="0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 Ltd</a:t>
            </a:r>
          </a:p>
          <a:p>
            <a:pPr algn="r"/>
            <a:r>
              <a:rPr lang="fi-FI" sz="900" spc="120" dirty="0" smtClean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Helvetica Light"/>
              </a:rPr>
              <a:t>| Australia |</a:t>
            </a:r>
            <a:endParaRPr lang="fi-FI" sz="900" spc="120" dirty="0">
              <a:solidFill>
                <a:schemeClr val="bg1">
                  <a:lumMod val="85000"/>
                </a:schemeClr>
              </a:solidFill>
              <a:latin typeface="Segoe UI Light" panose="020B0502040204020203" pitchFamily="34" charset="0"/>
              <a:cs typeface="Helvetica Light"/>
            </a:endParaRPr>
          </a:p>
        </p:txBody>
      </p:sp>
      <p:sp>
        <p:nvSpPr>
          <p:cNvPr id="17" name="Tekstiruutu 16"/>
          <p:cNvSpPr txBox="1"/>
          <p:nvPr userDrawn="1"/>
        </p:nvSpPr>
        <p:spPr>
          <a:xfrm>
            <a:off x="3878649" y="3497648"/>
            <a:ext cx="34976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00" b="1" spc="3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Vertex</a:t>
            </a:r>
            <a:r>
              <a:rPr lang="fi-FI" sz="1000" b="1" spc="30" dirty="0" smtClean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 CAD</a:t>
            </a:r>
            <a:r>
              <a:rPr lang="fi-FI" sz="1000" b="1" spc="30" dirty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/PDM Systems Asia </a:t>
            </a:r>
            <a:r>
              <a:rPr lang="fi-FI" sz="1000" b="1" spc="30" dirty="0" err="1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Pte</a:t>
            </a:r>
            <a:r>
              <a:rPr lang="fi-FI" sz="1000" b="1" spc="30" dirty="0">
                <a:solidFill>
                  <a:schemeClr val="bg1"/>
                </a:solidFill>
                <a:latin typeface="Segoe UI Light" panose="020B0502040204020203" pitchFamily="34" charset="0"/>
                <a:cs typeface="Helvetica"/>
              </a:rPr>
              <a:t> Ltd</a:t>
            </a:r>
          </a:p>
          <a:p>
            <a:pPr algn="r"/>
            <a:r>
              <a:rPr lang="fi-FI" sz="900" spc="12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Helvetica Light"/>
              </a:rPr>
              <a:t>| Singapore |</a:t>
            </a:r>
          </a:p>
        </p:txBody>
      </p:sp>
      <p:pic>
        <p:nvPicPr>
          <p:cNvPr id="18" name="Kuva 17" descr="VertexSystem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34" y="4588426"/>
            <a:ext cx="1282984" cy="338942"/>
          </a:xfrm>
          <a:prstGeom prst="rect">
            <a:avLst/>
          </a:prstGeom>
        </p:spPr>
      </p:pic>
      <p:sp>
        <p:nvSpPr>
          <p:cNvPr id="19" name="Suorakulmio 18"/>
          <p:cNvSpPr/>
          <p:nvPr userDrawn="1"/>
        </p:nvSpPr>
        <p:spPr>
          <a:xfrm>
            <a:off x="0" y="5097781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+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42234"/>
            <a:ext cx="9144000" cy="5143500"/>
          </a:xfrm>
          <a:prstGeom prst="rect">
            <a:avLst/>
          </a:prstGeom>
        </p:spPr>
      </p:pic>
      <p:sp>
        <p:nvSpPr>
          <p:cNvPr id="4" name="Suorakulmio 3"/>
          <p:cNvSpPr/>
          <p:nvPr userDrawn="1"/>
        </p:nvSpPr>
        <p:spPr>
          <a:xfrm>
            <a:off x="0" y="5097781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1" y="392080"/>
            <a:ext cx="8341359" cy="369920"/>
          </a:xfrm>
          <a:prstGeom prst="rect">
            <a:avLst/>
          </a:prstGeom>
        </p:spPr>
        <p:txBody>
          <a:bodyPr anchor="t"/>
          <a:lstStyle>
            <a:lvl1pPr marL="0" algn="l" defTabSz="457200" rtl="0" eaLnBrk="1" latinLnBrk="0" hangingPunct="1">
              <a:defRPr lang="en-US" sz="2000" b="0" kern="1200" spc="30">
                <a:solidFill>
                  <a:srgbClr val="0070C0"/>
                </a:solidFill>
                <a:latin typeface="Segoe UI Light" panose="020B0502040204020203" pitchFamily="34" charset="0"/>
                <a:ea typeface="+mn-e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959071" y="716280"/>
            <a:ext cx="7839489" cy="30988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buNone/>
              <a:defRPr lang="en-US" sz="1500" b="0" i="0" kern="1200" smtClean="0">
                <a:solidFill>
                  <a:srgbClr val="000000"/>
                </a:solidFill>
                <a:latin typeface="Segoe UI Light" panose="020B0502040204020203" pitchFamily="34" charset="0"/>
                <a:ea typeface="+mn-e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isällön paikkamerkki 2"/>
          <p:cNvSpPr>
            <a:spLocks noGrp="1"/>
          </p:cNvSpPr>
          <p:nvPr>
            <p:ph idx="10"/>
          </p:nvPr>
        </p:nvSpPr>
        <p:spPr>
          <a:xfrm>
            <a:off x="959070" y="1181416"/>
            <a:ext cx="7839489" cy="3419521"/>
          </a:xfrm>
          <a:prstGeom prst="rect">
            <a:avLst/>
          </a:prstGeom>
        </p:spPr>
        <p:txBody>
          <a:bodyPr/>
          <a:lstStyle>
            <a:lvl1pPr>
              <a:defRPr sz="13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98C3"/>
              </a:buClr>
              <a:defRPr sz="1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rgbClr val="0098C3"/>
              </a:buClr>
              <a:defRPr sz="1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buClr>
                <a:srgbClr val="0098C3"/>
              </a:buClr>
              <a:defRPr sz="1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buClr>
                <a:srgbClr val="0098C3"/>
              </a:buClr>
              <a:defRPr sz="1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00" y="4665600"/>
            <a:ext cx="1281600" cy="3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92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42234"/>
            <a:ext cx="9144000" cy="5143500"/>
          </a:xfrm>
          <a:prstGeom prst="rect">
            <a:avLst/>
          </a:prstGeom>
        </p:spPr>
      </p:pic>
      <p:sp>
        <p:nvSpPr>
          <p:cNvPr id="4" name="Suorakulmio 3"/>
          <p:cNvSpPr/>
          <p:nvPr userDrawn="1"/>
        </p:nvSpPr>
        <p:spPr>
          <a:xfrm>
            <a:off x="0" y="5097781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Content Placeholder 1"/>
          <p:cNvSpPr>
            <a:spLocks noGrp="1"/>
          </p:cNvSpPr>
          <p:nvPr>
            <p:ph idx="1" hasCustomPrompt="1"/>
          </p:nvPr>
        </p:nvSpPr>
        <p:spPr>
          <a:xfrm>
            <a:off x="1" y="-42235"/>
            <a:ext cx="9143999" cy="514001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lang="fi-FI" sz="1300" kern="1200" baseline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fi-FI"/>
              <a:t>Lisää koko ruudun kokoinen sisältö</a:t>
            </a:r>
          </a:p>
        </p:txBody>
      </p:sp>
    </p:spTree>
    <p:extLst>
      <p:ext uri="{BB962C8B-B14F-4D97-AF65-F5344CB8AC3E}">
        <p14:creationId xmlns:p14="http://schemas.microsoft.com/office/powerpoint/2010/main" val="67026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staVal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42234"/>
            <a:ext cx="9144000" cy="5143500"/>
          </a:xfrm>
          <a:prstGeom prst="rect">
            <a:avLst/>
          </a:prstGeom>
        </p:spPr>
      </p:pic>
      <p:pic>
        <p:nvPicPr>
          <p:cNvPr id="8" name="Kuva 7" descr="Pohja1must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3424"/>
            <a:ext cx="9144000" cy="2090075"/>
          </a:xfrm>
          <a:prstGeom prst="rect">
            <a:avLst/>
          </a:prstGeom>
        </p:spPr>
      </p:pic>
      <p:pic>
        <p:nvPicPr>
          <p:cNvPr id="9" name="Kuva 8" descr="VertexSystem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34" y="4588426"/>
            <a:ext cx="1282984" cy="338942"/>
          </a:xfrm>
          <a:prstGeom prst="rect">
            <a:avLst/>
          </a:prstGeom>
        </p:spPr>
      </p:pic>
      <p:sp>
        <p:nvSpPr>
          <p:cNvPr id="4" name="Suorakulmio 3"/>
          <p:cNvSpPr/>
          <p:nvPr userDrawn="1"/>
        </p:nvSpPr>
        <p:spPr>
          <a:xfrm>
            <a:off x="0" y="5097781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484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ValkoSuo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Pohja1must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3424"/>
            <a:ext cx="9144000" cy="2090075"/>
          </a:xfrm>
          <a:prstGeom prst="rect">
            <a:avLst/>
          </a:prstGeom>
        </p:spPr>
      </p:pic>
      <p:pic>
        <p:nvPicPr>
          <p:cNvPr id="9" name="Kuva 8" descr="VRTX_Suomi_tyopTausta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54"/>
            <a:ext cx="9144000" cy="3050071"/>
          </a:xfrm>
          <a:prstGeom prst="rect">
            <a:avLst/>
          </a:prstGeom>
        </p:spPr>
      </p:pic>
      <p:sp>
        <p:nvSpPr>
          <p:cNvPr id="10" name="Suorakulmio 9"/>
          <p:cNvSpPr/>
          <p:nvPr userDrawn="1"/>
        </p:nvSpPr>
        <p:spPr>
          <a:xfrm>
            <a:off x="1" y="5101136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VertexSystem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34" y="4588426"/>
            <a:ext cx="1282984" cy="33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BD_PohjaKuv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4" name="Kuva 3" descr="BD_pikkukuva_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41" y="1541236"/>
            <a:ext cx="1512187" cy="1512187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1" y="5101136"/>
            <a:ext cx="9144000" cy="45719"/>
          </a:xfrm>
          <a:prstGeom prst="rect">
            <a:avLst/>
          </a:prstGeom>
          <a:solidFill>
            <a:srgbClr val="2C5A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3813760" y="1541239"/>
            <a:ext cx="1512187" cy="1512186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 descr="VertexSystem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34" y="4588426"/>
            <a:ext cx="1282984" cy="338942"/>
          </a:xfrm>
          <a:prstGeom prst="rect">
            <a:avLst/>
          </a:prstGeom>
        </p:spPr>
      </p:pic>
      <p:pic>
        <p:nvPicPr>
          <p:cNvPr id="14" name="Kuva 13" descr="BD_pikkukuva_1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60" y="1544748"/>
            <a:ext cx="1512188" cy="1512188"/>
          </a:xfrm>
          <a:prstGeom prst="rect">
            <a:avLst/>
          </a:prstGeom>
        </p:spPr>
      </p:pic>
      <p:sp>
        <p:nvSpPr>
          <p:cNvPr id="15" name="Suorakulmio 14"/>
          <p:cNvSpPr/>
          <p:nvPr userDrawn="1"/>
        </p:nvSpPr>
        <p:spPr>
          <a:xfrm>
            <a:off x="2047841" y="1541237"/>
            <a:ext cx="1512187" cy="1512186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 descr="BD_pikkukuva_3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459" y="1536250"/>
            <a:ext cx="1517176" cy="1517176"/>
          </a:xfrm>
          <a:prstGeom prst="rect">
            <a:avLst/>
          </a:prstGeom>
        </p:spPr>
      </p:pic>
      <p:sp>
        <p:nvSpPr>
          <p:cNvPr id="16" name="Suorakulmio 15"/>
          <p:cNvSpPr/>
          <p:nvPr userDrawn="1"/>
        </p:nvSpPr>
        <p:spPr>
          <a:xfrm>
            <a:off x="5578650" y="1541239"/>
            <a:ext cx="1512187" cy="1512186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8" r:id="rId1"/>
    <p:sldLayoutId id="2147493472" r:id="rId2"/>
    <p:sldLayoutId id="2147493460" r:id="rId3"/>
    <p:sldLayoutId id="2147493456" r:id="rId4"/>
    <p:sldLayoutId id="2147493475" r:id="rId5"/>
    <p:sldLayoutId id="2147493474" r:id="rId6"/>
    <p:sldLayoutId id="2147493473" r:id="rId7"/>
    <p:sldLayoutId id="2147493459" r:id="rId8"/>
    <p:sldLayoutId id="2147493461" r:id="rId9"/>
    <p:sldLayoutId id="2147493480" r:id="rId10"/>
    <p:sldLayoutId id="2147493462" r:id="rId11"/>
    <p:sldLayoutId id="2147493478" r:id="rId12"/>
    <p:sldLayoutId id="2147493463" r:id="rId13"/>
    <p:sldLayoutId id="2147493477" r:id="rId14"/>
    <p:sldLayoutId id="2147493466" r:id="rId15"/>
    <p:sldLayoutId id="2147493467" r:id="rId16"/>
    <p:sldLayoutId id="2147493468" r:id="rId17"/>
    <p:sldLayoutId id="2147493465" r:id="rId18"/>
    <p:sldLayoutId id="2147493464" r:id="rId19"/>
    <p:sldLayoutId id="2147493479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santeri.pyhaniemi@vertex.fi" TargetMode="External"/><Relationship Id="rId4" Type="http://schemas.openxmlformats.org/officeDocument/2006/relationships/hyperlink" Target="mailto:jouni.kuivanen@vertex.fi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6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403200" y="3361338"/>
            <a:ext cx="3316314" cy="127214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14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39 </a:t>
            </a:r>
            <a:r>
              <a:rPr lang="fi-FI" sz="1400" dirty="0" err="1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years</a:t>
            </a:r>
            <a:r>
              <a:rPr lang="fi-FI" sz="14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i-FI" sz="1400" dirty="0" err="1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experience</a:t>
            </a:r>
            <a:endParaRPr lang="fi-FI" sz="1400" dirty="0" smtClean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fi-FI" sz="1400" baseline="30000" dirty="0" smtClean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fi-FI" sz="2000" baseline="30000" dirty="0" smtClean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fi-FI" sz="2000" baseline="30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 </a:t>
            </a:r>
            <a:r>
              <a:rPr lang="fi-FI" sz="2000" baseline="300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000 </a:t>
            </a:r>
            <a:r>
              <a:rPr lang="fi-FI" sz="2000" baseline="30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Vertex </a:t>
            </a:r>
            <a:r>
              <a:rPr lang="fi-FI" sz="2000" baseline="30000" dirty="0" err="1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users</a:t>
            </a:r>
            <a:r>
              <a:rPr lang="fi-FI" sz="2000" baseline="30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i-FI" sz="2000" baseline="30000" dirty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fi-FI" sz="2000" baseline="30000" dirty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fi-FI" sz="2000" baseline="30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37 </a:t>
            </a:r>
            <a:r>
              <a:rPr lang="fi-FI" sz="2000" baseline="30000" dirty="0" err="1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countries</a:t>
            </a:r>
            <a:r>
              <a:rPr lang="fi-FI" sz="2000" baseline="300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i-FI" sz="2000" baseline="30000" dirty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20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1" y="324143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 err="1" smtClean="0">
                <a:latin typeface="Segoe UI Light" panose="020B0502040204020203" pitchFamily="34" charset="0"/>
              </a:rPr>
              <a:t>Intelligent</a:t>
            </a:r>
            <a:r>
              <a:rPr lang="fi-FI" sz="2400" dirty="0" smtClean="0">
                <a:latin typeface="Segoe UI Light" panose="020B0502040204020203" pitchFamily="34" charset="0"/>
              </a:rPr>
              <a:t> BIM </a:t>
            </a:r>
            <a:r>
              <a:rPr lang="fi-FI" sz="2400" dirty="0" err="1" smtClean="0">
                <a:latin typeface="Segoe UI Light" panose="020B0502040204020203" pitchFamily="34" charset="0"/>
              </a:rPr>
              <a:t>solution</a:t>
            </a:r>
            <a:r>
              <a:rPr lang="fi-FI" sz="2400" dirty="0" smtClean="0">
                <a:latin typeface="Segoe UI Light" panose="020B0502040204020203" pitchFamily="34" charset="0"/>
              </a:rPr>
              <a:t> for </a:t>
            </a:r>
            <a:r>
              <a:rPr lang="fi-FI" sz="2400" dirty="0" err="1" smtClean="0">
                <a:latin typeface="Segoe UI Light" panose="020B0502040204020203" pitchFamily="34" charset="0"/>
              </a:rPr>
              <a:t>industrial</a:t>
            </a:r>
            <a:r>
              <a:rPr lang="fi-FI" sz="2400" dirty="0" smtClean="0">
                <a:latin typeface="Segoe UI Light" panose="020B0502040204020203" pitchFamily="34" charset="0"/>
              </a:rPr>
              <a:t> </a:t>
            </a:r>
            <a:r>
              <a:rPr lang="fi-FI" sz="2400" dirty="0" err="1" smtClean="0">
                <a:latin typeface="Segoe UI Light" panose="020B0502040204020203" pitchFamily="34" charset="0"/>
              </a:rPr>
              <a:t>builders</a:t>
            </a:r>
            <a:endParaRPr lang="fi-FI" sz="2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6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 Tallinn Movie FIN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-42863"/>
            <a:ext cx="9137650" cy="5140326"/>
          </a:xfrm>
        </p:spPr>
      </p:pic>
    </p:spTree>
    <p:extLst>
      <p:ext uri="{BB962C8B-B14F-4D97-AF65-F5344CB8AC3E}">
        <p14:creationId xmlns:p14="http://schemas.microsoft.com/office/powerpoint/2010/main" val="2938818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/>
          <p:nvPr/>
        </p:nvSpPr>
        <p:spPr>
          <a:xfrm>
            <a:off x="6075134" y="3012124"/>
            <a:ext cx="1535236" cy="594066"/>
          </a:xfrm>
          <a:prstGeom prst="ellipse">
            <a:avLst/>
          </a:prstGeom>
          <a:solidFill>
            <a:schemeClr val="bg1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350" dirty="0" err="1" smtClean="0">
                <a:solidFill>
                  <a:srgbClr val="000000"/>
                </a:solidFill>
              </a:rPr>
              <a:t>Structural</a:t>
            </a:r>
            <a:r>
              <a:rPr lang="fi-FI" sz="1350" dirty="0" smtClean="0">
                <a:solidFill>
                  <a:srgbClr val="000000"/>
                </a:solidFill>
              </a:rPr>
              <a:t> </a:t>
            </a:r>
            <a:r>
              <a:rPr lang="fi-FI" sz="1350" dirty="0">
                <a:solidFill>
                  <a:srgbClr val="000000"/>
                </a:solidFill>
              </a:rPr>
              <a:t>A</a:t>
            </a:r>
            <a:r>
              <a:rPr lang="fi-FI" sz="1350" dirty="0" smtClean="0">
                <a:solidFill>
                  <a:srgbClr val="000000"/>
                </a:solidFill>
              </a:rPr>
              <a:t>nalysis</a:t>
            </a:r>
            <a:endParaRPr lang="fi-FI" sz="1350" dirty="0">
              <a:solidFill>
                <a:srgbClr val="000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11096" r="-406" b="11096"/>
          <a:stretch/>
        </p:blipFill>
        <p:spPr>
          <a:xfrm>
            <a:off x="3029101" y="1632047"/>
            <a:ext cx="2754313" cy="1701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81957" y="139973"/>
            <a:ext cx="7848600" cy="576262"/>
          </a:xfrm>
        </p:spPr>
        <p:txBody>
          <a:bodyPr/>
          <a:lstStyle/>
          <a:p>
            <a:r>
              <a:rPr lang="fi-FI" dirty="0" smtClean="0"/>
              <a:t>VERTEX </a:t>
            </a:r>
            <a:r>
              <a:rPr lang="fi-FI" dirty="0" smtClean="0"/>
              <a:t>BIM</a:t>
            </a:r>
            <a:endParaRPr lang="fi-FI" dirty="0"/>
          </a:p>
        </p:txBody>
      </p:sp>
      <p:grpSp>
        <p:nvGrpSpPr>
          <p:cNvPr id="10" name="Group 9"/>
          <p:cNvGrpSpPr/>
          <p:nvPr/>
        </p:nvGrpSpPr>
        <p:grpSpPr>
          <a:xfrm>
            <a:off x="7387575" y="966775"/>
            <a:ext cx="1994070" cy="1449423"/>
            <a:chOff x="9768408" y="1289032"/>
            <a:chExt cx="1536810" cy="104582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8408" y="1289032"/>
              <a:ext cx="876402" cy="104582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931331" y="1677948"/>
              <a:ext cx="1373887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21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HVAC</a:t>
              </a:r>
              <a:endParaRPr lang="fi-FI" sz="2100" b="1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8" name="Oval 27"/>
          <p:cNvSpPr/>
          <p:nvPr/>
        </p:nvSpPr>
        <p:spPr>
          <a:xfrm>
            <a:off x="1509702" y="4023504"/>
            <a:ext cx="1535236" cy="594066"/>
          </a:xfrm>
          <a:prstGeom prst="ellipse">
            <a:avLst/>
          </a:prstGeom>
          <a:solidFill>
            <a:schemeClr val="bg1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350" dirty="0" err="1">
                <a:solidFill>
                  <a:srgbClr val="000000"/>
                </a:solidFill>
              </a:rPr>
              <a:t>Sales</a:t>
            </a:r>
            <a:r>
              <a:rPr lang="fi-FI" sz="1350" dirty="0">
                <a:solidFill>
                  <a:srgbClr val="000000"/>
                </a:solidFill>
              </a:rPr>
              <a:t> Tools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51747" y="3063114"/>
            <a:ext cx="5714656" cy="1851489"/>
            <a:chOff x="1802329" y="4084151"/>
            <a:chExt cx="7619541" cy="2468652"/>
          </a:xfrm>
        </p:grpSpPr>
        <p:sp>
          <p:nvSpPr>
            <p:cNvPr id="25" name="Oval 24"/>
            <p:cNvSpPr/>
            <p:nvPr/>
          </p:nvSpPr>
          <p:spPr>
            <a:xfrm>
              <a:off x="7374889" y="4627188"/>
              <a:ext cx="2046981" cy="79208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350" dirty="0" err="1">
                  <a:solidFill>
                    <a:srgbClr val="000000"/>
                  </a:solidFill>
                </a:rPr>
                <a:t>Practical</a:t>
              </a:r>
              <a:r>
                <a:rPr lang="fi-FI" sz="1350" dirty="0">
                  <a:solidFill>
                    <a:srgbClr val="000000"/>
                  </a:solidFill>
                </a:rPr>
                <a:t> Engineering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6248601" y="5171376"/>
              <a:ext cx="2046981" cy="79208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350" dirty="0" err="1">
                  <a:solidFill>
                    <a:srgbClr val="000000"/>
                  </a:solidFill>
                </a:rPr>
                <a:t>Panelizing</a:t>
              </a:r>
              <a:endParaRPr lang="fi-FI" sz="1350" dirty="0">
                <a:solidFill>
                  <a:srgbClr val="000000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802329" y="4084151"/>
              <a:ext cx="2145937" cy="79208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350" dirty="0">
                  <a:solidFill>
                    <a:srgbClr val="000000"/>
                  </a:solidFill>
                </a:rPr>
                <a:t>Project Management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2783632" y="4702895"/>
              <a:ext cx="2046981" cy="79208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350" dirty="0" err="1">
                  <a:solidFill>
                    <a:srgbClr val="000000"/>
                  </a:solidFill>
                </a:rPr>
                <a:t>Architectural</a:t>
              </a:r>
              <a:endParaRPr lang="fi-FI" sz="1350" dirty="0">
                <a:solidFill>
                  <a:srgbClr val="000000"/>
                </a:solidFill>
              </a:endParaRPr>
            </a:p>
            <a:p>
              <a:pPr algn="ctr"/>
              <a:r>
                <a:rPr lang="fi-FI" sz="1350" dirty="0">
                  <a:solidFill>
                    <a:srgbClr val="000000"/>
                  </a:solidFill>
                </a:rPr>
                <a:t>Design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3731241" y="5210292"/>
              <a:ext cx="2046981" cy="79208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350" dirty="0" err="1">
                  <a:solidFill>
                    <a:srgbClr val="000000"/>
                  </a:solidFill>
                </a:rPr>
                <a:t>Visualization</a:t>
              </a:r>
              <a:endParaRPr lang="fi-FI" sz="1350" dirty="0">
                <a:solidFill>
                  <a:srgbClr val="000000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989921" y="5760715"/>
              <a:ext cx="2046981" cy="79208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350" dirty="0" err="1" smtClean="0">
                  <a:solidFill>
                    <a:srgbClr val="000000"/>
                  </a:solidFill>
                </a:rPr>
                <a:t>Structural</a:t>
              </a:r>
              <a:endParaRPr lang="fi-FI" sz="1350" dirty="0">
                <a:solidFill>
                  <a:srgbClr val="000000"/>
                </a:solidFill>
              </a:endParaRPr>
            </a:p>
            <a:p>
              <a:pPr algn="ctr"/>
              <a:r>
                <a:rPr lang="fi-FI" sz="1350" dirty="0">
                  <a:solidFill>
                    <a:srgbClr val="000000"/>
                  </a:solidFill>
                </a:rPr>
                <a:t>Design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4891" y="3744133"/>
            <a:ext cx="7462451" cy="971952"/>
            <a:chOff x="619855" y="4992177"/>
            <a:chExt cx="9949934" cy="1295936"/>
          </a:xfrm>
        </p:grpSpPr>
        <p:sp>
          <p:nvSpPr>
            <p:cNvPr id="27" name="Pentagon 26"/>
            <p:cNvSpPr/>
            <p:nvPr/>
          </p:nvSpPr>
          <p:spPr>
            <a:xfrm rot="20234392" flipH="1">
              <a:off x="619855" y="4992177"/>
              <a:ext cx="843626" cy="536535"/>
            </a:xfrm>
            <a:prstGeom prst="homePlate">
              <a:avLst>
                <a:gd name="adj" fmla="val 50511"/>
              </a:avLst>
            </a:prstGeom>
            <a:solidFill>
              <a:schemeClr val="bg1"/>
            </a:solidFill>
            <a:ln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>
              <a:normAutofit/>
            </a:bodyPr>
            <a:lstStyle/>
            <a:p>
              <a:pPr algn="ctr"/>
              <a:r>
                <a:rPr lang="fi-FI" sz="1350" dirty="0">
                  <a:solidFill>
                    <a:srgbClr val="000000"/>
                  </a:solidFill>
                </a:rPr>
                <a:t>ERP</a:t>
              </a:r>
            </a:p>
          </p:txBody>
        </p:sp>
        <p:sp>
          <p:nvSpPr>
            <p:cNvPr id="29" name="Pentagon 28"/>
            <p:cNvSpPr/>
            <p:nvPr/>
          </p:nvSpPr>
          <p:spPr>
            <a:xfrm rot="19767011" flipH="1">
              <a:off x="1026466" y="5751578"/>
              <a:ext cx="843626" cy="536535"/>
            </a:xfrm>
            <a:prstGeom prst="homePlate">
              <a:avLst>
                <a:gd name="adj" fmla="val 50511"/>
              </a:avLst>
            </a:prstGeom>
            <a:solidFill>
              <a:schemeClr val="bg1"/>
            </a:solidFill>
            <a:ln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>
              <a:normAutofit/>
            </a:bodyPr>
            <a:lstStyle/>
            <a:p>
              <a:pPr algn="ctr"/>
              <a:r>
                <a:rPr lang="fi-FI" sz="1350" dirty="0">
                  <a:solidFill>
                    <a:srgbClr val="000000"/>
                  </a:solidFill>
                </a:rPr>
                <a:t>CRM</a:t>
              </a:r>
            </a:p>
          </p:txBody>
        </p:sp>
        <p:sp>
          <p:nvSpPr>
            <p:cNvPr id="30" name="Pentagon 29"/>
            <p:cNvSpPr/>
            <p:nvPr/>
          </p:nvSpPr>
          <p:spPr>
            <a:xfrm rot="1485193">
              <a:off x="9694137" y="5060374"/>
              <a:ext cx="875652" cy="536535"/>
            </a:xfrm>
            <a:prstGeom prst="homePlate">
              <a:avLst>
                <a:gd name="adj" fmla="val 50511"/>
              </a:avLst>
            </a:prstGeom>
            <a:solidFill>
              <a:schemeClr val="bg1"/>
            </a:solidFill>
            <a:ln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>
              <a:normAutofit/>
            </a:bodyPr>
            <a:lstStyle/>
            <a:p>
              <a:pPr algn="ctr"/>
              <a:r>
                <a:rPr lang="fi-FI" sz="1350" dirty="0">
                  <a:solidFill>
                    <a:srgbClr val="000000"/>
                  </a:solidFill>
                </a:rPr>
                <a:t>NC</a:t>
              </a:r>
            </a:p>
          </p:txBody>
        </p:sp>
        <p:sp>
          <p:nvSpPr>
            <p:cNvPr id="31" name="Pentagon 30"/>
            <p:cNvSpPr/>
            <p:nvPr/>
          </p:nvSpPr>
          <p:spPr>
            <a:xfrm rot="2172254">
              <a:off x="9128147" y="5751577"/>
              <a:ext cx="789077" cy="536535"/>
            </a:xfrm>
            <a:prstGeom prst="homePlate">
              <a:avLst>
                <a:gd name="adj" fmla="val 50511"/>
              </a:avLst>
            </a:prstGeom>
            <a:solidFill>
              <a:schemeClr val="bg1"/>
            </a:solidFill>
            <a:ln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>
              <a:normAutofit/>
            </a:bodyPr>
            <a:lstStyle/>
            <a:p>
              <a:pPr algn="ctr"/>
              <a:r>
                <a:rPr lang="fi-FI" sz="1350" dirty="0">
                  <a:solidFill>
                    <a:srgbClr val="000000"/>
                  </a:solidFill>
                </a:rPr>
                <a:t>ERP</a:t>
              </a:r>
            </a:p>
          </p:txBody>
        </p:sp>
      </p:grpSp>
      <p:sp>
        <p:nvSpPr>
          <p:cNvPr id="26" name="Left-Right Arrow 25"/>
          <p:cNvSpPr/>
          <p:nvPr/>
        </p:nvSpPr>
        <p:spPr>
          <a:xfrm rot="20292827">
            <a:off x="6042588" y="1849648"/>
            <a:ext cx="959733" cy="271008"/>
          </a:xfrm>
          <a:prstGeom prst="leftRightArrow">
            <a:avLst>
              <a:gd name="adj1" fmla="val 78772"/>
              <a:gd name="adj2" fmla="val 37839"/>
            </a:avLst>
          </a:prstGeom>
          <a:solidFill>
            <a:schemeClr val="bg1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100" dirty="0">
                <a:solidFill>
                  <a:srgbClr val="000000"/>
                </a:solidFill>
              </a:rPr>
              <a:t>IFC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47995" y="1014347"/>
            <a:ext cx="2202073" cy="1637592"/>
            <a:chOff x="1021140" y="1323124"/>
            <a:chExt cx="2936097" cy="21834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7077" y="2353073"/>
              <a:ext cx="1438275" cy="5143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1140" y="3073192"/>
              <a:ext cx="1381125" cy="433388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1387492" y="1323124"/>
              <a:ext cx="2569745" cy="1714908"/>
              <a:chOff x="1310837" y="1269734"/>
              <a:chExt cx="2569745" cy="1714908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837" y="1269734"/>
                <a:ext cx="880011" cy="880011"/>
              </a:xfrm>
              <a:prstGeom prst="rect">
                <a:avLst/>
              </a:prstGeom>
            </p:spPr>
          </p:pic>
          <p:sp>
            <p:nvSpPr>
              <p:cNvPr id="36" name="Left-Right Arrow 35"/>
              <p:cNvSpPr/>
              <p:nvPr/>
            </p:nvSpPr>
            <p:spPr>
              <a:xfrm rot="948293">
                <a:off x="2697906" y="2623298"/>
                <a:ext cx="1182676" cy="361344"/>
              </a:xfrm>
              <a:prstGeom prst="leftRightArrow">
                <a:avLst>
                  <a:gd name="adj1" fmla="val 78772"/>
                  <a:gd name="adj2" fmla="val 37839"/>
                </a:avLst>
              </a:prstGeom>
              <a:solidFill>
                <a:schemeClr val="bg1"/>
              </a:solidFill>
              <a:ln>
                <a:solidFill>
                  <a:srgbClr val="33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2100" dirty="0">
                    <a:solidFill>
                      <a:srgbClr val="000000"/>
                    </a:solidFill>
                  </a:rPr>
                  <a:t>IFC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171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82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2680" y="-42863"/>
            <a:ext cx="3460239" cy="51403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45727" y="109613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Jouni Kuivanen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Director</a:t>
            </a:r>
          </a:p>
          <a:p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Tel. +358 </a:t>
            </a:r>
            <a:r>
              <a:rPr lang="fi-FI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400 832642</a:t>
            </a:r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fi-FI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jouni.kuivanen@vertex.fi</a:t>
            </a:r>
            <a:endParaRPr lang="fi-FI" dirty="0"/>
          </a:p>
          <a:p>
            <a:endParaRPr lang="fi-FI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fi-FI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fi-FI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Santeri </a:t>
            </a:r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Pyhäniemi</a:t>
            </a:r>
            <a:b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fi-FI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Sales</a:t>
            </a:r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Manager</a:t>
            </a:r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Tel. +358 40 5200315</a:t>
            </a:r>
            <a:b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hlinkClick r:id="rId5"/>
              </a:rPr>
              <a:t>santeri.pyhaniemi@vertex.fi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1264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929046" y="1082832"/>
            <a:ext cx="5453062" cy="141128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800" dirty="0" smtClean="0"/>
              <a:t>Thank you</a:t>
            </a:r>
            <a:r>
              <a:rPr lang="en-US" sz="2800" dirty="0"/>
              <a:t>!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Any </a:t>
            </a:r>
            <a:r>
              <a:rPr lang="en-US" sz="2800" dirty="0"/>
              <a:t>q</a:t>
            </a:r>
            <a:r>
              <a:rPr lang="en-US" sz="2800" dirty="0" smtClean="0"/>
              <a:t>uestions or comments?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We want you to success. 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Join us!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149235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000">
            <a:solidFill>
              <a:schemeClr val="bg1">
                <a:lumMod val="85000"/>
              </a:schemeClr>
            </a:solidFill>
            <a:latin typeface="Helvetica Light"/>
            <a:cs typeface="Helvetica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3280</TotalTime>
  <Words>57</Words>
  <Application>Microsoft Office PowerPoint</Application>
  <PresentationFormat>On-screen Show (16:9)</PresentationFormat>
  <Paragraphs>37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Helvetica</vt:lpstr>
      <vt:lpstr>Helvetica Light</vt:lpstr>
      <vt:lpstr>Segoe UI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VERTEX BIM</vt:lpstr>
      <vt:lpstr>PowerPoint Presentation</vt:lpstr>
      <vt:lpstr>PowerPoint Presentation</vt:lpstr>
      <vt:lpstr>Thank you!  Any questions or comments?   We want you to success.   Join us!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SanteriP</cp:lastModifiedBy>
  <cp:revision>213</cp:revision>
  <dcterms:created xsi:type="dcterms:W3CDTF">2010-04-12T23:12:02Z</dcterms:created>
  <dcterms:modified xsi:type="dcterms:W3CDTF">2016-08-22T09:45:31Z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