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4"/>
  </p:notesMasterIdLst>
  <p:sldIdLst>
    <p:sldId id="278" r:id="rId2"/>
    <p:sldId id="404" r:id="rId3"/>
    <p:sldId id="407" r:id="rId4"/>
    <p:sldId id="409" r:id="rId5"/>
    <p:sldId id="408" r:id="rId6"/>
    <p:sldId id="313" r:id="rId7"/>
    <p:sldId id="410" r:id="rId8"/>
    <p:sldId id="413" r:id="rId9"/>
    <p:sldId id="414" r:id="rId10"/>
    <p:sldId id="421" r:id="rId11"/>
    <p:sldId id="422" r:id="rId12"/>
    <p:sldId id="423" r:id="rId13"/>
    <p:sldId id="426" r:id="rId14"/>
    <p:sldId id="424" r:id="rId15"/>
    <p:sldId id="427" r:id="rId16"/>
    <p:sldId id="415" r:id="rId17"/>
    <p:sldId id="416" r:id="rId18"/>
    <p:sldId id="417" r:id="rId19"/>
    <p:sldId id="418" r:id="rId20"/>
    <p:sldId id="425" r:id="rId21"/>
    <p:sldId id="420" r:id="rId22"/>
    <p:sldId id="419" r:id="rId23"/>
  </p:sldIdLst>
  <p:sldSz cx="12192000" cy="6858000"/>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Heiti SC Light" charset="-122"/>
        <a:cs typeface="Heiti SC Light" charset="-122"/>
        <a:sym typeface="Gill Sans" charset="0"/>
      </a:defRPr>
    </a:lvl1pPr>
    <a:lvl2pPr marL="457200" algn="ctr" rtl="0" fontAlgn="base">
      <a:spcBef>
        <a:spcPct val="0"/>
      </a:spcBef>
      <a:spcAft>
        <a:spcPct val="0"/>
      </a:spcAft>
      <a:defRPr sz="4200" kern="1200">
        <a:solidFill>
          <a:srgbClr val="000000"/>
        </a:solidFill>
        <a:latin typeface="Gill Sans" charset="0"/>
        <a:ea typeface="Heiti SC Light" charset="-122"/>
        <a:cs typeface="Heiti SC Light" charset="-122"/>
        <a:sym typeface="Gill Sans" charset="0"/>
      </a:defRPr>
    </a:lvl2pPr>
    <a:lvl3pPr marL="914400" algn="ctr" rtl="0" fontAlgn="base">
      <a:spcBef>
        <a:spcPct val="0"/>
      </a:spcBef>
      <a:spcAft>
        <a:spcPct val="0"/>
      </a:spcAft>
      <a:defRPr sz="4200" kern="1200">
        <a:solidFill>
          <a:srgbClr val="000000"/>
        </a:solidFill>
        <a:latin typeface="Gill Sans" charset="0"/>
        <a:ea typeface="Heiti SC Light" charset="-122"/>
        <a:cs typeface="Heiti SC Light" charset="-122"/>
        <a:sym typeface="Gill Sans" charset="0"/>
      </a:defRPr>
    </a:lvl3pPr>
    <a:lvl4pPr marL="1371600" algn="ctr" rtl="0" fontAlgn="base">
      <a:spcBef>
        <a:spcPct val="0"/>
      </a:spcBef>
      <a:spcAft>
        <a:spcPct val="0"/>
      </a:spcAft>
      <a:defRPr sz="4200" kern="1200">
        <a:solidFill>
          <a:srgbClr val="000000"/>
        </a:solidFill>
        <a:latin typeface="Gill Sans" charset="0"/>
        <a:ea typeface="Heiti SC Light" charset="-122"/>
        <a:cs typeface="Heiti SC Light" charset="-122"/>
        <a:sym typeface="Gill Sans" charset="0"/>
      </a:defRPr>
    </a:lvl4pPr>
    <a:lvl5pPr marL="1828800" algn="ctr" rtl="0" fontAlgn="base">
      <a:spcBef>
        <a:spcPct val="0"/>
      </a:spcBef>
      <a:spcAft>
        <a:spcPct val="0"/>
      </a:spcAft>
      <a:defRPr sz="4200" kern="1200">
        <a:solidFill>
          <a:srgbClr val="000000"/>
        </a:solidFill>
        <a:latin typeface="Gill Sans" charset="0"/>
        <a:ea typeface="Heiti SC Light" charset="-122"/>
        <a:cs typeface="Heiti SC Light" charset="-122"/>
        <a:sym typeface="Gill Sans" charset="0"/>
      </a:defRPr>
    </a:lvl5pPr>
    <a:lvl6pPr marL="2286000" algn="l" defTabSz="914400" rtl="0" eaLnBrk="1" latinLnBrk="0" hangingPunct="1">
      <a:defRPr sz="4200" kern="1200">
        <a:solidFill>
          <a:srgbClr val="000000"/>
        </a:solidFill>
        <a:latin typeface="Gill Sans" charset="0"/>
        <a:ea typeface="Heiti SC Light" charset="-122"/>
        <a:cs typeface="Heiti SC Light" charset="-122"/>
        <a:sym typeface="Gill Sans" charset="0"/>
      </a:defRPr>
    </a:lvl6pPr>
    <a:lvl7pPr marL="2743200" algn="l" defTabSz="914400" rtl="0" eaLnBrk="1" latinLnBrk="0" hangingPunct="1">
      <a:defRPr sz="4200" kern="1200">
        <a:solidFill>
          <a:srgbClr val="000000"/>
        </a:solidFill>
        <a:latin typeface="Gill Sans" charset="0"/>
        <a:ea typeface="Heiti SC Light" charset="-122"/>
        <a:cs typeface="Heiti SC Light" charset="-122"/>
        <a:sym typeface="Gill Sans" charset="0"/>
      </a:defRPr>
    </a:lvl7pPr>
    <a:lvl8pPr marL="3200400" algn="l" defTabSz="914400" rtl="0" eaLnBrk="1" latinLnBrk="0" hangingPunct="1">
      <a:defRPr sz="4200" kern="1200">
        <a:solidFill>
          <a:srgbClr val="000000"/>
        </a:solidFill>
        <a:latin typeface="Gill Sans" charset="0"/>
        <a:ea typeface="Heiti SC Light" charset="-122"/>
        <a:cs typeface="Heiti SC Light" charset="-122"/>
        <a:sym typeface="Gill Sans" charset="0"/>
      </a:defRPr>
    </a:lvl8pPr>
    <a:lvl9pPr marL="3657600" algn="l" defTabSz="914400" rtl="0" eaLnBrk="1" latinLnBrk="0" hangingPunct="1">
      <a:defRPr sz="4200" kern="1200">
        <a:solidFill>
          <a:srgbClr val="000000"/>
        </a:solidFill>
        <a:latin typeface="Gill Sans" charset="0"/>
        <a:ea typeface="Heiti SC Light" charset="-122"/>
        <a:cs typeface="Heiti SC Light" charset="-122"/>
        <a:sym typeface="Gill Sans"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hkel Laan" initials="ML"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B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99"/>
    <p:restoredTop sz="97882"/>
  </p:normalViewPr>
  <p:slideViewPr>
    <p:cSldViewPr>
      <p:cViewPr varScale="1">
        <p:scale>
          <a:sx n="111" d="100"/>
          <a:sy n="111" d="100"/>
        </p:scale>
        <p:origin x="384" y="9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e Liivamägi" userId="1d9326b9-ed81-4cbd-a646-5eaf51db5ec7" providerId="ADAL" clId="{FB2051DA-0BC3-4615-BCD3-F0BC3163B06E}"/>
    <pc:docChg chg="custSel delSld modSld">
      <pc:chgData name="Ene Liivamägi" userId="1d9326b9-ed81-4cbd-a646-5eaf51db5ec7" providerId="ADAL" clId="{FB2051DA-0BC3-4615-BCD3-F0BC3163B06E}" dt="2026-03-06T08:36:12.620" v="154" actId="2696"/>
      <pc:docMkLst>
        <pc:docMk/>
      </pc:docMkLst>
      <pc:sldChg chg="modSp mod">
        <pc:chgData name="Ene Liivamägi" userId="1d9326b9-ed81-4cbd-a646-5eaf51db5ec7" providerId="ADAL" clId="{FB2051DA-0BC3-4615-BCD3-F0BC3163B06E}" dt="2026-02-19T12:50:16.645" v="2" actId="20577"/>
        <pc:sldMkLst>
          <pc:docMk/>
          <pc:sldMk cId="1073840705" sldId="404"/>
        </pc:sldMkLst>
        <pc:spChg chg="mod">
          <ac:chgData name="Ene Liivamägi" userId="1d9326b9-ed81-4cbd-a646-5eaf51db5ec7" providerId="ADAL" clId="{FB2051DA-0BC3-4615-BCD3-F0BC3163B06E}" dt="2026-02-19T12:50:16.645" v="2" actId="20577"/>
          <ac:spMkLst>
            <pc:docMk/>
            <pc:sldMk cId="1073840705" sldId="404"/>
            <ac:spMk id="3" creationId="{190540B8-17AB-8D83-CE7A-E8620C8077D9}"/>
          </ac:spMkLst>
        </pc:spChg>
      </pc:sldChg>
      <pc:sldChg chg="modSp mod">
        <pc:chgData name="Ene Liivamägi" userId="1d9326b9-ed81-4cbd-a646-5eaf51db5ec7" providerId="ADAL" clId="{FB2051DA-0BC3-4615-BCD3-F0BC3163B06E}" dt="2026-03-06T08:24:53.560" v="11" actId="6549"/>
        <pc:sldMkLst>
          <pc:docMk/>
          <pc:sldMk cId="1237547485" sldId="407"/>
        </pc:sldMkLst>
        <pc:spChg chg="mod">
          <ac:chgData name="Ene Liivamägi" userId="1d9326b9-ed81-4cbd-a646-5eaf51db5ec7" providerId="ADAL" clId="{FB2051DA-0BC3-4615-BCD3-F0BC3163B06E}" dt="2026-03-06T08:24:53.560" v="11" actId="6549"/>
          <ac:spMkLst>
            <pc:docMk/>
            <pc:sldMk cId="1237547485" sldId="407"/>
            <ac:spMk id="3" creationId="{0453B883-240A-FD74-18B9-915F2034DC72}"/>
          </ac:spMkLst>
        </pc:spChg>
      </pc:sldChg>
      <pc:sldChg chg="modSp del mod">
        <pc:chgData name="Ene Liivamägi" userId="1d9326b9-ed81-4cbd-a646-5eaf51db5ec7" providerId="ADAL" clId="{FB2051DA-0BC3-4615-BCD3-F0BC3163B06E}" dt="2026-03-06T08:36:12.620" v="154" actId="2696"/>
        <pc:sldMkLst>
          <pc:docMk/>
          <pc:sldMk cId="1825637497" sldId="412"/>
        </pc:sldMkLst>
        <pc:spChg chg="mod">
          <ac:chgData name="Ene Liivamägi" userId="1d9326b9-ed81-4cbd-a646-5eaf51db5ec7" providerId="ADAL" clId="{FB2051DA-0BC3-4615-BCD3-F0BC3163B06E}" dt="2026-03-06T08:36:03.952" v="153" actId="6549"/>
          <ac:spMkLst>
            <pc:docMk/>
            <pc:sldMk cId="1825637497" sldId="412"/>
            <ac:spMk id="2" creationId="{03C63C94-7407-8B9A-FA9E-55B554C6055D}"/>
          </ac:spMkLst>
        </pc:spChg>
        <pc:spChg chg="mod">
          <ac:chgData name="Ene Liivamägi" userId="1d9326b9-ed81-4cbd-a646-5eaf51db5ec7" providerId="ADAL" clId="{FB2051DA-0BC3-4615-BCD3-F0BC3163B06E}" dt="2026-03-06T08:35:23.349" v="152" actId="5793"/>
          <ac:spMkLst>
            <pc:docMk/>
            <pc:sldMk cId="1825637497" sldId="412"/>
            <ac:spMk id="3" creationId="{7E8BAE2E-D6BD-6870-23C5-1C2F1055EFF7}"/>
          </ac:spMkLst>
        </pc:spChg>
      </pc:sldChg>
      <pc:sldChg chg="modSp mod">
        <pc:chgData name="Ene Liivamägi" userId="1d9326b9-ed81-4cbd-a646-5eaf51db5ec7" providerId="ADAL" clId="{FB2051DA-0BC3-4615-BCD3-F0BC3163B06E}" dt="2026-03-06T08:19:34.746" v="6" actId="20577"/>
        <pc:sldMkLst>
          <pc:docMk/>
          <pc:sldMk cId="3713740444" sldId="422"/>
        </pc:sldMkLst>
        <pc:spChg chg="mod">
          <ac:chgData name="Ene Liivamägi" userId="1d9326b9-ed81-4cbd-a646-5eaf51db5ec7" providerId="ADAL" clId="{FB2051DA-0BC3-4615-BCD3-F0BC3163B06E}" dt="2026-03-06T08:19:34.746" v="6" actId="20577"/>
          <ac:spMkLst>
            <pc:docMk/>
            <pc:sldMk cId="3713740444" sldId="422"/>
            <ac:spMk id="3" creationId="{D43DF99D-049C-A8E2-E708-D86B153BB7D3}"/>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hanne\Dropbox\K&#245;rvek&#252;la%20kooli%20k&#252;sitlus\Anal&#252;&#252;s\Anal&#252;&#252;s_vanemad.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Users\jaanurb\Library\CloudStorage\Dropbox\Ko&#771;rveku&#776;la%20kooli%20ku&#776;sitlus\Analu&#776;u&#776;s\Analu&#776;u&#776;s_O&#771;pilased.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hanne\Dropbox\K&#245;rvek&#252;la%20kooli%20k&#252;sitlus\Anal&#252;&#252;s\Anal&#252;&#252;s_t&#246;&#246;tajad.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Users\jaanurb\Library\CloudStorage\Dropbox\Ko&#771;rveku&#776;la%20kooli%20ku&#776;sitlus\Analu&#776;u&#776;s\Analu&#776;u&#776;s_KOOND.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Users\jaanurb\Library\CloudStorage\Dropbox\Ko&#771;rveku&#776;la%20kooli%20ku&#776;sitlus\Analu&#776;u&#776;s\Analu&#776;u&#776;s_KOOND.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Users\jaanurb\Library\CloudStorage\Dropbox\Ko&#771;rveku&#776;la%20kooli%20ku&#776;sitlus\Analu&#776;u&#776;s\Analu&#776;u&#776;s_KOOND.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Users\jaanurb\Library\CloudStorage\Dropbox\Ko&#771;rveku&#776;la%20kooli%20ku&#776;sitlus\Analu&#776;u&#776;s\Analu&#776;u&#776;s_KOON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'17'!$O$20</c:f>
              <c:strCache>
                <c:ptCount val="1"/>
                <c:pt idx="0">
                  <c:v>Nõustun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'17'!$P$19:$T$19</c:f>
              <c:strCache>
                <c:ptCount val="5"/>
                <c:pt idx="0">
                  <c:v>Hilisem koolipäeva algus muudaks pere hommikud rahulikumaks</c:v>
                </c:pt>
                <c:pt idx="1">
                  <c:v>Hilisem koolipäeva algus raskendaks kooli jõudmist</c:v>
                </c:pt>
                <c:pt idx="2">
                  <c:v>Hilisem koolipäeva algus raskendaks lapse jõudmist trenni või huviringi</c:v>
                </c:pt>
                <c:pt idx="3">
                  <c:v>Hilisem koolipäeva algus muudaks lapse koolipäevad väsitavamaks</c:v>
                </c:pt>
                <c:pt idx="4">
                  <c:v>Hilisem koolipäeva algus lühendaks pere ühist aega õhtuti</c:v>
                </c:pt>
              </c:strCache>
            </c:strRef>
          </c:cat>
          <c:val>
            <c:numRef>
              <c:f>'17'!$P$20:$T$20</c:f>
              <c:numCache>
                <c:formatCode>0%</c:formatCode>
                <c:ptCount val="5"/>
                <c:pt idx="0">
                  <c:v>0.53669724770642202</c:v>
                </c:pt>
                <c:pt idx="1">
                  <c:v>0.3783783783783784</c:v>
                </c:pt>
                <c:pt idx="2">
                  <c:v>0.41604010025062654</c:v>
                </c:pt>
                <c:pt idx="3">
                  <c:v>0.45226130653266333</c:v>
                </c:pt>
                <c:pt idx="4">
                  <c:v>0.39211136890951276</c:v>
                </c:pt>
              </c:numCache>
            </c:numRef>
          </c:val>
          <c:extLst>
            <c:ext xmlns:c16="http://schemas.microsoft.com/office/drawing/2014/chart" uri="{C3380CC4-5D6E-409C-BE32-E72D297353CC}">
              <c16:uniqueId val="{00000000-BD2F-B847-AFDD-1F13C2B3033F}"/>
            </c:ext>
          </c:extLst>
        </c:ser>
        <c:ser>
          <c:idx val="1"/>
          <c:order val="1"/>
          <c:tx>
            <c:strRef>
              <c:f>'17'!$O$21</c:f>
              <c:strCache>
                <c:ptCount val="1"/>
                <c:pt idx="0">
                  <c:v>Ei nõustu</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'17'!$P$19:$T$19</c:f>
              <c:strCache>
                <c:ptCount val="5"/>
                <c:pt idx="0">
                  <c:v>Hilisem koolipäeva algus muudaks pere hommikud rahulikumaks</c:v>
                </c:pt>
                <c:pt idx="1">
                  <c:v>Hilisem koolipäeva algus raskendaks kooli jõudmist</c:v>
                </c:pt>
                <c:pt idx="2">
                  <c:v>Hilisem koolipäeva algus raskendaks lapse jõudmist trenni või huviringi</c:v>
                </c:pt>
                <c:pt idx="3">
                  <c:v>Hilisem koolipäeva algus muudaks lapse koolipäevad väsitavamaks</c:v>
                </c:pt>
                <c:pt idx="4">
                  <c:v>Hilisem koolipäeva algus lühendaks pere ühist aega õhtuti</c:v>
                </c:pt>
              </c:strCache>
            </c:strRef>
          </c:cat>
          <c:val>
            <c:numRef>
              <c:f>'17'!$P$21:$T$21</c:f>
              <c:numCache>
                <c:formatCode>0%</c:formatCode>
                <c:ptCount val="5"/>
                <c:pt idx="0">
                  <c:v>0.46330275229357798</c:v>
                </c:pt>
                <c:pt idx="1">
                  <c:v>0.6216216216216216</c:v>
                </c:pt>
                <c:pt idx="2">
                  <c:v>0.58395989974937346</c:v>
                </c:pt>
                <c:pt idx="3">
                  <c:v>0.54773869346733672</c:v>
                </c:pt>
                <c:pt idx="4">
                  <c:v>0.60788863109048719</c:v>
                </c:pt>
              </c:numCache>
            </c:numRef>
          </c:val>
          <c:extLst>
            <c:ext xmlns:c16="http://schemas.microsoft.com/office/drawing/2014/chart" uri="{C3380CC4-5D6E-409C-BE32-E72D297353CC}">
              <c16:uniqueId val="{00000001-BD2F-B847-AFDD-1F13C2B3033F}"/>
            </c:ext>
          </c:extLst>
        </c:ser>
        <c:dLbls>
          <c:showLegendKey val="0"/>
          <c:showVal val="0"/>
          <c:showCatName val="0"/>
          <c:showSerName val="0"/>
          <c:showPercent val="0"/>
          <c:showBubbleSize val="0"/>
        </c:dLbls>
        <c:gapWidth val="20"/>
        <c:overlap val="100"/>
        <c:axId val="992456544"/>
        <c:axId val="992453184"/>
      </c:barChart>
      <c:catAx>
        <c:axId val="992456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992453184"/>
        <c:crosses val="autoZero"/>
        <c:auto val="1"/>
        <c:lblAlgn val="ctr"/>
        <c:lblOffset val="100"/>
        <c:noMultiLvlLbl val="0"/>
      </c:catAx>
      <c:valAx>
        <c:axId val="9924531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992456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'17'!$O$20</c:f>
              <c:strCache>
                <c:ptCount val="1"/>
                <c:pt idx="0">
                  <c:v>Nõustun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'17'!$P$19:$T$19</c:f>
              <c:strCache>
                <c:ptCount val="5"/>
                <c:pt idx="0">
                  <c:v>Hilisem koolipäeva algus muudaks pere hommikud rahulikumaks</c:v>
                </c:pt>
                <c:pt idx="1">
                  <c:v>Hilisem koolipäeva algus raskendaks kooli jõudmist</c:v>
                </c:pt>
                <c:pt idx="2">
                  <c:v>Hilisem koolipäeva algus raskendaks minu jõudmist trenni või huviringi</c:v>
                </c:pt>
                <c:pt idx="3">
                  <c:v>Hilisem koolipäeva algus muudaks minu koolipäevad väsitavamaks</c:v>
                </c:pt>
                <c:pt idx="4">
                  <c:v>Hilisem koolipäeva algus lühendaks pere ühist aega õhtuti</c:v>
                </c:pt>
              </c:strCache>
            </c:strRef>
          </c:cat>
          <c:val>
            <c:numRef>
              <c:f>'17'!$P$20:$T$20</c:f>
              <c:numCache>
                <c:formatCode>0%</c:formatCode>
                <c:ptCount val="5"/>
                <c:pt idx="0">
                  <c:v>0.53260869565217395</c:v>
                </c:pt>
                <c:pt idx="1">
                  <c:v>0.31818181818181818</c:v>
                </c:pt>
                <c:pt idx="2">
                  <c:v>0.51851851851851849</c:v>
                </c:pt>
                <c:pt idx="3">
                  <c:v>0.41860465116279072</c:v>
                </c:pt>
                <c:pt idx="4">
                  <c:v>0.48780487804878048</c:v>
                </c:pt>
              </c:numCache>
            </c:numRef>
          </c:val>
          <c:extLst>
            <c:ext xmlns:c16="http://schemas.microsoft.com/office/drawing/2014/chart" uri="{C3380CC4-5D6E-409C-BE32-E72D297353CC}">
              <c16:uniqueId val="{00000000-FA46-9C46-AAA2-8C948EE85471}"/>
            </c:ext>
          </c:extLst>
        </c:ser>
        <c:ser>
          <c:idx val="1"/>
          <c:order val="1"/>
          <c:tx>
            <c:strRef>
              <c:f>'17'!$O$21</c:f>
              <c:strCache>
                <c:ptCount val="1"/>
                <c:pt idx="0">
                  <c:v>Ei nõustu</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'17'!$P$19:$T$19</c:f>
              <c:strCache>
                <c:ptCount val="5"/>
                <c:pt idx="0">
                  <c:v>Hilisem koolipäeva algus muudaks pere hommikud rahulikumaks</c:v>
                </c:pt>
                <c:pt idx="1">
                  <c:v>Hilisem koolipäeva algus raskendaks kooli jõudmist</c:v>
                </c:pt>
                <c:pt idx="2">
                  <c:v>Hilisem koolipäeva algus raskendaks minu jõudmist trenni või huviringi</c:v>
                </c:pt>
                <c:pt idx="3">
                  <c:v>Hilisem koolipäeva algus muudaks minu koolipäevad väsitavamaks</c:v>
                </c:pt>
                <c:pt idx="4">
                  <c:v>Hilisem koolipäeva algus lühendaks pere ühist aega õhtuti</c:v>
                </c:pt>
              </c:strCache>
            </c:strRef>
          </c:cat>
          <c:val>
            <c:numRef>
              <c:f>'17'!$P$21:$T$21</c:f>
              <c:numCache>
                <c:formatCode>0%</c:formatCode>
                <c:ptCount val="5"/>
                <c:pt idx="0">
                  <c:v>0.46739130434782611</c:v>
                </c:pt>
                <c:pt idx="1">
                  <c:v>0.68181818181818177</c:v>
                </c:pt>
                <c:pt idx="2">
                  <c:v>0.48148148148148145</c:v>
                </c:pt>
                <c:pt idx="3">
                  <c:v>0.58139534883720934</c:v>
                </c:pt>
                <c:pt idx="4">
                  <c:v>0.51219512195121952</c:v>
                </c:pt>
              </c:numCache>
            </c:numRef>
          </c:val>
          <c:extLst>
            <c:ext xmlns:c16="http://schemas.microsoft.com/office/drawing/2014/chart" uri="{C3380CC4-5D6E-409C-BE32-E72D297353CC}">
              <c16:uniqueId val="{00000001-FA46-9C46-AAA2-8C948EE85471}"/>
            </c:ext>
          </c:extLst>
        </c:ser>
        <c:dLbls>
          <c:showLegendKey val="0"/>
          <c:showVal val="0"/>
          <c:showCatName val="0"/>
          <c:showSerName val="0"/>
          <c:showPercent val="0"/>
          <c:showBubbleSize val="0"/>
        </c:dLbls>
        <c:gapWidth val="20"/>
        <c:overlap val="100"/>
        <c:axId val="992456544"/>
        <c:axId val="992453184"/>
      </c:barChart>
      <c:catAx>
        <c:axId val="992456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992453184"/>
        <c:crosses val="autoZero"/>
        <c:auto val="1"/>
        <c:lblAlgn val="ctr"/>
        <c:lblOffset val="100"/>
        <c:noMultiLvlLbl val="0"/>
      </c:catAx>
      <c:valAx>
        <c:axId val="9924531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992456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'6'!$F$63</c:f>
              <c:strCache>
                <c:ptCount val="1"/>
                <c:pt idx="0">
                  <c:v>Pigem nõus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'6'!$G$62:$K$62</c:f>
              <c:strCache>
                <c:ptCount val="5"/>
                <c:pt idx="0">
                  <c:v>Hilisem koolipäeva algus muudaks hommikud rahulikumaks</c:v>
                </c:pt>
                <c:pt idx="1">
                  <c:v>Hilisem koolipäeva algus raskendaks tööle jõudmist</c:v>
                </c:pt>
                <c:pt idx="2">
                  <c:v>Hilisem koolipäeva algus lükkaks edasi minu tööväliste tegevuste alguse</c:v>
                </c:pt>
                <c:pt idx="3">
                  <c:v>Hilisem koolipäeva algus muudaks minu tööpäevad väsitavamaks</c:v>
                </c:pt>
                <c:pt idx="4">
                  <c:v>Hilisem koolipäeva algus lühendaks õhtuti minu aega pere ja/või sõpradega</c:v>
                </c:pt>
              </c:strCache>
            </c:strRef>
          </c:cat>
          <c:val>
            <c:numRef>
              <c:f>'6'!$G$63:$K$63</c:f>
              <c:numCache>
                <c:formatCode>0%</c:formatCode>
                <c:ptCount val="5"/>
                <c:pt idx="0">
                  <c:v>0.52380952380952384</c:v>
                </c:pt>
                <c:pt idx="1">
                  <c:v>0.16393442622950818</c:v>
                </c:pt>
                <c:pt idx="2">
                  <c:v>0.609375</c:v>
                </c:pt>
                <c:pt idx="3">
                  <c:v>0.54098360655737709</c:v>
                </c:pt>
                <c:pt idx="4">
                  <c:v>0.61538461538461542</c:v>
                </c:pt>
              </c:numCache>
            </c:numRef>
          </c:val>
          <c:extLst>
            <c:ext xmlns:c16="http://schemas.microsoft.com/office/drawing/2014/chart" uri="{C3380CC4-5D6E-409C-BE32-E72D297353CC}">
              <c16:uniqueId val="{00000000-D0D2-2B4B-A1FE-55F9855D4ACA}"/>
            </c:ext>
          </c:extLst>
        </c:ser>
        <c:ser>
          <c:idx val="1"/>
          <c:order val="1"/>
          <c:tx>
            <c:strRef>
              <c:f>'6'!$F$64</c:f>
              <c:strCache>
                <c:ptCount val="1"/>
                <c:pt idx="0">
                  <c:v>Pigem ei ole nõus</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'6'!$G$62:$K$62</c:f>
              <c:strCache>
                <c:ptCount val="5"/>
                <c:pt idx="0">
                  <c:v>Hilisem koolipäeva algus muudaks hommikud rahulikumaks</c:v>
                </c:pt>
                <c:pt idx="1">
                  <c:v>Hilisem koolipäeva algus raskendaks tööle jõudmist</c:v>
                </c:pt>
                <c:pt idx="2">
                  <c:v>Hilisem koolipäeva algus lükkaks edasi minu tööväliste tegevuste alguse</c:v>
                </c:pt>
                <c:pt idx="3">
                  <c:v>Hilisem koolipäeva algus muudaks minu tööpäevad väsitavamaks</c:v>
                </c:pt>
                <c:pt idx="4">
                  <c:v>Hilisem koolipäeva algus lühendaks õhtuti minu aega pere ja/või sõpradega</c:v>
                </c:pt>
              </c:strCache>
            </c:strRef>
          </c:cat>
          <c:val>
            <c:numRef>
              <c:f>'6'!$G$64:$K$64</c:f>
              <c:numCache>
                <c:formatCode>0%</c:formatCode>
                <c:ptCount val="5"/>
                <c:pt idx="0">
                  <c:v>0.47619047619047616</c:v>
                </c:pt>
                <c:pt idx="1">
                  <c:v>0.83606557377049184</c:v>
                </c:pt>
                <c:pt idx="2">
                  <c:v>0.390625</c:v>
                </c:pt>
                <c:pt idx="3">
                  <c:v>0.45901639344262296</c:v>
                </c:pt>
                <c:pt idx="4">
                  <c:v>0.38461538461538464</c:v>
                </c:pt>
              </c:numCache>
            </c:numRef>
          </c:val>
          <c:extLst>
            <c:ext xmlns:c16="http://schemas.microsoft.com/office/drawing/2014/chart" uri="{C3380CC4-5D6E-409C-BE32-E72D297353CC}">
              <c16:uniqueId val="{00000001-D0D2-2B4B-A1FE-55F9855D4ACA}"/>
            </c:ext>
          </c:extLst>
        </c:ser>
        <c:dLbls>
          <c:showLegendKey val="0"/>
          <c:showVal val="0"/>
          <c:showCatName val="0"/>
          <c:showSerName val="0"/>
          <c:showPercent val="0"/>
          <c:showBubbleSize val="0"/>
        </c:dLbls>
        <c:gapWidth val="20"/>
        <c:overlap val="100"/>
        <c:axId val="1830264544"/>
        <c:axId val="1830262624"/>
      </c:barChart>
      <c:catAx>
        <c:axId val="1830264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2624"/>
        <c:crosses val="autoZero"/>
        <c:auto val="1"/>
        <c:lblAlgn val="ctr"/>
        <c:lblOffset val="100"/>
        <c:noMultiLvlLbl val="0"/>
      </c:catAx>
      <c:valAx>
        <c:axId val="183026262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4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'Hinnang muutusele'!$G$11</c:f>
              <c:strCache>
                <c:ptCount val="1"/>
                <c:pt idx="0">
                  <c:v>Jah</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muutusele'!$F$12:$F$15</c:f>
              <c:strCache>
                <c:ptCount val="4"/>
                <c:pt idx="0">
                  <c:v>Töötajad</c:v>
                </c:pt>
                <c:pt idx="1">
                  <c:v>Õpilased</c:v>
                </c:pt>
                <c:pt idx="2">
                  <c:v>Lapsevanemad</c:v>
                </c:pt>
                <c:pt idx="3">
                  <c:v>Kokku</c:v>
                </c:pt>
              </c:strCache>
            </c:strRef>
          </c:cat>
          <c:val>
            <c:numRef>
              <c:f>'Hinnang muutusele'!$G$12:$G$15</c:f>
              <c:numCache>
                <c:formatCode>0%</c:formatCode>
                <c:ptCount val="4"/>
                <c:pt idx="0">
                  <c:v>0.18181818181818182</c:v>
                </c:pt>
                <c:pt idx="1">
                  <c:v>0.35789473684210527</c:v>
                </c:pt>
                <c:pt idx="2">
                  <c:v>0.33406113537117904</c:v>
                </c:pt>
                <c:pt idx="3">
                  <c:v>0.32148626817447495</c:v>
                </c:pt>
              </c:numCache>
            </c:numRef>
          </c:val>
          <c:extLst>
            <c:ext xmlns:c16="http://schemas.microsoft.com/office/drawing/2014/chart" uri="{C3380CC4-5D6E-409C-BE32-E72D297353CC}">
              <c16:uniqueId val="{00000000-A8F6-D34E-95C0-AC0D5523AC29}"/>
            </c:ext>
          </c:extLst>
        </c:ser>
        <c:ser>
          <c:idx val="1"/>
          <c:order val="1"/>
          <c:tx>
            <c:strRef>
              <c:f>'Hinnang muutusele'!$H$11</c:f>
              <c:strCache>
                <c:ptCount val="1"/>
                <c:pt idx="0">
                  <c:v>Pigem jah</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muutusele'!$F$12:$F$15</c:f>
              <c:strCache>
                <c:ptCount val="4"/>
                <c:pt idx="0">
                  <c:v>Töötajad</c:v>
                </c:pt>
                <c:pt idx="1">
                  <c:v>Õpilased</c:v>
                </c:pt>
                <c:pt idx="2">
                  <c:v>Lapsevanemad</c:v>
                </c:pt>
                <c:pt idx="3">
                  <c:v>Kokku</c:v>
                </c:pt>
              </c:strCache>
            </c:strRef>
          </c:cat>
          <c:val>
            <c:numRef>
              <c:f>'Hinnang muutusele'!$H$12:$H$15</c:f>
              <c:numCache>
                <c:formatCode>0%</c:formatCode>
                <c:ptCount val="4"/>
                <c:pt idx="0">
                  <c:v>0.16666666666666666</c:v>
                </c:pt>
                <c:pt idx="1">
                  <c:v>0.2</c:v>
                </c:pt>
                <c:pt idx="2">
                  <c:v>0.17903930131004367</c:v>
                </c:pt>
                <c:pt idx="3">
                  <c:v>0.18093699515347333</c:v>
                </c:pt>
              </c:numCache>
            </c:numRef>
          </c:val>
          <c:extLst>
            <c:ext xmlns:c16="http://schemas.microsoft.com/office/drawing/2014/chart" uri="{C3380CC4-5D6E-409C-BE32-E72D297353CC}">
              <c16:uniqueId val="{00000001-A8F6-D34E-95C0-AC0D5523AC29}"/>
            </c:ext>
          </c:extLst>
        </c:ser>
        <c:ser>
          <c:idx val="2"/>
          <c:order val="2"/>
          <c:tx>
            <c:strRef>
              <c:f>'Hinnang muutusele'!$I$11</c:f>
              <c:strCache>
                <c:ptCount val="1"/>
                <c:pt idx="0">
                  <c:v>Pigem ei</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muutusele'!$F$12:$F$15</c:f>
              <c:strCache>
                <c:ptCount val="4"/>
                <c:pt idx="0">
                  <c:v>Töötajad</c:v>
                </c:pt>
                <c:pt idx="1">
                  <c:v>Õpilased</c:v>
                </c:pt>
                <c:pt idx="2">
                  <c:v>Lapsevanemad</c:v>
                </c:pt>
                <c:pt idx="3">
                  <c:v>Kokku</c:v>
                </c:pt>
              </c:strCache>
            </c:strRef>
          </c:cat>
          <c:val>
            <c:numRef>
              <c:f>'Hinnang muutusele'!$I$12:$I$15</c:f>
              <c:numCache>
                <c:formatCode>0%</c:formatCode>
                <c:ptCount val="4"/>
                <c:pt idx="0">
                  <c:v>0.36363636363636365</c:v>
                </c:pt>
                <c:pt idx="1">
                  <c:v>0.10526315789473684</c:v>
                </c:pt>
                <c:pt idx="2">
                  <c:v>0.1965065502183406</c:v>
                </c:pt>
                <c:pt idx="3">
                  <c:v>0.20032310177705978</c:v>
                </c:pt>
              </c:numCache>
            </c:numRef>
          </c:val>
          <c:extLst>
            <c:ext xmlns:c16="http://schemas.microsoft.com/office/drawing/2014/chart" uri="{C3380CC4-5D6E-409C-BE32-E72D297353CC}">
              <c16:uniqueId val="{00000002-A8F6-D34E-95C0-AC0D5523AC29}"/>
            </c:ext>
          </c:extLst>
        </c:ser>
        <c:ser>
          <c:idx val="3"/>
          <c:order val="3"/>
          <c:tx>
            <c:strRef>
              <c:f>'Hinnang muutusele'!$J$11</c:f>
              <c:strCache>
                <c:ptCount val="1"/>
                <c:pt idx="0">
                  <c:v>Ei</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muutusele'!$F$12:$F$15</c:f>
              <c:strCache>
                <c:ptCount val="4"/>
                <c:pt idx="0">
                  <c:v>Töötajad</c:v>
                </c:pt>
                <c:pt idx="1">
                  <c:v>Õpilased</c:v>
                </c:pt>
                <c:pt idx="2">
                  <c:v>Lapsevanemad</c:v>
                </c:pt>
                <c:pt idx="3">
                  <c:v>Kokku</c:v>
                </c:pt>
              </c:strCache>
            </c:strRef>
          </c:cat>
          <c:val>
            <c:numRef>
              <c:f>'Hinnang muutusele'!$J$12:$J$15</c:f>
              <c:numCache>
                <c:formatCode>0%</c:formatCode>
                <c:ptCount val="4"/>
                <c:pt idx="0">
                  <c:v>0.25757575757575757</c:v>
                </c:pt>
                <c:pt idx="1">
                  <c:v>0.30526315789473685</c:v>
                </c:pt>
                <c:pt idx="2">
                  <c:v>0.24672489082969432</c:v>
                </c:pt>
                <c:pt idx="3">
                  <c:v>0.25686591276252019</c:v>
                </c:pt>
              </c:numCache>
            </c:numRef>
          </c:val>
          <c:extLst>
            <c:ext xmlns:c16="http://schemas.microsoft.com/office/drawing/2014/chart" uri="{C3380CC4-5D6E-409C-BE32-E72D297353CC}">
              <c16:uniqueId val="{00000003-A8F6-D34E-95C0-AC0D5523AC29}"/>
            </c:ext>
          </c:extLst>
        </c:ser>
        <c:ser>
          <c:idx val="4"/>
          <c:order val="4"/>
          <c:tx>
            <c:strRef>
              <c:f>'Hinnang muutusele'!$K$11</c:f>
              <c:strCache>
                <c:ptCount val="1"/>
                <c:pt idx="0">
                  <c:v>Ükskõik</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muutusele'!$F$12:$F$15</c:f>
              <c:strCache>
                <c:ptCount val="4"/>
                <c:pt idx="0">
                  <c:v>Töötajad</c:v>
                </c:pt>
                <c:pt idx="1">
                  <c:v>Õpilased</c:v>
                </c:pt>
                <c:pt idx="2">
                  <c:v>Lapsevanemad</c:v>
                </c:pt>
                <c:pt idx="3">
                  <c:v>Kokku</c:v>
                </c:pt>
              </c:strCache>
            </c:strRef>
          </c:cat>
          <c:val>
            <c:numRef>
              <c:f>'Hinnang muutusele'!$K$12:$K$15</c:f>
              <c:numCache>
                <c:formatCode>0%</c:formatCode>
                <c:ptCount val="4"/>
                <c:pt idx="0">
                  <c:v>3.0303030303030304E-2</c:v>
                </c:pt>
                <c:pt idx="1">
                  <c:v>3.1578947368421054E-2</c:v>
                </c:pt>
                <c:pt idx="2">
                  <c:v>4.3668122270742356E-2</c:v>
                </c:pt>
                <c:pt idx="3">
                  <c:v>4.0387722132471729E-2</c:v>
                </c:pt>
              </c:numCache>
            </c:numRef>
          </c:val>
          <c:extLst>
            <c:ext xmlns:c16="http://schemas.microsoft.com/office/drawing/2014/chart" uri="{C3380CC4-5D6E-409C-BE32-E72D297353CC}">
              <c16:uniqueId val="{00000004-A8F6-D34E-95C0-AC0D5523AC29}"/>
            </c:ext>
          </c:extLst>
        </c:ser>
        <c:dLbls>
          <c:showLegendKey val="0"/>
          <c:showVal val="0"/>
          <c:showCatName val="0"/>
          <c:showSerName val="0"/>
          <c:showPercent val="0"/>
          <c:showBubbleSize val="0"/>
        </c:dLbls>
        <c:gapWidth val="20"/>
        <c:overlap val="100"/>
        <c:axId val="1830264544"/>
        <c:axId val="1830262624"/>
      </c:barChart>
      <c:catAx>
        <c:axId val="1830264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2624"/>
        <c:crosses val="autoZero"/>
        <c:auto val="1"/>
        <c:lblAlgn val="ctr"/>
        <c:lblOffset val="100"/>
        <c:noMultiLvlLbl val="0"/>
      </c:catAx>
      <c:valAx>
        <c:axId val="183026262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4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'Hinnang muutusele'!$G$56</c:f>
              <c:strCache>
                <c:ptCount val="1"/>
                <c:pt idx="0">
                  <c:v>Jah</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muutusele'!$F$57:$F$60</c:f>
              <c:strCache>
                <c:ptCount val="4"/>
                <c:pt idx="0">
                  <c:v>Õpetajad</c:v>
                </c:pt>
                <c:pt idx="1">
                  <c:v>Õpilased</c:v>
                </c:pt>
                <c:pt idx="2">
                  <c:v>Lapsevanemad</c:v>
                </c:pt>
                <c:pt idx="3">
                  <c:v>Kokku</c:v>
                </c:pt>
              </c:strCache>
            </c:strRef>
          </c:cat>
          <c:val>
            <c:numRef>
              <c:f>'Hinnang muutusele'!$G$57:$G$60</c:f>
              <c:numCache>
                <c:formatCode>0%</c:formatCode>
                <c:ptCount val="4"/>
                <c:pt idx="0">
                  <c:v>0.34848484848484851</c:v>
                </c:pt>
                <c:pt idx="1">
                  <c:v>0.55789473684210522</c:v>
                </c:pt>
                <c:pt idx="2">
                  <c:v>0.51310043668122274</c:v>
                </c:pt>
                <c:pt idx="3">
                  <c:v>0.50242326332794829</c:v>
                </c:pt>
              </c:numCache>
            </c:numRef>
          </c:val>
          <c:extLst>
            <c:ext xmlns:c16="http://schemas.microsoft.com/office/drawing/2014/chart" uri="{C3380CC4-5D6E-409C-BE32-E72D297353CC}">
              <c16:uniqueId val="{00000000-8E5E-4644-806D-914E480E31B8}"/>
            </c:ext>
          </c:extLst>
        </c:ser>
        <c:ser>
          <c:idx val="1"/>
          <c:order val="1"/>
          <c:tx>
            <c:strRef>
              <c:f>'Hinnang muutusele'!$H$56</c:f>
              <c:strCache>
                <c:ptCount val="1"/>
                <c:pt idx="0">
                  <c:v>Ei</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muutusele'!$F$57:$F$60</c:f>
              <c:strCache>
                <c:ptCount val="4"/>
                <c:pt idx="0">
                  <c:v>Õpetajad</c:v>
                </c:pt>
                <c:pt idx="1">
                  <c:v>Õpilased</c:v>
                </c:pt>
                <c:pt idx="2">
                  <c:v>Lapsevanemad</c:v>
                </c:pt>
                <c:pt idx="3">
                  <c:v>Kokku</c:v>
                </c:pt>
              </c:strCache>
            </c:strRef>
          </c:cat>
          <c:val>
            <c:numRef>
              <c:f>'Hinnang muutusele'!$H$57:$H$60</c:f>
              <c:numCache>
                <c:formatCode>0%</c:formatCode>
                <c:ptCount val="4"/>
                <c:pt idx="0">
                  <c:v>0.62121212121212122</c:v>
                </c:pt>
                <c:pt idx="1">
                  <c:v>0.41052631578947368</c:v>
                </c:pt>
                <c:pt idx="2">
                  <c:v>0.44323144104803491</c:v>
                </c:pt>
                <c:pt idx="3">
                  <c:v>0.45718901453957994</c:v>
                </c:pt>
              </c:numCache>
            </c:numRef>
          </c:val>
          <c:extLst>
            <c:ext xmlns:c16="http://schemas.microsoft.com/office/drawing/2014/chart" uri="{C3380CC4-5D6E-409C-BE32-E72D297353CC}">
              <c16:uniqueId val="{00000001-8E5E-4644-806D-914E480E31B8}"/>
            </c:ext>
          </c:extLst>
        </c:ser>
        <c:ser>
          <c:idx val="2"/>
          <c:order val="2"/>
          <c:tx>
            <c:strRef>
              <c:f>'Hinnang muutusele'!$I$56</c:f>
              <c:strCache>
                <c:ptCount val="1"/>
                <c:pt idx="0">
                  <c:v>Ükskõik</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'Hinnang muutusele'!$F$57:$F$60</c:f>
              <c:strCache>
                <c:ptCount val="4"/>
                <c:pt idx="0">
                  <c:v>Õpetajad</c:v>
                </c:pt>
                <c:pt idx="1">
                  <c:v>Õpilased</c:v>
                </c:pt>
                <c:pt idx="2">
                  <c:v>Lapsevanemad</c:v>
                </c:pt>
                <c:pt idx="3">
                  <c:v>Kokku</c:v>
                </c:pt>
              </c:strCache>
            </c:strRef>
          </c:cat>
          <c:val>
            <c:numRef>
              <c:f>'Hinnang muutusele'!$I$57:$I$60</c:f>
              <c:numCache>
                <c:formatCode>0%</c:formatCode>
                <c:ptCount val="4"/>
                <c:pt idx="0">
                  <c:v>3.0303030303030304E-2</c:v>
                </c:pt>
                <c:pt idx="1">
                  <c:v>3.1578947368421054E-2</c:v>
                </c:pt>
                <c:pt idx="2">
                  <c:v>4.3668122270742356E-2</c:v>
                </c:pt>
                <c:pt idx="3">
                  <c:v>4.0387722132471729E-2</c:v>
                </c:pt>
              </c:numCache>
            </c:numRef>
          </c:val>
          <c:extLst>
            <c:ext xmlns:c16="http://schemas.microsoft.com/office/drawing/2014/chart" uri="{C3380CC4-5D6E-409C-BE32-E72D297353CC}">
              <c16:uniqueId val="{00000002-8E5E-4644-806D-914E480E31B8}"/>
            </c:ext>
          </c:extLst>
        </c:ser>
        <c:dLbls>
          <c:showLegendKey val="0"/>
          <c:showVal val="0"/>
          <c:showCatName val="0"/>
          <c:showSerName val="0"/>
          <c:showPercent val="0"/>
          <c:showBubbleSize val="0"/>
        </c:dLbls>
        <c:gapWidth val="20"/>
        <c:overlap val="100"/>
        <c:axId val="1830264544"/>
        <c:axId val="1830262624"/>
      </c:barChart>
      <c:catAx>
        <c:axId val="1830264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2624"/>
        <c:crosses val="autoZero"/>
        <c:auto val="1"/>
        <c:lblAlgn val="ctr"/>
        <c:lblOffset val="100"/>
        <c:noMultiLvlLbl val="0"/>
      </c:catAx>
      <c:valAx>
        <c:axId val="183026262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4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strRef>
          <c:f>'Koolipäeva algus'!$B$1</c:f>
          <c:strCache>
            <c:ptCount val="1"/>
          </c:strCache>
        </c:strRef>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title>
    <c:autoTitleDeleted val="0"/>
    <c:plotArea>
      <c:layout/>
      <c:barChart>
        <c:barDir val="bar"/>
        <c:grouping val="stacked"/>
        <c:varyColors val="0"/>
        <c:ser>
          <c:idx val="0"/>
          <c:order val="0"/>
          <c:tx>
            <c:strRef>
              <c:f>'Koolipäeva algus'!$G$10</c:f>
              <c:strCache>
                <c:ptCount val="1"/>
                <c:pt idx="0">
                  <c:v>8:00</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algus'!$F$11:$F$14</c:f>
              <c:strCache>
                <c:ptCount val="4"/>
                <c:pt idx="0">
                  <c:v>Töötajad</c:v>
                </c:pt>
                <c:pt idx="1">
                  <c:v>Õpilased</c:v>
                </c:pt>
                <c:pt idx="2">
                  <c:v>Lapsevanemad</c:v>
                </c:pt>
                <c:pt idx="3">
                  <c:v>Kokku</c:v>
                </c:pt>
              </c:strCache>
            </c:strRef>
          </c:cat>
          <c:val>
            <c:numRef>
              <c:f>'Koolipäeva algus'!$G$11:$G$14</c:f>
              <c:numCache>
                <c:formatCode>0%</c:formatCode>
                <c:ptCount val="4"/>
                <c:pt idx="0">
                  <c:v>0.37878787878787878</c:v>
                </c:pt>
                <c:pt idx="1">
                  <c:v>0.31578947368421051</c:v>
                </c:pt>
                <c:pt idx="2">
                  <c:v>0.32751091703056767</c:v>
                </c:pt>
                <c:pt idx="3">
                  <c:v>0.33117932148626816</c:v>
                </c:pt>
              </c:numCache>
            </c:numRef>
          </c:val>
          <c:extLst>
            <c:ext xmlns:c16="http://schemas.microsoft.com/office/drawing/2014/chart" uri="{C3380CC4-5D6E-409C-BE32-E72D297353CC}">
              <c16:uniqueId val="{00000000-7784-6B40-94AC-9A4467B2EEDD}"/>
            </c:ext>
          </c:extLst>
        </c:ser>
        <c:ser>
          <c:idx val="1"/>
          <c:order val="1"/>
          <c:tx>
            <c:strRef>
              <c:f>'Koolipäeva algus'!$H$10</c:f>
              <c:strCache>
                <c:ptCount val="1"/>
                <c:pt idx="0">
                  <c:v>8:15</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algus'!$F$11:$F$14</c:f>
              <c:strCache>
                <c:ptCount val="4"/>
                <c:pt idx="0">
                  <c:v>Töötajad</c:v>
                </c:pt>
                <c:pt idx="1">
                  <c:v>Õpilased</c:v>
                </c:pt>
                <c:pt idx="2">
                  <c:v>Lapsevanemad</c:v>
                </c:pt>
                <c:pt idx="3">
                  <c:v>Kokku</c:v>
                </c:pt>
              </c:strCache>
            </c:strRef>
          </c:cat>
          <c:val>
            <c:numRef>
              <c:f>'Koolipäeva algus'!$H$11:$H$14</c:f>
              <c:numCache>
                <c:formatCode>0%</c:formatCode>
                <c:ptCount val="4"/>
                <c:pt idx="0">
                  <c:v>0.10606060606060606</c:v>
                </c:pt>
                <c:pt idx="1">
                  <c:v>7.3684210526315783E-2</c:v>
                </c:pt>
                <c:pt idx="2">
                  <c:v>8.7336244541484712E-2</c:v>
                </c:pt>
                <c:pt idx="3">
                  <c:v>8.723747980613894E-2</c:v>
                </c:pt>
              </c:numCache>
            </c:numRef>
          </c:val>
          <c:extLst>
            <c:ext xmlns:c16="http://schemas.microsoft.com/office/drawing/2014/chart" uri="{C3380CC4-5D6E-409C-BE32-E72D297353CC}">
              <c16:uniqueId val="{00000001-7784-6B40-94AC-9A4467B2EEDD}"/>
            </c:ext>
          </c:extLst>
        </c:ser>
        <c:ser>
          <c:idx val="2"/>
          <c:order val="2"/>
          <c:tx>
            <c:strRef>
              <c:f>'Koolipäeva algus'!$I$10</c:f>
              <c:strCache>
                <c:ptCount val="1"/>
                <c:pt idx="0">
                  <c:v>8:30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algus'!$F$11:$F$14</c:f>
              <c:strCache>
                <c:ptCount val="4"/>
                <c:pt idx="0">
                  <c:v>Töötajad</c:v>
                </c:pt>
                <c:pt idx="1">
                  <c:v>Õpilased</c:v>
                </c:pt>
                <c:pt idx="2">
                  <c:v>Lapsevanemad</c:v>
                </c:pt>
                <c:pt idx="3">
                  <c:v>Kokku</c:v>
                </c:pt>
              </c:strCache>
            </c:strRef>
          </c:cat>
          <c:val>
            <c:numRef>
              <c:f>'Koolipäeva algus'!$I$11:$I$14</c:f>
              <c:numCache>
                <c:formatCode>0%</c:formatCode>
                <c:ptCount val="4"/>
                <c:pt idx="0">
                  <c:v>0.2878787878787879</c:v>
                </c:pt>
                <c:pt idx="1">
                  <c:v>0.12631578947368421</c:v>
                </c:pt>
                <c:pt idx="2">
                  <c:v>0.18558951965065501</c:v>
                </c:pt>
                <c:pt idx="3">
                  <c:v>0.18739903069466882</c:v>
                </c:pt>
              </c:numCache>
            </c:numRef>
          </c:val>
          <c:extLst>
            <c:ext xmlns:c16="http://schemas.microsoft.com/office/drawing/2014/chart" uri="{C3380CC4-5D6E-409C-BE32-E72D297353CC}">
              <c16:uniqueId val="{00000002-7784-6B40-94AC-9A4467B2EEDD}"/>
            </c:ext>
          </c:extLst>
        </c:ser>
        <c:ser>
          <c:idx val="3"/>
          <c:order val="3"/>
          <c:tx>
            <c:strRef>
              <c:f>'Koolipäeva algus'!$J$10</c:f>
              <c:strCache>
                <c:ptCount val="1"/>
                <c:pt idx="0">
                  <c:v>8:45</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algus'!$F$11:$F$14</c:f>
              <c:strCache>
                <c:ptCount val="4"/>
                <c:pt idx="0">
                  <c:v>Töötajad</c:v>
                </c:pt>
                <c:pt idx="1">
                  <c:v>Õpilased</c:v>
                </c:pt>
                <c:pt idx="2">
                  <c:v>Lapsevanemad</c:v>
                </c:pt>
                <c:pt idx="3">
                  <c:v>Kokku</c:v>
                </c:pt>
              </c:strCache>
            </c:strRef>
          </c:cat>
          <c:val>
            <c:numRef>
              <c:f>'Koolipäeva algus'!$J$11:$J$14</c:f>
              <c:numCache>
                <c:formatCode>0%</c:formatCode>
                <c:ptCount val="4"/>
                <c:pt idx="0">
                  <c:v>3.0303030303030304E-2</c:v>
                </c:pt>
                <c:pt idx="1">
                  <c:v>3.1578947368421054E-2</c:v>
                </c:pt>
                <c:pt idx="2">
                  <c:v>6.9868995633187769E-2</c:v>
                </c:pt>
                <c:pt idx="3">
                  <c:v>5.9773828756058162E-2</c:v>
                </c:pt>
              </c:numCache>
            </c:numRef>
          </c:val>
          <c:extLst>
            <c:ext xmlns:c16="http://schemas.microsoft.com/office/drawing/2014/chart" uri="{C3380CC4-5D6E-409C-BE32-E72D297353CC}">
              <c16:uniqueId val="{00000003-7784-6B40-94AC-9A4467B2EEDD}"/>
            </c:ext>
          </c:extLst>
        </c:ser>
        <c:ser>
          <c:idx val="4"/>
          <c:order val="4"/>
          <c:tx>
            <c:strRef>
              <c:f>'Koolipäeva algus'!$K$10</c:f>
              <c:strCache>
                <c:ptCount val="1"/>
                <c:pt idx="0">
                  <c:v>9:00</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algus'!$F$11:$F$14</c:f>
              <c:strCache>
                <c:ptCount val="4"/>
                <c:pt idx="0">
                  <c:v>Töötajad</c:v>
                </c:pt>
                <c:pt idx="1">
                  <c:v>Õpilased</c:v>
                </c:pt>
                <c:pt idx="2">
                  <c:v>Lapsevanemad</c:v>
                </c:pt>
                <c:pt idx="3">
                  <c:v>Kokku</c:v>
                </c:pt>
              </c:strCache>
            </c:strRef>
          </c:cat>
          <c:val>
            <c:numRef>
              <c:f>'Koolipäeva algus'!$K$11:$K$14</c:f>
              <c:numCache>
                <c:formatCode>0%</c:formatCode>
                <c:ptCount val="4"/>
                <c:pt idx="0">
                  <c:v>0.19696969696969696</c:v>
                </c:pt>
                <c:pt idx="1">
                  <c:v>0.45263157894736844</c:v>
                </c:pt>
                <c:pt idx="2">
                  <c:v>0.3296943231441048</c:v>
                </c:pt>
                <c:pt idx="3">
                  <c:v>0.33441033925686592</c:v>
                </c:pt>
              </c:numCache>
            </c:numRef>
          </c:val>
          <c:extLst>
            <c:ext xmlns:c16="http://schemas.microsoft.com/office/drawing/2014/chart" uri="{C3380CC4-5D6E-409C-BE32-E72D297353CC}">
              <c16:uniqueId val="{00000004-7784-6B40-94AC-9A4467B2EEDD}"/>
            </c:ext>
          </c:extLst>
        </c:ser>
        <c:dLbls>
          <c:showLegendKey val="0"/>
          <c:showVal val="0"/>
          <c:showCatName val="0"/>
          <c:showSerName val="0"/>
          <c:showPercent val="0"/>
          <c:showBubbleSize val="0"/>
        </c:dLbls>
        <c:gapWidth val="20"/>
        <c:overlap val="100"/>
        <c:axId val="1830264544"/>
        <c:axId val="1830262624"/>
      </c:barChart>
      <c:catAx>
        <c:axId val="1830264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2624"/>
        <c:crosses val="autoZero"/>
        <c:auto val="1"/>
        <c:lblAlgn val="ctr"/>
        <c:lblOffset val="100"/>
        <c:noMultiLvlLbl val="0"/>
      </c:catAx>
      <c:valAx>
        <c:axId val="183026262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crossAx val="1830264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t-EE"/>
        </a:p>
      </c:txPr>
    </c:legend>
    <c:plotVisOnly val="1"/>
    <c:dispBlanksAs val="gap"/>
    <c:showDLblsOverMax val="0"/>
  </c:chart>
  <c:spPr>
    <a:solidFill>
      <a:schemeClr val="bg1"/>
    </a:solidFill>
    <a:ln w="9525" cap="flat" cmpd="sng" algn="ctr">
      <a:noFill/>
      <a:round/>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t-EE"/>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'Koolipäeva algus'!$N$10</c:f>
              <c:strCache>
                <c:ptCount val="1"/>
                <c:pt idx="0">
                  <c:v>8:00-8:15</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algus'!$M$11:$M$14</c:f>
              <c:strCache>
                <c:ptCount val="4"/>
                <c:pt idx="0">
                  <c:v>Töötajad</c:v>
                </c:pt>
                <c:pt idx="1">
                  <c:v>Õpilased</c:v>
                </c:pt>
                <c:pt idx="2">
                  <c:v>Lapsevanemad</c:v>
                </c:pt>
                <c:pt idx="3">
                  <c:v>Kokku</c:v>
                </c:pt>
              </c:strCache>
            </c:strRef>
          </c:cat>
          <c:val>
            <c:numRef>
              <c:f>'Koolipäeva algus'!$N$11:$N$14</c:f>
              <c:numCache>
                <c:formatCode>0%</c:formatCode>
                <c:ptCount val="4"/>
                <c:pt idx="0">
                  <c:v>0.48484848484848486</c:v>
                </c:pt>
                <c:pt idx="1">
                  <c:v>0.38947368421052631</c:v>
                </c:pt>
                <c:pt idx="2">
                  <c:v>0.41484716157205237</c:v>
                </c:pt>
                <c:pt idx="3">
                  <c:v>0.4184168012924071</c:v>
                </c:pt>
              </c:numCache>
            </c:numRef>
          </c:val>
          <c:extLst>
            <c:ext xmlns:c16="http://schemas.microsoft.com/office/drawing/2014/chart" uri="{C3380CC4-5D6E-409C-BE32-E72D297353CC}">
              <c16:uniqueId val="{00000000-038D-8C4D-A351-5A0101286D2F}"/>
            </c:ext>
          </c:extLst>
        </c:ser>
        <c:ser>
          <c:idx val="1"/>
          <c:order val="1"/>
          <c:tx>
            <c:strRef>
              <c:f>'Koolipäeva algus'!$O$10</c:f>
              <c:strCache>
                <c:ptCount val="1"/>
                <c:pt idx="0">
                  <c:v>8:45-9:00</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'Koolipäeva algus'!$M$11:$M$14</c:f>
              <c:strCache>
                <c:ptCount val="4"/>
                <c:pt idx="0">
                  <c:v>Töötajad</c:v>
                </c:pt>
                <c:pt idx="1">
                  <c:v>Õpilased</c:v>
                </c:pt>
                <c:pt idx="2">
                  <c:v>Lapsevanemad</c:v>
                </c:pt>
                <c:pt idx="3">
                  <c:v>Kokku</c:v>
                </c:pt>
              </c:strCache>
            </c:strRef>
          </c:cat>
          <c:val>
            <c:numRef>
              <c:f>'Koolipäeva algus'!$O$11:$O$14</c:f>
              <c:numCache>
                <c:formatCode>0%</c:formatCode>
                <c:ptCount val="4"/>
                <c:pt idx="0">
                  <c:v>0.22727272727272727</c:v>
                </c:pt>
                <c:pt idx="1">
                  <c:v>0.48421052631578948</c:v>
                </c:pt>
                <c:pt idx="2">
                  <c:v>0.39956331877729256</c:v>
                </c:pt>
                <c:pt idx="3">
                  <c:v>0.39418416801292411</c:v>
                </c:pt>
              </c:numCache>
            </c:numRef>
          </c:val>
          <c:extLst>
            <c:ext xmlns:c16="http://schemas.microsoft.com/office/drawing/2014/chart" uri="{C3380CC4-5D6E-409C-BE32-E72D297353CC}">
              <c16:uniqueId val="{00000001-038D-8C4D-A351-5A0101286D2F}"/>
            </c:ext>
          </c:extLst>
        </c:ser>
        <c:dLbls>
          <c:showLegendKey val="0"/>
          <c:showVal val="0"/>
          <c:showCatName val="0"/>
          <c:showSerName val="0"/>
          <c:showPercent val="0"/>
          <c:showBubbleSize val="0"/>
        </c:dLbls>
        <c:gapWidth val="150"/>
        <c:overlap val="100"/>
        <c:axId val="215596351"/>
        <c:axId val="218756223"/>
      </c:barChart>
      <c:catAx>
        <c:axId val="21559635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EE"/>
          </a:p>
        </c:txPr>
        <c:crossAx val="218756223"/>
        <c:crosses val="autoZero"/>
        <c:auto val="1"/>
        <c:lblAlgn val="ctr"/>
        <c:lblOffset val="100"/>
        <c:noMultiLvlLbl val="0"/>
      </c:catAx>
      <c:valAx>
        <c:axId val="21875622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EE"/>
          </a:p>
        </c:txPr>
        <c:crossAx val="2155963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E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Lato" panose="020F0502020204030203" pitchFamily="34" charset="0"/>
          <a:ea typeface="Lato" panose="020F0502020204030203" pitchFamily="34" charset="0"/>
          <a:cs typeface="Lato" panose="020F0502020204030203" pitchFamily="34" charset="0"/>
        </a:defRPr>
      </a:pPr>
      <a:endParaRPr lang="en-E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D89A0A-E3A6-E448-B6DA-E2B99D6596A0}"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EEEB01-7954-B646-80F6-77D9494E8A96}" type="slidenum">
              <a:rPr lang="en-US" smtClean="0"/>
              <a:t>‹#›</a:t>
            </a:fld>
            <a:endParaRPr lang="en-US"/>
          </a:p>
        </p:txBody>
      </p:sp>
    </p:spTree>
    <p:extLst>
      <p:ext uri="{BB962C8B-B14F-4D97-AF65-F5344CB8AC3E}">
        <p14:creationId xmlns:p14="http://schemas.microsoft.com/office/powerpoint/2010/main" val="41000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3352" y="1122363"/>
            <a:ext cx="11518106" cy="2387600"/>
          </a:xfrm>
        </p:spPr>
        <p:txBody>
          <a:bodyPr anchor="b">
            <a:normAutofit/>
          </a:bodyPr>
          <a:lstStyle>
            <a:lvl1pPr algn="ctr">
              <a:defRPr sz="4000" b="0" i="0">
                <a:latin typeface="Lato" charset="0"/>
                <a:ea typeface="Lato" charset="0"/>
                <a:cs typeface="Lato" charset="0"/>
              </a:defRPr>
            </a:lvl1pPr>
          </a:lstStyle>
          <a:p>
            <a:r>
              <a:rPr lang="et-EE" dirty="0" err="1"/>
              <a:t>Click</a:t>
            </a:r>
            <a:r>
              <a:rPr lang="et-EE" dirty="0"/>
              <a:t> </a:t>
            </a:r>
            <a:r>
              <a:rPr lang="et-EE" dirty="0" err="1"/>
              <a:t>to</a:t>
            </a:r>
            <a:r>
              <a:rPr lang="et-EE" dirty="0"/>
              <a:t> </a:t>
            </a:r>
            <a:r>
              <a:rPr lang="et-EE" dirty="0" err="1"/>
              <a:t>edit</a:t>
            </a:r>
            <a:r>
              <a:rPr lang="et-EE" dirty="0"/>
              <a:t> </a:t>
            </a:r>
            <a:r>
              <a:rPr lang="et-EE" dirty="0" err="1"/>
              <a:t>Master</a:t>
            </a:r>
            <a:r>
              <a:rPr lang="et-EE" dirty="0"/>
              <a:t> </a:t>
            </a:r>
            <a:r>
              <a:rPr lang="et-EE" dirty="0" err="1"/>
              <a:t>title</a:t>
            </a:r>
            <a:r>
              <a:rPr lang="et-EE" dirty="0"/>
              <a:t> </a:t>
            </a:r>
            <a:r>
              <a:rPr lang="et-EE" dirty="0" err="1"/>
              <a:t>style</a:t>
            </a:r>
            <a:endParaRPr lang="en-US" dirty="0"/>
          </a:p>
        </p:txBody>
      </p:sp>
      <p:sp>
        <p:nvSpPr>
          <p:cNvPr id="3" name="Subtitle 2"/>
          <p:cNvSpPr>
            <a:spLocks noGrp="1"/>
          </p:cNvSpPr>
          <p:nvPr>
            <p:ph type="subTitle" idx="1"/>
          </p:nvPr>
        </p:nvSpPr>
        <p:spPr>
          <a:xfrm>
            <a:off x="263352" y="3602038"/>
            <a:ext cx="11518106" cy="1655762"/>
          </a:xfrm>
        </p:spPr>
        <p:txBody>
          <a:bodyPr>
            <a:normAutofit/>
          </a:bodyPr>
          <a:lstStyle>
            <a:lvl1pPr marL="0" indent="0" algn="ctr">
              <a:buNone/>
              <a:defRPr sz="3000" b="0" i="0">
                <a:solidFill>
                  <a:srgbClr val="11BBFF"/>
                </a:solidFill>
                <a:latin typeface="Lato" charset="0"/>
                <a:ea typeface="Lato" charset="0"/>
                <a:cs typeface="Lato"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Click</a:t>
            </a:r>
            <a:r>
              <a:rPr lang="et-EE" dirty="0"/>
              <a:t> </a:t>
            </a:r>
            <a:r>
              <a:rPr lang="et-EE" dirty="0" err="1"/>
              <a:t>to</a:t>
            </a:r>
            <a:r>
              <a:rPr lang="et-EE" dirty="0"/>
              <a:t> </a:t>
            </a:r>
            <a:r>
              <a:rPr lang="et-EE" dirty="0" err="1"/>
              <a:t>edit</a:t>
            </a:r>
            <a:r>
              <a:rPr lang="et-EE" dirty="0"/>
              <a:t> </a:t>
            </a:r>
            <a:r>
              <a:rPr lang="et-EE" dirty="0" err="1"/>
              <a:t>Master</a:t>
            </a:r>
            <a:r>
              <a:rPr lang="et-EE" dirty="0"/>
              <a:t> </a:t>
            </a:r>
            <a:r>
              <a:rPr lang="et-EE" dirty="0" err="1"/>
              <a:t>subtitle</a:t>
            </a:r>
            <a:r>
              <a:rPr lang="et-EE" dirty="0"/>
              <a:t> </a:t>
            </a:r>
            <a:r>
              <a:rPr lang="et-EE" dirty="0" err="1"/>
              <a:t>style</a:t>
            </a:r>
            <a:endParaRPr lang="en-US" dirty="0"/>
          </a:p>
        </p:txBody>
      </p:sp>
      <p:pic>
        <p:nvPicPr>
          <p:cNvPr id="8"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08616" y="6111709"/>
            <a:ext cx="1627577" cy="72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a:tailEnd/>
              </a14:hiddenLine>
            </a:ext>
          </a:extLst>
        </p:spPr>
      </p:pic>
      <p:sp>
        <p:nvSpPr>
          <p:cNvPr id="9" name="Rectangle 8"/>
          <p:cNvSpPr>
            <a:spLocks/>
          </p:cNvSpPr>
          <p:nvPr userDrawn="1"/>
        </p:nvSpPr>
        <p:spPr bwMode="auto">
          <a:xfrm>
            <a:off x="263352" y="6400801"/>
            <a:ext cx="21600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a:solidFill>
                  <a:schemeClr val="tx1"/>
                </a:solidFill>
                <a:round/>
                <a:headEnd type="none" w="med" len="med"/>
                <a:tailEnd type="none" w="med" len="med"/>
              </a14:hiddenLine>
            </a:ext>
          </a:extLst>
        </p:spPr>
        <p:txBody>
          <a:bodyPr lIns="38100" tIns="38100" rIns="38100" bIns="3810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r>
              <a:rPr lang="en-US" altLang="en-US" sz="1400" dirty="0">
                <a:solidFill>
                  <a:srgbClr val="A5A5A5"/>
                </a:solidFill>
                <a:latin typeface="Lato" charset="0"/>
                <a:ea typeface="Lato" charset="0"/>
                <a:cs typeface="Lato" charset="0"/>
                <a:sym typeface="Calibri" charset="0"/>
              </a:rPr>
              <a:t>OÜ Cumulus Consulting</a:t>
            </a:r>
          </a:p>
        </p:txBody>
      </p:sp>
      <p:sp>
        <p:nvSpPr>
          <p:cNvPr id="10" name="Rectangle 9"/>
          <p:cNvSpPr>
            <a:spLocks/>
          </p:cNvSpPr>
          <p:nvPr userDrawn="1"/>
        </p:nvSpPr>
        <p:spPr bwMode="auto">
          <a:xfrm>
            <a:off x="9621458" y="6400801"/>
            <a:ext cx="21600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a:solidFill>
                  <a:schemeClr val="tx1"/>
                </a:solidFill>
                <a:round/>
                <a:headEnd type="none" w="med" len="med"/>
                <a:tailEnd type="none" w="med" len="med"/>
              </a14:hiddenLine>
            </a:ext>
          </a:extLst>
        </p:spPr>
        <p:txBody>
          <a:bodyPr lIns="38100" tIns="38100" rIns="38100" bIns="3810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r"/>
            <a:r>
              <a:rPr lang="en-US" altLang="en-US" sz="1400" u="none" dirty="0">
                <a:solidFill>
                  <a:srgbClr val="A5A5A5"/>
                </a:solidFill>
                <a:latin typeface="Lato" charset="0"/>
                <a:ea typeface="Lato" charset="0"/>
                <a:cs typeface="Lato" charset="0"/>
                <a:sym typeface="Calibri" charset="0"/>
              </a:rPr>
              <a:t>www.cumulus.ee</a:t>
            </a:r>
          </a:p>
        </p:txBody>
      </p:sp>
    </p:spTree>
    <p:extLst>
      <p:ext uri="{BB962C8B-B14F-4D97-AF65-F5344CB8AC3E}">
        <p14:creationId xmlns:p14="http://schemas.microsoft.com/office/powerpoint/2010/main" val="66441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61B5EA-E643-C447-9EB1-5282B8B5ADE0}" type="slidenum">
              <a:rPr lang="en-US" altLang="en-US" smtClean="0"/>
              <a:pPr/>
              <a:t>‹#›</a:t>
            </a:fld>
            <a:endParaRPr lang="en-US" altLang="en-US"/>
          </a:p>
        </p:txBody>
      </p:sp>
    </p:spTree>
    <p:extLst>
      <p:ext uri="{BB962C8B-B14F-4D97-AF65-F5344CB8AC3E}">
        <p14:creationId xmlns:p14="http://schemas.microsoft.com/office/powerpoint/2010/main" val="239600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t-EE"/>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D81E7D-7666-C34C-83CC-9C7A647F15C1}" type="slidenum">
              <a:rPr lang="en-US" altLang="en-US" smtClean="0"/>
              <a:pPr/>
              <a:t>‹#›</a:t>
            </a:fld>
            <a:endParaRPr lang="en-US" altLang="en-US"/>
          </a:p>
        </p:txBody>
      </p:sp>
    </p:spTree>
    <p:extLst>
      <p:ext uri="{BB962C8B-B14F-4D97-AF65-F5344CB8AC3E}">
        <p14:creationId xmlns:p14="http://schemas.microsoft.com/office/powerpoint/2010/main" val="436521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3352" y="365125"/>
            <a:ext cx="11518106" cy="1325563"/>
          </a:xfrm>
        </p:spPr>
        <p:txBody>
          <a:bodyPr>
            <a:normAutofit/>
          </a:bodyPr>
          <a:lstStyle>
            <a:lvl1pPr algn="just">
              <a:defRPr sz="3600" b="0" i="0">
                <a:solidFill>
                  <a:srgbClr val="11BBFF"/>
                </a:solidFill>
                <a:latin typeface="Lato" charset="0"/>
                <a:ea typeface="Lato" charset="0"/>
                <a:cs typeface="Lato" charset="0"/>
              </a:defRPr>
            </a:lvl1pPr>
          </a:lstStyle>
          <a:p>
            <a:pPr algn="ctr"/>
            <a:r>
              <a:rPr lang="en-US" altLang="en-US" sz="3600" dirty="0" err="1">
                <a:solidFill>
                  <a:srgbClr val="262626"/>
                </a:solidFill>
                <a:latin typeface="Lato" charset="0"/>
                <a:ea typeface="Lato" charset="0"/>
                <a:cs typeface="Lato" charset="0"/>
                <a:sym typeface="Lato Light" charset="0"/>
              </a:rPr>
              <a:t>Ainult</a:t>
            </a:r>
            <a:r>
              <a:rPr lang="en-US" altLang="en-US" sz="3600" dirty="0">
                <a:solidFill>
                  <a:srgbClr val="262626"/>
                </a:solidFill>
                <a:latin typeface="Lato" charset="0"/>
                <a:ea typeface="Lato" charset="0"/>
                <a:cs typeface="Lato" charset="0"/>
                <a:sym typeface="Lato Light" charset="0"/>
              </a:rPr>
              <a:t> </a:t>
            </a:r>
            <a:r>
              <a:rPr lang="en-US" altLang="en-US" sz="3600" dirty="0" err="1">
                <a:solidFill>
                  <a:srgbClr val="11BBFF"/>
                </a:solidFill>
                <a:latin typeface="Lato" charset="0"/>
                <a:ea typeface="Lato" charset="0"/>
                <a:cs typeface="Lato" charset="0"/>
                <a:sym typeface="Lato Light" charset="0"/>
              </a:rPr>
              <a:t>Tekst</a:t>
            </a:r>
            <a:r>
              <a:rPr lang="en-US" altLang="en-US" sz="3600" dirty="0">
                <a:solidFill>
                  <a:srgbClr val="F07921"/>
                </a:solidFill>
                <a:latin typeface="Lato" charset="0"/>
                <a:ea typeface="Lato" charset="0"/>
                <a:cs typeface="Lato" charset="0"/>
                <a:sym typeface="Lato Light" charset="0"/>
              </a:rPr>
              <a:t> </a:t>
            </a:r>
          </a:p>
        </p:txBody>
      </p:sp>
      <p:sp>
        <p:nvSpPr>
          <p:cNvPr id="3" name="Content Placeholder 2"/>
          <p:cNvSpPr>
            <a:spLocks noGrp="1"/>
          </p:cNvSpPr>
          <p:nvPr>
            <p:ph idx="1"/>
          </p:nvPr>
        </p:nvSpPr>
        <p:spPr>
          <a:xfrm>
            <a:off x="263352" y="1825625"/>
            <a:ext cx="11518106" cy="4351338"/>
          </a:xfrm>
        </p:spPr>
        <p:txBody>
          <a:bodyPr/>
          <a:lstStyle>
            <a:lvl1pPr>
              <a:buClr>
                <a:srgbClr val="11BBFF"/>
              </a:buClr>
              <a:defRPr b="0" i="0">
                <a:latin typeface="Lato" charset="0"/>
                <a:ea typeface="Lato" charset="0"/>
                <a:cs typeface="Lato" charset="0"/>
              </a:defRPr>
            </a:lvl1pPr>
            <a:lvl2pPr>
              <a:buClr>
                <a:srgbClr val="11BBFF"/>
              </a:buClr>
              <a:defRPr b="0" i="0">
                <a:latin typeface="Lato" charset="0"/>
                <a:ea typeface="Lato" charset="0"/>
                <a:cs typeface="Lato" charset="0"/>
              </a:defRPr>
            </a:lvl2pPr>
            <a:lvl3pPr>
              <a:buClr>
                <a:srgbClr val="11BBFF"/>
              </a:buClr>
              <a:defRPr b="0" i="0">
                <a:latin typeface="Lato" charset="0"/>
                <a:ea typeface="Lato" charset="0"/>
                <a:cs typeface="Lato" charset="0"/>
              </a:defRPr>
            </a:lvl3pPr>
            <a:lvl4pPr>
              <a:buClr>
                <a:srgbClr val="11BBFF"/>
              </a:buClr>
              <a:defRPr b="0" i="0">
                <a:latin typeface="Lato" charset="0"/>
                <a:ea typeface="Lato" charset="0"/>
                <a:cs typeface="Lato" charset="0"/>
              </a:defRPr>
            </a:lvl4pPr>
            <a:lvl5pPr>
              <a:buClr>
                <a:srgbClr val="11BBFF"/>
              </a:buClr>
              <a:defRPr b="0" i="0">
                <a:latin typeface="Lato" charset="0"/>
                <a:ea typeface="Lato" charset="0"/>
                <a:cs typeface="Lato" charset="0"/>
              </a:defRPr>
            </a:lvl5pPr>
          </a:lstStyle>
          <a:p>
            <a:pPr lvl="0"/>
            <a:r>
              <a:rPr lang="et-EE" dirty="0" err="1"/>
              <a:t>Click</a:t>
            </a:r>
            <a:r>
              <a:rPr lang="et-EE" dirty="0"/>
              <a:t> </a:t>
            </a:r>
            <a:r>
              <a:rPr lang="et-EE" dirty="0" err="1"/>
              <a:t>to</a:t>
            </a:r>
            <a:r>
              <a:rPr lang="et-EE" dirty="0"/>
              <a:t> </a:t>
            </a:r>
            <a:r>
              <a:rPr lang="et-EE" dirty="0" err="1"/>
              <a:t>edit</a:t>
            </a:r>
            <a:r>
              <a:rPr lang="et-EE" dirty="0"/>
              <a:t> </a:t>
            </a:r>
            <a:r>
              <a:rPr lang="et-EE" dirty="0" err="1"/>
              <a:t>Master</a:t>
            </a:r>
            <a:r>
              <a:rPr lang="et-EE" dirty="0"/>
              <a:t> </a:t>
            </a:r>
            <a:r>
              <a:rPr lang="et-EE" dirty="0" err="1"/>
              <a:t>text</a:t>
            </a:r>
            <a:r>
              <a:rPr lang="et-EE" dirty="0"/>
              <a:t> </a:t>
            </a:r>
            <a:r>
              <a:rPr lang="et-EE" dirty="0" err="1"/>
              <a:t>styles</a:t>
            </a:r>
            <a:endParaRPr lang="et-EE" dirty="0"/>
          </a:p>
          <a:p>
            <a:pPr lvl="1"/>
            <a:r>
              <a:rPr lang="et-EE" dirty="0" err="1"/>
              <a:t>Second</a:t>
            </a:r>
            <a:r>
              <a:rPr lang="et-EE" dirty="0"/>
              <a:t> </a:t>
            </a:r>
            <a:r>
              <a:rPr lang="et-EE" dirty="0" err="1"/>
              <a:t>level</a:t>
            </a:r>
            <a:endParaRPr lang="et-EE" dirty="0"/>
          </a:p>
          <a:p>
            <a:pPr lvl="2"/>
            <a:r>
              <a:rPr lang="et-EE" dirty="0" err="1"/>
              <a:t>Third</a:t>
            </a:r>
            <a:r>
              <a:rPr lang="et-EE" dirty="0"/>
              <a:t> </a:t>
            </a:r>
            <a:r>
              <a:rPr lang="et-EE" dirty="0" err="1"/>
              <a:t>level</a:t>
            </a:r>
            <a:endParaRPr lang="et-EE" dirty="0"/>
          </a:p>
          <a:p>
            <a:pPr lvl="3"/>
            <a:r>
              <a:rPr lang="et-EE" dirty="0" err="1"/>
              <a:t>Fourth</a:t>
            </a:r>
            <a:r>
              <a:rPr lang="et-EE" dirty="0"/>
              <a:t> </a:t>
            </a:r>
            <a:r>
              <a:rPr lang="et-EE" dirty="0" err="1"/>
              <a:t>level</a:t>
            </a:r>
            <a:endParaRPr lang="et-EE" dirty="0"/>
          </a:p>
          <a:p>
            <a:pPr lvl="4"/>
            <a:r>
              <a:rPr lang="et-EE" dirty="0" err="1"/>
              <a:t>Fifth</a:t>
            </a:r>
            <a:r>
              <a:rPr lang="et-EE" dirty="0"/>
              <a:t> </a:t>
            </a:r>
            <a:r>
              <a:rPr lang="et-EE" dirty="0" err="1"/>
              <a:t>level</a:t>
            </a:r>
            <a:endParaRPr lang="en-US" dirty="0"/>
          </a:p>
        </p:txBody>
      </p:sp>
      <p:pic>
        <p:nvPicPr>
          <p:cNvPr id="7"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08616" y="6111709"/>
            <a:ext cx="1627577" cy="72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a:tailEnd/>
              </a14:hiddenLine>
            </a:ext>
          </a:extLst>
        </p:spPr>
      </p:pic>
      <p:sp>
        <p:nvSpPr>
          <p:cNvPr id="8" name="Rectangle 7"/>
          <p:cNvSpPr>
            <a:spLocks/>
          </p:cNvSpPr>
          <p:nvPr userDrawn="1"/>
        </p:nvSpPr>
        <p:spPr bwMode="auto">
          <a:xfrm>
            <a:off x="263352" y="6400801"/>
            <a:ext cx="21600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a:solidFill>
                  <a:schemeClr val="tx1"/>
                </a:solidFill>
                <a:round/>
                <a:headEnd type="none" w="med" len="med"/>
                <a:tailEnd type="none" w="med" len="med"/>
              </a14:hiddenLine>
            </a:ext>
          </a:extLst>
        </p:spPr>
        <p:txBody>
          <a:bodyPr lIns="38100" tIns="38100" rIns="38100" bIns="3810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r>
              <a:rPr lang="en-US" altLang="en-US" sz="1400" dirty="0">
                <a:solidFill>
                  <a:srgbClr val="A5A5A5"/>
                </a:solidFill>
                <a:latin typeface="Lato" charset="0"/>
                <a:ea typeface="Lato" charset="0"/>
                <a:cs typeface="Lato" charset="0"/>
                <a:sym typeface="Calibri" charset="0"/>
              </a:rPr>
              <a:t>OÜ Cumulus Consulting</a:t>
            </a:r>
          </a:p>
        </p:txBody>
      </p:sp>
      <p:sp>
        <p:nvSpPr>
          <p:cNvPr id="9" name="Rectangle 8"/>
          <p:cNvSpPr>
            <a:spLocks/>
          </p:cNvSpPr>
          <p:nvPr userDrawn="1"/>
        </p:nvSpPr>
        <p:spPr bwMode="auto">
          <a:xfrm>
            <a:off x="9621458" y="6400801"/>
            <a:ext cx="21600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rnd">
                <a:solidFill>
                  <a:schemeClr val="tx1"/>
                </a:solidFill>
                <a:round/>
                <a:headEnd type="none" w="med" len="med"/>
                <a:tailEnd type="none" w="med" len="med"/>
              </a14:hiddenLine>
            </a:ext>
          </a:extLst>
        </p:spPr>
        <p:txBody>
          <a:bodyPr lIns="38100" tIns="38100" rIns="38100" bIns="38100"/>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r"/>
            <a:r>
              <a:rPr lang="en-US" altLang="en-US" sz="1400" u="none" dirty="0">
                <a:solidFill>
                  <a:srgbClr val="A5A5A5"/>
                </a:solidFill>
                <a:latin typeface="Lato" charset="0"/>
                <a:ea typeface="Lato" charset="0"/>
                <a:cs typeface="Lato" charset="0"/>
                <a:sym typeface="Calibri" charset="0"/>
              </a:rPr>
              <a:t>www.cumulus.ee</a:t>
            </a:r>
          </a:p>
        </p:txBody>
      </p:sp>
    </p:spTree>
    <p:extLst>
      <p:ext uri="{BB962C8B-B14F-4D97-AF65-F5344CB8AC3E}">
        <p14:creationId xmlns:p14="http://schemas.microsoft.com/office/powerpoint/2010/main" val="198883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t-EE"/>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159CB1-DC19-4B48-934D-2313B65C6CEE}" type="slidenum">
              <a:rPr lang="en-US" altLang="en-US" smtClean="0"/>
              <a:pPr/>
              <a:t>‹#›</a:t>
            </a:fld>
            <a:endParaRPr lang="en-US" altLang="en-US"/>
          </a:p>
        </p:txBody>
      </p:sp>
    </p:spTree>
    <p:extLst>
      <p:ext uri="{BB962C8B-B14F-4D97-AF65-F5344CB8AC3E}">
        <p14:creationId xmlns:p14="http://schemas.microsoft.com/office/powerpoint/2010/main" val="765417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7E9BBE-13FB-B248-ACEB-B3FDEEE41ACB}" type="slidenum">
              <a:rPr lang="en-US" altLang="en-US" smtClean="0"/>
              <a:pPr/>
              <a:t>‹#›</a:t>
            </a:fld>
            <a:endParaRPr lang="en-US" altLang="en-US"/>
          </a:p>
        </p:txBody>
      </p:sp>
    </p:spTree>
    <p:extLst>
      <p:ext uri="{BB962C8B-B14F-4D97-AF65-F5344CB8AC3E}">
        <p14:creationId xmlns:p14="http://schemas.microsoft.com/office/powerpoint/2010/main" val="940439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t-EE"/>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9AE5D2-7215-2144-8337-1518CDF0EEDD}" type="slidenum">
              <a:rPr lang="en-US" altLang="en-US" smtClean="0"/>
              <a:pPr/>
              <a:t>‹#›</a:t>
            </a:fld>
            <a:endParaRPr lang="en-US" altLang="en-US"/>
          </a:p>
        </p:txBody>
      </p:sp>
    </p:spTree>
    <p:extLst>
      <p:ext uri="{BB962C8B-B14F-4D97-AF65-F5344CB8AC3E}">
        <p14:creationId xmlns:p14="http://schemas.microsoft.com/office/powerpoint/2010/main" val="49412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A220B4B-2F24-D547-AEDC-60FF7E2FBC24}" type="slidenum">
              <a:rPr lang="en-US" altLang="en-US" smtClean="0"/>
              <a:pPr/>
              <a:t>‹#›</a:t>
            </a:fld>
            <a:endParaRPr lang="en-US" altLang="en-US"/>
          </a:p>
        </p:txBody>
      </p:sp>
    </p:spTree>
    <p:extLst>
      <p:ext uri="{BB962C8B-B14F-4D97-AF65-F5344CB8AC3E}">
        <p14:creationId xmlns:p14="http://schemas.microsoft.com/office/powerpoint/2010/main" val="47547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10A2AF-0FCD-9542-BE03-5335FD8E5F00}" type="slidenum">
              <a:rPr lang="en-US" altLang="en-US" smtClean="0"/>
              <a:pPr/>
              <a:t>‹#›</a:t>
            </a:fld>
            <a:endParaRPr lang="en-US" altLang="en-US"/>
          </a:p>
        </p:txBody>
      </p:sp>
    </p:spTree>
    <p:extLst>
      <p:ext uri="{BB962C8B-B14F-4D97-AF65-F5344CB8AC3E}">
        <p14:creationId xmlns:p14="http://schemas.microsoft.com/office/powerpoint/2010/main" val="575272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558CA-7AEC-1142-AF81-E96072CA542B}" type="slidenum">
              <a:rPr lang="en-US" altLang="en-US" smtClean="0"/>
              <a:pPr/>
              <a:t>‹#›</a:t>
            </a:fld>
            <a:endParaRPr lang="en-US" altLang="en-US"/>
          </a:p>
        </p:txBody>
      </p:sp>
    </p:spTree>
    <p:extLst>
      <p:ext uri="{BB962C8B-B14F-4D97-AF65-F5344CB8AC3E}">
        <p14:creationId xmlns:p14="http://schemas.microsoft.com/office/powerpoint/2010/main" val="62573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t-EE"/>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Drag picture to placeholder or click icon to add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806EC-D629-EB44-BE88-E4C681A499D6}" type="slidenum">
              <a:rPr lang="en-US" altLang="en-US" smtClean="0"/>
              <a:pPr/>
              <a:t>‹#›</a:t>
            </a:fld>
            <a:endParaRPr lang="en-US" altLang="en-US"/>
          </a:p>
        </p:txBody>
      </p:sp>
    </p:spTree>
    <p:extLst>
      <p:ext uri="{BB962C8B-B14F-4D97-AF65-F5344CB8AC3E}">
        <p14:creationId xmlns:p14="http://schemas.microsoft.com/office/powerpoint/2010/main" val="42102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Click to edit Master text styles</a:t>
            </a:r>
          </a:p>
          <a:p>
            <a:pPr lvl="1"/>
            <a:r>
              <a:rPr lang="et-EE"/>
              <a:t>Second level</a:t>
            </a:r>
          </a:p>
          <a:p>
            <a:pPr lvl="2"/>
            <a:r>
              <a:rPr lang="et-EE"/>
              <a:t>Third level</a:t>
            </a:r>
          </a:p>
          <a:p>
            <a:pPr lvl="3"/>
            <a:r>
              <a:rPr lang="et-EE"/>
              <a:t>Fourth level</a:t>
            </a:r>
          </a:p>
          <a:p>
            <a:pPr lvl="4"/>
            <a:r>
              <a:rPr lang="et-EE"/>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BD5DB-7F29-854F-8151-DF2F3D2E2830}" type="slidenum">
              <a:rPr lang="en-US" altLang="en-US" smtClean="0"/>
              <a:pPr/>
              <a:t>‹#›</a:t>
            </a:fld>
            <a:endParaRPr lang="en-US" altLang="en-US"/>
          </a:p>
        </p:txBody>
      </p:sp>
    </p:spTree>
    <p:extLst>
      <p:ext uri="{BB962C8B-B14F-4D97-AF65-F5344CB8AC3E}">
        <p14:creationId xmlns:p14="http://schemas.microsoft.com/office/powerpoint/2010/main" val="5319317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riigiteataja.ee/akt/10907202500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964C3-657E-221D-954F-73DF5E402338}"/>
              </a:ext>
            </a:extLst>
          </p:cNvPr>
          <p:cNvSpPr>
            <a:spLocks noGrp="1"/>
          </p:cNvSpPr>
          <p:nvPr>
            <p:ph type="ctrTitle"/>
          </p:nvPr>
        </p:nvSpPr>
        <p:spPr>
          <a:xfrm>
            <a:off x="263352" y="2608311"/>
            <a:ext cx="11518106" cy="1521123"/>
          </a:xfrm>
        </p:spPr>
        <p:txBody>
          <a:bodyPr/>
          <a:lstStyle/>
          <a:p>
            <a:r>
              <a:rPr lang="en-EE" dirty="0"/>
              <a:t>Kõrveküla Põhikooli tundide algusaja uuring</a:t>
            </a:r>
          </a:p>
        </p:txBody>
      </p:sp>
      <p:sp>
        <p:nvSpPr>
          <p:cNvPr id="3" name="Subtitle 2">
            <a:extLst>
              <a:ext uri="{FF2B5EF4-FFF2-40B4-BE49-F238E27FC236}">
                <a16:creationId xmlns:a16="http://schemas.microsoft.com/office/drawing/2014/main" id="{497FE973-7FE0-1A1A-DE19-8665D52B0852}"/>
              </a:ext>
            </a:extLst>
          </p:cNvPr>
          <p:cNvSpPr>
            <a:spLocks noGrp="1"/>
          </p:cNvSpPr>
          <p:nvPr>
            <p:ph type="subTitle" idx="1"/>
          </p:nvPr>
        </p:nvSpPr>
        <p:spPr>
          <a:xfrm>
            <a:off x="263352" y="4221510"/>
            <a:ext cx="11518106" cy="1655762"/>
          </a:xfrm>
        </p:spPr>
        <p:txBody>
          <a:bodyPr/>
          <a:lstStyle/>
          <a:p>
            <a:r>
              <a:rPr lang="et-EE" dirty="0"/>
              <a:t>Kokkuvõte tulemustest</a:t>
            </a:r>
            <a:endParaRPr lang="en-EE" dirty="0"/>
          </a:p>
        </p:txBody>
      </p:sp>
    </p:spTree>
    <p:extLst>
      <p:ext uri="{BB962C8B-B14F-4D97-AF65-F5344CB8AC3E}">
        <p14:creationId xmlns:p14="http://schemas.microsoft.com/office/powerpoint/2010/main" val="3052794119"/>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99DA5-E600-0238-E832-49651B963D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499C2-B0FE-2BA0-763A-087887D609AD}"/>
              </a:ext>
            </a:extLst>
          </p:cNvPr>
          <p:cNvSpPr>
            <a:spLocks noGrp="1"/>
          </p:cNvSpPr>
          <p:nvPr>
            <p:ph type="title"/>
          </p:nvPr>
        </p:nvSpPr>
        <p:spPr/>
        <p:txBody>
          <a:bodyPr/>
          <a:lstStyle/>
          <a:p>
            <a:r>
              <a:rPr lang="en-EE" dirty="0"/>
              <a:t>Kooliväline tegevus</a:t>
            </a:r>
          </a:p>
        </p:txBody>
      </p:sp>
      <p:sp>
        <p:nvSpPr>
          <p:cNvPr id="3" name="Content Placeholder 2">
            <a:extLst>
              <a:ext uri="{FF2B5EF4-FFF2-40B4-BE49-F238E27FC236}">
                <a16:creationId xmlns:a16="http://schemas.microsoft.com/office/drawing/2014/main" id="{6158CCF8-E76D-4832-F103-2CB86E1F99B2}"/>
              </a:ext>
            </a:extLst>
          </p:cNvPr>
          <p:cNvSpPr>
            <a:spLocks noGrp="1"/>
          </p:cNvSpPr>
          <p:nvPr>
            <p:ph idx="1"/>
          </p:nvPr>
        </p:nvSpPr>
        <p:spPr/>
        <p:txBody>
          <a:bodyPr>
            <a:normAutofit fontScale="85000" lnSpcReduction="20000"/>
          </a:bodyPr>
          <a:lstStyle/>
          <a:p>
            <a:r>
              <a:rPr lang="en-EE" dirty="0"/>
              <a:t>Kooliväline tegevus on 90% õpilastest, vaid kümnendik ei osale üheski tegevuses.</a:t>
            </a:r>
          </a:p>
          <a:p>
            <a:r>
              <a:rPr lang="en-EE" dirty="0"/>
              <a:t>Kõige sagedamini osaletakse 3–4 päeval nädalas.</a:t>
            </a:r>
          </a:p>
          <a:p>
            <a:r>
              <a:rPr lang="en-EE" dirty="0"/>
              <a:t>Oma kooli juures osaletakse umbes pooltel juhtudel, teist sama palju mujal. Sagedamini käivad mujal vanemate klasside õpilased.</a:t>
            </a:r>
          </a:p>
          <a:p>
            <a:r>
              <a:rPr lang="en-EE" dirty="0"/>
              <a:t>Ajavaru tundide lõpu ja muu tegevuse vahel on viiendikul keskeltläbi kuni 30 min, viiendikul kuni tund ja kolmandikul 2 tundi ja rohkem. Seega on märkimisväärsel osal õpilastest üsna vähe aega.</a:t>
            </a:r>
          </a:p>
          <a:p>
            <a:pPr lvl="1"/>
            <a:r>
              <a:rPr lang="en-EE" dirty="0"/>
              <a:t>15–30-minutilise varuga õpilased osalevad enamasti tegevuses oma kooli juures, kuigi leidub ka neid, kes käivad mujal. Päevade lõikes on tegemist mõnekümne õpilasega.</a:t>
            </a:r>
          </a:p>
          <a:p>
            <a:r>
              <a:rPr lang="en-EE" dirty="0"/>
              <a:t>Kolmandikul juhtudest viib lapse huviringi vanem, samas proportsioonis on ühistransport. </a:t>
            </a:r>
            <a:r>
              <a:rPr lang="en-GB" dirty="0"/>
              <a:t>J</a:t>
            </a:r>
            <a:r>
              <a:rPr lang="en-EE" dirty="0"/>
              <a:t>ala või jalgrattaga liigutakse arva, enamasti alla 10% juhtudest.</a:t>
            </a:r>
          </a:p>
          <a:p>
            <a:r>
              <a:rPr lang="en-EE" dirty="0"/>
              <a:t>Töötajatel on koolitundide lõpu järel muude tegevusteni 60% juhtudest aega rohkem kui tund, 40% juhtudest kuni 30 minutit.</a:t>
            </a:r>
          </a:p>
        </p:txBody>
      </p:sp>
    </p:spTree>
    <p:extLst>
      <p:ext uri="{BB962C8B-B14F-4D97-AF65-F5344CB8AC3E}">
        <p14:creationId xmlns:p14="http://schemas.microsoft.com/office/powerpoint/2010/main" val="3348006516"/>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CDEA7-9799-B325-59FB-8755AC4F6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9791AF-D9A7-D20C-0526-45180F16F816}"/>
              </a:ext>
            </a:extLst>
          </p:cNvPr>
          <p:cNvSpPr>
            <a:spLocks noGrp="1"/>
          </p:cNvSpPr>
          <p:nvPr>
            <p:ph type="title"/>
          </p:nvPr>
        </p:nvSpPr>
        <p:spPr/>
        <p:txBody>
          <a:bodyPr/>
          <a:lstStyle/>
          <a:p>
            <a:r>
              <a:rPr lang="en-EE" dirty="0"/>
              <a:t>Harjumused</a:t>
            </a:r>
          </a:p>
        </p:txBody>
      </p:sp>
      <p:sp>
        <p:nvSpPr>
          <p:cNvPr id="3" name="Content Placeholder 2">
            <a:extLst>
              <a:ext uri="{FF2B5EF4-FFF2-40B4-BE49-F238E27FC236}">
                <a16:creationId xmlns:a16="http://schemas.microsoft.com/office/drawing/2014/main" id="{D43DF99D-049C-A8E2-E708-D86B153BB7D3}"/>
              </a:ext>
            </a:extLst>
          </p:cNvPr>
          <p:cNvSpPr>
            <a:spLocks noGrp="1"/>
          </p:cNvSpPr>
          <p:nvPr>
            <p:ph idx="1"/>
          </p:nvPr>
        </p:nvSpPr>
        <p:spPr/>
        <p:txBody>
          <a:bodyPr>
            <a:normAutofit fontScale="85000" lnSpcReduction="20000"/>
          </a:bodyPr>
          <a:lstStyle/>
          <a:p>
            <a:r>
              <a:rPr lang="et-EE" dirty="0"/>
              <a:t>Koolipäeva õhtuti minnakse kõige sagedamini magama 21–22 vahel. Ligikaudu viiendik läheb sellest tunni jagu hiljem ja vähesed enne südaööd. Ootuspäraselt on algkoolilaste magamamineku aeg varasem – ligikaudu kolmandik läheb magama vahemikus 20–21.</a:t>
            </a:r>
          </a:p>
          <a:p>
            <a:r>
              <a:rPr lang="et-EE" dirty="0"/>
              <a:t>3/4 ärkab vahemikus 6–7, veidi vähem kui veerand peale 7.</a:t>
            </a:r>
          </a:p>
          <a:p>
            <a:r>
              <a:rPr lang="et-EE" dirty="0"/>
              <a:t>Alati ja enamasti väljapuhanuna tunnevad ennast vanemate hinnangul u pooled, viiendik pooltel kordadel ja u kolmandik on neid, kes tunnevad ennast harva või mitte kunagi välja puhanuna, sh kümnendik mitte kunagi. Õpilaste hinnangud on negatiivsemad – veidi vähem kui pooled peavad ennast harva või mitte kunagi väljapuhanuks.</a:t>
            </a:r>
          </a:p>
          <a:p>
            <a:pPr lvl="1"/>
            <a:r>
              <a:rPr lang="et-EE" dirty="0"/>
              <a:t>Seost hilise magamaminekuga ei tundu olevat, enamasti minnakse magama vahemikus 21–22.</a:t>
            </a:r>
          </a:p>
          <a:p>
            <a:r>
              <a:rPr lang="et-EE" dirty="0"/>
              <a:t>Õpitavast arvatakse paremini aru saavat ennelõunastes (3. tund) tundides – kolmandik vastanutest (vanemad ja õpilased). Õpetajate puhul leidis isegi 2/3 vastanutest, et 3. tund on parim aeg.</a:t>
            </a:r>
          </a:p>
        </p:txBody>
      </p:sp>
    </p:spTree>
    <p:extLst>
      <p:ext uri="{BB962C8B-B14F-4D97-AF65-F5344CB8AC3E}">
        <p14:creationId xmlns:p14="http://schemas.microsoft.com/office/powerpoint/2010/main" val="3713740444"/>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C3F9E-DEC2-AB44-B553-7EEF251DA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05DF9-5419-377E-9725-58CFDCE56A83}"/>
              </a:ext>
            </a:extLst>
          </p:cNvPr>
          <p:cNvSpPr>
            <a:spLocks noGrp="1"/>
          </p:cNvSpPr>
          <p:nvPr>
            <p:ph type="title"/>
          </p:nvPr>
        </p:nvSpPr>
        <p:spPr/>
        <p:txBody>
          <a:bodyPr/>
          <a:lstStyle/>
          <a:p>
            <a:r>
              <a:rPr lang="en-EE" dirty="0"/>
              <a:t>Kooli algusaja muudatus (1)</a:t>
            </a:r>
          </a:p>
        </p:txBody>
      </p:sp>
      <p:sp>
        <p:nvSpPr>
          <p:cNvPr id="3" name="Content Placeholder 2">
            <a:extLst>
              <a:ext uri="{FF2B5EF4-FFF2-40B4-BE49-F238E27FC236}">
                <a16:creationId xmlns:a16="http://schemas.microsoft.com/office/drawing/2014/main" id="{045E106B-B3C3-3805-2E2B-2D4C103A08CB}"/>
              </a:ext>
            </a:extLst>
          </p:cNvPr>
          <p:cNvSpPr>
            <a:spLocks noGrp="1"/>
          </p:cNvSpPr>
          <p:nvPr>
            <p:ph idx="1"/>
          </p:nvPr>
        </p:nvSpPr>
        <p:spPr>
          <a:xfrm>
            <a:off x="263352" y="1825625"/>
            <a:ext cx="5832475" cy="595263"/>
          </a:xfrm>
        </p:spPr>
        <p:txBody>
          <a:bodyPr>
            <a:normAutofit/>
          </a:bodyPr>
          <a:lstStyle/>
          <a:p>
            <a:pPr marL="0" indent="0">
              <a:buNone/>
            </a:pPr>
            <a:r>
              <a:rPr lang="en-EE" dirty="0"/>
              <a:t>Vanemad</a:t>
            </a:r>
          </a:p>
        </p:txBody>
      </p:sp>
      <p:graphicFrame>
        <p:nvGraphicFramePr>
          <p:cNvPr id="4" name="Sisu kohatäide 3">
            <a:extLst>
              <a:ext uri="{FF2B5EF4-FFF2-40B4-BE49-F238E27FC236}">
                <a16:creationId xmlns:a16="http://schemas.microsoft.com/office/drawing/2014/main" id="{BE1B4BAE-E146-573A-1B6E-E911BBAC72DE}"/>
              </a:ext>
            </a:extLst>
          </p:cNvPr>
          <p:cNvGraphicFramePr>
            <a:graphicFrameLocks/>
          </p:cNvGraphicFramePr>
          <p:nvPr>
            <p:extLst>
              <p:ext uri="{D42A27DB-BD31-4B8C-83A1-F6EECF244321}">
                <p14:modId xmlns:p14="http://schemas.microsoft.com/office/powerpoint/2010/main" val="3090432258"/>
              </p:ext>
            </p:extLst>
          </p:nvPr>
        </p:nvGraphicFramePr>
        <p:xfrm>
          <a:off x="263525" y="2420887"/>
          <a:ext cx="5832475" cy="37560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Diagramm 8">
            <a:extLst>
              <a:ext uri="{FF2B5EF4-FFF2-40B4-BE49-F238E27FC236}">
                <a16:creationId xmlns:a16="http://schemas.microsoft.com/office/drawing/2014/main" id="{EDDD2117-AC95-1DB0-297F-EA947EBD4F5E}"/>
              </a:ext>
            </a:extLst>
          </p:cNvPr>
          <p:cNvGraphicFramePr>
            <a:graphicFrameLocks/>
          </p:cNvGraphicFramePr>
          <p:nvPr>
            <p:extLst>
              <p:ext uri="{D42A27DB-BD31-4B8C-83A1-F6EECF244321}">
                <p14:modId xmlns:p14="http://schemas.microsoft.com/office/powerpoint/2010/main" val="2019187730"/>
              </p:ext>
            </p:extLst>
          </p:nvPr>
        </p:nvGraphicFramePr>
        <p:xfrm>
          <a:off x="6096000" y="2420887"/>
          <a:ext cx="5684838" cy="3756076"/>
        </p:xfrm>
        <a:graphic>
          <a:graphicData uri="http://schemas.openxmlformats.org/drawingml/2006/chart">
            <c:chart xmlns:c="http://schemas.openxmlformats.org/drawingml/2006/chart" xmlns:r="http://schemas.openxmlformats.org/officeDocument/2006/relationships" r:id="rId3"/>
          </a:graphicData>
        </a:graphic>
      </p:graphicFrame>
      <p:sp>
        <p:nvSpPr>
          <p:cNvPr id="6" name="Content Placeholder 2">
            <a:extLst>
              <a:ext uri="{FF2B5EF4-FFF2-40B4-BE49-F238E27FC236}">
                <a16:creationId xmlns:a16="http://schemas.microsoft.com/office/drawing/2014/main" id="{BFF33F3D-1B36-0E0D-1E43-D67599BEA2CD}"/>
              </a:ext>
            </a:extLst>
          </p:cNvPr>
          <p:cNvSpPr txBox="1">
            <a:spLocks/>
          </p:cNvSpPr>
          <p:nvPr/>
        </p:nvSpPr>
        <p:spPr>
          <a:xfrm>
            <a:off x="6022009" y="1825623"/>
            <a:ext cx="5832475" cy="5952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11BBFF"/>
              </a:buClr>
              <a:buFont typeface="Arial" panose="020B0604020202020204" pitchFamily="34" charset="0"/>
              <a:buChar char="•"/>
              <a:defRPr sz="2800" b="0" i="0" kern="1200">
                <a:solidFill>
                  <a:schemeClr val="tx1"/>
                </a:solidFill>
                <a:latin typeface="Lato" charset="0"/>
                <a:ea typeface="Lato" charset="0"/>
                <a:cs typeface="Lato" charset="0"/>
              </a:defRPr>
            </a:lvl1pPr>
            <a:lvl2pPr marL="685800" indent="-228600" algn="l" defTabSz="914400" rtl="0" eaLnBrk="1" latinLnBrk="0" hangingPunct="1">
              <a:lnSpc>
                <a:spcPct val="90000"/>
              </a:lnSpc>
              <a:spcBef>
                <a:spcPts val="500"/>
              </a:spcBef>
              <a:buClr>
                <a:srgbClr val="11BBFF"/>
              </a:buClr>
              <a:buFont typeface="Arial" panose="020B0604020202020204" pitchFamily="34" charset="0"/>
              <a:buChar char="•"/>
              <a:defRPr sz="2400" b="0" i="0" kern="1200">
                <a:solidFill>
                  <a:schemeClr val="tx1"/>
                </a:solidFill>
                <a:latin typeface="Lato" charset="0"/>
                <a:ea typeface="Lato" charset="0"/>
                <a:cs typeface="Lato" charset="0"/>
              </a:defRPr>
            </a:lvl2pPr>
            <a:lvl3pPr marL="1143000" indent="-228600" algn="l" defTabSz="914400" rtl="0" eaLnBrk="1" latinLnBrk="0" hangingPunct="1">
              <a:lnSpc>
                <a:spcPct val="90000"/>
              </a:lnSpc>
              <a:spcBef>
                <a:spcPts val="500"/>
              </a:spcBef>
              <a:buClr>
                <a:srgbClr val="11BBFF"/>
              </a:buClr>
              <a:buFont typeface="Arial" panose="020B0604020202020204" pitchFamily="34" charset="0"/>
              <a:buChar char="•"/>
              <a:defRPr sz="2000" b="0" i="0" kern="1200">
                <a:solidFill>
                  <a:schemeClr val="tx1"/>
                </a:solidFill>
                <a:latin typeface="Lato" charset="0"/>
                <a:ea typeface="Lato" charset="0"/>
                <a:cs typeface="Lato" charset="0"/>
              </a:defRPr>
            </a:lvl3pPr>
            <a:lvl4pPr marL="16002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4pPr>
            <a:lvl5pPr marL="20574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Font typeface="Arial" panose="020B0604020202020204" pitchFamily="34" charset="0"/>
              <a:buNone/>
            </a:pPr>
            <a:r>
              <a:rPr lang="en-EE" dirty="0"/>
              <a:t>Õpilased</a:t>
            </a:r>
          </a:p>
        </p:txBody>
      </p:sp>
    </p:spTree>
    <p:extLst>
      <p:ext uri="{BB962C8B-B14F-4D97-AF65-F5344CB8AC3E}">
        <p14:creationId xmlns:p14="http://schemas.microsoft.com/office/powerpoint/2010/main" val="1464030479"/>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431DB-0796-95A4-E32A-6BF88A10F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39433-0E81-10CA-6AF2-71839ED9E260}"/>
              </a:ext>
            </a:extLst>
          </p:cNvPr>
          <p:cNvSpPr>
            <a:spLocks noGrp="1"/>
          </p:cNvSpPr>
          <p:nvPr>
            <p:ph type="title"/>
          </p:nvPr>
        </p:nvSpPr>
        <p:spPr/>
        <p:txBody>
          <a:bodyPr/>
          <a:lstStyle/>
          <a:p>
            <a:r>
              <a:rPr lang="en-EE" dirty="0"/>
              <a:t>Kooli algusaja muudatus (2)</a:t>
            </a:r>
          </a:p>
        </p:txBody>
      </p:sp>
      <p:sp>
        <p:nvSpPr>
          <p:cNvPr id="3" name="Content Placeholder 2">
            <a:extLst>
              <a:ext uri="{FF2B5EF4-FFF2-40B4-BE49-F238E27FC236}">
                <a16:creationId xmlns:a16="http://schemas.microsoft.com/office/drawing/2014/main" id="{598B99E1-ECB6-C33A-DA4A-2D1D4A2E545E}"/>
              </a:ext>
            </a:extLst>
          </p:cNvPr>
          <p:cNvSpPr>
            <a:spLocks noGrp="1"/>
          </p:cNvSpPr>
          <p:nvPr>
            <p:ph idx="1"/>
          </p:nvPr>
        </p:nvSpPr>
        <p:spPr>
          <a:xfrm>
            <a:off x="263352" y="1825625"/>
            <a:ext cx="11518106" cy="595263"/>
          </a:xfrm>
        </p:spPr>
        <p:txBody>
          <a:bodyPr>
            <a:normAutofit/>
          </a:bodyPr>
          <a:lstStyle/>
          <a:p>
            <a:pPr marL="0" indent="0">
              <a:buNone/>
            </a:pPr>
            <a:r>
              <a:rPr lang="en-EE" dirty="0"/>
              <a:t>Töötajad</a:t>
            </a:r>
          </a:p>
        </p:txBody>
      </p:sp>
      <p:graphicFrame>
        <p:nvGraphicFramePr>
          <p:cNvPr id="8" name="Sisu kohatäide 5">
            <a:extLst>
              <a:ext uri="{FF2B5EF4-FFF2-40B4-BE49-F238E27FC236}">
                <a16:creationId xmlns:a16="http://schemas.microsoft.com/office/drawing/2014/main" id="{C9BB2245-445B-37FD-B720-888CCAE2BDDF}"/>
              </a:ext>
            </a:extLst>
          </p:cNvPr>
          <p:cNvGraphicFramePr>
            <a:graphicFrameLocks/>
          </p:cNvGraphicFramePr>
          <p:nvPr>
            <p:extLst>
              <p:ext uri="{D42A27DB-BD31-4B8C-83A1-F6EECF244321}">
                <p14:modId xmlns:p14="http://schemas.microsoft.com/office/powerpoint/2010/main" val="4029311040"/>
              </p:ext>
            </p:extLst>
          </p:nvPr>
        </p:nvGraphicFramePr>
        <p:xfrm>
          <a:off x="263525" y="2420887"/>
          <a:ext cx="11517313" cy="37560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0283129"/>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F93CA-BFA5-CFC9-EE04-5583A2975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D4A558-0D07-4D76-0C3E-5D49E4E6E4F3}"/>
              </a:ext>
            </a:extLst>
          </p:cNvPr>
          <p:cNvSpPr>
            <a:spLocks noGrp="1"/>
          </p:cNvSpPr>
          <p:nvPr>
            <p:ph type="title"/>
          </p:nvPr>
        </p:nvSpPr>
        <p:spPr/>
        <p:txBody>
          <a:bodyPr/>
          <a:lstStyle/>
          <a:p>
            <a:r>
              <a:rPr lang="en-EE" dirty="0"/>
              <a:t>Kooli algusaja muudatus (3)</a:t>
            </a:r>
          </a:p>
        </p:txBody>
      </p:sp>
      <p:sp>
        <p:nvSpPr>
          <p:cNvPr id="3" name="Content Placeholder 2">
            <a:extLst>
              <a:ext uri="{FF2B5EF4-FFF2-40B4-BE49-F238E27FC236}">
                <a16:creationId xmlns:a16="http://schemas.microsoft.com/office/drawing/2014/main" id="{6AD2EB45-5569-E598-B8CC-C5B76369D74A}"/>
              </a:ext>
            </a:extLst>
          </p:cNvPr>
          <p:cNvSpPr>
            <a:spLocks noGrp="1"/>
          </p:cNvSpPr>
          <p:nvPr>
            <p:ph idx="1"/>
          </p:nvPr>
        </p:nvSpPr>
        <p:spPr/>
        <p:txBody>
          <a:bodyPr>
            <a:normAutofit fontScale="62500" lnSpcReduction="20000"/>
          </a:bodyPr>
          <a:lstStyle/>
          <a:p>
            <a:r>
              <a:rPr lang="et-EE" dirty="0"/>
              <a:t>2/3 juhtudest magataks tundide hilisema algusaja puhul kauem. Koduste tööde, järeltööde jms tegemise osakaal on marginaalne.</a:t>
            </a:r>
          </a:p>
          <a:p>
            <a:r>
              <a:rPr lang="et-EE" dirty="0"/>
              <a:t>Lapsevanemate küsitlusele tuginedes võib aga väita, et umbes viiendik läheks ikkagi enam kui 30 min enne tundide algust kooli. Arvuliselt on see rohkem kui 100 õpilast.</a:t>
            </a:r>
          </a:p>
          <a:p>
            <a:r>
              <a:rPr lang="et-EE" dirty="0"/>
              <a:t>Varasema koolimineku puhul vajaks lahendamist (lisaks üldisele järelevalvele):</a:t>
            </a:r>
          </a:p>
          <a:p>
            <a:pPr lvl="1"/>
            <a:r>
              <a:rPr lang="et-EE" dirty="0"/>
              <a:t>Ruum koosolemiseks</a:t>
            </a:r>
          </a:p>
          <a:p>
            <a:pPr lvl="1"/>
            <a:r>
              <a:rPr lang="et-EE" dirty="0"/>
              <a:t>Vaiksem ruum õppimiseks</a:t>
            </a:r>
          </a:p>
          <a:p>
            <a:pPr lvl="1"/>
            <a:r>
              <a:rPr lang="et-EE" dirty="0"/>
              <a:t>Mingi organiseeritud tegevus</a:t>
            </a:r>
          </a:p>
          <a:p>
            <a:pPr lvl="1"/>
            <a:r>
              <a:rPr lang="et-EE" dirty="0"/>
              <a:t>Konsultatsioonid õpetajalt</a:t>
            </a:r>
          </a:p>
          <a:p>
            <a:pPr lvl="1"/>
            <a:r>
              <a:rPr lang="et-EE" dirty="0"/>
              <a:t>Järeltööde võimalus</a:t>
            </a:r>
          </a:p>
          <a:p>
            <a:r>
              <a:rPr lang="et-EE" dirty="0"/>
              <a:t>Õpetajad ei ole samas läbivalt positiivsed õpilaste aja sisustamise osas:</a:t>
            </a:r>
          </a:p>
          <a:p>
            <a:pPr lvl="1"/>
            <a:r>
              <a:rPr lang="et-EE" dirty="0" err="1"/>
              <a:t>Järelevastamise</a:t>
            </a:r>
            <a:r>
              <a:rPr lang="et-EE" dirty="0"/>
              <a:t> võimalustega on nõus kolmveerand.</a:t>
            </a:r>
          </a:p>
          <a:p>
            <a:pPr lvl="1"/>
            <a:r>
              <a:rPr lang="et-EE" dirty="0"/>
              <a:t>Ainealast konsultatsiooni on samuti valmis pakkuma ligi 2/3.</a:t>
            </a:r>
          </a:p>
          <a:p>
            <a:pPr lvl="1"/>
            <a:r>
              <a:rPr lang="et-EE" dirty="0"/>
              <a:t>Teisalt kindlaks organiseeritud tegevuseks või järelevalveks on valmisolek kuni kolmandikul.</a:t>
            </a:r>
          </a:p>
          <a:p>
            <a:r>
              <a:rPr lang="et-EE" dirty="0"/>
              <a:t>Peamise murekohana toovad õpetajad välja tööpäeva pikenemise – lapsed tulevad osalt ikka varem, mis tähendab, et õpetajad peavad koolis olema, kuid tulenevalt tundide hilisemast algusest lõppeb päev hiljem.</a:t>
            </a:r>
          </a:p>
        </p:txBody>
      </p:sp>
    </p:spTree>
    <p:extLst>
      <p:ext uri="{BB962C8B-B14F-4D97-AF65-F5344CB8AC3E}">
        <p14:creationId xmlns:p14="http://schemas.microsoft.com/office/powerpoint/2010/main" val="2699178430"/>
      </p:ext>
    </p:extLst>
  </p:cSld>
  <p:clrMapOvr>
    <a:masterClrMapping/>
  </p:clrMapOvr>
  <p:transition spd="med">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7B722-618F-5254-086A-483C009F9B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BB36F-75CD-A764-B880-2B1B64491E9B}"/>
              </a:ext>
            </a:extLst>
          </p:cNvPr>
          <p:cNvSpPr>
            <a:spLocks noGrp="1"/>
          </p:cNvSpPr>
          <p:nvPr>
            <p:ph type="title"/>
          </p:nvPr>
        </p:nvSpPr>
        <p:spPr/>
        <p:txBody>
          <a:bodyPr/>
          <a:lstStyle/>
          <a:p>
            <a:r>
              <a:rPr lang="en-EE" dirty="0"/>
              <a:t>Kooli algusaja muudatus (4)</a:t>
            </a:r>
          </a:p>
        </p:txBody>
      </p:sp>
      <p:sp>
        <p:nvSpPr>
          <p:cNvPr id="3" name="Content Placeholder 2">
            <a:extLst>
              <a:ext uri="{FF2B5EF4-FFF2-40B4-BE49-F238E27FC236}">
                <a16:creationId xmlns:a16="http://schemas.microsoft.com/office/drawing/2014/main" id="{1126B0C7-4F28-5925-05DD-5E639F30F9D0}"/>
              </a:ext>
            </a:extLst>
          </p:cNvPr>
          <p:cNvSpPr>
            <a:spLocks noGrp="1"/>
          </p:cNvSpPr>
          <p:nvPr>
            <p:ph idx="1"/>
          </p:nvPr>
        </p:nvSpPr>
        <p:spPr/>
        <p:txBody>
          <a:bodyPr>
            <a:normAutofit lnSpcReduction="10000"/>
          </a:bodyPr>
          <a:lstStyle/>
          <a:p>
            <a:r>
              <a:rPr lang="et-EE" dirty="0"/>
              <a:t>Õpetajatest peab hilisemat algust vajalikuks muudatuseks 46%, pooled seevastu mitte. Arvamused jagunevad vastandlikult:</a:t>
            </a:r>
          </a:p>
          <a:p>
            <a:pPr lvl="1"/>
            <a:r>
              <a:rPr lang="et-EE" dirty="0"/>
              <a:t>Positiivne ootus: loodetakse, et kell 9 on õpilased (eriti vanemad kooliastmed) paremini välja puhanud, "rohkem kohal" ja hilinemisi on vähem.</a:t>
            </a:r>
          </a:p>
          <a:p>
            <a:pPr lvl="1"/>
            <a:r>
              <a:rPr lang="et-EE" dirty="0"/>
              <a:t>Peamine risk (pärastlõunane langus): kardetakse, et hilisem algus lükkab koolipäeva aega, mil õpilaste vastuvõtuvõime on nullilähedane. Leitakse, et "terav" aeg on hommikul (8–12) ja seda ei tohiks raisata ootamisele.</a:t>
            </a:r>
          </a:p>
          <a:p>
            <a:r>
              <a:rPr lang="et-EE" dirty="0"/>
              <a:t>Laste vaimse heaolu vaatest jagunevad vastused sarnaselt: 47% arvates oleks see vajalik, 45% mittevajalik muudatus.</a:t>
            </a:r>
          </a:p>
          <a:p>
            <a:r>
              <a:rPr lang="et-EE" dirty="0"/>
              <a:t>Koolikorralduslikust vaatest eelistavad töötajad selgelt (2/3 vs 1/3) praegust algusaega.</a:t>
            </a:r>
          </a:p>
        </p:txBody>
      </p:sp>
    </p:spTree>
    <p:extLst>
      <p:ext uri="{BB962C8B-B14F-4D97-AF65-F5344CB8AC3E}">
        <p14:creationId xmlns:p14="http://schemas.microsoft.com/office/powerpoint/2010/main" val="53983816"/>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6CE0A-48E5-3608-D9C6-BD67CE0CD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B894E6-9ED7-DF8E-E3DE-E7D6544C40AB}"/>
              </a:ext>
            </a:extLst>
          </p:cNvPr>
          <p:cNvSpPr>
            <a:spLocks noGrp="1"/>
          </p:cNvSpPr>
          <p:nvPr>
            <p:ph type="title"/>
          </p:nvPr>
        </p:nvSpPr>
        <p:spPr/>
        <p:txBody>
          <a:bodyPr/>
          <a:lstStyle/>
          <a:p>
            <a:pPr algn="l"/>
            <a:r>
              <a:rPr lang="en-EE" dirty="0"/>
              <a:t>Muudatuse tonaalsus (hilisem algusaeg on positiivne / negatiivne)</a:t>
            </a:r>
          </a:p>
        </p:txBody>
      </p:sp>
      <p:graphicFrame>
        <p:nvGraphicFramePr>
          <p:cNvPr id="5" name="Diagramm 1">
            <a:extLst>
              <a:ext uri="{FF2B5EF4-FFF2-40B4-BE49-F238E27FC236}">
                <a16:creationId xmlns:a16="http://schemas.microsoft.com/office/drawing/2014/main" id="{6DAC387E-F97D-4460-A74B-F0C0B22B7719}"/>
              </a:ext>
            </a:extLst>
          </p:cNvPr>
          <p:cNvGraphicFramePr>
            <a:graphicFrameLocks noGrp="1"/>
          </p:cNvGraphicFramePr>
          <p:nvPr>
            <p:ph idx="1"/>
            <p:extLst>
              <p:ext uri="{D42A27DB-BD31-4B8C-83A1-F6EECF244321}">
                <p14:modId xmlns:p14="http://schemas.microsoft.com/office/powerpoint/2010/main" val="327500535"/>
              </p:ext>
            </p:extLst>
          </p:nvPr>
        </p:nvGraphicFramePr>
        <p:xfrm>
          <a:off x="263525" y="1825625"/>
          <a:ext cx="11517313"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487421"/>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DA5A0-6E66-F9E2-4B6E-8292CA412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8C091-71F3-AFAC-753F-B3C3D0D15647}"/>
              </a:ext>
            </a:extLst>
          </p:cNvPr>
          <p:cNvSpPr>
            <a:spLocks noGrp="1"/>
          </p:cNvSpPr>
          <p:nvPr>
            <p:ph type="title"/>
          </p:nvPr>
        </p:nvSpPr>
        <p:spPr/>
        <p:txBody>
          <a:bodyPr/>
          <a:lstStyle/>
          <a:p>
            <a:pPr algn="l"/>
            <a:r>
              <a:rPr lang="en-EE" dirty="0"/>
              <a:t>Muudatuse tonaalsus (hilisem algusaeg on positiivne / negatiivne)</a:t>
            </a:r>
          </a:p>
        </p:txBody>
      </p:sp>
      <p:graphicFrame>
        <p:nvGraphicFramePr>
          <p:cNvPr id="7" name="Diagramm 7">
            <a:extLst>
              <a:ext uri="{FF2B5EF4-FFF2-40B4-BE49-F238E27FC236}">
                <a16:creationId xmlns:a16="http://schemas.microsoft.com/office/drawing/2014/main" id="{E6ED843C-267F-49BE-82DE-CCCFFB9FF63B}"/>
              </a:ext>
            </a:extLst>
          </p:cNvPr>
          <p:cNvGraphicFramePr>
            <a:graphicFrameLocks noGrp="1"/>
          </p:cNvGraphicFramePr>
          <p:nvPr>
            <p:ph idx="1"/>
            <p:extLst>
              <p:ext uri="{D42A27DB-BD31-4B8C-83A1-F6EECF244321}">
                <p14:modId xmlns:p14="http://schemas.microsoft.com/office/powerpoint/2010/main" val="4085303805"/>
              </p:ext>
            </p:extLst>
          </p:nvPr>
        </p:nvGraphicFramePr>
        <p:xfrm>
          <a:off x="263525" y="1825625"/>
          <a:ext cx="11517313"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6945487"/>
      </p:ext>
    </p:extLst>
  </p:cSld>
  <p:clrMapOvr>
    <a:masterClrMapping/>
  </p:clrMapOvr>
  <p:transition spd="med">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0FFBC-FAA2-C84A-9328-C96F437EB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CF4EA0-4950-1C55-8792-64C14361133A}"/>
              </a:ext>
            </a:extLst>
          </p:cNvPr>
          <p:cNvSpPr>
            <a:spLocks noGrp="1"/>
          </p:cNvSpPr>
          <p:nvPr>
            <p:ph type="title"/>
          </p:nvPr>
        </p:nvSpPr>
        <p:spPr/>
        <p:txBody>
          <a:bodyPr/>
          <a:lstStyle/>
          <a:p>
            <a:pPr algn="l"/>
            <a:r>
              <a:rPr lang="en-EE" dirty="0"/>
              <a:t>Eelistatud algusaeg</a:t>
            </a:r>
          </a:p>
        </p:txBody>
      </p:sp>
      <p:graphicFrame>
        <p:nvGraphicFramePr>
          <p:cNvPr id="6" name="Diagramm 1">
            <a:extLst>
              <a:ext uri="{FF2B5EF4-FFF2-40B4-BE49-F238E27FC236}">
                <a16:creationId xmlns:a16="http://schemas.microsoft.com/office/drawing/2014/main" id="{CA3DA409-0E55-40BB-922A-73A2973CF76D}"/>
              </a:ext>
            </a:extLst>
          </p:cNvPr>
          <p:cNvGraphicFramePr>
            <a:graphicFrameLocks noGrp="1"/>
          </p:cNvGraphicFramePr>
          <p:nvPr>
            <p:ph idx="1"/>
            <p:extLst>
              <p:ext uri="{D42A27DB-BD31-4B8C-83A1-F6EECF244321}">
                <p14:modId xmlns:p14="http://schemas.microsoft.com/office/powerpoint/2010/main" val="4126551079"/>
              </p:ext>
            </p:extLst>
          </p:nvPr>
        </p:nvGraphicFramePr>
        <p:xfrm>
          <a:off x="263525" y="1825625"/>
          <a:ext cx="11517313"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04826077"/>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5975D-E224-0DA8-33AC-3A200BDE80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01BD8-EC8B-CEA5-B6FE-38BC38875976}"/>
              </a:ext>
            </a:extLst>
          </p:cNvPr>
          <p:cNvSpPr>
            <a:spLocks noGrp="1"/>
          </p:cNvSpPr>
          <p:nvPr>
            <p:ph type="title"/>
          </p:nvPr>
        </p:nvSpPr>
        <p:spPr/>
        <p:txBody>
          <a:bodyPr/>
          <a:lstStyle/>
          <a:p>
            <a:pPr algn="l"/>
            <a:r>
              <a:rPr lang="en-EE" dirty="0"/>
              <a:t>Eelistatud algusaeg (8:30 valikust eemaldatud)</a:t>
            </a:r>
          </a:p>
        </p:txBody>
      </p:sp>
      <p:graphicFrame>
        <p:nvGraphicFramePr>
          <p:cNvPr id="7" name="Content Placeholder 6">
            <a:extLst>
              <a:ext uri="{FF2B5EF4-FFF2-40B4-BE49-F238E27FC236}">
                <a16:creationId xmlns:a16="http://schemas.microsoft.com/office/drawing/2014/main" id="{903E09BB-B130-F3CA-2608-D974CAD23749}"/>
              </a:ext>
            </a:extLst>
          </p:cNvPr>
          <p:cNvGraphicFramePr>
            <a:graphicFrameLocks noGrp="1"/>
          </p:cNvGraphicFramePr>
          <p:nvPr>
            <p:ph idx="1"/>
            <p:extLst>
              <p:ext uri="{D42A27DB-BD31-4B8C-83A1-F6EECF244321}">
                <p14:modId xmlns:p14="http://schemas.microsoft.com/office/powerpoint/2010/main" val="1539102080"/>
              </p:ext>
            </p:extLst>
          </p:nvPr>
        </p:nvGraphicFramePr>
        <p:xfrm>
          <a:off x="263525" y="1825625"/>
          <a:ext cx="11517313"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72978694"/>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57454-1515-32DF-8ED5-271173BBEFDD}"/>
            </a:ext>
          </a:extLst>
        </p:cNvPr>
        <p:cNvGrpSpPr/>
        <p:nvPr/>
      </p:nvGrpSpPr>
      <p:grpSpPr>
        <a:xfrm>
          <a:off x="0" y="0"/>
          <a:ext cx="0" cy="0"/>
          <a:chOff x="0" y="0"/>
          <a:chExt cx="0" cy="0"/>
        </a:xfrm>
      </p:grpSpPr>
      <p:sp>
        <p:nvSpPr>
          <p:cNvPr id="2" name="Pealkiri 1">
            <a:extLst>
              <a:ext uri="{FF2B5EF4-FFF2-40B4-BE49-F238E27FC236}">
                <a16:creationId xmlns:a16="http://schemas.microsoft.com/office/drawing/2014/main" id="{A9D0AF7B-B027-79A3-48D1-BFEE68E4FBEB}"/>
              </a:ext>
            </a:extLst>
          </p:cNvPr>
          <p:cNvSpPr>
            <a:spLocks noGrp="1"/>
          </p:cNvSpPr>
          <p:nvPr>
            <p:ph type="title"/>
          </p:nvPr>
        </p:nvSpPr>
        <p:spPr/>
        <p:txBody>
          <a:bodyPr/>
          <a:lstStyle/>
          <a:p>
            <a:r>
              <a:rPr lang="et-EE" dirty="0"/>
              <a:t>Sissejuhatus</a:t>
            </a:r>
          </a:p>
        </p:txBody>
      </p:sp>
      <p:sp>
        <p:nvSpPr>
          <p:cNvPr id="3" name="Sisu kohatäide 2">
            <a:extLst>
              <a:ext uri="{FF2B5EF4-FFF2-40B4-BE49-F238E27FC236}">
                <a16:creationId xmlns:a16="http://schemas.microsoft.com/office/drawing/2014/main" id="{190540B8-17AB-8D83-CE7A-E8620C8077D9}"/>
              </a:ext>
            </a:extLst>
          </p:cNvPr>
          <p:cNvSpPr>
            <a:spLocks noGrp="1"/>
          </p:cNvSpPr>
          <p:nvPr>
            <p:ph idx="1"/>
          </p:nvPr>
        </p:nvSpPr>
        <p:spPr/>
        <p:txBody>
          <a:bodyPr>
            <a:normAutofit/>
          </a:bodyPr>
          <a:lstStyle/>
          <a:p>
            <a:r>
              <a:rPr lang="et-EE" dirty="0"/>
              <a:t>Vastavalt Eesti Vabariigi valitsuse </a:t>
            </a:r>
            <a:r>
              <a:rPr lang="et-EE" dirty="0">
                <a:solidFill>
                  <a:srgbClr val="11BBFF"/>
                </a:solidFill>
                <a:hlinkClick r:id="rId2">
                  <a:extLst>
                    <a:ext uri="{A12FA001-AC4F-418D-AE19-62706E023703}">
                      <ahyp:hlinkClr xmlns:ahyp="http://schemas.microsoft.com/office/drawing/2018/hyperlinkcolor" val="tx"/>
                    </a:ext>
                  </a:extLst>
                </a:hlinkClick>
              </a:rPr>
              <a:t>määrusele</a:t>
            </a:r>
            <a:r>
              <a:rPr lang="et-EE" dirty="0"/>
              <a:t> muudetakse alates järgmisest õppeaastast koolitundide algusaega, et see oleks </a:t>
            </a:r>
            <a:r>
              <a:rPr lang="et-EE" b="1" dirty="0"/>
              <a:t>üldjuhul</a:t>
            </a:r>
            <a:r>
              <a:rPr lang="et-EE" dirty="0"/>
              <a:t> kl 9:00 (hoolekogu otsusega on võimalik sätestada ka varasem aeg, kuid mitte enne kl 8:00).</a:t>
            </a:r>
          </a:p>
          <a:p>
            <a:r>
              <a:rPr lang="et-EE" dirty="0"/>
              <a:t>Senini on Kõrveküla Põhikoolis alanud kõikide klasside tunnid kl 8:00.</a:t>
            </a:r>
          </a:p>
          <a:p>
            <a:r>
              <a:rPr lang="et-EE" dirty="0"/>
              <a:t>Hindamaks koolitundide algusaja võimaliku muudatuse mõju kooli töötajatele, õpilastele ja lapsevanematele, viis Tartu Vallavalitsus läbi küsitlusuuringu.</a:t>
            </a:r>
          </a:p>
          <a:p>
            <a:r>
              <a:rPr lang="et-EE" dirty="0"/>
              <a:t>Uuringu </a:t>
            </a:r>
            <a:r>
              <a:rPr lang="et-EE" b="1" dirty="0"/>
              <a:t>eesmärk</a:t>
            </a:r>
            <a:r>
              <a:rPr lang="et-EE" dirty="0"/>
              <a:t> oli anda kooli pidajale ja koolile vajalikku taustainfot tundide algusaja osas otsuse tegemiseks.</a:t>
            </a:r>
          </a:p>
        </p:txBody>
      </p:sp>
    </p:spTree>
    <p:extLst>
      <p:ext uri="{BB962C8B-B14F-4D97-AF65-F5344CB8AC3E}">
        <p14:creationId xmlns:p14="http://schemas.microsoft.com/office/powerpoint/2010/main" val="1073840705"/>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7B1AE-A96B-BA77-5578-8313E849C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F7B8D6-C878-DED0-10E7-A86DFF53569F}"/>
              </a:ext>
            </a:extLst>
          </p:cNvPr>
          <p:cNvSpPr>
            <a:spLocks noGrp="1"/>
          </p:cNvSpPr>
          <p:nvPr>
            <p:ph type="title"/>
          </p:nvPr>
        </p:nvSpPr>
        <p:spPr/>
        <p:txBody>
          <a:bodyPr/>
          <a:lstStyle/>
          <a:p>
            <a:r>
              <a:rPr lang="en-EE" dirty="0"/>
              <a:t>Kokkuvõttes saab öelda, et: (1)</a:t>
            </a:r>
          </a:p>
        </p:txBody>
      </p:sp>
      <p:sp>
        <p:nvSpPr>
          <p:cNvPr id="3" name="Content Placeholder 2">
            <a:extLst>
              <a:ext uri="{FF2B5EF4-FFF2-40B4-BE49-F238E27FC236}">
                <a16:creationId xmlns:a16="http://schemas.microsoft.com/office/drawing/2014/main" id="{ECE7649D-E6B5-D0B5-420B-E35A951AFEB9}"/>
              </a:ext>
            </a:extLst>
          </p:cNvPr>
          <p:cNvSpPr>
            <a:spLocks noGrp="1"/>
          </p:cNvSpPr>
          <p:nvPr>
            <p:ph idx="1"/>
          </p:nvPr>
        </p:nvSpPr>
        <p:spPr/>
        <p:txBody>
          <a:bodyPr>
            <a:normAutofit fontScale="92500" lnSpcReduction="10000"/>
          </a:bodyPr>
          <a:lstStyle/>
          <a:p>
            <a:r>
              <a:rPr lang="en-EE" dirty="0"/>
              <a:t>Poolte vastanute jaoks on koolipäeva hilisem algus positiivne muutus, ligikaudu sama paljudele (46%) aga negatiivne. Seega selget valdavat eelistust ei ole.</a:t>
            </a:r>
          </a:p>
          <a:p>
            <a:r>
              <a:rPr lang="en-EE" dirty="0"/>
              <a:t>Keskeltläbi kolmandik eelistab algusajana 9:00 ja täpselt sama palju eelistab 8:00.</a:t>
            </a:r>
          </a:p>
          <a:p>
            <a:r>
              <a:rPr lang="en-EE" dirty="0"/>
              <a:t>Seejuures eelistavad õpilased ja vanemad sagedamini hilist ja töötaja</a:t>
            </a:r>
            <a:r>
              <a:rPr lang="et-EE" dirty="0"/>
              <a:t>d</a:t>
            </a:r>
            <a:r>
              <a:rPr lang="en-EE" dirty="0"/>
              <a:t> varasemat algusaega. Samuti eristuvad vastused piirkonnapõhiselt:</a:t>
            </a:r>
          </a:p>
          <a:p>
            <a:pPr lvl="1"/>
            <a:r>
              <a:rPr lang="en-EE" dirty="0"/>
              <a:t>Kooli lähedal elavad soovivad pigem hilisemat ja kaugemal elavad varasemat aega.</a:t>
            </a:r>
          </a:p>
          <a:p>
            <a:pPr lvl="1"/>
            <a:r>
              <a:rPr lang="en-EE" dirty="0"/>
              <a:t>Põhjused on eriilmelised:</a:t>
            </a:r>
          </a:p>
          <a:p>
            <a:pPr lvl="2"/>
            <a:r>
              <a:rPr lang="en-EE" dirty="0"/>
              <a:t>Hilisemat algust soovijad rõhuvad noorte unerežiimile ja vajadusele hommikuti kauem magada.</a:t>
            </a:r>
          </a:p>
          <a:p>
            <a:pPr lvl="2"/>
            <a:r>
              <a:rPr lang="en-EE" dirty="0"/>
              <a:t>Varasemat algust eelistavad vastanud seavad esikohale logistilised põhjused – peavad kodust tööle jõudmiseks varem startima ja muude võimaluste puududes viiakse ühtlasi lapsed kooli.</a:t>
            </a:r>
          </a:p>
        </p:txBody>
      </p:sp>
    </p:spTree>
    <p:extLst>
      <p:ext uri="{BB962C8B-B14F-4D97-AF65-F5344CB8AC3E}">
        <p14:creationId xmlns:p14="http://schemas.microsoft.com/office/powerpoint/2010/main" val="2662276451"/>
      </p:ext>
    </p:extLst>
  </p:cSld>
  <p:clrMapOvr>
    <a:masterClrMapping/>
  </p:clrMapOvr>
  <p:transition spd="med">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A7160-C070-4FE9-DD8E-54B5084A6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06A35-0CB9-2E6F-4C12-D7850AF9EFAB}"/>
              </a:ext>
            </a:extLst>
          </p:cNvPr>
          <p:cNvSpPr>
            <a:spLocks noGrp="1"/>
          </p:cNvSpPr>
          <p:nvPr>
            <p:ph type="title"/>
          </p:nvPr>
        </p:nvSpPr>
        <p:spPr/>
        <p:txBody>
          <a:bodyPr/>
          <a:lstStyle/>
          <a:p>
            <a:r>
              <a:rPr lang="en-EE" dirty="0"/>
              <a:t>Kokkuvõttes saab öelda, et: (2)</a:t>
            </a:r>
          </a:p>
        </p:txBody>
      </p:sp>
      <p:sp>
        <p:nvSpPr>
          <p:cNvPr id="3" name="Content Placeholder 2">
            <a:extLst>
              <a:ext uri="{FF2B5EF4-FFF2-40B4-BE49-F238E27FC236}">
                <a16:creationId xmlns:a16="http://schemas.microsoft.com/office/drawing/2014/main" id="{662315D5-2302-F94F-0EB1-007D8E62CD4F}"/>
              </a:ext>
            </a:extLst>
          </p:cNvPr>
          <p:cNvSpPr>
            <a:spLocks noGrp="1"/>
          </p:cNvSpPr>
          <p:nvPr>
            <p:ph idx="1"/>
          </p:nvPr>
        </p:nvSpPr>
        <p:spPr/>
        <p:txBody>
          <a:bodyPr>
            <a:normAutofit fontScale="85000" lnSpcReduction="10000"/>
          </a:bodyPr>
          <a:lstStyle/>
          <a:p>
            <a:r>
              <a:rPr lang="et-EE" noProof="1"/>
              <a:t>Peamised argumendid hilisema algusaja poolt ja vastu on järgmised:</a:t>
            </a:r>
          </a:p>
          <a:p>
            <a:pPr lvl="1"/>
            <a:r>
              <a:rPr lang="et-EE" noProof="1"/>
              <a:t>Poolt:</a:t>
            </a:r>
          </a:p>
          <a:p>
            <a:pPr lvl="2"/>
            <a:r>
              <a:rPr lang="et-EE" noProof="1"/>
              <a:t>Uni ja tervis: pooldajad toovad peamise argumendina välja laste unevajaduse ja vaimse tervise. Leitakse, et lapsed on praegu kurnatud ja lisatund hommikul vähendaks stressi ning parandaks õppevõimet.</a:t>
            </a:r>
          </a:p>
          <a:p>
            <a:pPr lvl="2"/>
            <a:r>
              <a:rPr lang="et-EE" noProof="1"/>
              <a:t>Loomulik rütm: mitmed vastajad märgivad, et teismeliste bioloogiline kell soosib hilisemat ärkamist ja praegune varajane algus on neile piinav.</a:t>
            </a:r>
          </a:p>
          <a:p>
            <a:pPr lvl="1"/>
            <a:r>
              <a:rPr lang="et-EE" noProof="1"/>
              <a:t>Vastu:</a:t>
            </a:r>
          </a:p>
          <a:p>
            <a:pPr lvl="2"/>
            <a:r>
              <a:rPr lang="et-EE" noProof="1"/>
              <a:t>Transport ja logistika: see on kõige sagedasem mure. Maapiirkondades elavad pered sõltuvad harvast bussiühendusest, mis on sätitud kella 8-ks. Hilisem algus tähendaks lastele kas ebamugavat ootamist hommikul või transpordi puudumist õhtul.</a:t>
            </a:r>
          </a:p>
          <a:p>
            <a:pPr lvl="2"/>
            <a:r>
              <a:rPr lang="et-EE" noProof="1"/>
              <a:t>Huvitegevus: kardetakse, et hilisem koolipäeva lõpp "sööb ära" aja trennideks ja huviringideks, mis algavad kindlatel kellaaegadel. Lapsed ei jõuaks enam trenni või peaksid loobuma hobidest.</a:t>
            </a:r>
          </a:p>
          <a:p>
            <a:pPr lvl="2"/>
            <a:r>
              <a:rPr lang="et-EE" noProof="1"/>
              <a:t>Vanemate tööaeg: kuna vanemate tööpäev algab enamasti kell 8.00, tekitab hilisem kooli algus olukorra, kus algklassilapsed peavad hommikul üksi ärkama ja kooli minema. See tekitab vanemates ebakindlust (kas laps ärkab, kas jõuab bussi peale).</a:t>
            </a:r>
          </a:p>
          <a:p>
            <a:pPr lvl="2"/>
            <a:r>
              <a:rPr lang="et-EE" noProof="1"/>
              <a:t>Lühem õhtu: leitakse, et hilisem lõpp vähendab pere ühist aega õhtul ja lükkab kodutööde tegemise liiga hilisesse aega, mil lapsed on juba väsinud.</a:t>
            </a:r>
          </a:p>
        </p:txBody>
      </p:sp>
    </p:spTree>
    <p:extLst>
      <p:ext uri="{BB962C8B-B14F-4D97-AF65-F5344CB8AC3E}">
        <p14:creationId xmlns:p14="http://schemas.microsoft.com/office/powerpoint/2010/main" val="57119340"/>
      </p:ext>
    </p:extLst>
  </p:cSld>
  <p:clrMapOvr>
    <a:masterClrMapping/>
  </p:clrMapOvr>
  <p:transition spd="med">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F7831-8FDF-01FF-67AE-8C7E9FE1B3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0FBBE3-B5F5-B90E-C950-B25A57130814}"/>
              </a:ext>
            </a:extLst>
          </p:cNvPr>
          <p:cNvSpPr>
            <a:spLocks noGrp="1"/>
          </p:cNvSpPr>
          <p:nvPr>
            <p:ph type="title"/>
          </p:nvPr>
        </p:nvSpPr>
        <p:spPr/>
        <p:txBody>
          <a:bodyPr/>
          <a:lstStyle/>
          <a:p>
            <a:r>
              <a:rPr lang="en-EE" dirty="0"/>
              <a:t>Kokkuvõttes saab öelda, et: (3)</a:t>
            </a:r>
          </a:p>
        </p:txBody>
      </p:sp>
      <p:sp>
        <p:nvSpPr>
          <p:cNvPr id="3" name="Content Placeholder 2">
            <a:extLst>
              <a:ext uri="{FF2B5EF4-FFF2-40B4-BE49-F238E27FC236}">
                <a16:creationId xmlns:a16="http://schemas.microsoft.com/office/drawing/2014/main" id="{2D07B26D-5EDE-A578-4AA1-8501434F218E}"/>
              </a:ext>
            </a:extLst>
          </p:cNvPr>
          <p:cNvSpPr>
            <a:spLocks noGrp="1"/>
          </p:cNvSpPr>
          <p:nvPr>
            <p:ph idx="1"/>
          </p:nvPr>
        </p:nvSpPr>
        <p:spPr/>
        <p:txBody>
          <a:bodyPr>
            <a:normAutofit fontScale="92500" lnSpcReduction="20000"/>
          </a:bodyPr>
          <a:lstStyle/>
          <a:p>
            <a:r>
              <a:rPr lang="en-EE" dirty="0"/>
              <a:t>Keegi ei soovi koolipäeva pikenemist, mis komplitseeriks kooliväliseid tegevusi ja oleks väsitav. Soovituslik lõpuaeg on hiljemalt 15:30.</a:t>
            </a:r>
          </a:p>
          <a:p>
            <a:r>
              <a:rPr lang="en-EE" dirty="0"/>
              <a:t>Kompromissina nähakse algusaega 8:30, mis võimaldaks mõnevõrra pikemat und, kuid arvestaks ka kaugemalt / varem tulijate soovidega. Ka kooli töötajaskond näeb seda teostatava alternatiivina.</a:t>
            </a:r>
          </a:p>
          <a:p>
            <a:r>
              <a:rPr lang="en-EE" dirty="0"/>
              <a:t>Küsimused, millele mõelda:</a:t>
            </a:r>
          </a:p>
          <a:p>
            <a:pPr lvl="1"/>
            <a:r>
              <a:rPr lang="en-EE" dirty="0"/>
              <a:t>Transport kaugemalt tulijatele</a:t>
            </a:r>
          </a:p>
          <a:p>
            <a:pPr lvl="1"/>
            <a:r>
              <a:rPr lang="en-EE" dirty="0"/>
              <a:t>Täiendav söögipaus enne huviringi (ei pea tasuta olema)</a:t>
            </a:r>
          </a:p>
          <a:p>
            <a:pPr lvl="1"/>
            <a:r>
              <a:rPr lang="en-EE" dirty="0"/>
              <a:t>Hommikusöök koolis</a:t>
            </a:r>
          </a:p>
          <a:p>
            <a:pPr lvl="1"/>
            <a:r>
              <a:rPr lang="en-EE" dirty="0"/>
              <a:t>Alguskellaaja diferentseerimine (algkool varem)</a:t>
            </a:r>
          </a:p>
          <a:p>
            <a:pPr lvl="1"/>
            <a:r>
              <a:rPr lang="en-EE" dirty="0"/>
              <a:t>Topelttunnid võiksid koolipäeva kestust lühendada, kuid need ei ole sobilikud igas aines.</a:t>
            </a:r>
          </a:p>
          <a:p>
            <a:pPr lvl="1"/>
            <a:r>
              <a:rPr lang="en-EE" dirty="0"/>
              <a:t>Töötajate tööaeg ei tohi pikeneda.</a:t>
            </a:r>
          </a:p>
          <a:p>
            <a:pPr lvl="1"/>
            <a:endParaRPr lang="en-EE" dirty="0"/>
          </a:p>
          <a:p>
            <a:pPr lvl="1"/>
            <a:endParaRPr lang="en-EE" dirty="0"/>
          </a:p>
        </p:txBody>
      </p:sp>
    </p:spTree>
    <p:extLst>
      <p:ext uri="{BB962C8B-B14F-4D97-AF65-F5344CB8AC3E}">
        <p14:creationId xmlns:p14="http://schemas.microsoft.com/office/powerpoint/2010/main" val="2359112264"/>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D67F7-21A2-A790-9583-207D1DACFF16}"/>
              </a:ext>
            </a:extLst>
          </p:cNvPr>
          <p:cNvSpPr>
            <a:spLocks noGrp="1"/>
          </p:cNvSpPr>
          <p:nvPr>
            <p:ph type="title"/>
          </p:nvPr>
        </p:nvSpPr>
        <p:spPr/>
        <p:txBody>
          <a:bodyPr/>
          <a:lstStyle/>
          <a:p>
            <a:r>
              <a:rPr lang="en-EE"/>
              <a:t>Metodoloogia</a:t>
            </a:r>
          </a:p>
        </p:txBody>
      </p:sp>
      <p:sp>
        <p:nvSpPr>
          <p:cNvPr id="3" name="Content Placeholder 2">
            <a:extLst>
              <a:ext uri="{FF2B5EF4-FFF2-40B4-BE49-F238E27FC236}">
                <a16:creationId xmlns:a16="http://schemas.microsoft.com/office/drawing/2014/main" id="{0453B883-240A-FD74-18B9-915F2034DC72}"/>
              </a:ext>
            </a:extLst>
          </p:cNvPr>
          <p:cNvSpPr>
            <a:spLocks noGrp="1"/>
          </p:cNvSpPr>
          <p:nvPr>
            <p:ph idx="1"/>
          </p:nvPr>
        </p:nvSpPr>
        <p:spPr/>
        <p:txBody>
          <a:bodyPr>
            <a:normAutofit fontScale="62500" lnSpcReduction="20000"/>
          </a:bodyPr>
          <a:lstStyle/>
          <a:p>
            <a:r>
              <a:rPr lang="en-EE" dirty="0"/>
              <a:t>Tegemist oli küsitlusuuringuga, mis viidi läbi veebikeskkonnas </a:t>
            </a:r>
            <a:r>
              <a:rPr lang="en-EE" i="1" dirty="0"/>
              <a:t>SurveyMonkey</a:t>
            </a:r>
            <a:r>
              <a:rPr lang="en-EE" dirty="0"/>
              <a:t> perioodil 19.–30.01.2026.</a:t>
            </a:r>
          </a:p>
          <a:p>
            <a:r>
              <a:rPr lang="en-EE" dirty="0"/>
              <a:t>Küsitleti kolme sihtgruppi:</a:t>
            </a:r>
          </a:p>
          <a:p>
            <a:pPr lvl="1"/>
            <a:r>
              <a:rPr lang="en-EE" dirty="0"/>
              <a:t>Kõikide klasside vanemad (arvestati, et igast perest vastas üks vanem; iga lapse kohta paluti täita eraldi ankeet)</a:t>
            </a:r>
          </a:p>
          <a:p>
            <a:pPr lvl="1"/>
            <a:r>
              <a:rPr lang="en-EE" dirty="0"/>
              <a:t>4.–8. klasside õpilased</a:t>
            </a:r>
          </a:p>
          <a:p>
            <a:pPr lvl="1"/>
            <a:r>
              <a:rPr lang="en-EE" dirty="0"/>
              <a:t>Töötajad</a:t>
            </a:r>
          </a:p>
          <a:p>
            <a:r>
              <a:rPr lang="en-EE" dirty="0"/>
              <a:t>Keskkonnas programmeeriti igale sihtgrupile oma ankeet</a:t>
            </a:r>
            <a:r>
              <a:rPr lang="et-EE" dirty="0"/>
              <a:t>, </a:t>
            </a:r>
            <a:r>
              <a:rPr lang="en-EE" dirty="0"/>
              <a:t>mida levitati kooli poolt Stuudiumi keskkonnas.</a:t>
            </a:r>
          </a:p>
          <a:p>
            <a:r>
              <a:rPr lang="en-EE" dirty="0"/>
              <a:t>Enne küsitluste avalikustamist kooskõlastati küsimused Tartu Vallavalitsusega, arvestades lisaks kooli hoolekogu ja vanematekogu ettepanekuid.</a:t>
            </a:r>
          </a:p>
          <a:p>
            <a:r>
              <a:rPr lang="en-EE" dirty="0"/>
              <a:t>Lisaks viidi läbi täiendavad arutelud sihtgrupi esindajatega tulemuste täpsemaks lahti mõtestamiseks.</a:t>
            </a:r>
          </a:p>
          <a:p>
            <a:pPr lvl="1"/>
            <a:r>
              <a:rPr lang="en-EE" dirty="0"/>
              <a:t>Vanemate arutelul osales 9 inimest.</a:t>
            </a:r>
          </a:p>
          <a:p>
            <a:pPr lvl="1"/>
            <a:r>
              <a:rPr lang="en-EE" dirty="0"/>
              <a:t>Õpilaste seisukohti täpsustati mitme lühiarutelu käigus (konsultant vestles vahetunni vältel 4., 6. ja 8. klasside õpilastega.</a:t>
            </a:r>
          </a:p>
          <a:p>
            <a:pPr lvl="1"/>
            <a:r>
              <a:rPr lang="en-EE" dirty="0"/>
              <a:t>Töötajate seisukohti täpsustati pikema intervjuu käigus kooli õppejuhiga.</a:t>
            </a:r>
          </a:p>
          <a:p>
            <a:r>
              <a:rPr lang="en-EE" dirty="0"/>
              <a:t>Reeglina on tulemusi esitletud kahes vaates: 1) elukoht piirkondade kaupa, 2) klass (töötaja puhul roll – õpetaja või muu).</a:t>
            </a:r>
          </a:p>
        </p:txBody>
      </p:sp>
    </p:spTree>
    <p:extLst>
      <p:ext uri="{BB962C8B-B14F-4D97-AF65-F5344CB8AC3E}">
        <p14:creationId xmlns:p14="http://schemas.microsoft.com/office/powerpoint/2010/main" val="1237547485"/>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DF867-A8B4-E5EC-6110-24102A54D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7A344-76E0-EC59-0977-3B6D1242752F}"/>
              </a:ext>
            </a:extLst>
          </p:cNvPr>
          <p:cNvSpPr>
            <a:spLocks noGrp="1"/>
          </p:cNvSpPr>
          <p:nvPr>
            <p:ph type="title"/>
          </p:nvPr>
        </p:nvSpPr>
        <p:spPr/>
        <p:txBody>
          <a:bodyPr/>
          <a:lstStyle/>
          <a:p>
            <a:r>
              <a:rPr lang="en-EE" dirty="0"/>
              <a:t>Piirkondlik jaotus</a:t>
            </a:r>
          </a:p>
        </p:txBody>
      </p:sp>
      <p:sp>
        <p:nvSpPr>
          <p:cNvPr id="3" name="Content Placeholder 2">
            <a:extLst>
              <a:ext uri="{FF2B5EF4-FFF2-40B4-BE49-F238E27FC236}">
                <a16:creationId xmlns:a16="http://schemas.microsoft.com/office/drawing/2014/main" id="{21C65160-3BAF-D182-3F95-F6D505306D0B}"/>
              </a:ext>
            </a:extLst>
          </p:cNvPr>
          <p:cNvSpPr>
            <a:spLocks noGrp="1"/>
          </p:cNvSpPr>
          <p:nvPr>
            <p:ph idx="1"/>
          </p:nvPr>
        </p:nvSpPr>
        <p:spPr/>
        <p:txBody>
          <a:bodyPr>
            <a:normAutofit fontScale="70000" lnSpcReduction="20000"/>
          </a:bodyPr>
          <a:lstStyle/>
          <a:p>
            <a:r>
              <a:rPr lang="et-EE" noProof="1"/>
              <a:t>Piirkondliku ülevaate saamiseks jaotati Tartu valla asustusüksused vastavalt valla arengukava lisale 1 kantidesse, v.a Kõrveküla alevik ja Raadi alev, kus vastajate arv oli suur. Samuti eristati Tartu linn ja muu omavalitsus.</a:t>
            </a:r>
          </a:p>
          <a:p>
            <a:r>
              <a:rPr lang="et-EE" noProof="1"/>
              <a:t>Analüüsis kasutatud jaotus oli järgmine:</a:t>
            </a:r>
          </a:p>
          <a:p>
            <a:pPr marL="914400" lvl="1" indent="-457200">
              <a:buFont typeface="+mj-lt"/>
              <a:buAutoNum type="arabicPeriod"/>
            </a:pPr>
            <a:r>
              <a:rPr lang="et-EE" noProof="1"/>
              <a:t>Kõrveküla alevik</a:t>
            </a:r>
          </a:p>
          <a:p>
            <a:pPr marL="914400" lvl="1" indent="-457200">
              <a:buFont typeface="+mj-lt"/>
              <a:buAutoNum type="arabicPeriod"/>
            </a:pPr>
            <a:r>
              <a:rPr lang="et-EE" noProof="1"/>
              <a:t>Kõrveküla kant (Aovere, Arupää, Haava, Lombi, Möllatsi, Tila, Vesneri, Viidike, Väägvere)</a:t>
            </a:r>
          </a:p>
          <a:p>
            <a:pPr marL="914400" lvl="1" indent="-457200">
              <a:buFont typeface="+mj-lt"/>
              <a:buAutoNum type="arabicPeriod"/>
            </a:pPr>
            <a:r>
              <a:rPr lang="et-EE" noProof="1"/>
              <a:t>Lähte kant (Erala, Kastli, Lähte, Pupastvere, Sootaga, Vasula, Võibla)</a:t>
            </a:r>
          </a:p>
          <a:p>
            <a:pPr marL="914400" lvl="1" indent="-457200">
              <a:buFont typeface="+mj-lt"/>
              <a:buAutoNum type="arabicPeriod"/>
            </a:pPr>
            <a:r>
              <a:rPr lang="et-EE" noProof="1"/>
              <a:t>Muu kant (Elistvere, Juula, Kaiavere, Kaitsemõisa, Kassema, Koogi, Kukulinna, Kõduküla, Kõnnujõe, Kõrenduse, Kämara, Kärevere, Kärkna, Kärksi, Laeva, Lammiku, Lilu, Maarja-Magdaleena, Metsanuka, Nõela, Otslava, Pataste, Piiri, Puhtaleiva, Raigastvere, Reinu, Saadjärve, Saare, Salu, Sepa, Siniküla, Soitsjärve, Sojamaa, Sortsi, Tabivere, Tooni, Tormi, Uhmardu, Valgma, Valmaotsa, Voldi, Väänikvere, Õvanurme, Õvi, Äksi)</a:t>
            </a:r>
          </a:p>
          <a:p>
            <a:pPr marL="914400" lvl="1" indent="-457200">
              <a:buFont typeface="+mj-lt"/>
              <a:buAutoNum type="arabicPeriod"/>
            </a:pPr>
            <a:r>
              <a:rPr lang="et-EE" noProof="1"/>
              <a:t>Raadi alev</a:t>
            </a:r>
          </a:p>
          <a:p>
            <a:pPr marL="914400" lvl="1" indent="-457200">
              <a:buFont typeface="+mj-lt"/>
              <a:buAutoNum type="arabicPeriod"/>
            </a:pPr>
            <a:r>
              <a:rPr lang="et-EE" noProof="1"/>
              <a:t>Tammistu kant (Kükitaja, Taabri, Tammistu, Vilussaare)</a:t>
            </a:r>
          </a:p>
          <a:p>
            <a:pPr marL="914400" lvl="1" indent="-457200">
              <a:buFont typeface="+mj-lt"/>
              <a:buAutoNum type="arabicPeriod"/>
            </a:pPr>
            <a:r>
              <a:rPr lang="et-EE" noProof="1"/>
              <a:t>Vahi kant (Maramaa, Vahi)</a:t>
            </a:r>
          </a:p>
          <a:p>
            <a:pPr marL="914400" lvl="1" indent="-457200">
              <a:buFont typeface="+mj-lt"/>
              <a:buAutoNum type="arabicPeriod"/>
            </a:pPr>
            <a:r>
              <a:rPr lang="et-EE" noProof="1"/>
              <a:t>Vedu kant (Igavere, Jõusa, Kikivere, Kobratu, Nigula, Soeküla, Toolamaa, Vedu)</a:t>
            </a:r>
          </a:p>
          <a:p>
            <a:pPr marL="914400" lvl="1" indent="-457200">
              <a:buFont typeface="+mj-lt"/>
              <a:buAutoNum type="arabicPeriod"/>
            </a:pPr>
            <a:r>
              <a:rPr lang="et-EE" noProof="1"/>
              <a:t>Tartu linn</a:t>
            </a:r>
          </a:p>
          <a:p>
            <a:pPr marL="914400" lvl="1" indent="-457200">
              <a:buFont typeface="+mj-lt"/>
              <a:buAutoNum type="arabicPeriod"/>
            </a:pPr>
            <a:r>
              <a:rPr lang="et-EE" noProof="1"/>
              <a:t>Muu omavalitsus</a:t>
            </a:r>
          </a:p>
        </p:txBody>
      </p:sp>
    </p:spTree>
    <p:extLst>
      <p:ext uri="{BB962C8B-B14F-4D97-AF65-F5344CB8AC3E}">
        <p14:creationId xmlns:p14="http://schemas.microsoft.com/office/powerpoint/2010/main" val="2736918685"/>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C1E7FB3-D131-6E52-676D-03C16B93263B}"/>
              </a:ext>
            </a:extLst>
          </p:cNvPr>
          <p:cNvSpPr>
            <a:spLocks noGrp="1"/>
          </p:cNvSpPr>
          <p:nvPr>
            <p:ph type="title"/>
          </p:nvPr>
        </p:nvSpPr>
        <p:spPr/>
        <p:txBody>
          <a:bodyPr/>
          <a:lstStyle/>
          <a:p>
            <a:r>
              <a:rPr lang="et-EE" dirty="0"/>
              <a:t>Vastanud (vanemad)</a:t>
            </a:r>
          </a:p>
        </p:txBody>
      </p:sp>
      <p:graphicFrame>
        <p:nvGraphicFramePr>
          <p:cNvPr id="4" name="Sisu kohatäide 3">
            <a:extLst>
              <a:ext uri="{FF2B5EF4-FFF2-40B4-BE49-F238E27FC236}">
                <a16:creationId xmlns:a16="http://schemas.microsoft.com/office/drawing/2014/main" id="{1377DB18-8590-83C6-7433-DA6F83B562B2}"/>
              </a:ext>
            </a:extLst>
          </p:cNvPr>
          <p:cNvGraphicFramePr>
            <a:graphicFrameLocks noGrp="1"/>
          </p:cNvGraphicFramePr>
          <p:nvPr>
            <p:ph idx="1"/>
            <p:extLst>
              <p:ext uri="{D42A27DB-BD31-4B8C-83A1-F6EECF244321}">
                <p14:modId xmlns:p14="http://schemas.microsoft.com/office/powerpoint/2010/main" val="2957134912"/>
              </p:ext>
            </p:extLst>
          </p:nvPr>
        </p:nvGraphicFramePr>
        <p:xfrm>
          <a:off x="261765" y="1690688"/>
          <a:ext cx="5760640" cy="2095500"/>
        </p:xfrm>
        <a:graphic>
          <a:graphicData uri="http://schemas.openxmlformats.org/drawingml/2006/table">
            <a:tbl>
              <a:tblPr/>
              <a:tblGrid>
                <a:gridCol w="721667">
                  <a:extLst>
                    <a:ext uri="{9D8B030D-6E8A-4147-A177-3AD203B41FA5}">
                      <a16:colId xmlns:a16="http://schemas.microsoft.com/office/drawing/2014/main" val="4253898889"/>
                    </a:ext>
                  </a:extLst>
                </a:gridCol>
                <a:gridCol w="1080120">
                  <a:extLst>
                    <a:ext uri="{9D8B030D-6E8A-4147-A177-3AD203B41FA5}">
                      <a16:colId xmlns:a16="http://schemas.microsoft.com/office/drawing/2014/main" val="1236869963"/>
                    </a:ext>
                  </a:extLst>
                </a:gridCol>
                <a:gridCol w="1656184">
                  <a:extLst>
                    <a:ext uri="{9D8B030D-6E8A-4147-A177-3AD203B41FA5}">
                      <a16:colId xmlns:a16="http://schemas.microsoft.com/office/drawing/2014/main" val="21244194"/>
                    </a:ext>
                  </a:extLst>
                </a:gridCol>
                <a:gridCol w="2302669">
                  <a:extLst>
                    <a:ext uri="{9D8B030D-6E8A-4147-A177-3AD203B41FA5}">
                      <a16:colId xmlns:a16="http://schemas.microsoft.com/office/drawing/2014/main" val="1328212091"/>
                    </a:ext>
                  </a:extLst>
                </a:gridCol>
              </a:tblGrid>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Klass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Vastanud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Õpilasi koolis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Vastanute 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7098319"/>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79</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79</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60931994"/>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69</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78%</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42835408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a:t>
                      </a:r>
                    </a:p>
                  </a:txBody>
                  <a:tcPr marL="7620" marR="7620" marT="7620" marB="0" anchor="b">
                    <a:lnL>
                      <a:noFill/>
                    </a:lnL>
                    <a:lnR>
                      <a:noFill/>
                    </a:lnR>
                    <a:lnT>
                      <a:noFill/>
                    </a:lnT>
                    <a:lnB>
                      <a:noFill/>
                    </a:lnB>
                    <a:no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77</a:t>
                      </a:r>
                    </a:p>
                  </a:txBody>
                  <a:tcPr marL="7620" marR="7620" marT="7620" marB="0" anchor="b">
                    <a:lnL>
                      <a:noFill/>
                    </a:lnL>
                    <a:lnR>
                      <a:noFill/>
                    </a:lnR>
                    <a:lnT>
                      <a:noFill/>
                    </a:lnT>
                    <a:lnB>
                      <a:noFill/>
                    </a:lnB>
                    <a:no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99</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78%</a:t>
                      </a:r>
                    </a:p>
                  </a:txBody>
                  <a:tcPr marL="7620" marR="7620" marT="7620" marB="0" anchor="b">
                    <a:lnL>
                      <a:noFill/>
                    </a:lnL>
                    <a:lnR>
                      <a:noFill/>
                    </a:lnR>
                    <a:lnT>
                      <a:noFill/>
                    </a:lnT>
                    <a:lnB>
                      <a:noFill/>
                    </a:lnB>
                    <a:noFill/>
                  </a:tcPr>
                </a:tc>
                <a:extLst>
                  <a:ext uri="{0D108BD9-81ED-4DB2-BD59-A6C34878D82A}">
                    <a16:rowId xmlns:a16="http://schemas.microsoft.com/office/drawing/2014/main" val="4169390763"/>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91</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79%</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18353656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a:t>
                      </a:r>
                    </a:p>
                  </a:txBody>
                  <a:tcPr marL="7620" marR="7620" marT="7620" marB="0" anchor="b">
                    <a:lnL>
                      <a:noFill/>
                    </a:lnL>
                    <a:lnR>
                      <a:noFill/>
                    </a:lnR>
                    <a:lnT>
                      <a:noFill/>
                    </a:lnT>
                    <a:lnB>
                      <a:noFill/>
                    </a:lnB>
                    <a:no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46</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73</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63%</a:t>
                      </a:r>
                    </a:p>
                  </a:txBody>
                  <a:tcPr marL="7620" marR="7620" marT="7620" marB="0" anchor="b">
                    <a:lnL>
                      <a:noFill/>
                    </a:lnL>
                    <a:lnR>
                      <a:noFill/>
                    </a:lnR>
                    <a:lnT>
                      <a:noFill/>
                    </a:lnT>
                    <a:lnB>
                      <a:noFill/>
                    </a:lnB>
                    <a:noFill/>
                  </a:tcPr>
                </a:tc>
                <a:extLst>
                  <a:ext uri="{0D108BD9-81ED-4DB2-BD59-A6C34878D82A}">
                    <a16:rowId xmlns:a16="http://schemas.microsoft.com/office/drawing/2014/main" val="1711148465"/>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63</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67%</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749509515"/>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56</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87</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64%</a:t>
                      </a:r>
                    </a:p>
                  </a:txBody>
                  <a:tcPr marL="7620" marR="7620" marT="7620" marB="0" anchor="b">
                    <a:lnL>
                      <a:noFill/>
                    </a:lnL>
                    <a:lnR>
                      <a:noFill/>
                    </a:lnR>
                    <a:lnT>
                      <a:noFill/>
                    </a:lnT>
                    <a:lnB>
                      <a:noFill/>
                    </a:lnB>
                    <a:noFill/>
                  </a:tcPr>
                </a:tc>
                <a:extLst>
                  <a:ext uri="{0D108BD9-81ED-4DB2-BD59-A6C34878D82A}">
                    <a16:rowId xmlns:a16="http://schemas.microsoft.com/office/drawing/2014/main" val="283100648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39</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67</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58%</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45892524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23</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1377477"/>
                  </a:ext>
                </a:extLst>
              </a:tr>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503</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70%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68980970"/>
                  </a:ext>
                </a:extLst>
              </a:tr>
            </a:tbl>
          </a:graphicData>
        </a:graphic>
      </p:graphicFrame>
      <p:graphicFrame>
        <p:nvGraphicFramePr>
          <p:cNvPr id="5" name="Tabel 4">
            <a:extLst>
              <a:ext uri="{FF2B5EF4-FFF2-40B4-BE49-F238E27FC236}">
                <a16:creationId xmlns:a16="http://schemas.microsoft.com/office/drawing/2014/main" id="{4B66427D-A40B-D598-4254-E5FA572DEBFA}"/>
              </a:ext>
            </a:extLst>
          </p:cNvPr>
          <p:cNvGraphicFramePr>
            <a:graphicFrameLocks noGrp="1"/>
          </p:cNvGraphicFramePr>
          <p:nvPr>
            <p:extLst>
              <p:ext uri="{D42A27DB-BD31-4B8C-83A1-F6EECF244321}">
                <p14:modId xmlns:p14="http://schemas.microsoft.com/office/powerpoint/2010/main" val="1904403829"/>
              </p:ext>
            </p:extLst>
          </p:nvPr>
        </p:nvGraphicFramePr>
        <p:xfrm>
          <a:off x="6315198" y="1683068"/>
          <a:ext cx="5613450" cy="2286000"/>
        </p:xfrm>
        <a:graphic>
          <a:graphicData uri="http://schemas.openxmlformats.org/drawingml/2006/table">
            <a:tbl>
              <a:tblPr/>
              <a:tblGrid>
                <a:gridCol w="1889142">
                  <a:extLst>
                    <a:ext uri="{9D8B030D-6E8A-4147-A177-3AD203B41FA5}">
                      <a16:colId xmlns:a16="http://schemas.microsoft.com/office/drawing/2014/main" val="1310758232"/>
                    </a:ext>
                  </a:extLst>
                </a:gridCol>
                <a:gridCol w="1862154">
                  <a:extLst>
                    <a:ext uri="{9D8B030D-6E8A-4147-A177-3AD203B41FA5}">
                      <a16:colId xmlns:a16="http://schemas.microsoft.com/office/drawing/2014/main" val="3904567368"/>
                    </a:ext>
                  </a:extLst>
                </a:gridCol>
                <a:gridCol w="1862154">
                  <a:extLst>
                    <a:ext uri="{9D8B030D-6E8A-4147-A177-3AD203B41FA5}">
                      <a16:colId xmlns:a16="http://schemas.microsoft.com/office/drawing/2014/main" val="3161941328"/>
                    </a:ext>
                  </a:extLst>
                </a:gridCol>
              </a:tblGrid>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Elukoht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Vastajad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1189530"/>
                  </a:ext>
                </a:extLst>
              </a:tr>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Kõrveküla alevik</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170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34%</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96991172"/>
                  </a:ext>
                </a:extLst>
              </a:tr>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Kõrveküla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66</a:t>
                      </a:r>
                    </a:p>
                  </a:txBody>
                  <a:tcPr marL="7620" marR="7620" marT="7620" marB="0" anchor="b">
                    <a:lnL>
                      <a:noFill/>
                    </a:lnL>
                    <a:lnR>
                      <a:noFill/>
                    </a:lnR>
                    <a:lnT>
                      <a:noFill/>
                    </a:lnT>
                    <a:lnB>
                      <a:noFill/>
                    </a:lnB>
                    <a:solidFill>
                      <a:srgbClr val="F5E8D8"/>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13%</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2627764462"/>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Lähte kant</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12</a:t>
                      </a:r>
                    </a:p>
                  </a:txBody>
                  <a:tcPr marL="7620" marR="7620" marT="7620" marB="0" anchor="b">
                    <a:lnL>
                      <a:noFill/>
                    </a:lnL>
                    <a:lnR>
                      <a:noFill/>
                    </a:lnR>
                    <a:lnT>
                      <a:noFill/>
                    </a:lnT>
                    <a:lnB>
                      <a:noFill/>
                    </a:lnB>
                    <a:solidFill>
                      <a:srgbClr val="FFFFFF"/>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a:noFill/>
                    </a:lnB>
                    <a:noFill/>
                  </a:tcPr>
                </a:tc>
                <a:extLst>
                  <a:ext uri="{0D108BD9-81ED-4DB2-BD59-A6C34878D82A}">
                    <a16:rowId xmlns:a16="http://schemas.microsoft.com/office/drawing/2014/main" val="2902466730"/>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10</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935496929"/>
                  </a:ext>
                </a:extLst>
              </a:tr>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Raadi alev</a:t>
                      </a:r>
                    </a:p>
                  </a:txBody>
                  <a:tcPr marL="7620" marR="7620" marT="7620" marB="0" anchor="b">
                    <a:lnL>
                      <a:noFill/>
                    </a:lnL>
                    <a:lnR>
                      <a:noFill/>
                    </a:lnR>
                    <a:lnT>
                      <a:noFill/>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164</a:t>
                      </a:r>
                    </a:p>
                  </a:txBody>
                  <a:tcPr marL="7620" marR="7620" marT="7620" marB="0" anchor="b">
                    <a:lnL>
                      <a:noFill/>
                    </a:lnL>
                    <a:lnR>
                      <a:noFill/>
                    </a:lnR>
                    <a:lnT>
                      <a:noFill/>
                    </a:lnT>
                    <a:lnB>
                      <a:noFill/>
                    </a:lnB>
                    <a:solidFill>
                      <a:srgbClr val="FFFFFF"/>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33%</a:t>
                      </a:r>
                    </a:p>
                  </a:txBody>
                  <a:tcPr marL="7620" marR="7620" marT="7620" marB="0" anchor="b">
                    <a:lnL>
                      <a:noFill/>
                    </a:lnL>
                    <a:lnR>
                      <a:noFill/>
                    </a:lnR>
                    <a:lnT>
                      <a:noFill/>
                    </a:lnT>
                    <a:lnB>
                      <a:noFill/>
                    </a:lnB>
                    <a:noFill/>
                  </a:tcPr>
                </a:tc>
                <a:extLst>
                  <a:ext uri="{0D108BD9-81ED-4DB2-BD59-A6C34878D82A}">
                    <a16:rowId xmlns:a16="http://schemas.microsoft.com/office/drawing/2014/main" val="265782263"/>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Tammistu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24</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4232249967"/>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Vahi kant</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18</a:t>
                      </a:r>
                    </a:p>
                  </a:txBody>
                  <a:tcPr marL="7620" marR="7620" marT="7620" marB="0" anchor="b">
                    <a:lnL>
                      <a:noFill/>
                    </a:lnL>
                    <a:lnR>
                      <a:noFill/>
                    </a:lnR>
                    <a:lnT>
                      <a:noFill/>
                    </a:lnT>
                    <a:lnB>
                      <a:noFill/>
                    </a:lnB>
                    <a:solidFill>
                      <a:srgbClr val="FFFFFF"/>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noFill/>
                  </a:tcPr>
                </a:tc>
                <a:extLst>
                  <a:ext uri="{0D108BD9-81ED-4DB2-BD59-A6C34878D82A}">
                    <a16:rowId xmlns:a16="http://schemas.microsoft.com/office/drawing/2014/main" val="4010913784"/>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Vedu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239816072"/>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Tartu linn</a:t>
                      </a:r>
                    </a:p>
                  </a:txBody>
                  <a:tcPr marL="7620" marR="7620" marT="7620" marB="0" anchor="b">
                    <a:lnL>
                      <a:noFill/>
                    </a:lnL>
                    <a:lnR>
                      <a:noFill/>
                    </a:lnR>
                    <a:lnT>
                      <a:noFill/>
                    </a:lnT>
                    <a:lnB>
                      <a:noFill/>
                    </a:lnB>
                    <a:no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a:t>
                      </a:r>
                    </a:p>
                  </a:txBody>
                  <a:tcPr marL="7620" marR="7620" marT="7620" marB="0" anchor="b">
                    <a:lnL>
                      <a:noFill/>
                    </a:lnL>
                    <a:lnR>
                      <a:noFill/>
                    </a:lnR>
                    <a:lnT>
                      <a:noFill/>
                    </a:lnT>
                    <a:lnB>
                      <a:noFill/>
                    </a:lnB>
                    <a:solidFill>
                      <a:srgbClr val="FFFFFF"/>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a:noFill/>
                    </a:lnB>
                    <a:noFill/>
                  </a:tcPr>
                </a:tc>
                <a:extLst>
                  <a:ext uri="{0D108BD9-81ED-4DB2-BD59-A6C34878D82A}">
                    <a16:rowId xmlns:a16="http://schemas.microsoft.com/office/drawing/2014/main" val="193316015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omavalitsus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5E8D8"/>
                    </a:solid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solidFill>
                      <a:srgbClr val="F5E8D8"/>
                    </a:solidFill>
                  </a:tcPr>
                </a:tc>
                <a:extLst>
                  <a:ext uri="{0D108BD9-81ED-4DB2-BD59-A6C34878D82A}">
                    <a16:rowId xmlns:a16="http://schemas.microsoft.com/office/drawing/2014/main" val="1935094397"/>
                  </a:ext>
                </a:extLst>
              </a:tr>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503</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70092875"/>
                  </a:ext>
                </a:extLst>
              </a:tr>
            </a:tbl>
          </a:graphicData>
        </a:graphic>
      </p:graphicFrame>
      <p:sp>
        <p:nvSpPr>
          <p:cNvPr id="3" name="Content Placeholder 2">
            <a:extLst>
              <a:ext uri="{FF2B5EF4-FFF2-40B4-BE49-F238E27FC236}">
                <a16:creationId xmlns:a16="http://schemas.microsoft.com/office/drawing/2014/main" id="{EC3D779C-FD68-BB8C-0E76-3FB50F51D354}"/>
              </a:ext>
            </a:extLst>
          </p:cNvPr>
          <p:cNvSpPr txBox="1">
            <a:spLocks/>
          </p:cNvSpPr>
          <p:nvPr/>
        </p:nvSpPr>
        <p:spPr>
          <a:xfrm>
            <a:off x="263352" y="4149080"/>
            <a:ext cx="11665296" cy="1944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11BBFF"/>
              </a:buClr>
              <a:buFont typeface="Arial" panose="020B0604020202020204" pitchFamily="34" charset="0"/>
              <a:buChar char="•"/>
              <a:defRPr sz="2800" b="0" i="0" kern="1200">
                <a:solidFill>
                  <a:schemeClr val="tx1"/>
                </a:solidFill>
                <a:latin typeface="Lato" charset="0"/>
                <a:ea typeface="Lato" charset="0"/>
                <a:cs typeface="Lato" charset="0"/>
              </a:defRPr>
            </a:lvl1pPr>
            <a:lvl2pPr marL="685800" indent="-228600" algn="l" defTabSz="914400" rtl="0" eaLnBrk="1" latinLnBrk="0" hangingPunct="1">
              <a:lnSpc>
                <a:spcPct val="90000"/>
              </a:lnSpc>
              <a:spcBef>
                <a:spcPts val="500"/>
              </a:spcBef>
              <a:buClr>
                <a:srgbClr val="11BBFF"/>
              </a:buClr>
              <a:buFont typeface="Arial" panose="020B0604020202020204" pitchFamily="34" charset="0"/>
              <a:buChar char="•"/>
              <a:defRPr sz="2400" b="0" i="0" kern="1200">
                <a:solidFill>
                  <a:schemeClr val="tx1"/>
                </a:solidFill>
                <a:latin typeface="Lato" charset="0"/>
                <a:ea typeface="Lato" charset="0"/>
                <a:cs typeface="Lato" charset="0"/>
              </a:defRPr>
            </a:lvl2pPr>
            <a:lvl3pPr marL="1143000" indent="-228600" algn="l" defTabSz="914400" rtl="0" eaLnBrk="1" latinLnBrk="0" hangingPunct="1">
              <a:lnSpc>
                <a:spcPct val="90000"/>
              </a:lnSpc>
              <a:spcBef>
                <a:spcPts val="500"/>
              </a:spcBef>
              <a:buClr>
                <a:srgbClr val="11BBFF"/>
              </a:buClr>
              <a:buFont typeface="Arial" panose="020B0604020202020204" pitchFamily="34" charset="0"/>
              <a:buChar char="•"/>
              <a:defRPr sz="2000" b="0" i="0" kern="1200">
                <a:solidFill>
                  <a:schemeClr val="tx1"/>
                </a:solidFill>
                <a:latin typeface="Lato" charset="0"/>
                <a:ea typeface="Lato" charset="0"/>
                <a:cs typeface="Lato" charset="0"/>
              </a:defRPr>
            </a:lvl3pPr>
            <a:lvl4pPr marL="16002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4pPr>
            <a:lvl5pPr marL="20574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r>
              <a:rPr lang="en-EE" sz="2200" dirty="0"/>
              <a:t>Kokku alustas ankeedi täitmist 503 vanemat, küsimuste lõikes vastajate arv mõnevõrra varieerus. Ankeedi täitis lõpuni 458 inimest.</a:t>
            </a:r>
          </a:p>
          <a:p>
            <a:pPr fontAlgn="auto">
              <a:spcAft>
                <a:spcPts val="0"/>
              </a:spcAft>
            </a:pPr>
            <a:r>
              <a:rPr lang="en-EE" sz="2200" dirty="0"/>
              <a:t>Nagu näha, pärineb põhiosa vanematest kooli lähipiirkonnast (80% vastanutest). Seega tuleb piirkondade lõikes välja toodud vastuste jaotusesse suhtuda teatava reservatsiooniga – kohati on vastanute arv üldistuste tegemiseks liiga väike.</a:t>
            </a:r>
          </a:p>
          <a:p>
            <a:pPr marL="0" indent="0" fontAlgn="auto">
              <a:spcAft>
                <a:spcPts val="0"/>
              </a:spcAft>
              <a:buNone/>
            </a:pPr>
            <a:endParaRPr lang="en-EE" dirty="0"/>
          </a:p>
        </p:txBody>
      </p:sp>
    </p:spTree>
    <p:extLst>
      <p:ext uri="{BB962C8B-B14F-4D97-AF65-F5344CB8AC3E}">
        <p14:creationId xmlns:p14="http://schemas.microsoft.com/office/powerpoint/2010/main" val="4236431750"/>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C1E7FB3-D131-6E52-676D-03C16B93263B}"/>
              </a:ext>
            </a:extLst>
          </p:cNvPr>
          <p:cNvSpPr>
            <a:spLocks noGrp="1"/>
          </p:cNvSpPr>
          <p:nvPr>
            <p:ph type="title"/>
          </p:nvPr>
        </p:nvSpPr>
        <p:spPr/>
        <p:txBody>
          <a:bodyPr/>
          <a:lstStyle/>
          <a:p>
            <a:r>
              <a:rPr lang="et-EE" dirty="0"/>
              <a:t>Vastanud (õpilased)</a:t>
            </a:r>
          </a:p>
        </p:txBody>
      </p:sp>
      <p:graphicFrame>
        <p:nvGraphicFramePr>
          <p:cNvPr id="3" name="Sisu kohatäide 2">
            <a:extLst>
              <a:ext uri="{FF2B5EF4-FFF2-40B4-BE49-F238E27FC236}">
                <a16:creationId xmlns:a16="http://schemas.microsoft.com/office/drawing/2014/main" id="{799AFE0A-A8D2-4262-FC68-5E9B78DD9DA0}"/>
              </a:ext>
            </a:extLst>
          </p:cNvPr>
          <p:cNvGraphicFramePr>
            <a:graphicFrameLocks noGrp="1"/>
          </p:cNvGraphicFramePr>
          <p:nvPr>
            <p:ph idx="1"/>
          </p:nvPr>
        </p:nvGraphicFramePr>
        <p:xfrm>
          <a:off x="263352" y="1690688"/>
          <a:ext cx="5616624" cy="2095500"/>
        </p:xfrm>
        <a:graphic>
          <a:graphicData uri="http://schemas.openxmlformats.org/drawingml/2006/table">
            <a:tbl>
              <a:tblPr/>
              <a:tblGrid>
                <a:gridCol w="720080">
                  <a:extLst>
                    <a:ext uri="{9D8B030D-6E8A-4147-A177-3AD203B41FA5}">
                      <a16:colId xmlns:a16="http://schemas.microsoft.com/office/drawing/2014/main" val="1498465425"/>
                    </a:ext>
                  </a:extLst>
                </a:gridCol>
                <a:gridCol w="1008112">
                  <a:extLst>
                    <a:ext uri="{9D8B030D-6E8A-4147-A177-3AD203B41FA5}">
                      <a16:colId xmlns:a16="http://schemas.microsoft.com/office/drawing/2014/main" val="256471500"/>
                    </a:ext>
                  </a:extLst>
                </a:gridCol>
                <a:gridCol w="1470165">
                  <a:extLst>
                    <a:ext uri="{9D8B030D-6E8A-4147-A177-3AD203B41FA5}">
                      <a16:colId xmlns:a16="http://schemas.microsoft.com/office/drawing/2014/main" val="1447507317"/>
                    </a:ext>
                  </a:extLst>
                </a:gridCol>
                <a:gridCol w="1122123">
                  <a:extLst>
                    <a:ext uri="{9D8B030D-6E8A-4147-A177-3AD203B41FA5}">
                      <a16:colId xmlns:a16="http://schemas.microsoft.com/office/drawing/2014/main" val="1010430542"/>
                    </a:ext>
                  </a:extLst>
                </a:gridCol>
                <a:gridCol w="1296144">
                  <a:extLst>
                    <a:ext uri="{9D8B030D-6E8A-4147-A177-3AD203B41FA5}">
                      <a16:colId xmlns:a16="http://schemas.microsoft.com/office/drawing/2014/main" val="1264782016"/>
                    </a:ext>
                  </a:extLst>
                </a:gridCol>
              </a:tblGrid>
              <a:tr h="137160">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Klass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Vastajad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Osakaal vastajatest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Õpilasi koolis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Vastanute 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3716198"/>
                  </a:ext>
                </a:extLst>
              </a:tr>
              <a:tr h="137160">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1" u="none" strike="noStrike">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1" u="none" strike="noStrike">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79</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0" i="1" u="none" strike="noStrike">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436392458"/>
                  </a:ext>
                </a:extLst>
              </a:tr>
              <a:tr h="137160">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1" u="none" strike="noStrike">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88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1" u="none" strike="noStrike">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76003733"/>
                  </a:ext>
                </a:extLst>
              </a:tr>
              <a:tr h="137160">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3</a:t>
                      </a:r>
                    </a:p>
                  </a:txBody>
                  <a:tcPr marL="7620" marR="7620" marT="7620" marB="0" anchor="b">
                    <a:lnL>
                      <a:noFill/>
                    </a:lnL>
                    <a:lnR>
                      <a:noFill/>
                    </a:lnR>
                    <a:lnT>
                      <a:noFill/>
                    </a:lnT>
                    <a:lnB>
                      <a:noFill/>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99</a:t>
                      </a:r>
                    </a:p>
                  </a:txBody>
                  <a:tcPr marL="7620" marR="7620" marT="7620" marB="0" anchor="b">
                    <a:lnL>
                      <a:noFill/>
                    </a:lnL>
                    <a:lnR>
                      <a:noFill/>
                    </a:lnR>
                    <a:lnT>
                      <a:noFill/>
                    </a:lnT>
                    <a:lnB>
                      <a:noFill/>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a:noFill/>
                    </a:lnB>
                    <a:noFill/>
                  </a:tcPr>
                </a:tc>
                <a:extLst>
                  <a:ext uri="{0D108BD9-81ED-4DB2-BD59-A6C34878D82A}">
                    <a16:rowId xmlns:a16="http://schemas.microsoft.com/office/drawing/2014/main" val="4012121183"/>
                  </a:ext>
                </a:extLst>
              </a:tr>
              <a:tr h="137160">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10</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9%</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91</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11%</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72839928"/>
                  </a:ext>
                </a:extLst>
              </a:tr>
              <a:tr h="137160">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5</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19</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17%</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73</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26%</a:t>
                      </a:r>
                    </a:p>
                  </a:txBody>
                  <a:tcPr marL="7620" marR="7620" marT="7620" marB="0" anchor="b">
                    <a:lnL>
                      <a:noFill/>
                    </a:lnL>
                    <a:lnR>
                      <a:noFill/>
                    </a:lnR>
                    <a:lnT>
                      <a:noFill/>
                    </a:lnT>
                    <a:lnB>
                      <a:noFill/>
                    </a:lnB>
                    <a:noFill/>
                  </a:tcPr>
                </a:tc>
                <a:extLst>
                  <a:ext uri="{0D108BD9-81ED-4DB2-BD59-A6C34878D82A}">
                    <a16:rowId xmlns:a16="http://schemas.microsoft.com/office/drawing/2014/main" val="4149999151"/>
                  </a:ext>
                </a:extLst>
              </a:tr>
              <a:tr h="137160">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16</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14%</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63</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25%</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2221230615"/>
                  </a:ext>
                </a:extLst>
              </a:tr>
              <a:tr h="137160">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7</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38</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33%</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87</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44%</a:t>
                      </a:r>
                    </a:p>
                  </a:txBody>
                  <a:tcPr marL="7620" marR="7620" marT="7620" marB="0" anchor="b">
                    <a:lnL>
                      <a:noFill/>
                    </a:lnL>
                    <a:lnR>
                      <a:noFill/>
                    </a:lnR>
                    <a:lnT>
                      <a:noFill/>
                    </a:lnT>
                    <a:lnB>
                      <a:noFill/>
                    </a:lnB>
                    <a:noFill/>
                  </a:tcPr>
                </a:tc>
                <a:extLst>
                  <a:ext uri="{0D108BD9-81ED-4DB2-BD59-A6C34878D82A}">
                    <a16:rowId xmlns:a16="http://schemas.microsoft.com/office/drawing/2014/main" val="860961239"/>
                  </a:ext>
                </a:extLst>
              </a:tr>
              <a:tr h="137160">
                <a:tc>
                  <a:txBody>
                    <a:bodyPr/>
                    <a:lstStyle/>
                    <a:p>
                      <a:pPr algn="r" fontAlgn="b">
                        <a:buNone/>
                      </a:pPr>
                      <a:r>
                        <a:rPr lang="et-EE" sz="12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32</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67</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48%</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4127431077"/>
                  </a:ext>
                </a:extLst>
              </a:tr>
              <a:tr h="137160">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71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1" u="none" strike="noStrike"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8748978"/>
                  </a:ext>
                </a:extLst>
              </a:tr>
              <a:tr h="137160">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16%</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879385409"/>
                  </a:ext>
                </a:extLst>
              </a:tr>
            </a:tbl>
          </a:graphicData>
        </a:graphic>
      </p:graphicFrame>
      <p:graphicFrame>
        <p:nvGraphicFramePr>
          <p:cNvPr id="4" name="Tabel 3">
            <a:extLst>
              <a:ext uri="{FF2B5EF4-FFF2-40B4-BE49-F238E27FC236}">
                <a16:creationId xmlns:a16="http://schemas.microsoft.com/office/drawing/2014/main" id="{1E5B5371-297B-25EC-1C44-5293ABA63A1E}"/>
              </a:ext>
            </a:extLst>
          </p:cNvPr>
          <p:cNvGraphicFramePr>
            <a:graphicFrameLocks noGrp="1"/>
          </p:cNvGraphicFramePr>
          <p:nvPr>
            <p:extLst>
              <p:ext uri="{D42A27DB-BD31-4B8C-83A1-F6EECF244321}">
                <p14:modId xmlns:p14="http://schemas.microsoft.com/office/powerpoint/2010/main" val="2040930089"/>
              </p:ext>
            </p:extLst>
          </p:nvPr>
        </p:nvGraphicFramePr>
        <p:xfrm>
          <a:off x="6017263" y="1690688"/>
          <a:ext cx="5764195" cy="2095500"/>
        </p:xfrm>
        <a:graphic>
          <a:graphicData uri="http://schemas.openxmlformats.org/drawingml/2006/table">
            <a:tbl>
              <a:tblPr/>
              <a:tblGrid>
                <a:gridCol w="2327160">
                  <a:extLst>
                    <a:ext uri="{9D8B030D-6E8A-4147-A177-3AD203B41FA5}">
                      <a16:colId xmlns:a16="http://schemas.microsoft.com/office/drawing/2014/main" val="1519354114"/>
                    </a:ext>
                  </a:extLst>
                </a:gridCol>
                <a:gridCol w="1320754">
                  <a:extLst>
                    <a:ext uri="{9D8B030D-6E8A-4147-A177-3AD203B41FA5}">
                      <a16:colId xmlns:a16="http://schemas.microsoft.com/office/drawing/2014/main" val="2657101356"/>
                    </a:ext>
                  </a:extLst>
                </a:gridCol>
                <a:gridCol w="2116281">
                  <a:extLst>
                    <a:ext uri="{9D8B030D-6E8A-4147-A177-3AD203B41FA5}">
                      <a16:colId xmlns:a16="http://schemas.microsoft.com/office/drawing/2014/main" val="3788343356"/>
                    </a:ext>
                  </a:extLst>
                </a:gridCol>
              </a:tblGrid>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Elukoht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Vastajad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Osakaal vastajatest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3142727"/>
                  </a:ext>
                </a:extLst>
              </a:tr>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Kõrveküla alevik</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37</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32%</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148221166"/>
                  </a:ext>
                </a:extLst>
              </a:tr>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Kõrveküla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28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24%</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2614970722"/>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Lähte kant</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noFill/>
                  </a:tcPr>
                </a:tc>
                <a:extLst>
                  <a:ext uri="{0D108BD9-81ED-4DB2-BD59-A6C34878D82A}">
                    <a16:rowId xmlns:a16="http://schemas.microsoft.com/office/drawing/2014/main" val="732150730"/>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311162963"/>
                  </a:ext>
                </a:extLst>
              </a:tr>
              <a:tr h="137160">
                <a:tc>
                  <a:txBody>
                    <a:bodyPr/>
                    <a:lstStyle/>
                    <a:p>
                      <a:pPr algn="l"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Raadi alev</a:t>
                      </a:r>
                    </a:p>
                  </a:txBody>
                  <a:tcPr marL="7620" marR="7620" marT="7620" marB="0" anchor="b">
                    <a:lnL>
                      <a:noFill/>
                    </a:lnL>
                    <a:lnR>
                      <a:noFill/>
                    </a:lnR>
                    <a:lnT>
                      <a:noFill/>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28</a:t>
                      </a:r>
                    </a:p>
                  </a:txBody>
                  <a:tcPr marL="7620" marR="7620" marT="7620" marB="0" anchor="b">
                    <a:lnL>
                      <a:noFill/>
                    </a:lnL>
                    <a:lnR>
                      <a:noFill/>
                    </a:lnR>
                    <a:lnT>
                      <a:noFill/>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24%</a:t>
                      </a:r>
                    </a:p>
                  </a:txBody>
                  <a:tcPr marL="7620" marR="7620" marT="7620" marB="0" anchor="b">
                    <a:lnL>
                      <a:noFill/>
                    </a:lnL>
                    <a:lnR>
                      <a:noFill/>
                    </a:lnR>
                    <a:lnT>
                      <a:noFill/>
                    </a:lnT>
                    <a:lnB>
                      <a:noFill/>
                    </a:lnB>
                    <a:noFill/>
                  </a:tcPr>
                </a:tc>
                <a:extLst>
                  <a:ext uri="{0D108BD9-81ED-4DB2-BD59-A6C34878D82A}">
                    <a16:rowId xmlns:a16="http://schemas.microsoft.com/office/drawing/2014/main" val="3377243272"/>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Tammistu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727543975"/>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Vahi kant</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a:t>
                      </a:r>
                    </a:p>
                  </a:txBody>
                  <a:tcPr marL="7620" marR="7620" marT="7620" marB="0" anchor="b">
                    <a:lnL>
                      <a:noFill/>
                    </a:lnL>
                    <a:lnR>
                      <a:noFill/>
                    </a:lnR>
                    <a:lnT>
                      <a:noFill/>
                    </a:lnT>
                    <a:lnB>
                      <a:noFill/>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noFill/>
                  </a:tcPr>
                </a:tc>
                <a:extLst>
                  <a:ext uri="{0D108BD9-81ED-4DB2-BD59-A6C34878D82A}">
                    <a16:rowId xmlns:a16="http://schemas.microsoft.com/office/drawing/2014/main" val="2806236078"/>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Tartu linn</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a:t>
                      </a:r>
                    </a:p>
                  </a:txBody>
                  <a:tcPr marL="7620" marR="7620" marT="7620" marB="0" anchor="b">
                    <a:lnL>
                      <a:noFill/>
                    </a:lnL>
                    <a:lnR>
                      <a:noFill/>
                    </a:lnR>
                    <a:lnT>
                      <a:noFill/>
                    </a:lnT>
                    <a:lnB>
                      <a:noFill/>
                    </a:lnB>
                    <a:solidFill>
                      <a:srgbClr val="F5E8D8"/>
                    </a:solid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322306002"/>
                  </a:ext>
                </a:extLst>
              </a:tr>
              <a:tr h="137160">
                <a:tc>
                  <a:txBody>
                    <a:bodyPr/>
                    <a:lstStyle/>
                    <a:p>
                      <a:pPr algn="l"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omavalitsus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2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4899844"/>
                  </a:ext>
                </a:extLst>
              </a:tr>
              <a:tr h="137160">
                <a:tc>
                  <a:txBody>
                    <a:bodyPr/>
                    <a:lstStyle/>
                    <a:p>
                      <a:pPr algn="l"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2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0692387"/>
                  </a:ext>
                </a:extLst>
              </a:tr>
            </a:tbl>
          </a:graphicData>
        </a:graphic>
      </p:graphicFrame>
      <p:sp>
        <p:nvSpPr>
          <p:cNvPr id="5" name="Content Placeholder 2">
            <a:extLst>
              <a:ext uri="{FF2B5EF4-FFF2-40B4-BE49-F238E27FC236}">
                <a16:creationId xmlns:a16="http://schemas.microsoft.com/office/drawing/2014/main" id="{99AB691B-5832-195C-81FE-C45DB0DDCE60}"/>
              </a:ext>
            </a:extLst>
          </p:cNvPr>
          <p:cNvSpPr txBox="1">
            <a:spLocks/>
          </p:cNvSpPr>
          <p:nvPr/>
        </p:nvSpPr>
        <p:spPr>
          <a:xfrm>
            <a:off x="263352" y="4149080"/>
            <a:ext cx="11665296" cy="19442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11BBFF"/>
              </a:buClr>
              <a:buFont typeface="Arial" panose="020B0604020202020204" pitchFamily="34" charset="0"/>
              <a:buChar char="•"/>
              <a:defRPr sz="2800" b="0" i="0" kern="1200">
                <a:solidFill>
                  <a:schemeClr val="tx1"/>
                </a:solidFill>
                <a:latin typeface="Lato" charset="0"/>
                <a:ea typeface="Lato" charset="0"/>
                <a:cs typeface="Lato" charset="0"/>
              </a:defRPr>
            </a:lvl1pPr>
            <a:lvl2pPr marL="685800" indent="-228600" algn="l" defTabSz="914400" rtl="0" eaLnBrk="1" latinLnBrk="0" hangingPunct="1">
              <a:lnSpc>
                <a:spcPct val="90000"/>
              </a:lnSpc>
              <a:spcBef>
                <a:spcPts val="500"/>
              </a:spcBef>
              <a:buClr>
                <a:srgbClr val="11BBFF"/>
              </a:buClr>
              <a:buFont typeface="Arial" panose="020B0604020202020204" pitchFamily="34" charset="0"/>
              <a:buChar char="•"/>
              <a:defRPr sz="2400" b="0" i="0" kern="1200">
                <a:solidFill>
                  <a:schemeClr val="tx1"/>
                </a:solidFill>
                <a:latin typeface="Lato" charset="0"/>
                <a:ea typeface="Lato" charset="0"/>
                <a:cs typeface="Lato" charset="0"/>
              </a:defRPr>
            </a:lvl2pPr>
            <a:lvl3pPr marL="1143000" indent="-228600" algn="l" defTabSz="914400" rtl="0" eaLnBrk="1" latinLnBrk="0" hangingPunct="1">
              <a:lnSpc>
                <a:spcPct val="90000"/>
              </a:lnSpc>
              <a:spcBef>
                <a:spcPts val="500"/>
              </a:spcBef>
              <a:buClr>
                <a:srgbClr val="11BBFF"/>
              </a:buClr>
              <a:buFont typeface="Arial" panose="020B0604020202020204" pitchFamily="34" charset="0"/>
              <a:buChar char="•"/>
              <a:defRPr sz="2000" b="0" i="0" kern="1200">
                <a:solidFill>
                  <a:schemeClr val="tx1"/>
                </a:solidFill>
                <a:latin typeface="Lato" charset="0"/>
                <a:ea typeface="Lato" charset="0"/>
                <a:cs typeface="Lato" charset="0"/>
              </a:defRPr>
            </a:lvl3pPr>
            <a:lvl4pPr marL="16002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4pPr>
            <a:lvl5pPr marL="20574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r>
              <a:rPr lang="en-EE" sz="2200" dirty="0"/>
              <a:t>Vastavalt lähteülesandele on esindatud 4.–8. klasside õpilased.</a:t>
            </a:r>
          </a:p>
          <a:p>
            <a:pPr fontAlgn="auto">
              <a:spcAft>
                <a:spcPts val="0"/>
              </a:spcAft>
            </a:pPr>
            <a:r>
              <a:rPr lang="en-EE" sz="2200" dirty="0"/>
              <a:t>Kokku alustas ankeedi täitmist 115 last, küsimuste lõikes vastajate arv mõnevõrra varieerus. Ankeedi täitis lõpuni 95 inimest.</a:t>
            </a:r>
          </a:p>
          <a:p>
            <a:pPr fontAlgn="auto">
              <a:spcAft>
                <a:spcPts val="0"/>
              </a:spcAft>
            </a:pPr>
            <a:r>
              <a:rPr lang="en-EE" sz="2200" dirty="0"/>
              <a:t>Sarnaselt vanematele pärineb ka õpilaste puhul suurem osa vastanutest kooli lähiümbrusest (80%).</a:t>
            </a:r>
          </a:p>
          <a:p>
            <a:pPr marL="0" indent="0" fontAlgn="auto">
              <a:spcAft>
                <a:spcPts val="0"/>
              </a:spcAft>
              <a:buNone/>
            </a:pPr>
            <a:endParaRPr lang="en-EE" dirty="0"/>
          </a:p>
        </p:txBody>
      </p:sp>
    </p:spTree>
    <p:extLst>
      <p:ext uri="{BB962C8B-B14F-4D97-AF65-F5344CB8AC3E}">
        <p14:creationId xmlns:p14="http://schemas.microsoft.com/office/powerpoint/2010/main" val="3590467338"/>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C1E7FB3-D131-6E52-676D-03C16B93263B}"/>
              </a:ext>
            </a:extLst>
          </p:cNvPr>
          <p:cNvSpPr>
            <a:spLocks noGrp="1"/>
          </p:cNvSpPr>
          <p:nvPr>
            <p:ph type="title"/>
          </p:nvPr>
        </p:nvSpPr>
        <p:spPr/>
        <p:txBody>
          <a:bodyPr/>
          <a:lstStyle/>
          <a:p>
            <a:r>
              <a:rPr lang="et-EE" dirty="0"/>
              <a:t>Vastanud (töötajad)</a:t>
            </a:r>
          </a:p>
        </p:txBody>
      </p:sp>
      <p:graphicFrame>
        <p:nvGraphicFramePr>
          <p:cNvPr id="4" name="Sisu kohatäide 3">
            <a:extLst>
              <a:ext uri="{FF2B5EF4-FFF2-40B4-BE49-F238E27FC236}">
                <a16:creationId xmlns:a16="http://schemas.microsoft.com/office/drawing/2014/main" id="{B302DB15-8411-A162-DF64-570237CBC789}"/>
              </a:ext>
            </a:extLst>
          </p:cNvPr>
          <p:cNvGraphicFramePr>
            <a:graphicFrameLocks noGrp="1"/>
          </p:cNvGraphicFramePr>
          <p:nvPr>
            <p:ph idx="1"/>
          </p:nvPr>
        </p:nvGraphicFramePr>
        <p:xfrm>
          <a:off x="263351" y="1690688"/>
          <a:ext cx="5615455" cy="1104900"/>
        </p:xfrm>
        <a:graphic>
          <a:graphicData uri="http://schemas.openxmlformats.org/drawingml/2006/table">
            <a:tbl>
              <a:tblPr/>
              <a:tblGrid>
                <a:gridCol w="3888433">
                  <a:extLst>
                    <a:ext uri="{9D8B030D-6E8A-4147-A177-3AD203B41FA5}">
                      <a16:colId xmlns:a16="http://schemas.microsoft.com/office/drawing/2014/main" val="278903855"/>
                    </a:ext>
                  </a:extLst>
                </a:gridCol>
                <a:gridCol w="864096">
                  <a:extLst>
                    <a:ext uri="{9D8B030D-6E8A-4147-A177-3AD203B41FA5}">
                      <a16:colId xmlns:a16="http://schemas.microsoft.com/office/drawing/2014/main" val="62849517"/>
                    </a:ext>
                  </a:extLst>
                </a:gridCol>
                <a:gridCol w="862926">
                  <a:extLst>
                    <a:ext uri="{9D8B030D-6E8A-4147-A177-3AD203B41FA5}">
                      <a16:colId xmlns:a16="http://schemas.microsoft.com/office/drawing/2014/main" val="3685727108"/>
                    </a:ext>
                  </a:extLst>
                </a:gridCol>
              </a:tblGrid>
              <a:tr h="137160">
                <a:tc>
                  <a:txBody>
                    <a:bodyPr/>
                    <a:lstStyle/>
                    <a:p>
                      <a:pPr algn="l"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Amet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Vastajaid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7574028"/>
                  </a:ext>
                </a:extLst>
              </a:tr>
              <a:tr h="127248">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Õpetaja</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52</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73%</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529981015"/>
                  </a:ext>
                </a:extLst>
              </a:tr>
              <a:tr h="137160">
                <a:tc>
                  <a:txBody>
                    <a:bodyPr/>
                    <a:lstStyle/>
                    <a:p>
                      <a:pPr algn="l" fontAlgn="b">
                        <a:buNone/>
                      </a:pPr>
                      <a:r>
                        <a:rPr lang="et-EE" sz="14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Muu personal (administratsioon, tugipersonal jne)</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15</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21%</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837450516"/>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Määramata</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357213"/>
                  </a:ext>
                </a:extLst>
              </a:tr>
              <a:tr h="137160">
                <a:tc>
                  <a:txBody>
                    <a:bodyPr/>
                    <a:lstStyle/>
                    <a:p>
                      <a:pPr algn="l"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96005814"/>
                  </a:ext>
                </a:extLst>
              </a:tr>
            </a:tbl>
          </a:graphicData>
        </a:graphic>
      </p:graphicFrame>
      <p:graphicFrame>
        <p:nvGraphicFramePr>
          <p:cNvPr id="5" name="Tabel 4">
            <a:extLst>
              <a:ext uri="{FF2B5EF4-FFF2-40B4-BE49-F238E27FC236}">
                <a16:creationId xmlns:a16="http://schemas.microsoft.com/office/drawing/2014/main" id="{549DF32B-E513-080B-2A69-81D454717023}"/>
              </a:ext>
            </a:extLst>
          </p:cNvPr>
          <p:cNvGraphicFramePr>
            <a:graphicFrameLocks noGrp="1"/>
          </p:cNvGraphicFramePr>
          <p:nvPr/>
        </p:nvGraphicFramePr>
        <p:xfrm>
          <a:off x="263351" y="3229611"/>
          <a:ext cx="5615455" cy="1104900"/>
        </p:xfrm>
        <a:graphic>
          <a:graphicData uri="http://schemas.openxmlformats.org/drawingml/2006/table">
            <a:tbl>
              <a:tblPr/>
              <a:tblGrid>
                <a:gridCol w="3165075">
                  <a:extLst>
                    <a:ext uri="{9D8B030D-6E8A-4147-A177-3AD203B41FA5}">
                      <a16:colId xmlns:a16="http://schemas.microsoft.com/office/drawing/2014/main" val="2216511866"/>
                    </a:ext>
                  </a:extLst>
                </a:gridCol>
                <a:gridCol w="1659462">
                  <a:extLst>
                    <a:ext uri="{9D8B030D-6E8A-4147-A177-3AD203B41FA5}">
                      <a16:colId xmlns:a16="http://schemas.microsoft.com/office/drawing/2014/main" val="4071968262"/>
                    </a:ext>
                  </a:extLst>
                </a:gridCol>
                <a:gridCol w="790918">
                  <a:extLst>
                    <a:ext uri="{9D8B030D-6E8A-4147-A177-3AD203B41FA5}">
                      <a16:colId xmlns:a16="http://schemas.microsoft.com/office/drawing/2014/main" val="708928971"/>
                    </a:ext>
                  </a:extLst>
                </a:gridCol>
              </a:tblGrid>
              <a:tr h="137160">
                <a:tc>
                  <a:txBody>
                    <a:bodyPr/>
                    <a:lstStyle/>
                    <a:p>
                      <a:pPr algn="l" fontAlgn="b">
                        <a:buNone/>
                      </a:pPr>
                      <a:r>
                        <a:rPr lang="et-EE" sz="14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Elukoht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Vastajaid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4514510"/>
                  </a:ext>
                </a:extLst>
              </a:tr>
              <a:tr h="137160">
                <a:tc>
                  <a:txBody>
                    <a:bodyPr/>
                    <a:lstStyle/>
                    <a:p>
                      <a:pPr algn="l" fontAlgn="b">
                        <a:buNone/>
                      </a:pPr>
                      <a:r>
                        <a:rPr lang="et-EE" sz="14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Tartu vald</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42%</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0552474"/>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Tartu linn</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28</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39%</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947156002"/>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omavalitsus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13</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4416286"/>
                  </a:ext>
                </a:extLst>
              </a:tr>
              <a:tr h="137160">
                <a:tc>
                  <a:txBody>
                    <a:bodyPr/>
                    <a:lstStyle/>
                    <a:p>
                      <a:pPr algn="l"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524820645"/>
                  </a:ext>
                </a:extLst>
              </a:tr>
            </a:tbl>
          </a:graphicData>
        </a:graphic>
      </p:graphicFrame>
      <p:graphicFrame>
        <p:nvGraphicFramePr>
          <p:cNvPr id="6" name="Tabel 5">
            <a:extLst>
              <a:ext uri="{FF2B5EF4-FFF2-40B4-BE49-F238E27FC236}">
                <a16:creationId xmlns:a16="http://schemas.microsoft.com/office/drawing/2014/main" id="{FD6EF349-BDFD-A365-EC2C-BB49CFD40A3D}"/>
              </a:ext>
            </a:extLst>
          </p:cNvPr>
          <p:cNvGraphicFramePr>
            <a:graphicFrameLocks noGrp="1"/>
          </p:cNvGraphicFramePr>
          <p:nvPr/>
        </p:nvGraphicFramePr>
        <p:xfrm>
          <a:off x="6096000" y="1690688"/>
          <a:ext cx="5685459" cy="2430780"/>
        </p:xfrm>
        <a:graphic>
          <a:graphicData uri="http://schemas.openxmlformats.org/drawingml/2006/table">
            <a:tbl>
              <a:tblPr/>
              <a:tblGrid>
                <a:gridCol w="3204531">
                  <a:extLst>
                    <a:ext uri="{9D8B030D-6E8A-4147-A177-3AD203B41FA5}">
                      <a16:colId xmlns:a16="http://schemas.microsoft.com/office/drawing/2014/main" val="1740257094"/>
                    </a:ext>
                  </a:extLst>
                </a:gridCol>
                <a:gridCol w="1240464">
                  <a:extLst>
                    <a:ext uri="{9D8B030D-6E8A-4147-A177-3AD203B41FA5}">
                      <a16:colId xmlns:a16="http://schemas.microsoft.com/office/drawing/2014/main" val="477164459"/>
                    </a:ext>
                  </a:extLst>
                </a:gridCol>
                <a:gridCol w="1240464">
                  <a:extLst>
                    <a:ext uri="{9D8B030D-6E8A-4147-A177-3AD203B41FA5}">
                      <a16:colId xmlns:a16="http://schemas.microsoft.com/office/drawing/2014/main" val="2093838699"/>
                    </a:ext>
                  </a:extLst>
                </a:gridCol>
              </a:tblGrid>
              <a:tr h="137160">
                <a:tc>
                  <a:txBody>
                    <a:bodyPr/>
                    <a:lstStyle/>
                    <a:p>
                      <a:pPr algn="l" fontAlgn="b">
                        <a:buNone/>
                      </a:pPr>
                      <a:r>
                        <a:rPr lang="et-EE" sz="14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Elukoht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Vastajaid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Osakaal</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33807569"/>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Kõrveküla alevik</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7618214"/>
                  </a:ext>
                </a:extLst>
              </a:tr>
              <a:tr h="137160">
                <a:tc>
                  <a:txBody>
                    <a:bodyPr/>
                    <a:lstStyle/>
                    <a:p>
                      <a:pPr algn="l" fontAlgn="b">
                        <a:buNone/>
                      </a:pPr>
                      <a:r>
                        <a:rPr lang="et-EE" sz="14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Muu kant</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10%</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800648406"/>
                  </a:ext>
                </a:extLst>
              </a:tr>
              <a:tr h="137160">
                <a:tc>
                  <a:txBody>
                    <a:bodyPr/>
                    <a:lstStyle/>
                    <a:p>
                      <a:pPr algn="l" fontAlgn="b">
                        <a:buNone/>
                      </a:pPr>
                      <a:r>
                        <a:rPr lang="et-EE" sz="1400" b="0"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Kõrveküla kant</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a:noFill/>
                    </a:lnT>
                    <a:lnB>
                      <a:noFill/>
                    </a:lnB>
                    <a:noFill/>
                  </a:tcPr>
                </a:tc>
                <a:extLst>
                  <a:ext uri="{0D108BD9-81ED-4DB2-BD59-A6C34878D82A}">
                    <a16:rowId xmlns:a16="http://schemas.microsoft.com/office/drawing/2014/main" val="3587584030"/>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Lähte kant</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1137337919"/>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Raadi alev</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6</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8%</a:t>
                      </a:r>
                    </a:p>
                  </a:txBody>
                  <a:tcPr marL="7620" marR="7620" marT="7620" marB="0" anchor="b">
                    <a:lnL>
                      <a:noFill/>
                    </a:lnL>
                    <a:lnR>
                      <a:noFill/>
                    </a:lnR>
                    <a:lnT>
                      <a:noFill/>
                    </a:lnT>
                    <a:lnB>
                      <a:noFill/>
                    </a:lnB>
                    <a:noFill/>
                  </a:tcPr>
                </a:tc>
                <a:extLst>
                  <a:ext uri="{0D108BD9-81ED-4DB2-BD59-A6C34878D82A}">
                    <a16:rowId xmlns:a16="http://schemas.microsoft.com/office/drawing/2014/main" val="1532546061"/>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Vahi kant</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4%</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181320588"/>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Vedu kant</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a:t>
                      </a:r>
                    </a:p>
                  </a:txBody>
                  <a:tcPr marL="7620" marR="7620" marT="7620" marB="0" anchor="b">
                    <a:lnL>
                      <a:noFill/>
                    </a:lnL>
                    <a:lnR>
                      <a:noFill/>
                    </a:lnR>
                    <a:lnT>
                      <a:noFill/>
                    </a:lnT>
                    <a:lnB>
                      <a:noFill/>
                    </a:lnB>
                    <a:noFill/>
                  </a:tcPr>
                </a:tc>
                <a:extLst>
                  <a:ext uri="{0D108BD9-81ED-4DB2-BD59-A6C34878D82A}">
                    <a16:rowId xmlns:a16="http://schemas.microsoft.com/office/drawing/2014/main" val="4078821542"/>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Tartu linn</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28</a:t>
                      </a:r>
                    </a:p>
                  </a:txBody>
                  <a:tcPr marL="7620" marR="7620" marT="7620" marB="0" anchor="b">
                    <a:lnL>
                      <a:noFill/>
                    </a:lnL>
                    <a:lnR>
                      <a:noFill/>
                    </a:lnR>
                    <a:lnT>
                      <a:noFill/>
                    </a:lnT>
                    <a:lnB>
                      <a:noFill/>
                    </a:lnB>
                    <a:solidFill>
                      <a:srgbClr val="F5E8D8"/>
                    </a:solid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39%</a:t>
                      </a:r>
                    </a:p>
                  </a:txBody>
                  <a:tcPr marL="7620" marR="7620" marT="7620" marB="0" anchor="b">
                    <a:lnL>
                      <a:noFill/>
                    </a:lnL>
                    <a:lnR>
                      <a:noFill/>
                    </a:lnR>
                    <a:lnT>
                      <a:noFill/>
                    </a:lnT>
                    <a:lnB>
                      <a:noFill/>
                    </a:lnB>
                    <a:solidFill>
                      <a:srgbClr val="F5E8D8"/>
                    </a:solidFill>
                  </a:tcPr>
                </a:tc>
                <a:extLst>
                  <a:ext uri="{0D108BD9-81ED-4DB2-BD59-A6C34878D82A}">
                    <a16:rowId xmlns:a16="http://schemas.microsoft.com/office/drawing/2014/main" val="358473672"/>
                  </a:ext>
                </a:extLst>
              </a:tr>
              <a:tr h="137160">
                <a:tc>
                  <a:txBody>
                    <a:bodyPr/>
                    <a:lstStyle/>
                    <a:p>
                      <a:pPr algn="l"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Muu omavalitsus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13</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buNone/>
                      </a:pPr>
                      <a:r>
                        <a:rPr lang="et-EE" sz="1400" b="0"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18%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8140598"/>
                  </a:ext>
                </a:extLst>
              </a:tr>
              <a:tr h="137160">
                <a:tc>
                  <a:txBody>
                    <a:bodyPr/>
                    <a:lstStyle/>
                    <a:p>
                      <a:pPr algn="l"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Kokku</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a:solidFill>
                            <a:srgbClr val="000000"/>
                          </a:solidFill>
                          <a:effectLst/>
                          <a:latin typeface="Lato" panose="020F0502020204030203" pitchFamily="34" charset="0"/>
                          <a:ea typeface="Lato" panose="020F0502020204030203" pitchFamily="34" charset="0"/>
                          <a:cs typeface="Lato" panose="020F0502020204030203" pitchFamily="34" charset="0"/>
                        </a:rPr>
                        <a:t>71</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buNone/>
                      </a:pPr>
                      <a:r>
                        <a:rPr lang="et-EE" sz="1400" b="1" i="0" u="none" strike="noStrike" dirty="0">
                          <a:solidFill>
                            <a:srgbClr val="000000"/>
                          </a:solidFill>
                          <a:effectLst/>
                          <a:latin typeface="Lato" panose="020F0502020204030203" pitchFamily="34" charset="0"/>
                          <a:ea typeface="Lato" panose="020F0502020204030203" pitchFamily="34" charset="0"/>
                          <a:cs typeface="Lato" panose="020F0502020204030203" pitchFamily="34" charset="0"/>
                        </a:rPr>
                        <a:t>100%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18913791"/>
                  </a:ext>
                </a:extLst>
              </a:tr>
            </a:tbl>
          </a:graphicData>
        </a:graphic>
      </p:graphicFrame>
      <p:sp>
        <p:nvSpPr>
          <p:cNvPr id="3" name="Content Placeholder 2">
            <a:extLst>
              <a:ext uri="{FF2B5EF4-FFF2-40B4-BE49-F238E27FC236}">
                <a16:creationId xmlns:a16="http://schemas.microsoft.com/office/drawing/2014/main" id="{57113BE5-7D86-A93C-1A1B-8520CA6CAC48}"/>
              </a:ext>
            </a:extLst>
          </p:cNvPr>
          <p:cNvSpPr txBox="1">
            <a:spLocks/>
          </p:cNvSpPr>
          <p:nvPr/>
        </p:nvSpPr>
        <p:spPr>
          <a:xfrm>
            <a:off x="263352" y="4555490"/>
            <a:ext cx="11665296" cy="1537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11BBFF"/>
              </a:buClr>
              <a:buFont typeface="Arial" panose="020B0604020202020204" pitchFamily="34" charset="0"/>
              <a:buChar char="•"/>
              <a:defRPr sz="2800" b="0" i="0" kern="1200">
                <a:solidFill>
                  <a:schemeClr val="tx1"/>
                </a:solidFill>
                <a:latin typeface="Lato" charset="0"/>
                <a:ea typeface="Lato" charset="0"/>
                <a:cs typeface="Lato" charset="0"/>
              </a:defRPr>
            </a:lvl1pPr>
            <a:lvl2pPr marL="685800" indent="-228600" algn="l" defTabSz="914400" rtl="0" eaLnBrk="1" latinLnBrk="0" hangingPunct="1">
              <a:lnSpc>
                <a:spcPct val="90000"/>
              </a:lnSpc>
              <a:spcBef>
                <a:spcPts val="500"/>
              </a:spcBef>
              <a:buClr>
                <a:srgbClr val="11BBFF"/>
              </a:buClr>
              <a:buFont typeface="Arial" panose="020B0604020202020204" pitchFamily="34" charset="0"/>
              <a:buChar char="•"/>
              <a:defRPr sz="2400" b="0" i="0" kern="1200">
                <a:solidFill>
                  <a:schemeClr val="tx1"/>
                </a:solidFill>
                <a:latin typeface="Lato" charset="0"/>
                <a:ea typeface="Lato" charset="0"/>
                <a:cs typeface="Lato" charset="0"/>
              </a:defRPr>
            </a:lvl2pPr>
            <a:lvl3pPr marL="1143000" indent="-228600" algn="l" defTabSz="914400" rtl="0" eaLnBrk="1" latinLnBrk="0" hangingPunct="1">
              <a:lnSpc>
                <a:spcPct val="90000"/>
              </a:lnSpc>
              <a:spcBef>
                <a:spcPts val="500"/>
              </a:spcBef>
              <a:buClr>
                <a:srgbClr val="11BBFF"/>
              </a:buClr>
              <a:buFont typeface="Arial" panose="020B0604020202020204" pitchFamily="34" charset="0"/>
              <a:buChar char="•"/>
              <a:defRPr sz="2000" b="0" i="0" kern="1200">
                <a:solidFill>
                  <a:schemeClr val="tx1"/>
                </a:solidFill>
                <a:latin typeface="Lato" charset="0"/>
                <a:ea typeface="Lato" charset="0"/>
                <a:cs typeface="Lato" charset="0"/>
              </a:defRPr>
            </a:lvl3pPr>
            <a:lvl4pPr marL="16002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4pPr>
            <a:lvl5pPr marL="2057400" indent="-228600" algn="l" defTabSz="914400" rtl="0" eaLnBrk="1" latinLnBrk="0" hangingPunct="1">
              <a:lnSpc>
                <a:spcPct val="90000"/>
              </a:lnSpc>
              <a:spcBef>
                <a:spcPts val="500"/>
              </a:spcBef>
              <a:buClr>
                <a:srgbClr val="11BBFF"/>
              </a:buClr>
              <a:buFont typeface="Arial" panose="020B0604020202020204" pitchFamily="34" charset="0"/>
              <a:buChar char="•"/>
              <a:defRPr sz="1800" b="0" i="0" kern="1200">
                <a:solidFill>
                  <a:schemeClr val="tx1"/>
                </a:solidFill>
                <a:latin typeface="Lato" charset="0"/>
                <a:ea typeface="Lato" charset="0"/>
                <a:cs typeface="Lato"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r>
              <a:rPr lang="en-EE" sz="2200" dirty="0"/>
              <a:t>Kokku alustas ankeedi täitmist 71 töötajat, küsimuste lõikes vastajate arv mõnevõrra varieerus. Ankeedi täitis lõpuni 66 inimest.</a:t>
            </a:r>
          </a:p>
        </p:txBody>
      </p:sp>
    </p:spTree>
    <p:extLst>
      <p:ext uri="{BB962C8B-B14F-4D97-AF65-F5344CB8AC3E}">
        <p14:creationId xmlns:p14="http://schemas.microsoft.com/office/powerpoint/2010/main" val="586233095"/>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20404-7336-7B58-4BC5-C7458D533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DE2F1-1956-C100-54C7-121DAC951F07}"/>
              </a:ext>
            </a:extLst>
          </p:cNvPr>
          <p:cNvSpPr>
            <a:spLocks noGrp="1"/>
          </p:cNvSpPr>
          <p:nvPr>
            <p:ph type="title"/>
          </p:nvPr>
        </p:nvSpPr>
        <p:spPr/>
        <p:txBody>
          <a:bodyPr/>
          <a:lstStyle/>
          <a:p>
            <a:r>
              <a:rPr lang="en-EE" dirty="0"/>
              <a:t>Liikumine (1)</a:t>
            </a:r>
          </a:p>
        </p:txBody>
      </p:sp>
      <p:sp>
        <p:nvSpPr>
          <p:cNvPr id="3" name="Content Placeholder 2">
            <a:extLst>
              <a:ext uri="{FF2B5EF4-FFF2-40B4-BE49-F238E27FC236}">
                <a16:creationId xmlns:a16="http://schemas.microsoft.com/office/drawing/2014/main" id="{B8BCAB9D-EEC1-7231-DA9F-501AF829448C}"/>
              </a:ext>
            </a:extLst>
          </p:cNvPr>
          <p:cNvSpPr>
            <a:spLocks noGrp="1"/>
          </p:cNvSpPr>
          <p:nvPr>
            <p:ph idx="1"/>
          </p:nvPr>
        </p:nvSpPr>
        <p:spPr/>
        <p:txBody>
          <a:bodyPr>
            <a:normAutofit fontScale="92500" lnSpcReduction="20000"/>
          </a:bodyPr>
          <a:lstStyle/>
          <a:p>
            <a:r>
              <a:rPr lang="en-EE" dirty="0"/>
              <a:t>60% vastanud vanematest elab koolist kuni 3 km kaugusel, 40% kaugemal. Õpilaste puhul on vastav näitaja 67% / 33%. Arvestades, et esindatud olid kõikide klasside vanemad, kuid 4.–8. klasside õpilased, on erinevused arusaadavad.</a:t>
            </a:r>
          </a:p>
          <a:p>
            <a:r>
              <a:rPr lang="en-EE" dirty="0"/>
              <a:t>Jala käib koolis viiendik, pisut vähem kasutab ühistransporti ja veidi alla pooled tulevad autoga. Jalgrataste jms kasutamine on tagasihoidlik (alla 10%). Töötajad käivad enamasti autoga (82%).</a:t>
            </a:r>
          </a:p>
          <a:p>
            <a:r>
              <a:rPr lang="en-EE" dirty="0"/>
              <a:t>Ootuspäraselt käivad jala koolile lähedal elavad õpilased, Kõrveküla alevikust isegi kuni 2/3. Ühistransporti kasutavad üsna palju Raadilt ja Tartust tulijad. Mujal on prevaleerivaks transpordivahendiks auto.</a:t>
            </a:r>
          </a:p>
          <a:p>
            <a:r>
              <a:rPr lang="en-EE" dirty="0"/>
              <a:t>Auto kasutamise põhjused jagunevad põhjuste vahel enam-vähem võrdselt. Neljandikul juhtudest on põhjuseks mugavus. Mida kaugemalt tullakse, seda enam on põhjuseks muude võimaluste ebapraktilisus.</a:t>
            </a:r>
          </a:p>
        </p:txBody>
      </p:sp>
    </p:spTree>
    <p:extLst>
      <p:ext uri="{BB962C8B-B14F-4D97-AF65-F5344CB8AC3E}">
        <p14:creationId xmlns:p14="http://schemas.microsoft.com/office/powerpoint/2010/main" val="3363523134"/>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25F3B-CC41-A736-8BE0-5AF629C50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99178F-46ED-8961-E27D-048E7CDA6553}"/>
              </a:ext>
            </a:extLst>
          </p:cNvPr>
          <p:cNvSpPr>
            <a:spLocks noGrp="1"/>
          </p:cNvSpPr>
          <p:nvPr>
            <p:ph type="title"/>
          </p:nvPr>
        </p:nvSpPr>
        <p:spPr/>
        <p:txBody>
          <a:bodyPr/>
          <a:lstStyle/>
          <a:p>
            <a:r>
              <a:rPr lang="en-EE" dirty="0"/>
              <a:t>Liikumine (2)</a:t>
            </a:r>
          </a:p>
        </p:txBody>
      </p:sp>
      <p:sp>
        <p:nvSpPr>
          <p:cNvPr id="3" name="Content Placeholder 2">
            <a:extLst>
              <a:ext uri="{FF2B5EF4-FFF2-40B4-BE49-F238E27FC236}">
                <a16:creationId xmlns:a16="http://schemas.microsoft.com/office/drawing/2014/main" id="{0EE405FC-5E88-DB40-7F8D-A93B331E640D}"/>
              </a:ext>
            </a:extLst>
          </p:cNvPr>
          <p:cNvSpPr>
            <a:spLocks noGrp="1"/>
          </p:cNvSpPr>
          <p:nvPr>
            <p:ph idx="1"/>
          </p:nvPr>
        </p:nvSpPr>
        <p:spPr/>
        <p:txBody>
          <a:bodyPr>
            <a:normAutofit/>
          </a:bodyPr>
          <a:lstStyle/>
          <a:p>
            <a:r>
              <a:rPr lang="en-EE" dirty="0"/>
              <a:t>Praegu jõuab koolimajja oluliselt enne tundide algust (30 min ja enam) kuni 15% õpilastest. Ülejäänud saabuvad kas 15 min varem või täpselt.</a:t>
            </a:r>
          </a:p>
          <a:p>
            <a:pPr lvl="1"/>
            <a:r>
              <a:rPr lang="en-EE" dirty="0"/>
              <a:t>Need, kes jõuavad varem, eelistavad varasemat tundide algust.</a:t>
            </a:r>
          </a:p>
          <a:p>
            <a:pPr lvl="1"/>
            <a:r>
              <a:rPr lang="en-EE"/>
              <a:t>Need, kes jõuavad 15 minutit enne tundide algust, jagunevad varasema ja hilisema alguse eelistuse koha pealt enam-vähem võrdselt.</a:t>
            </a:r>
            <a:endParaRPr lang="en-EE" dirty="0"/>
          </a:p>
          <a:p>
            <a:pPr lvl="1"/>
            <a:r>
              <a:rPr lang="en-EE" dirty="0"/>
              <a:t>Need, kes jõuavad kooli täpselt, eelistavad üldjuhul hilisemat tundide algust.</a:t>
            </a:r>
          </a:p>
          <a:p>
            <a:r>
              <a:rPr lang="en-EE" dirty="0"/>
              <a:t>Koju liigutakse kõige sagedamini ühistranspordiga, jala ja autoga (nendel päevadel, mil huviringi vms ei ole).</a:t>
            </a:r>
          </a:p>
          <a:p>
            <a:r>
              <a:rPr lang="en-EE" dirty="0"/>
              <a:t>Auto kasutamise põhjused on sarnased kooli tuleku omadele.</a:t>
            </a:r>
          </a:p>
        </p:txBody>
      </p:sp>
    </p:spTree>
    <p:extLst>
      <p:ext uri="{BB962C8B-B14F-4D97-AF65-F5344CB8AC3E}">
        <p14:creationId xmlns:p14="http://schemas.microsoft.com/office/powerpoint/2010/main" val="2530022535"/>
      </p:ext>
    </p:extLst>
  </p:cSld>
  <p:clrMapOvr>
    <a:masterClrMapping/>
  </p:clrMapOvr>
  <p:transition spd="med">
    <p:pull/>
  </p:transition>
</p:sld>
</file>

<file path=ppt/theme/theme1.xml><?xml version="1.0" encoding="utf-8"?>
<a:theme xmlns:a="http://schemas.openxmlformats.org/drawingml/2006/main" name="Default - Title Slid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Kollan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2007–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118</TotalTime>
  <Words>2217</Words>
  <Application>Microsoft Office PowerPoint</Application>
  <PresentationFormat>Laiekraan</PresentationFormat>
  <Paragraphs>356</Paragraphs>
  <Slides>22</Slides>
  <Notes>0</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22</vt:i4>
      </vt:variant>
    </vt:vector>
  </HeadingPairs>
  <TitlesOfParts>
    <vt:vector size="28" baseType="lpstr">
      <vt:lpstr>Arial</vt:lpstr>
      <vt:lpstr>Calibri</vt:lpstr>
      <vt:lpstr>Calibri Light</vt:lpstr>
      <vt:lpstr>Gill Sans</vt:lpstr>
      <vt:lpstr>Lato</vt:lpstr>
      <vt:lpstr>Default - Title Slide</vt:lpstr>
      <vt:lpstr>Kõrveküla Põhikooli tundide algusaja uuring</vt:lpstr>
      <vt:lpstr>Sissejuhatus</vt:lpstr>
      <vt:lpstr>Metodoloogia</vt:lpstr>
      <vt:lpstr>Piirkondlik jaotus</vt:lpstr>
      <vt:lpstr>Vastanud (vanemad)</vt:lpstr>
      <vt:lpstr>Vastanud (õpilased)</vt:lpstr>
      <vt:lpstr>Vastanud (töötajad)</vt:lpstr>
      <vt:lpstr>Liikumine (1)</vt:lpstr>
      <vt:lpstr>Liikumine (2)</vt:lpstr>
      <vt:lpstr>Kooliväline tegevus</vt:lpstr>
      <vt:lpstr>Harjumused</vt:lpstr>
      <vt:lpstr>Kooli algusaja muudatus (1)</vt:lpstr>
      <vt:lpstr>Kooli algusaja muudatus (2)</vt:lpstr>
      <vt:lpstr>Kooli algusaja muudatus (3)</vt:lpstr>
      <vt:lpstr>Kooli algusaja muudatus (4)</vt:lpstr>
      <vt:lpstr>Muudatuse tonaalsus (hilisem algusaeg on positiivne / negatiivne)</vt:lpstr>
      <vt:lpstr>Muudatuse tonaalsus (hilisem algusaeg on positiivne / negatiivne)</vt:lpstr>
      <vt:lpstr>Eelistatud algusaeg</vt:lpstr>
      <vt:lpstr>Eelistatud algusaeg (8:30 valikust eemaldatud)</vt:lpstr>
      <vt:lpstr>Kokkuvõttes saab öelda, et: (1)</vt:lpstr>
      <vt:lpstr>Kokkuvõttes saab öelda, et: (2)</vt:lpstr>
      <vt:lpstr>Kokkuvõttes saab öelda, et: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Jaan Urb</dc:creator>
  <cp:lastModifiedBy>Ene Liivamägi</cp:lastModifiedBy>
  <cp:revision>143</cp:revision>
  <dcterms:created xsi:type="dcterms:W3CDTF">2020-02-20T08:18:48Z</dcterms:created>
  <dcterms:modified xsi:type="dcterms:W3CDTF">2026-03-06T08:36:12Z</dcterms:modified>
</cp:coreProperties>
</file>