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89" r:id="rId3"/>
    <p:sldId id="267" r:id="rId4"/>
    <p:sldId id="291" r:id="rId5"/>
    <p:sldId id="271" r:id="rId6"/>
    <p:sldId id="293" r:id="rId7"/>
    <p:sldId id="309" r:id="rId8"/>
    <p:sldId id="303" r:id="rId9"/>
    <p:sldId id="305" r:id="rId10"/>
    <p:sldId id="307" r:id="rId11"/>
    <p:sldId id="313" r:id="rId12"/>
    <p:sldId id="323" r:id="rId13"/>
    <p:sldId id="315" r:id="rId14"/>
    <p:sldId id="317" r:id="rId15"/>
    <p:sldId id="295" r:id="rId16"/>
    <p:sldId id="319" r:id="rId17"/>
    <p:sldId id="297" r:id="rId18"/>
    <p:sldId id="299" r:id="rId19"/>
    <p:sldId id="301" r:id="rId20"/>
    <p:sldId id="321" r:id="rId21"/>
  </p:sldIdLst>
  <p:sldSz cx="12192000" cy="6858000"/>
  <p:notesSz cx="6858000" cy="9144000"/>
  <p:defaultTextStyle>
    <a:defPPr rtl="0">
      <a:defRPr lang="et-E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85D006-D3F1-1621-3145-61D30329145C}" v="130" dt="2024-10-14T11:58:31.069"/>
    <p1510:client id="{AC7BBAF7-3F40-F963-4039-0F40D81CEA06}" v="419" dt="2024-10-14T08:29:05.204"/>
    <p1510:client id="{F299BA29-6119-4237-75D4-40E2452410D1}" v="59" dt="2024-10-16T06:24:16.1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20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170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>
            <a:extLst>
              <a:ext uri="{FF2B5EF4-FFF2-40B4-BE49-F238E27FC236}">
                <a16:creationId xmlns:a16="http://schemas.microsoft.com/office/drawing/2014/main" id="{CD708C39-EF45-4098-B738-275CDC66D2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4D6CDA19-7CBE-417B-8746-E71E192349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2B914-39B2-47FA-BE62-0D29CE77302E}" type="datetimeFigureOut">
              <a:rPr lang="et-EE" smtClean="0"/>
              <a:t>16.10.2024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CAEE5234-2665-43B5-819A-1B333D2CCE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E472B804-FB95-4386-A9CC-FA409923FD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602DE-A22E-43A3-8F0D-DF8932AF5D2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931557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 noProof="0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9D8E8-76E1-49A5-A545-BE7B419C879F}" type="datetimeFigureOut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 noProof="0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noProof="0"/>
              <a:t>Klõpsake juhtslaidi tekstilaadide redigeerimiseks</a:t>
            </a:r>
          </a:p>
          <a:p>
            <a:pPr lvl="1"/>
            <a:r>
              <a:rPr lang="et-EE" noProof="0"/>
              <a:t>Teine tase</a:t>
            </a:r>
          </a:p>
          <a:p>
            <a:pPr lvl="2"/>
            <a:r>
              <a:rPr lang="et-EE" noProof="0"/>
              <a:t>Kolmas tase</a:t>
            </a:r>
          </a:p>
          <a:p>
            <a:pPr lvl="3"/>
            <a:r>
              <a:rPr lang="et-EE" noProof="0"/>
              <a:t>Neljas tase</a:t>
            </a:r>
          </a:p>
          <a:p>
            <a:pPr lvl="4"/>
            <a:r>
              <a:rPr lang="et-EE" noProof="0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 noProof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60236-9012-4204-8A93-002FF8072C67}" type="slidenum">
              <a:rPr lang="et-EE" noProof="0" smtClean="0"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27779210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A60236-9012-4204-8A93-002FF8072C67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3620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Rühm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irgkonnek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irgkonnek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istkülik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istkülik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Võrdhaarne kolmnurk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istkülik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istkülik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istkülik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Võrdhaarne kolmnurk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Võrdhaarne kolmnurk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rtlCol="0"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et-EE" noProof="0"/>
              <a:t>Klõpsake juhteksemplari pealkirja laadi redigeerimiseks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rtlCol="0"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t-EE" noProof="0"/>
              <a:t>Klõpsake juhteksemplari alapealkirja laadi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C3DD7F-6A10-4E4E-98D0-A15A883649EE}" type="datetime1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677335" y="609600"/>
            <a:ext cx="8596668" cy="3403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92DAB8-0ADB-4776-BE17-7A4BA18F2A9A}" type="datetime1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23" name="Teksti kohatäide 9"/>
          <p:cNvSpPr>
            <a:spLocks noGrp="1"/>
          </p:cNvSpPr>
          <p:nvPr>
            <p:ph type="body" sz="quarter" idx="13" hasCustomPrompt="1"/>
          </p:nvPr>
        </p:nvSpPr>
        <p:spPr>
          <a:xfrm>
            <a:off x="1366139" y="3632200"/>
            <a:ext cx="7224524" cy="381000"/>
          </a:xfrm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AF1A5BB-2693-475F-84AB-3970903D47E5}" type="datetime1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  <p:sp>
        <p:nvSpPr>
          <p:cNvPr id="20" name="Tekstiväli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t-EE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„</a:t>
            </a:r>
          </a:p>
        </p:txBody>
      </p:sp>
      <p:sp>
        <p:nvSpPr>
          <p:cNvPr id="22" name="Tekstiväli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t-EE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 lang="et-EE" noProof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e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677335" y="1931988"/>
            <a:ext cx="8596668" cy="2595460"/>
          </a:xfrm>
        </p:spPr>
        <p:txBody>
          <a:bodyPr rtlCol="0" anchor="b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410ABA-3572-46D7-B2FC-D4CFE9193510}" type="datetime1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ga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23" name="Teksti kohatäide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77B784-6689-45AF-AC3C-B0CB4446559E}" type="datetime1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  <p:sp>
        <p:nvSpPr>
          <p:cNvPr id="24" name="Tekstiväli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t-EE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„</a:t>
            </a:r>
          </a:p>
        </p:txBody>
      </p:sp>
      <p:sp>
        <p:nvSpPr>
          <p:cNvPr id="25" name="Tekstiväli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t-EE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685799" y="609600"/>
            <a:ext cx="8588203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23" name="Teksti kohatäide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908FA2-03C7-4672-B001-4CC2CF8B55CB}" type="datetime1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ealkiri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0CEEE9-E71C-44BB-A428-2265E9C371E6}" type="datetime1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333C77-0158-454C-844F-B7AB9BD7DAD4}" type="slidenum">
              <a:rPr lang="et-EE" noProof="0" smtClean="0"/>
              <a:t>‹#›</a:t>
            </a:fld>
            <a:endParaRPr lang="et-EE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ne pealkiri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ne pealkiri 1"/>
          <p:cNvSpPr>
            <a:spLocks noGrp="1"/>
          </p:cNvSpPr>
          <p:nvPr>
            <p:ph type="title" orient="vert" hasCustomPrompt="1"/>
          </p:nvPr>
        </p:nvSpPr>
        <p:spPr>
          <a:xfrm>
            <a:off x="7967673" y="609599"/>
            <a:ext cx="1304743" cy="5251451"/>
          </a:xfrm>
        </p:spPr>
        <p:txBody>
          <a:bodyPr vert="eaVert" rtlCol="0" anchor="ctr"/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 hasCustomPrompt="1"/>
          </p:nvPr>
        </p:nvSpPr>
        <p:spPr>
          <a:xfrm>
            <a:off x="677335" y="609600"/>
            <a:ext cx="7060150" cy="5251450"/>
          </a:xfrm>
        </p:spPr>
        <p:txBody>
          <a:bodyPr vert="eaVert" rtlCol="0"/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851BE8-8B22-4CAB-B02A-D7973FB4E87F}" type="datetime1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6812C7-440B-4D27-AEAE-F9A8DFAB1CEE}" type="datetime1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677335" y="2700867"/>
            <a:ext cx="8596668" cy="1826581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860400"/>
          </a:xfrm>
        </p:spPr>
        <p:txBody>
          <a:bodyPr rtlCol="0"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4A9BCC-7A10-49E6-B94F-770F8F603F1E}" type="datetime1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sz="half" idx="1" hasCustomPrompt="1"/>
          </p:nvPr>
        </p:nvSpPr>
        <p:spPr>
          <a:xfrm>
            <a:off x="677334" y="2160589"/>
            <a:ext cx="4184035" cy="3880772"/>
          </a:xfrm>
        </p:spPr>
        <p:txBody>
          <a:bodyPr rtlCol="0"/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 hasCustomPrompt="1"/>
          </p:nvPr>
        </p:nvSpPr>
        <p:spPr>
          <a:xfrm>
            <a:off x="5089970" y="2160589"/>
            <a:ext cx="4184034" cy="3880773"/>
          </a:xfrm>
        </p:spPr>
        <p:txBody>
          <a:bodyPr rtlCol="0"/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1B8368-2587-457D-ADEB-47743945B6EA}" type="datetime1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FF9F0C5-380F-41C2-899A-BAC0F0927E16}" type="slidenum">
              <a:rPr lang="et-EE" noProof="0" smtClean="0"/>
              <a:t>‹#›</a:t>
            </a:fld>
            <a:endParaRPr lang="et-EE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675745" y="2160983"/>
            <a:ext cx="418562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 hasCustomPrompt="1"/>
          </p:nvPr>
        </p:nvSpPr>
        <p:spPr>
          <a:xfrm>
            <a:off x="675745" y="2737245"/>
            <a:ext cx="4185623" cy="3304117"/>
          </a:xfrm>
        </p:spPr>
        <p:txBody>
          <a:bodyPr rtlCol="0">
            <a:normAutofit/>
          </a:bodyPr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 hasCustomPrompt="1"/>
          </p:nvPr>
        </p:nvSpPr>
        <p:spPr>
          <a:xfrm>
            <a:off x="5088383" y="2160983"/>
            <a:ext cx="418561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 hasCustomPrompt="1"/>
          </p:nvPr>
        </p:nvSpPr>
        <p:spPr>
          <a:xfrm>
            <a:off x="5088384" y="2737245"/>
            <a:ext cx="4185617" cy="3304117"/>
          </a:xfrm>
        </p:spPr>
        <p:txBody>
          <a:bodyPr rtlCol="0">
            <a:normAutofit/>
          </a:bodyPr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19B726-0A06-4474-A663-8D15C97C9B79}" type="datetime1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1320800"/>
          </a:xfrm>
        </p:spPr>
        <p:txBody>
          <a:bodyPr rtlCol="0"/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DBABF2-E702-48E9-9E2B-8225B06D4CFC}" type="datetime1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D011A3-F76E-40FE-A355-6667BCE63059}" type="datetime1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677334" y="1498604"/>
            <a:ext cx="3854528" cy="1278466"/>
          </a:xfrm>
        </p:spPr>
        <p:txBody>
          <a:bodyPr rtlCol="0" anchor="b">
            <a:normAutofit/>
          </a:bodyPr>
          <a:lstStyle>
            <a:lvl1pPr>
              <a:defRPr sz="2000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 hasCustomPrompt="1"/>
          </p:nvPr>
        </p:nvSpPr>
        <p:spPr>
          <a:xfrm>
            <a:off x="4760461" y="514924"/>
            <a:ext cx="4513541" cy="5526437"/>
          </a:xfrm>
        </p:spPr>
        <p:txBody>
          <a:bodyPr rtlCol="0">
            <a:normAutofit/>
          </a:bodyPr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2777069"/>
            <a:ext cx="3854528" cy="2584449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15CB38-1D56-4095-8BC6-39A470637B31}" type="datetime1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19954A3-9DFD-4C44-94BA-B95130A3BA1C}" type="slidenum">
              <a:rPr lang="et-EE" noProof="0" smtClean="0"/>
              <a:t>‹#›</a:t>
            </a:fld>
            <a:endParaRPr lang="et-EE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ealdise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677334" y="4800600"/>
            <a:ext cx="859666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Pildi kohatäide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t-EE" noProof="0"/>
              <a:t>Pildi lisamiseks klõpsake ikooni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5367338"/>
            <a:ext cx="8596667" cy="674024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D16731-327F-4CDB-8673-6C2602DE4128}" type="datetime1">
              <a:rPr lang="et-EE" noProof="0" smtClean="0"/>
              <a:t>16.10.2024</a:t>
            </a:fld>
            <a:endParaRPr lang="et-EE" noProof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Rühm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irgkonnek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irgkonnek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istkülik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istkülik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Võrdhaarne kolmnurk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istkülik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istkülik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istkülik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Võrdhaarne kolmnurk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Võrdhaarne kolmnurk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4F61904-4D98-49AF-87A2-1CAED57DE858}" type="datetime1">
              <a:rPr lang="et-EE" noProof="0" smtClean="0"/>
              <a:t>16.10.2024</a:t>
            </a:fld>
            <a:endParaRPr lang="et-EE" noProof="0" dirty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orve.edu.ee/koolist/toitlustu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orve.edu.ee/urituste-kav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orve.edu.ee/urituste-kava/huviringid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orve.edu.ee/oppetoo/tunniplaani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07067" y="1771930"/>
            <a:ext cx="7766936" cy="1646302"/>
          </a:xfrm>
        </p:spPr>
        <p:txBody>
          <a:bodyPr rtlCol="0"/>
          <a:lstStyle/>
          <a:p>
            <a:r>
              <a:rPr lang="et-EE" dirty="0"/>
              <a:t>2024/2025. õppeaasta</a:t>
            </a:r>
            <a:br>
              <a:rPr lang="et-EE" dirty="0"/>
            </a:br>
            <a:r>
              <a:rPr lang="et-EE" dirty="0"/>
              <a:t>Kõrveküla Põhikoolis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t-EE" sz="3200" dirty="0"/>
              <a:t>Lastevanemate üldkoosolek</a:t>
            </a:r>
          </a:p>
          <a:p>
            <a:r>
              <a:rPr lang="et-EE" sz="3200" dirty="0"/>
              <a:t>16. oktoober 2024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47164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3977"/>
            <a:ext cx="9646215" cy="1320800"/>
          </a:xfrm>
        </p:spPr>
        <p:txBody>
          <a:bodyPr>
            <a:normAutofit/>
          </a:bodyPr>
          <a:lstStyle/>
          <a:p>
            <a:r>
              <a:rPr lang="et-EE" sz="5400" dirty="0"/>
              <a:t>Pikapäevarühm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5" y="2577533"/>
            <a:ext cx="9905006" cy="304688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t-EE" sz="3200" dirty="0"/>
              <a:t> Esmaspäevast reedeni kell 12.00 - 16.30</a:t>
            </a:r>
          </a:p>
          <a:p>
            <a:r>
              <a:rPr lang="et-EE" sz="3200" dirty="0"/>
              <a:t> I kooliaste klassiõpetajate juures kell 12.00 -14.00</a:t>
            </a:r>
          </a:p>
          <a:p>
            <a:r>
              <a:rPr lang="et-EE" sz="3200" dirty="0"/>
              <a:t> Õhtune pikapäevarühm kell 14.00 - 16.30</a:t>
            </a:r>
          </a:p>
          <a:p>
            <a:r>
              <a:rPr lang="et-EE" sz="3200" dirty="0"/>
              <a:t> Õhtuses pikapäevarühmas kirjalik </a:t>
            </a:r>
            <a:r>
              <a:rPr lang="et-EE" sz="3200" dirty="0" err="1"/>
              <a:t>järelevastamine</a:t>
            </a:r>
          </a:p>
        </p:txBody>
      </p:sp>
    </p:spTree>
    <p:extLst>
      <p:ext uri="{BB962C8B-B14F-4D97-AF65-F5344CB8AC3E}">
        <p14:creationId xmlns:p14="http://schemas.microsoft.com/office/powerpoint/2010/main" val="334849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3977"/>
            <a:ext cx="9646215" cy="1320800"/>
          </a:xfrm>
        </p:spPr>
        <p:txBody>
          <a:bodyPr>
            <a:normAutofit/>
          </a:bodyPr>
          <a:lstStyle/>
          <a:p>
            <a:r>
              <a:rPr lang="et-EE" sz="5400" dirty="0"/>
              <a:t>Toitlustus 1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5" y="1944930"/>
            <a:ext cx="9905006" cy="459964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t-EE" sz="3200" dirty="0"/>
              <a:t>Söögivahetunnid</a:t>
            </a:r>
          </a:p>
          <a:p>
            <a:pPr lvl="1">
              <a:buFont typeface="Courier New" charset="2"/>
              <a:buChar char="o"/>
            </a:pPr>
            <a:r>
              <a:rPr lang="et-EE" sz="3000" dirty="0"/>
              <a:t>pärast 2. tundi söövad 1.a - 3.b</a:t>
            </a:r>
          </a:p>
          <a:p>
            <a:pPr lvl="1">
              <a:buFont typeface="Courier New" charset="2"/>
              <a:buChar char="o"/>
            </a:pPr>
            <a:r>
              <a:rPr lang="et-EE" sz="3000" dirty="0"/>
              <a:t>pärast 3. tundi söövad 3.c - 6.c</a:t>
            </a:r>
          </a:p>
          <a:p>
            <a:pPr lvl="1">
              <a:buFont typeface="Courier New" charset="2"/>
              <a:buChar char="o"/>
            </a:pPr>
            <a:r>
              <a:rPr lang="et-EE" sz="3000" dirty="0"/>
              <a:t>pärast 4. tundi söövad 6.d - 9.c</a:t>
            </a:r>
          </a:p>
          <a:p>
            <a:pPr lvl="1">
              <a:buFont typeface="Courier New" charset="2"/>
              <a:buChar char="o"/>
            </a:pPr>
            <a:r>
              <a:rPr lang="et-EE" sz="3000" dirty="0"/>
              <a:t>oode kell 13, söövad 1.a - 3.b</a:t>
            </a:r>
          </a:p>
          <a:p>
            <a:r>
              <a:rPr lang="et-EE" sz="3200"/>
              <a:t>Menüü: </a:t>
            </a:r>
            <a:r>
              <a:rPr lang="et-EE" sz="3200" dirty="0">
                <a:ea typeface="+mn-lt"/>
                <a:cs typeface="+mn-lt"/>
                <a:hlinkClick r:id="rId2"/>
              </a:rPr>
              <a:t>https://www.korve.edu.ee/koolist/toitlustus</a:t>
            </a:r>
            <a:r>
              <a:rPr lang="et-EE" sz="3200" dirty="0">
                <a:ea typeface="+mn-lt"/>
                <a:cs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00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3977"/>
            <a:ext cx="9646215" cy="1320800"/>
          </a:xfrm>
        </p:spPr>
        <p:txBody>
          <a:bodyPr>
            <a:normAutofit/>
          </a:bodyPr>
          <a:lstStyle/>
          <a:p>
            <a:r>
              <a:rPr lang="et-EE" sz="5400" dirty="0"/>
              <a:t>Toitlustus 2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5" y="1944930"/>
            <a:ext cx="9905006" cy="45996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t-EE" sz="3200" dirty="0">
                <a:ea typeface="+mn-lt"/>
                <a:cs typeface="+mn-lt"/>
              </a:rPr>
              <a:t>Avatud koolisöökla</a:t>
            </a:r>
            <a:endParaRPr lang="et-EE" dirty="0"/>
          </a:p>
          <a:p>
            <a:pPr marL="0" indent="0">
              <a:buNone/>
            </a:pPr>
            <a:endParaRPr lang="et-EE" sz="3200" dirty="0"/>
          </a:p>
          <a:p>
            <a:r>
              <a:rPr lang="et-EE" sz="3200" dirty="0"/>
              <a:t>Lastevanematel võimalus näha ja maitsta koolisöökla toiduvalikut</a:t>
            </a:r>
          </a:p>
          <a:p>
            <a:r>
              <a:rPr lang="et-EE" sz="3200" dirty="0"/>
              <a:t>Toimub 11.-15. novembril 2024 kell 12.15-13.30</a:t>
            </a:r>
          </a:p>
          <a:p>
            <a:r>
              <a:rPr lang="et-EE" sz="3200" dirty="0"/>
              <a:t>Registreerumine Stuudiumis</a:t>
            </a:r>
          </a:p>
          <a:p>
            <a:r>
              <a:rPr lang="et-EE" sz="3200" dirty="0"/>
              <a:t>Tasumine sularahas kohapeal (2€)</a:t>
            </a:r>
          </a:p>
        </p:txBody>
      </p:sp>
    </p:spTree>
    <p:extLst>
      <p:ext uri="{BB962C8B-B14F-4D97-AF65-F5344CB8AC3E}">
        <p14:creationId xmlns:p14="http://schemas.microsoft.com/office/powerpoint/2010/main" val="234081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3977"/>
            <a:ext cx="9646215" cy="1320800"/>
          </a:xfrm>
        </p:spPr>
        <p:txBody>
          <a:bodyPr>
            <a:normAutofit/>
          </a:bodyPr>
          <a:lstStyle/>
          <a:p>
            <a:r>
              <a:rPr lang="et-EE" sz="5400" dirty="0"/>
              <a:t>Koolikalender (sündmused)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5" y="2577533"/>
            <a:ext cx="9905006" cy="304688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t-EE" sz="3200" dirty="0"/>
              <a:t>Poolaasta kaupa</a:t>
            </a:r>
          </a:p>
          <a:p>
            <a:r>
              <a:rPr lang="et-EE" sz="3200" dirty="0">
                <a:ea typeface="+mn-lt"/>
                <a:cs typeface="+mn-lt"/>
                <a:hlinkClick r:id="rId2"/>
              </a:rPr>
              <a:t>https://www.korve.edu.ee/urituste-kava</a:t>
            </a:r>
            <a:r>
              <a:rPr lang="et-EE" sz="3200" dirty="0">
                <a:ea typeface="+mn-lt"/>
                <a:cs typeface="+mn-lt"/>
              </a:rPr>
              <a:t> 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1656525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3977"/>
            <a:ext cx="9646215" cy="1320800"/>
          </a:xfrm>
        </p:spPr>
        <p:txBody>
          <a:bodyPr>
            <a:normAutofit/>
          </a:bodyPr>
          <a:lstStyle/>
          <a:p>
            <a:r>
              <a:rPr lang="et-EE" sz="5400" dirty="0"/>
              <a:t>Huviringid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769" y="3008854"/>
            <a:ext cx="10940175" cy="84715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t-EE" sz="3200" dirty="0">
                <a:ea typeface="+mn-lt"/>
                <a:cs typeface="+mn-lt"/>
                <a:hlinkClick r:id="rId2"/>
              </a:rPr>
              <a:t>https://www.korve.edu.ee/urituste-kava/huviringid</a:t>
            </a:r>
            <a:r>
              <a:rPr lang="et-EE" sz="3200" dirty="0">
                <a:ea typeface="+mn-lt"/>
                <a:cs typeface="+mn-lt"/>
              </a:rPr>
              <a:t>  </a:t>
            </a:r>
            <a:endParaRPr lang="et-EE" sz="3200"/>
          </a:p>
        </p:txBody>
      </p:sp>
    </p:spTree>
    <p:extLst>
      <p:ext uri="{BB962C8B-B14F-4D97-AF65-F5344CB8AC3E}">
        <p14:creationId xmlns:p14="http://schemas.microsoft.com/office/powerpoint/2010/main" val="2178658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5400" dirty="0"/>
              <a:t>Põhikooli lõpueksamid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184" y="1930552"/>
            <a:ext cx="10853912" cy="45996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t-EE" sz="3200" dirty="0"/>
              <a:t>Eesti keel (kirjalik) – 22. aprill 2025</a:t>
            </a:r>
            <a:endParaRPr lang="et-EE" dirty="0"/>
          </a:p>
          <a:p>
            <a:pPr marL="457200" indent="-457200"/>
            <a:r>
              <a:rPr lang="et-EE" sz="3200" dirty="0"/>
              <a:t>Matemaatika (kirjalik) – 6. mai 2025</a:t>
            </a:r>
          </a:p>
          <a:p>
            <a:pPr marL="457200" indent="-457200"/>
            <a:r>
              <a:rPr lang="et-EE" sz="3200" dirty="0"/>
              <a:t>Valikeksam bioloogias, keemias, füüsikas, geograafias, ajaloos, ühiskonnaõpetuses või inglise keeles (kirjalik) – 12. mai 2025</a:t>
            </a:r>
          </a:p>
          <a:p>
            <a:pPr marL="457200" indent="-457200"/>
            <a:r>
              <a:rPr lang="et-EE" sz="3200" dirty="0"/>
              <a:t>Valikeksam inglise keeles (suuline) - 12.-14. mai 2025</a:t>
            </a:r>
          </a:p>
          <a:p>
            <a:pPr marL="457200" indent="-457200"/>
            <a:r>
              <a:rPr lang="et-EE" sz="3200" dirty="0"/>
              <a:t>Valikeksam saksa või vene keeles (kirjalik ja suuline) - 12. mai 2025</a:t>
            </a:r>
          </a:p>
        </p:txBody>
      </p:sp>
    </p:spTree>
    <p:extLst>
      <p:ext uri="{BB962C8B-B14F-4D97-AF65-F5344CB8AC3E}">
        <p14:creationId xmlns:p14="http://schemas.microsoft.com/office/powerpoint/2010/main" val="205329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62" y="58757"/>
            <a:ext cx="8596668" cy="944391"/>
          </a:xfrm>
        </p:spPr>
        <p:txBody>
          <a:bodyPr>
            <a:normAutofit/>
          </a:bodyPr>
          <a:lstStyle/>
          <a:p>
            <a:r>
              <a:rPr lang="et-EE" sz="5400" dirty="0"/>
              <a:t>Põhikooli lõpetamine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184" y="1003300"/>
            <a:ext cx="10853912" cy="5738047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457200" indent="-457200"/>
            <a:r>
              <a:rPr lang="et-EE" sz="3200" dirty="0"/>
              <a:t>Tartu </a:t>
            </a:r>
            <a:r>
              <a:rPr lang="et-EE" sz="3200" dirty="0" err="1"/>
              <a:t>ühiskatsed</a:t>
            </a:r>
            <a:r>
              <a:rPr lang="et-EE" sz="3200" dirty="0"/>
              <a:t> toimuvad laupäeval, 17. mail 2024</a:t>
            </a:r>
          </a:p>
          <a:p>
            <a:pPr marL="857250" lvl="1">
              <a:buFont typeface="Courier New" charset="2"/>
              <a:buChar char="o"/>
            </a:pPr>
            <a:r>
              <a:rPr lang="et-EE" sz="3000"/>
              <a:t>Testid sooritatakse vastuvõtvas koolis</a:t>
            </a:r>
          </a:p>
          <a:p>
            <a:pPr marL="857250" lvl="1">
              <a:buFont typeface="Courier New" charset="2"/>
              <a:buChar char="o"/>
            </a:pPr>
            <a:r>
              <a:rPr lang="et-EE" sz="3000" dirty="0"/>
              <a:t>Testid tehakse paberil</a:t>
            </a:r>
          </a:p>
          <a:p>
            <a:pPr marL="457200" indent="-457200"/>
            <a:r>
              <a:rPr lang="et-EE" sz="3200" dirty="0"/>
              <a:t>Tartu gümnaasiumite sisseastumisvestlused on                </a:t>
            </a:r>
            <a:r>
              <a:rPr lang="et-EE" sz="3200"/>
              <a:t>29. mai – 13. juuni 2025</a:t>
            </a:r>
          </a:p>
          <a:p>
            <a:pPr marL="457200" indent="-457200"/>
            <a:r>
              <a:rPr lang="et-EE" sz="3200" dirty="0"/>
              <a:t>Esmaspäeval, 19. mail 2025 jätkub koolitöö</a:t>
            </a:r>
          </a:p>
          <a:p>
            <a:pPr marL="457200" indent="-457200"/>
            <a:r>
              <a:rPr lang="et-EE" sz="3200" dirty="0"/>
              <a:t>Aastahinded pannakse välja 1. juuniks 2024</a:t>
            </a:r>
          </a:p>
          <a:p>
            <a:pPr marL="457200" indent="-457200"/>
            <a:r>
              <a:rPr lang="et-EE" sz="3200"/>
              <a:t>Kooliaasta lõpeb 9. juunil 2024</a:t>
            </a:r>
          </a:p>
          <a:p>
            <a:pPr marL="457200" indent="-457200"/>
            <a:r>
              <a:rPr lang="et-EE" sz="3200" dirty="0"/>
              <a:t>Lõpuaktus toimub neljapäeval, 12. juunil 2024</a:t>
            </a:r>
          </a:p>
          <a:p>
            <a:pPr marL="457200" indent="-457200"/>
            <a:r>
              <a:rPr lang="et-EE" sz="3200" dirty="0"/>
              <a:t>Koosolek 9. klassidele on kolmapäeval, 6. novembril 2024</a:t>
            </a:r>
          </a:p>
        </p:txBody>
      </p:sp>
    </p:spTree>
    <p:extLst>
      <p:ext uri="{BB962C8B-B14F-4D97-AF65-F5344CB8AC3E}">
        <p14:creationId xmlns:p14="http://schemas.microsoft.com/office/powerpoint/2010/main" val="186664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410" y="623977"/>
            <a:ext cx="9646215" cy="1320800"/>
          </a:xfrm>
        </p:spPr>
        <p:txBody>
          <a:bodyPr>
            <a:normAutofit/>
          </a:bodyPr>
          <a:lstStyle/>
          <a:p>
            <a:r>
              <a:rPr lang="et-EE" sz="5400" dirty="0"/>
              <a:t>Riiklikud tasemetööd (valimis)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10" y="1944929"/>
            <a:ext cx="10178176" cy="46715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t-EE" sz="3200" dirty="0">
                <a:ea typeface="+mn-lt"/>
                <a:cs typeface="+mn-lt"/>
              </a:rPr>
              <a:t>Eesti keele</a:t>
            </a:r>
            <a:r>
              <a:rPr lang="et-EE" sz="3200" dirty="0"/>
              <a:t> II kooliastme (7. klassi) tasemetöö -   24. septembril 2024</a:t>
            </a:r>
            <a:endParaRPr lang="et-EE" dirty="0"/>
          </a:p>
          <a:p>
            <a:pPr marL="457200" indent="-457200">
              <a:buFont typeface="Wingdings 3"/>
              <a:buChar char=""/>
            </a:pPr>
            <a:r>
              <a:rPr lang="et-EE" sz="3200" dirty="0"/>
              <a:t>Eesti keel teise keelena I kooliastme tasemetöö    7. klassile – 27. septembril 2024</a:t>
            </a:r>
            <a:endParaRPr lang="et-EE" sz="3200" dirty="0">
              <a:solidFill>
                <a:srgbClr val="000000"/>
              </a:solidFill>
            </a:endParaRPr>
          </a:p>
          <a:p>
            <a:pPr marL="457200" indent="-457200"/>
            <a:r>
              <a:rPr lang="et-EE" sz="3200" dirty="0"/>
              <a:t>Loodusõpetuse II kooliastme (7. klassi) tasemetöö - 30. septembril 2024</a:t>
            </a:r>
            <a:endParaRPr lang="et-EE" dirty="0"/>
          </a:p>
          <a:p>
            <a:pPr marL="457200" indent="-457200"/>
            <a:r>
              <a:rPr lang="et-EE" sz="3200" dirty="0"/>
              <a:t>Eesti keel teise keelena II kooliastme tasemetöö    7. klassile – 14. oktoobril 2024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2506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3977"/>
            <a:ext cx="9646215" cy="1320800"/>
          </a:xfrm>
        </p:spPr>
        <p:txBody>
          <a:bodyPr>
            <a:normAutofit/>
          </a:bodyPr>
          <a:lstStyle/>
          <a:p>
            <a:r>
              <a:rPr lang="et-EE" sz="5400" dirty="0"/>
              <a:t>Üleminekueksam 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44929"/>
            <a:ext cx="8912969" cy="39239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t-EE" sz="3200" dirty="0"/>
              <a:t>8. klassi õpilased</a:t>
            </a:r>
          </a:p>
          <a:p>
            <a:pPr marL="457200" indent="-457200"/>
            <a:r>
              <a:rPr lang="et-EE" sz="3200" dirty="0"/>
              <a:t>Matemaatika (kirjalik)</a:t>
            </a:r>
          </a:p>
          <a:p>
            <a:pPr marL="457200" indent="-457200"/>
            <a:r>
              <a:rPr lang="et-EE" sz="3200" dirty="0"/>
              <a:t>30. mail 2025</a:t>
            </a:r>
          </a:p>
        </p:txBody>
      </p:sp>
    </p:spTree>
    <p:extLst>
      <p:ext uri="{BB962C8B-B14F-4D97-AF65-F5344CB8AC3E}">
        <p14:creationId xmlns:p14="http://schemas.microsoft.com/office/powerpoint/2010/main" val="12843595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82128"/>
            <a:ext cx="9646215" cy="1320800"/>
          </a:xfrm>
        </p:spPr>
        <p:txBody>
          <a:bodyPr>
            <a:normAutofit/>
          </a:bodyPr>
          <a:lstStyle/>
          <a:p>
            <a:r>
              <a:rPr lang="et-EE" sz="5400" dirty="0"/>
              <a:t>Loovtööde esitlused 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900" y="2476891"/>
            <a:ext cx="10810779" cy="392390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/>
            <a:r>
              <a:rPr lang="et-EE" sz="3200" dirty="0">
                <a:ea typeface="+mn-lt"/>
                <a:cs typeface="+mn-lt"/>
              </a:rPr>
              <a:t>Loovtööde esitamise tähtaeg - 24. märts 2025</a:t>
            </a:r>
            <a:endParaRPr lang="et-EE" sz="3200" dirty="0"/>
          </a:p>
          <a:p>
            <a:r>
              <a:rPr lang="et-EE" sz="3200" dirty="0">
                <a:ea typeface="+mn-lt"/>
                <a:cs typeface="+mn-lt"/>
              </a:rPr>
              <a:t> Loovtööde esitlused toimuvad aulas algusega kell 9.00 järgmiselt:</a:t>
            </a:r>
            <a:endParaRPr lang="et-EE" sz="3200"/>
          </a:p>
          <a:p>
            <a:pPr lvl="1" indent="-342900">
              <a:buFont typeface="Courier New" charset="2"/>
              <a:buChar char="o"/>
            </a:pPr>
            <a:r>
              <a:rPr lang="et-EE" sz="3000" dirty="0">
                <a:ea typeface="+mn-lt"/>
                <a:cs typeface="+mn-lt"/>
              </a:rPr>
              <a:t>8.a klass          8. aprill 2025</a:t>
            </a:r>
            <a:endParaRPr lang="et-EE" sz="3000" dirty="0"/>
          </a:p>
          <a:p>
            <a:pPr lvl="1" indent="-342900">
              <a:buFont typeface="Courier New" charset="2"/>
              <a:buChar char="o"/>
            </a:pPr>
            <a:r>
              <a:rPr lang="et-EE" sz="3000" dirty="0">
                <a:ea typeface="+mn-lt"/>
                <a:cs typeface="+mn-lt"/>
              </a:rPr>
              <a:t>8.b klass          9. aprill 2025</a:t>
            </a:r>
            <a:endParaRPr lang="et-EE" sz="3000" dirty="0"/>
          </a:p>
          <a:p>
            <a:pPr lvl="1" indent="-342900">
              <a:buFont typeface="Courier New" charset="2"/>
              <a:buChar char="o"/>
            </a:pPr>
            <a:r>
              <a:rPr lang="et-EE" sz="3000" dirty="0">
                <a:ea typeface="+mn-lt"/>
                <a:cs typeface="+mn-lt"/>
              </a:rPr>
              <a:t>8.c klass          10. aprill 2025</a:t>
            </a:r>
            <a:endParaRPr lang="et-EE" sz="3000" dirty="0"/>
          </a:p>
          <a:p>
            <a:pPr marL="457200" indent="-457200"/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1757372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FF53246-E1E2-7AC8-6DD5-8431830EB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5400" dirty="0"/>
              <a:t>Õpilaste ja õpetajate arv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D3B9AF5-306C-B745-04BC-2A7598AB6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7101423" cy="42833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t-EE" sz="3200" dirty="0"/>
              <a:t>Õpilasi kokku </a:t>
            </a:r>
            <a:r>
              <a:rPr lang="et-EE" sz="3200" b="1" dirty="0"/>
              <a:t>690</a:t>
            </a:r>
            <a:endParaRPr lang="en-US" sz="3200" dirty="0">
              <a:solidFill>
                <a:srgbClr val="000000"/>
              </a:solidFill>
            </a:endParaRPr>
          </a:p>
          <a:p>
            <a:pPr lvl="1">
              <a:buFont typeface="Courier New,monospace" charset="2"/>
              <a:buChar char="o"/>
            </a:pPr>
            <a:r>
              <a:rPr lang="et-EE" sz="3200" b="1" dirty="0"/>
              <a:t>353</a:t>
            </a:r>
            <a:r>
              <a:rPr lang="et-EE" sz="3200" dirty="0"/>
              <a:t> poissi/noormeest</a:t>
            </a:r>
            <a:endParaRPr lang="en-US" sz="3200" dirty="0">
              <a:solidFill>
                <a:srgbClr val="000000"/>
              </a:solidFill>
            </a:endParaRPr>
          </a:p>
          <a:p>
            <a:pPr lvl="1">
              <a:buFont typeface="Courier New,monospace" charset="2"/>
              <a:buChar char="o"/>
            </a:pPr>
            <a:r>
              <a:rPr lang="et-EE" sz="3200" b="1" dirty="0"/>
              <a:t>337</a:t>
            </a:r>
            <a:r>
              <a:rPr lang="et-EE" sz="3200" dirty="0"/>
              <a:t> tüdrukut/neidu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buFont typeface="Courier New,monospace" charset="2"/>
              <a:buChar char="o"/>
            </a:pPr>
            <a:r>
              <a:rPr lang="et-EE" sz="3200" dirty="0"/>
              <a:t>I kooliaste </a:t>
            </a:r>
            <a:r>
              <a:rPr lang="et-EE" sz="3200" b="1" dirty="0"/>
              <a:t>267</a:t>
            </a:r>
            <a:r>
              <a:rPr lang="et-EE" sz="3200" dirty="0"/>
              <a:t> õpilast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buFont typeface="Courier New,monospace" charset="2"/>
              <a:buChar char="o"/>
            </a:pPr>
            <a:r>
              <a:rPr lang="et-EE" sz="3200" dirty="0"/>
              <a:t>II kooliaste </a:t>
            </a:r>
            <a:r>
              <a:rPr lang="et-EE" sz="3200" b="1" dirty="0"/>
              <a:t>217</a:t>
            </a:r>
            <a:r>
              <a:rPr lang="et-EE" sz="3200" dirty="0"/>
              <a:t> õpilast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buFont typeface="Courier New,monospace" charset="2"/>
              <a:buChar char="o"/>
            </a:pPr>
            <a:r>
              <a:rPr lang="et-EE" sz="3200" dirty="0"/>
              <a:t>III kooliaste </a:t>
            </a:r>
            <a:r>
              <a:rPr lang="et-EE" sz="3200" b="1" dirty="0"/>
              <a:t>206</a:t>
            </a:r>
            <a:r>
              <a:rPr lang="et-EE" sz="3200" dirty="0"/>
              <a:t> õpilast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buFont typeface="Courier New,monospace" charset="2"/>
              <a:buChar char="o"/>
            </a:pPr>
            <a:r>
              <a:rPr lang="et-EE" sz="3200" dirty="0"/>
              <a:t>Õpetajaid, sh tugispetsialiste </a:t>
            </a:r>
            <a:r>
              <a:rPr lang="et-EE" sz="3200" b="1" dirty="0"/>
              <a:t>65</a:t>
            </a:r>
            <a:endParaRPr lang="en-US" sz="3200" dirty="0">
              <a:solidFill>
                <a:srgbClr val="000000"/>
              </a:solidFill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1546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0025"/>
            <a:ext cx="9646215" cy="971933"/>
          </a:xfrm>
        </p:spPr>
        <p:txBody>
          <a:bodyPr>
            <a:normAutofit/>
          </a:bodyPr>
          <a:lstStyle/>
          <a:p>
            <a:r>
              <a:rPr lang="et-EE" sz="5400" dirty="0"/>
              <a:t>Arutlemisel ja plaanis 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0641"/>
            <a:ext cx="8912969" cy="523674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457200" indent="-457200"/>
            <a:r>
              <a:rPr lang="et-EE" sz="3200" dirty="0"/>
              <a:t>Arenguvestluste kord</a:t>
            </a:r>
          </a:p>
          <a:p>
            <a:pPr marL="457200" indent="-457200"/>
            <a:r>
              <a:rPr lang="et-EE" sz="3200" dirty="0"/>
              <a:t>Sisehindamise kord</a:t>
            </a:r>
          </a:p>
          <a:p>
            <a:pPr marL="457200" indent="-457200"/>
            <a:r>
              <a:rPr lang="et-EE" sz="3200" dirty="0"/>
              <a:t>1.klassi hindamine</a:t>
            </a:r>
          </a:p>
          <a:p>
            <a:pPr marL="457200" indent="-457200"/>
            <a:r>
              <a:rPr lang="et-EE" sz="3200" dirty="0"/>
              <a:t>Oskusainete hindamine</a:t>
            </a:r>
          </a:p>
          <a:p>
            <a:pPr marL="457200" indent="-457200"/>
            <a:r>
              <a:rPr lang="et-EE" sz="3200" dirty="0"/>
              <a:t>Söökla toitlustus</a:t>
            </a:r>
          </a:p>
          <a:p>
            <a:pPr marL="457200" indent="-457200"/>
            <a:r>
              <a:rPr lang="et-EE" sz="3200" dirty="0"/>
              <a:t>9. klassi õppetegevus II poolaastal</a:t>
            </a:r>
          </a:p>
          <a:p>
            <a:pPr marL="457200" indent="-457200"/>
            <a:r>
              <a:rPr lang="et-EE" sz="3200" dirty="0"/>
              <a:t>9. klassi õppekorraldus 2025/2026. õa</a:t>
            </a:r>
          </a:p>
          <a:p>
            <a:pPr marL="457200" indent="-457200"/>
            <a:r>
              <a:rPr lang="et-EE" sz="3200" dirty="0"/>
              <a:t>Informaatika 3. klassides</a:t>
            </a:r>
          </a:p>
          <a:p>
            <a:pPr marL="457200" indent="-457200"/>
            <a:r>
              <a:rPr lang="et-EE" sz="3200" dirty="0"/>
              <a:t>Nutipäev enne vaheaega</a:t>
            </a:r>
          </a:p>
          <a:p>
            <a:pPr marL="457200" indent="-457200"/>
            <a:endParaRPr lang="et-EE" sz="3200" dirty="0"/>
          </a:p>
          <a:p>
            <a:pPr marL="457200" indent="-457200"/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133008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5400" dirty="0"/>
              <a:t>Klassikomplektid 1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t-EE" sz="3200" dirty="0"/>
              <a:t>Kokku 32 klassikomplekti</a:t>
            </a:r>
            <a:endParaRPr lang="et-EE" dirty="0"/>
          </a:p>
          <a:p>
            <a:pPr marL="0" indent="0">
              <a:buNone/>
            </a:pPr>
            <a:endParaRPr lang="et-EE" sz="3200" dirty="0"/>
          </a:p>
          <a:p>
            <a:pPr marL="0" indent="0">
              <a:buNone/>
            </a:pPr>
            <a:r>
              <a:rPr lang="et-EE" sz="3200" b="1" dirty="0"/>
              <a:t>I kooliaste – 13 klassikomplekti</a:t>
            </a:r>
          </a:p>
          <a:p>
            <a:r>
              <a:rPr lang="et-EE" sz="3200" dirty="0"/>
              <a:t>1. klassid (a, b, c, d)- </a:t>
            </a:r>
            <a:r>
              <a:rPr lang="et-EE" sz="3200" b="1" dirty="0"/>
              <a:t>85</a:t>
            </a:r>
            <a:r>
              <a:rPr lang="et-EE" sz="3200" dirty="0"/>
              <a:t> õpilast</a:t>
            </a:r>
          </a:p>
          <a:p>
            <a:r>
              <a:rPr lang="et-EE" sz="3200" dirty="0"/>
              <a:t>2. klassid (a, b, c, d, e) - </a:t>
            </a:r>
            <a:r>
              <a:rPr lang="et-EE" sz="3200" b="1" dirty="0"/>
              <a:t>95</a:t>
            </a:r>
            <a:r>
              <a:rPr lang="et-EE" sz="3200" dirty="0"/>
              <a:t> õpilast</a:t>
            </a:r>
          </a:p>
          <a:p>
            <a:r>
              <a:rPr lang="et-EE" sz="3200" dirty="0"/>
              <a:t>3. klassid (a, b, c, d) - </a:t>
            </a:r>
            <a:r>
              <a:rPr lang="et-EE" sz="3200" b="1" dirty="0"/>
              <a:t>87</a:t>
            </a:r>
            <a:r>
              <a:rPr lang="et-EE" sz="3200" dirty="0"/>
              <a:t> õpilast</a:t>
            </a:r>
          </a:p>
          <a:p>
            <a:pPr marL="0" indent="0">
              <a:buNone/>
            </a:pP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3013185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5400" dirty="0"/>
              <a:t>Klassikomplektid 2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t-EE" sz="3200" dirty="0"/>
              <a:t>Kokku 32 klassikomplekti</a:t>
            </a:r>
            <a:endParaRPr lang="et-EE" dirty="0"/>
          </a:p>
          <a:p>
            <a:pPr marL="0" indent="0">
              <a:buNone/>
            </a:pPr>
            <a:endParaRPr lang="et-EE" sz="3200" dirty="0"/>
          </a:p>
          <a:p>
            <a:pPr marL="0" indent="0">
              <a:buNone/>
            </a:pPr>
            <a:r>
              <a:rPr lang="et-EE" sz="3200" b="1" dirty="0"/>
              <a:t>II kooliaste – 10 klassikomplekti</a:t>
            </a:r>
          </a:p>
          <a:p>
            <a:r>
              <a:rPr lang="et-EE" sz="3200" dirty="0"/>
              <a:t>4. klassid (a, b, c) - </a:t>
            </a:r>
            <a:r>
              <a:rPr lang="et-EE" sz="3200" b="1" dirty="0"/>
              <a:t>71</a:t>
            </a:r>
            <a:r>
              <a:rPr lang="et-EE" sz="3200" dirty="0"/>
              <a:t> õpilast</a:t>
            </a:r>
          </a:p>
          <a:p>
            <a:r>
              <a:rPr lang="et-EE" sz="3200" dirty="0"/>
              <a:t>5. klassid (a, b, c) - </a:t>
            </a:r>
            <a:r>
              <a:rPr lang="et-EE" sz="3200" b="1" dirty="0"/>
              <a:t>62</a:t>
            </a:r>
            <a:r>
              <a:rPr lang="et-EE" sz="3200" dirty="0"/>
              <a:t> õpilast</a:t>
            </a:r>
          </a:p>
          <a:p>
            <a:r>
              <a:rPr lang="et-EE" sz="3200" dirty="0"/>
              <a:t>6. klassid (a, b, c, d) - </a:t>
            </a:r>
            <a:r>
              <a:rPr lang="et-EE" sz="3200" b="1" dirty="0"/>
              <a:t>84</a:t>
            </a:r>
            <a:r>
              <a:rPr lang="et-EE" sz="3200" dirty="0"/>
              <a:t> õpilast</a:t>
            </a:r>
          </a:p>
          <a:p>
            <a:pPr marL="0" indent="0">
              <a:buNone/>
            </a:pP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3182284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5400" dirty="0"/>
              <a:t>Klassikomplektid 3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t-EE" sz="3200" dirty="0"/>
              <a:t>Kokku 32 klassikomplekti</a:t>
            </a:r>
            <a:endParaRPr lang="et-EE" dirty="0"/>
          </a:p>
          <a:p>
            <a:pPr marL="0" indent="0">
              <a:buNone/>
            </a:pPr>
            <a:endParaRPr lang="et-EE" sz="3200" dirty="0"/>
          </a:p>
          <a:p>
            <a:pPr marL="0" indent="0">
              <a:buNone/>
            </a:pPr>
            <a:r>
              <a:rPr lang="et-EE" sz="3200" b="1" dirty="0"/>
              <a:t>III kooliaste – 9 klassikomplekti</a:t>
            </a:r>
            <a:endParaRPr lang="et-EE" sz="3200" dirty="0">
              <a:solidFill>
                <a:srgbClr val="000000"/>
              </a:solidFill>
            </a:endParaRPr>
          </a:p>
          <a:p>
            <a:r>
              <a:rPr lang="et-EE" sz="3200" dirty="0"/>
              <a:t>7. klassid (a, b, c) - </a:t>
            </a:r>
            <a:r>
              <a:rPr lang="et-EE" sz="3200" b="1" dirty="0"/>
              <a:t>66</a:t>
            </a:r>
            <a:r>
              <a:rPr lang="et-EE" sz="3200" dirty="0"/>
              <a:t> õpilast</a:t>
            </a:r>
          </a:p>
          <a:p>
            <a:r>
              <a:rPr lang="et-EE" sz="3200" dirty="0"/>
              <a:t>8. klassid (a, b, c) - </a:t>
            </a:r>
            <a:r>
              <a:rPr lang="et-EE" sz="3200" b="1" dirty="0"/>
              <a:t>72</a:t>
            </a:r>
            <a:r>
              <a:rPr lang="et-EE" sz="3200" dirty="0"/>
              <a:t> õpilast</a:t>
            </a:r>
          </a:p>
          <a:p>
            <a:r>
              <a:rPr lang="et-EE" sz="3200" dirty="0"/>
              <a:t>9. klassid (a, b, c) - </a:t>
            </a:r>
            <a:r>
              <a:rPr lang="et-EE" sz="3200" b="1" dirty="0"/>
              <a:t>68</a:t>
            </a:r>
            <a:r>
              <a:rPr lang="et-EE" sz="3200" dirty="0"/>
              <a:t> õpilast</a:t>
            </a:r>
          </a:p>
          <a:p>
            <a:pPr marL="0" indent="0">
              <a:buNone/>
            </a:pP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4196677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5400" dirty="0"/>
              <a:t>Ruumide kasutus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18740"/>
            <a:ext cx="9042366" cy="32194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t-EE" sz="3200" dirty="0"/>
              <a:t>Kõik ruumid, mis õppetegevuseks vähegi sobivad, on kasutuses.</a:t>
            </a:r>
          </a:p>
          <a:p>
            <a:pPr marL="457200" indent="-457200"/>
            <a:r>
              <a:rPr lang="et-EE" sz="3200" dirty="0"/>
              <a:t>Muusikakooliga ristkasutuses on 3 klassiruumi (eesti keel, saksa keel ja muusika)</a:t>
            </a:r>
          </a:p>
          <a:p>
            <a:pPr marL="457200" indent="-457200"/>
            <a:r>
              <a:rPr lang="et-EE" sz="3200" dirty="0"/>
              <a:t>Vaikuseruumist on saanud õpiabiklass.</a:t>
            </a:r>
          </a:p>
          <a:p>
            <a:pPr marL="0" indent="0">
              <a:buNone/>
            </a:pP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236264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5400" dirty="0"/>
              <a:t>Tunniplaan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391" y="2706929"/>
            <a:ext cx="10235686" cy="11059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t-EE" sz="3200" dirty="0">
                <a:ea typeface="+mn-lt"/>
                <a:cs typeface="+mn-lt"/>
                <a:hlinkClick r:id="rId2"/>
              </a:rPr>
              <a:t>https://www.korve.edu.ee/oppetoo/tunniplaanid</a:t>
            </a:r>
            <a:endParaRPr lang="et-EE"/>
          </a:p>
          <a:p>
            <a:pPr marL="0" indent="0">
              <a:buNone/>
            </a:pP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1614591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3977"/>
            <a:ext cx="9646215" cy="1320800"/>
          </a:xfrm>
        </p:spPr>
        <p:txBody>
          <a:bodyPr>
            <a:normAutofit/>
          </a:bodyPr>
          <a:lstStyle/>
          <a:p>
            <a:r>
              <a:rPr lang="et-EE" sz="5400" dirty="0"/>
              <a:t>Koolivaheajad 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014" y="2433759"/>
            <a:ext cx="11472138" cy="39239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t-EE" sz="3200" dirty="0">
                <a:ea typeface="+mn-lt"/>
                <a:cs typeface="+mn-lt"/>
              </a:rPr>
              <a:t>I vaheaeg  21. oktoober 2024. a - 27. oktoober 2024</a:t>
            </a:r>
            <a:endParaRPr lang="et-EE" sz="3200" dirty="0"/>
          </a:p>
          <a:p>
            <a:r>
              <a:rPr lang="et-EE" sz="3200" dirty="0">
                <a:ea typeface="+mn-lt"/>
                <a:cs typeface="+mn-lt"/>
              </a:rPr>
              <a:t>II vaheaeg 23. detsember 2024. a - 5. jaanuar 2025</a:t>
            </a:r>
            <a:endParaRPr lang="et-EE" sz="3200" dirty="0"/>
          </a:p>
          <a:p>
            <a:r>
              <a:rPr lang="et-EE" sz="3200" dirty="0">
                <a:ea typeface="+mn-lt"/>
                <a:cs typeface="+mn-lt"/>
              </a:rPr>
              <a:t>III vaheaeg 24. veebruar 2025. a - 2. märts 2025</a:t>
            </a:r>
            <a:endParaRPr lang="et-EE" sz="3200" dirty="0"/>
          </a:p>
          <a:p>
            <a:r>
              <a:rPr lang="et-EE" sz="3200" dirty="0">
                <a:ea typeface="+mn-lt"/>
                <a:cs typeface="+mn-lt"/>
              </a:rPr>
              <a:t>IV vaheaeg 14. aprill 2025. a - 20. aprill 2025</a:t>
            </a:r>
            <a:endParaRPr lang="et-EE" sz="3200" dirty="0"/>
          </a:p>
          <a:p>
            <a:r>
              <a:rPr lang="et-EE" sz="3200" dirty="0">
                <a:ea typeface="+mn-lt"/>
                <a:cs typeface="+mn-lt"/>
              </a:rPr>
              <a:t>V vaheaeg (v.a lõpuklassid) 10. juuni 2025 - 31. august 2025</a:t>
            </a:r>
            <a:endParaRPr lang="et-EE" sz="3200" dirty="0"/>
          </a:p>
          <a:p>
            <a:pPr marL="457200" indent="-457200"/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1198357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3977"/>
            <a:ext cx="9646215" cy="1320800"/>
          </a:xfrm>
        </p:spPr>
        <p:txBody>
          <a:bodyPr>
            <a:normAutofit/>
          </a:bodyPr>
          <a:lstStyle/>
          <a:p>
            <a:r>
              <a:rPr lang="et-EE" sz="5400" dirty="0"/>
              <a:t>Trimestrid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5" y="2577533"/>
            <a:ext cx="8754818" cy="228488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t-EE" sz="3200"/>
              <a:t> I trimester 02.09.2024 - 29.11.2024</a:t>
            </a:r>
          </a:p>
          <a:p>
            <a:r>
              <a:rPr lang="et-EE" sz="3200"/>
              <a:t> II trimester 02.12.2024 - 21.03.2025</a:t>
            </a:r>
          </a:p>
          <a:p>
            <a:r>
              <a:rPr lang="et-EE" sz="3200" dirty="0"/>
              <a:t> III trimester 24.03.2025 - 09.06.2025</a:t>
            </a:r>
          </a:p>
        </p:txBody>
      </p:sp>
    </p:spTree>
    <p:extLst>
      <p:ext uri="{BB962C8B-B14F-4D97-AF65-F5344CB8AC3E}">
        <p14:creationId xmlns:p14="http://schemas.microsoft.com/office/powerpoint/2010/main" val="409254651"/>
      </p:ext>
    </p:extLst>
  </p:cSld>
  <p:clrMapOvr>
    <a:masterClrMapping/>
  </p:clrMapOvr>
</p:sld>
</file>

<file path=ppt/theme/theme1.xml><?xml version="1.0" encoding="utf-8"?>
<a:theme xmlns:a="http://schemas.openxmlformats.org/drawingml/2006/main" name="Tahulin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789</Words>
  <Application>Microsoft Office PowerPoint</Application>
  <PresentationFormat>Widescreen</PresentationFormat>
  <Paragraphs>114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Courier New,monospace</vt:lpstr>
      <vt:lpstr>Trebuchet MS</vt:lpstr>
      <vt:lpstr>Wingdings 3</vt:lpstr>
      <vt:lpstr>Tahuline</vt:lpstr>
      <vt:lpstr>2024/2025. õppeaasta Kõrveküla Põhikoolis</vt:lpstr>
      <vt:lpstr>Õpilaste ja õpetajate arv</vt:lpstr>
      <vt:lpstr>Klassikomplektid 1</vt:lpstr>
      <vt:lpstr>Klassikomplektid 2</vt:lpstr>
      <vt:lpstr>Klassikomplektid 3</vt:lpstr>
      <vt:lpstr>Ruumide kasutus</vt:lpstr>
      <vt:lpstr>Tunniplaan</vt:lpstr>
      <vt:lpstr>Koolivaheajad </vt:lpstr>
      <vt:lpstr>Trimestrid</vt:lpstr>
      <vt:lpstr>Pikapäevarühm</vt:lpstr>
      <vt:lpstr>Toitlustus 1</vt:lpstr>
      <vt:lpstr>Toitlustus 2</vt:lpstr>
      <vt:lpstr>Koolikalender (sündmused)</vt:lpstr>
      <vt:lpstr>Huviringid</vt:lpstr>
      <vt:lpstr>Põhikooli lõpueksamid</vt:lpstr>
      <vt:lpstr>Põhikooli lõpetamine</vt:lpstr>
      <vt:lpstr>Riiklikud tasemetööd (valimis)</vt:lpstr>
      <vt:lpstr>Üleminekueksam </vt:lpstr>
      <vt:lpstr>Loovtööde esitlused </vt:lpstr>
      <vt:lpstr>Arutlemisel ja plaanis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Piret Jõul</dc:creator>
  <cp:lastModifiedBy>Piret Jõul</cp:lastModifiedBy>
  <cp:revision>501</cp:revision>
  <dcterms:created xsi:type="dcterms:W3CDTF">2024-10-12T16:02:03Z</dcterms:created>
  <dcterms:modified xsi:type="dcterms:W3CDTF">2024-10-16T13:01:48Z</dcterms:modified>
</cp:coreProperties>
</file>