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89" r:id="rId3"/>
    <p:sldId id="267" r:id="rId4"/>
    <p:sldId id="269" r:id="rId5"/>
    <p:sldId id="271" r:id="rId6"/>
    <p:sldId id="258" r:id="rId7"/>
    <p:sldId id="260" r:id="rId8"/>
    <p:sldId id="262" r:id="rId9"/>
    <p:sldId id="264" r:id="rId10"/>
    <p:sldId id="266" r:id="rId11"/>
    <p:sldId id="273" r:id="rId12"/>
    <p:sldId id="275" r:id="rId13"/>
    <p:sldId id="277" r:id="rId14"/>
    <p:sldId id="279" r:id="rId15"/>
    <p:sldId id="280" r:id="rId16"/>
    <p:sldId id="282" r:id="rId17"/>
    <p:sldId id="283" r:id="rId18"/>
    <p:sldId id="284" r:id="rId19"/>
    <p:sldId id="285" r:id="rId20"/>
    <p:sldId id="287" r:id="rId21"/>
    <p:sldId id="288" r:id="rId22"/>
    <p:sldId id="291" r:id="rId23"/>
    <p:sldId id="293" r:id="rId24"/>
  </p:sldIdLst>
  <p:sldSz cx="12192000" cy="6858000"/>
  <p:notesSz cx="6858000" cy="9144000"/>
  <p:defaultTextStyle>
    <a:defPPr rtl="0">
      <a:defRPr lang="et-E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63F844-1988-646B-B87C-4DEA1ED1EA4C}" v="20" dt="2024-10-12T17:21:43.201"/>
    <p1510:client id="{6F16D5A9-99EF-B64B-07EB-1E5C56C802AB}" v="2462" dt="2024-10-12T16:15:20.5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20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4170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>
            <a:extLst>
              <a:ext uri="{FF2B5EF4-FFF2-40B4-BE49-F238E27FC236}">
                <a16:creationId xmlns:a16="http://schemas.microsoft.com/office/drawing/2014/main" id="{CD708C39-EF45-4098-B738-275CDC66D2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>
            <a:extLst>
              <a:ext uri="{FF2B5EF4-FFF2-40B4-BE49-F238E27FC236}">
                <a16:creationId xmlns:a16="http://schemas.microsoft.com/office/drawing/2014/main" id="{4D6CDA19-7CBE-417B-8746-E71E1923498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62B914-39B2-47FA-BE62-0D29CE77302E}" type="datetimeFigureOut">
              <a:rPr lang="et-EE" smtClean="0"/>
              <a:t>14.10.2024</a:t>
            </a:fld>
            <a:endParaRPr lang="et-EE"/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CAEE5234-2665-43B5-819A-1B333D2CCE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5" name="Slaidinumbri kohatäide 4">
            <a:extLst>
              <a:ext uri="{FF2B5EF4-FFF2-40B4-BE49-F238E27FC236}">
                <a16:creationId xmlns:a16="http://schemas.microsoft.com/office/drawing/2014/main" id="{E472B804-FB95-4386-A9CC-FA409923FDA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602DE-A22E-43A3-8F0D-DF8932AF5D2C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931557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 noProof="0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59D8E8-76E1-49A5-A545-BE7B419C879F}" type="datetimeFigureOut">
              <a:rPr lang="et-EE" noProof="0" smtClean="0"/>
              <a:t>14.10.2024</a:t>
            </a:fld>
            <a:endParaRPr lang="et-EE" noProof="0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 noProof="0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 noProof="0"/>
              <a:t>Klõpsake juhtslaidi tekstilaadide redigeerimiseks</a:t>
            </a:r>
          </a:p>
          <a:p>
            <a:pPr lvl="1"/>
            <a:r>
              <a:rPr lang="et-EE" noProof="0"/>
              <a:t>Teine tase</a:t>
            </a:r>
          </a:p>
          <a:p>
            <a:pPr lvl="2"/>
            <a:r>
              <a:rPr lang="et-EE" noProof="0"/>
              <a:t>Kolmas tase</a:t>
            </a:r>
          </a:p>
          <a:p>
            <a:pPr lvl="3"/>
            <a:r>
              <a:rPr lang="et-EE" noProof="0"/>
              <a:t>Neljas tase</a:t>
            </a:r>
          </a:p>
          <a:p>
            <a:pPr lvl="4"/>
            <a:r>
              <a:rPr lang="et-EE" noProof="0"/>
              <a:t>Viies tase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 noProof="0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A60236-9012-4204-8A93-002FF8072C67}" type="slidenum">
              <a:rPr lang="et-EE" noProof="0" smtClean="0"/>
              <a:t>‹#›</a:t>
            </a:fld>
            <a:endParaRPr lang="et-EE" noProof="0"/>
          </a:p>
        </p:txBody>
      </p:sp>
    </p:spTree>
    <p:extLst>
      <p:ext uri="{BB962C8B-B14F-4D97-AF65-F5344CB8AC3E}">
        <p14:creationId xmlns:p14="http://schemas.microsoft.com/office/powerpoint/2010/main" val="27779210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A60236-9012-4204-8A93-002FF8072C67}" type="slidenum">
              <a:rPr lang="et-EE" smtClean="0"/>
              <a:t>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83620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Rühm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irgkonnek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irgkonnek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istkülik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istkülik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Võrdhaarne kolmnurk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istkülik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istkülik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istkülik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Võrdhaarne kolmnurk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Võrdhaarne kolmnurk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rtlCol="0"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pPr rtl="0"/>
            <a:r>
              <a:rPr lang="et-EE" noProof="0"/>
              <a:t>Klõpsake juhteksemplari pealkirja laadi redigeerimiseks</a:t>
            </a: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rtlCol="0"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t-EE" noProof="0"/>
              <a:t>Klõpsake juhteksemplari alapealkirja laadi redigeerimiseks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6C3DD7F-6A10-4E4E-98D0-A15A883649EE}" type="datetime1">
              <a:rPr lang="et-EE" noProof="0" smtClean="0"/>
              <a:t>14.10.2024</a:t>
            </a:fld>
            <a:endParaRPr lang="et-EE" noProof="0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t-EE" noProof="0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t-EE" noProof="0" smtClean="0"/>
              <a:pPr/>
              <a:t>‹#›</a:t>
            </a:fld>
            <a:endParaRPr lang="et-EE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ealkiri ja pildial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>
          <a:xfrm>
            <a:off x="677335" y="609600"/>
            <a:ext cx="8596668" cy="3403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 hasCustomPrompt="1"/>
          </p:nvPr>
        </p:nvSpPr>
        <p:spPr>
          <a:xfrm>
            <a:off x="677335" y="4470400"/>
            <a:ext cx="8596668" cy="1570962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t-EE" noProof="0"/>
              <a:t>Klõpsake juhtslaidi tekstilaadide redigeerimiseks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92DAB8-0ADB-4776-BE17-7A4BA18F2A9A}" type="datetime1">
              <a:rPr lang="et-EE" noProof="0" smtClean="0"/>
              <a:t>14.10.2024</a:t>
            </a:fld>
            <a:endParaRPr lang="et-EE" noProof="0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t-EE" noProof="0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t-EE" noProof="0" smtClean="0"/>
              <a:pPr/>
              <a:t>‹#›</a:t>
            </a:fld>
            <a:endParaRPr lang="et-EE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>
          <a:xfrm>
            <a:off x="931334" y="609600"/>
            <a:ext cx="8094134" cy="3022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23" name="Teksti kohatäide 9"/>
          <p:cNvSpPr>
            <a:spLocks noGrp="1"/>
          </p:cNvSpPr>
          <p:nvPr>
            <p:ph type="body" sz="quarter" idx="13" hasCustomPrompt="1"/>
          </p:nvPr>
        </p:nvSpPr>
        <p:spPr>
          <a:xfrm>
            <a:off x="1366139" y="3632200"/>
            <a:ext cx="7224524" cy="381000"/>
          </a:xfrm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et-EE" noProof="0"/>
              <a:t>Klõpsake juhtslaidi tekstilaadide redigeerimiseks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 hasCustomPrompt="1"/>
          </p:nvPr>
        </p:nvSpPr>
        <p:spPr>
          <a:xfrm>
            <a:off x="677335" y="4470400"/>
            <a:ext cx="8596668" cy="1570962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t-EE" noProof="0"/>
              <a:t>Klõpsake juhtslaidi tekstilaadide redigeerimiseks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AF1A5BB-2693-475F-84AB-3970903D47E5}" type="datetime1">
              <a:rPr lang="et-EE" noProof="0" smtClean="0"/>
              <a:t>14.10.2024</a:t>
            </a:fld>
            <a:endParaRPr lang="et-EE" noProof="0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t-EE" noProof="0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t-EE" noProof="0" smtClean="0"/>
              <a:pPr/>
              <a:t>‹#›</a:t>
            </a:fld>
            <a:endParaRPr lang="et-EE" noProof="0"/>
          </a:p>
        </p:txBody>
      </p:sp>
      <p:sp>
        <p:nvSpPr>
          <p:cNvPr id="20" name="Tekstiväli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et-EE" sz="8000" noProof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„</a:t>
            </a:r>
          </a:p>
        </p:txBody>
      </p:sp>
      <p:sp>
        <p:nvSpPr>
          <p:cNvPr id="22" name="Tekstiväli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et-EE" sz="8000" noProof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  <a:endParaRPr lang="et-EE" noProof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e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>
          <a:xfrm>
            <a:off x="677335" y="1931988"/>
            <a:ext cx="8596668" cy="2595460"/>
          </a:xfrm>
        </p:spPr>
        <p:txBody>
          <a:bodyPr rtlCol="0" anchor="b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t-EE" noProof="0"/>
              <a:t>Klõpsake juhtslaidi tekstilaadide redigeerimiseks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E410ABA-3572-46D7-B2FC-D4CFE9193510}" type="datetime1">
              <a:rPr lang="et-EE" noProof="0" smtClean="0"/>
              <a:t>14.10.2024</a:t>
            </a:fld>
            <a:endParaRPr lang="et-EE" noProof="0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t-EE" noProof="0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t-EE" noProof="0" smtClean="0"/>
              <a:pPr/>
              <a:t>‹#›</a:t>
            </a:fld>
            <a:endParaRPr lang="et-EE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sitaadiga 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>
          <a:xfrm>
            <a:off x="931334" y="609600"/>
            <a:ext cx="8094134" cy="3022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23" name="Teksti kohatäide 9"/>
          <p:cNvSpPr>
            <a:spLocks noGrp="1"/>
          </p:cNvSpPr>
          <p:nvPr>
            <p:ph type="body" sz="quarter" idx="13" hasCustomPrompt="1"/>
          </p:nvPr>
        </p:nvSpPr>
        <p:spPr>
          <a:xfrm>
            <a:off x="677332" y="4013200"/>
            <a:ext cx="8596669" cy="514248"/>
          </a:xfrm>
        </p:spPr>
        <p:txBody>
          <a:bodyPr rtlCol="0"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et-EE" noProof="0"/>
              <a:t>Klõpsake juhtslaidi tekstilaadide redigeerimiseks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t-EE" noProof="0"/>
              <a:t>Klõpsake juhtslaidi tekstilaadide redigeerimiseks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B77B784-6689-45AF-AC3C-B0CB4446559E}" type="datetime1">
              <a:rPr lang="et-EE" noProof="0" smtClean="0"/>
              <a:t>14.10.2024</a:t>
            </a:fld>
            <a:endParaRPr lang="et-EE" noProof="0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t-EE" noProof="0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t-EE" noProof="0" smtClean="0"/>
              <a:pPr/>
              <a:t>‹#›</a:t>
            </a:fld>
            <a:endParaRPr lang="et-EE" noProof="0"/>
          </a:p>
        </p:txBody>
      </p:sp>
      <p:sp>
        <p:nvSpPr>
          <p:cNvPr id="24" name="Tekstiväli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et-EE" sz="8000" noProof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„</a:t>
            </a:r>
          </a:p>
        </p:txBody>
      </p:sp>
      <p:sp>
        <p:nvSpPr>
          <p:cNvPr id="25" name="Tekstiväli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et-EE" sz="8000" noProof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Õige või v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>
          <a:xfrm>
            <a:off x="685799" y="609600"/>
            <a:ext cx="8588203" cy="3022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23" name="Teksti kohatäide 9"/>
          <p:cNvSpPr>
            <a:spLocks noGrp="1"/>
          </p:cNvSpPr>
          <p:nvPr>
            <p:ph type="body" sz="quarter" idx="13" hasCustomPrompt="1"/>
          </p:nvPr>
        </p:nvSpPr>
        <p:spPr>
          <a:xfrm>
            <a:off x="677332" y="4013200"/>
            <a:ext cx="8596669" cy="514248"/>
          </a:xfrm>
        </p:spPr>
        <p:txBody>
          <a:bodyPr rtlCol="0"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et-EE" noProof="0"/>
              <a:t>Klõpsake juhtslaidi tekstilaadide redigeerimiseks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t-EE" noProof="0"/>
              <a:t>Klõpsake juhtslaidi tekstilaadide redigeerimiseks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908FA2-03C7-4672-B001-4CC2CF8B55CB}" type="datetime1">
              <a:rPr lang="et-EE" noProof="0" smtClean="0"/>
              <a:t>14.10.2024</a:t>
            </a:fld>
            <a:endParaRPr lang="et-EE" noProof="0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t-EE" noProof="0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t-EE" noProof="0" smtClean="0"/>
              <a:pPr/>
              <a:t>‹#›</a:t>
            </a:fld>
            <a:endParaRPr lang="et-EE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ealkiri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0CEEE9-E71C-44BB-A428-2265E9C371E6}" type="datetime1">
              <a:rPr lang="et-EE" noProof="0" smtClean="0"/>
              <a:t>14.10.2024</a:t>
            </a:fld>
            <a:endParaRPr lang="et-EE" noProof="0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t-EE" noProof="0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9333C77-0158-454C-844F-B7AB9BD7DAD4}" type="slidenum">
              <a:rPr lang="et-EE" noProof="0" smtClean="0"/>
              <a:t>‹#›</a:t>
            </a:fld>
            <a:endParaRPr lang="et-EE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ne pealkiri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ne pealkiri 1"/>
          <p:cNvSpPr>
            <a:spLocks noGrp="1"/>
          </p:cNvSpPr>
          <p:nvPr>
            <p:ph type="title" orient="vert" hasCustomPrompt="1"/>
          </p:nvPr>
        </p:nvSpPr>
        <p:spPr>
          <a:xfrm>
            <a:off x="7967673" y="609599"/>
            <a:ext cx="1304743" cy="5251451"/>
          </a:xfrm>
        </p:spPr>
        <p:txBody>
          <a:bodyPr vert="eaVert" rtlCol="0" anchor="ctr"/>
          <a:lstStyle/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 hasCustomPrompt="1"/>
          </p:nvPr>
        </p:nvSpPr>
        <p:spPr>
          <a:xfrm>
            <a:off x="677335" y="609600"/>
            <a:ext cx="7060150" cy="5251450"/>
          </a:xfrm>
        </p:spPr>
        <p:txBody>
          <a:bodyPr vert="eaVert" rtlCol="0"/>
          <a:lstStyle/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3851BE8-8B22-4CAB-B02A-D7973FB4E87F}" type="datetime1">
              <a:rPr lang="et-EE" noProof="0" smtClean="0"/>
              <a:t>14.10.2024</a:t>
            </a:fld>
            <a:endParaRPr lang="et-EE" noProof="0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t-EE" noProof="0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t-EE" noProof="0" smtClean="0"/>
              <a:pPr/>
              <a:t>‹#›</a:t>
            </a:fld>
            <a:endParaRPr lang="et-EE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3600"/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06812C7-440B-4D27-AEAE-F9A8DFAB1CEE}" type="datetime1">
              <a:rPr lang="et-EE" noProof="0" smtClean="0"/>
              <a:t>14.10.2024</a:t>
            </a:fld>
            <a:endParaRPr lang="et-EE" noProof="0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t-EE" noProof="0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t-EE" noProof="0" smtClean="0"/>
              <a:pPr/>
              <a:t>‹#›</a:t>
            </a:fld>
            <a:endParaRPr lang="et-EE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>
          <a:xfrm>
            <a:off x="677335" y="2700867"/>
            <a:ext cx="8596668" cy="1826581"/>
          </a:xfrm>
        </p:spPr>
        <p:txBody>
          <a:bodyPr rtlCol="0" anchor="b"/>
          <a:lstStyle>
            <a:lvl1pPr algn="l">
              <a:defRPr sz="4000" b="0" cap="none"/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860400"/>
          </a:xfrm>
        </p:spPr>
        <p:txBody>
          <a:bodyPr rtlCol="0"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t-EE" noProof="0"/>
              <a:t>Klõpsake juhtslaidi tekstilaadide redigeerimiseks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94A9BCC-7A10-49E6-B94F-770F8F603F1E}" type="datetime1">
              <a:rPr lang="et-EE" noProof="0" smtClean="0"/>
              <a:t>14.10.2024</a:t>
            </a:fld>
            <a:endParaRPr lang="et-EE" noProof="0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t-EE" noProof="0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t-EE" noProof="0" smtClean="0"/>
              <a:pPr/>
              <a:t>‹#›</a:t>
            </a:fld>
            <a:endParaRPr lang="et-EE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Sisu kohatäide 2"/>
          <p:cNvSpPr>
            <a:spLocks noGrp="1"/>
          </p:cNvSpPr>
          <p:nvPr>
            <p:ph sz="half" idx="1" hasCustomPrompt="1"/>
          </p:nvPr>
        </p:nvSpPr>
        <p:spPr>
          <a:xfrm>
            <a:off x="677334" y="2160589"/>
            <a:ext cx="4184035" cy="3880772"/>
          </a:xfrm>
        </p:spPr>
        <p:txBody>
          <a:bodyPr rtlCol="0"/>
          <a:lstStyle/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 hasCustomPrompt="1"/>
          </p:nvPr>
        </p:nvSpPr>
        <p:spPr>
          <a:xfrm>
            <a:off x="5089970" y="2160589"/>
            <a:ext cx="4184034" cy="3880773"/>
          </a:xfrm>
        </p:spPr>
        <p:txBody>
          <a:bodyPr rtlCol="0"/>
          <a:lstStyle/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91B8368-2587-457D-ADEB-47743945B6EA}" type="datetime1">
              <a:rPr lang="et-EE" noProof="0" smtClean="0"/>
              <a:t>14.10.2024</a:t>
            </a:fld>
            <a:endParaRPr lang="et-EE" noProof="0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t-EE" noProof="0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FF9F0C5-380F-41C2-899A-BAC0F0927E16}" type="slidenum">
              <a:rPr lang="et-EE" noProof="0" smtClean="0"/>
              <a:t>‹#›</a:t>
            </a:fld>
            <a:endParaRPr lang="et-EE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 hasCustomPrompt="1"/>
          </p:nvPr>
        </p:nvSpPr>
        <p:spPr>
          <a:xfrm>
            <a:off x="675745" y="2160983"/>
            <a:ext cx="4185623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t-EE" noProof="0"/>
              <a:t>Klõpsake juhtslaidi tekstilaadide redigeerimiseks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 hasCustomPrompt="1"/>
          </p:nvPr>
        </p:nvSpPr>
        <p:spPr>
          <a:xfrm>
            <a:off x="675745" y="2737245"/>
            <a:ext cx="4185623" cy="3304117"/>
          </a:xfrm>
        </p:spPr>
        <p:txBody>
          <a:bodyPr rtlCol="0">
            <a:normAutofit/>
          </a:bodyPr>
          <a:lstStyle/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 hasCustomPrompt="1"/>
          </p:nvPr>
        </p:nvSpPr>
        <p:spPr>
          <a:xfrm>
            <a:off x="5088383" y="2160983"/>
            <a:ext cx="4185618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t-EE" noProof="0"/>
              <a:t>Klõpsake juhtslaidi tekstilaadide redigeerimiseks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 hasCustomPrompt="1"/>
          </p:nvPr>
        </p:nvSpPr>
        <p:spPr>
          <a:xfrm>
            <a:off x="5088384" y="2737245"/>
            <a:ext cx="4185617" cy="3304117"/>
          </a:xfrm>
        </p:spPr>
        <p:txBody>
          <a:bodyPr rtlCol="0">
            <a:normAutofit/>
          </a:bodyPr>
          <a:lstStyle/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319B726-0A06-4474-A663-8D15C97C9B79}" type="datetime1">
              <a:rPr lang="et-EE" noProof="0" smtClean="0"/>
              <a:t>14.10.2024</a:t>
            </a:fld>
            <a:endParaRPr lang="et-EE" noProof="0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t-EE" noProof="0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t-EE" noProof="0" smtClean="0"/>
              <a:pPr/>
              <a:t>‹#›</a:t>
            </a:fld>
            <a:endParaRPr lang="et-EE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1320800"/>
          </a:xfrm>
        </p:spPr>
        <p:txBody>
          <a:bodyPr rtlCol="0"/>
          <a:lstStyle/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8DBABF2-E702-48E9-9E2B-8225B06D4CFC}" type="datetime1">
              <a:rPr lang="et-EE" noProof="0" smtClean="0"/>
              <a:t>14.10.2024</a:t>
            </a:fld>
            <a:endParaRPr lang="et-EE" noProof="0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t-EE" noProof="0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t-EE" noProof="0" smtClean="0"/>
              <a:pPr/>
              <a:t>‹#›</a:t>
            </a:fld>
            <a:endParaRPr lang="et-EE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6D011A3-F76E-40FE-A355-6667BCE63059}" type="datetime1">
              <a:rPr lang="et-EE" noProof="0" smtClean="0"/>
              <a:t>14.10.2024</a:t>
            </a:fld>
            <a:endParaRPr lang="et-EE" noProof="0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t-EE" noProof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t-EE" noProof="0" smtClean="0"/>
              <a:pPr/>
              <a:t>‹#›</a:t>
            </a:fld>
            <a:endParaRPr lang="et-EE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>
          <a:xfrm>
            <a:off x="677334" y="1498604"/>
            <a:ext cx="3854528" cy="1278466"/>
          </a:xfrm>
        </p:spPr>
        <p:txBody>
          <a:bodyPr rtlCol="0" anchor="b">
            <a:normAutofit/>
          </a:bodyPr>
          <a:lstStyle>
            <a:lvl1pPr>
              <a:defRPr sz="2000"/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 hasCustomPrompt="1"/>
          </p:nvPr>
        </p:nvSpPr>
        <p:spPr>
          <a:xfrm>
            <a:off x="4760461" y="514924"/>
            <a:ext cx="4513541" cy="5526437"/>
          </a:xfrm>
        </p:spPr>
        <p:txBody>
          <a:bodyPr rtlCol="0">
            <a:normAutofit/>
          </a:bodyPr>
          <a:lstStyle/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 hasCustomPrompt="1"/>
          </p:nvPr>
        </p:nvSpPr>
        <p:spPr>
          <a:xfrm>
            <a:off x="677334" y="2777069"/>
            <a:ext cx="3854528" cy="2584449"/>
          </a:xfrm>
        </p:spPr>
        <p:txBody>
          <a:bodyPr rtlCol="0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 rtl="0"/>
            <a:r>
              <a:rPr lang="et-EE" noProof="0"/>
              <a:t>Klõpsake juhtslaidi tekstilaadide redigeerimiseks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E15CB38-1D56-4095-8BC6-39A470637B31}" type="datetime1">
              <a:rPr lang="et-EE" noProof="0" smtClean="0"/>
              <a:t>14.10.2024</a:t>
            </a:fld>
            <a:endParaRPr lang="et-EE" noProof="0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t-EE" noProof="0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19954A3-9DFD-4C44-94BA-B95130A3BA1C}" type="slidenum">
              <a:rPr lang="et-EE" noProof="0" smtClean="0"/>
              <a:t>‹#›</a:t>
            </a:fld>
            <a:endParaRPr lang="et-EE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ealdise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 hasCustomPrompt="1"/>
          </p:nvPr>
        </p:nvSpPr>
        <p:spPr>
          <a:xfrm>
            <a:off x="677334" y="4800600"/>
            <a:ext cx="8596667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Pildi kohatäide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t-EE" noProof="0"/>
              <a:t>Pildi lisamiseks klõpsake ikooni</a:t>
            </a:r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 hasCustomPrompt="1"/>
          </p:nvPr>
        </p:nvSpPr>
        <p:spPr>
          <a:xfrm>
            <a:off x="677334" y="5367338"/>
            <a:ext cx="8596667" cy="674024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t-EE" noProof="0"/>
              <a:t>Klõpsake juhtslaidi tekstilaadide redigeerimiseks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BD16731-327F-4CDB-8673-6C2602DE4128}" type="datetime1">
              <a:rPr lang="et-EE" noProof="0" smtClean="0"/>
              <a:t>14.10.2024</a:t>
            </a:fld>
            <a:endParaRPr lang="et-EE" noProof="0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t-EE" noProof="0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t-EE" noProof="0" smtClean="0"/>
              <a:pPr/>
              <a:t>‹#›</a:t>
            </a:fld>
            <a:endParaRPr lang="et-EE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Rühm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irgkonnek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irgkonnek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istkülik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istkülik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Võrdhaarne kolmnurk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istkülik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istkülik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istkülik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Võrdhaarne kolmnurk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Võrdhaarne kolmnurk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4F61904-4D98-49AF-87A2-1CAED57DE858}" type="datetime1">
              <a:rPr lang="et-EE" noProof="0" smtClean="0"/>
              <a:t>14.10.2024</a:t>
            </a:fld>
            <a:endParaRPr lang="et-EE" noProof="0" dirty="0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t-EE" noProof="0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rtl="0"/>
            <a:fld id="{D57F1E4F-1CFF-5643-939E-217C01CDF565}" type="slidenum">
              <a:rPr lang="et-EE" noProof="0" smtClean="0"/>
              <a:pPr/>
              <a:t>‹#›</a:t>
            </a:fld>
            <a:endParaRPr lang="et-EE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1507067" y="1771930"/>
            <a:ext cx="7766936" cy="1646302"/>
          </a:xfrm>
        </p:spPr>
        <p:txBody>
          <a:bodyPr rtlCol="0"/>
          <a:lstStyle/>
          <a:p>
            <a:r>
              <a:rPr lang="et-EE" dirty="0"/>
              <a:t>2023/2024. õppeaasta</a:t>
            </a:r>
            <a:br>
              <a:rPr lang="et-EE" dirty="0"/>
            </a:br>
            <a:r>
              <a:rPr lang="et-EE" dirty="0"/>
              <a:t>Kõrveküla Põhikoolis</a:t>
            </a: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t-EE" sz="3200" dirty="0"/>
              <a:t>Lastevanemate üldkoosolek</a:t>
            </a:r>
          </a:p>
          <a:p>
            <a:r>
              <a:rPr lang="et-EE" sz="3200" dirty="0"/>
              <a:t>16. oktoober 2024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52104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4C01808-F47C-36B9-9525-370CAE53F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5400" dirty="0"/>
              <a:t>5. klassid (a, b, c, d)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0B6E2CC3-456E-E3DD-DA81-6D1A9642D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t-EE" sz="3200" b="1" dirty="0"/>
              <a:t>87</a:t>
            </a:r>
            <a:r>
              <a:rPr lang="et-EE" sz="3200" dirty="0"/>
              <a:t> õpilast</a:t>
            </a:r>
            <a:endParaRPr lang="et-EE" dirty="0"/>
          </a:p>
          <a:p>
            <a:endParaRPr lang="et-EE" sz="3200" dirty="0"/>
          </a:p>
          <a:p>
            <a:r>
              <a:rPr lang="et-EE" sz="3200" dirty="0"/>
              <a:t>Hinnetele "5" õppis </a:t>
            </a:r>
            <a:r>
              <a:rPr lang="et-EE" sz="3200" b="1" dirty="0"/>
              <a:t>26</a:t>
            </a:r>
            <a:r>
              <a:rPr lang="et-EE" sz="3200" dirty="0"/>
              <a:t> õpilast (30 %)</a:t>
            </a:r>
          </a:p>
          <a:p>
            <a:r>
              <a:rPr lang="et-EE" sz="3200" dirty="0"/>
              <a:t>Hinnetele "4" ja "5" õppis </a:t>
            </a:r>
            <a:r>
              <a:rPr lang="et-EE" sz="3200" b="1" dirty="0"/>
              <a:t>38</a:t>
            </a:r>
            <a:r>
              <a:rPr lang="et-EE" sz="3200" dirty="0"/>
              <a:t> õpilast (44 %)</a:t>
            </a:r>
          </a:p>
        </p:txBody>
      </p:sp>
    </p:spTree>
    <p:extLst>
      <p:ext uri="{BB962C8B-B14F-4D97-AF65-F5344CB8AC3E}">
        <p14:creationId xmlns:p14="http://schemas.microsoft.com/office/powerpoint/2010/main" val="597607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4C01808-F47C-36B9-9525-370CAE53F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5400" dirty="0"/>
              <a:t>6. klassid (a, b, c)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0B6E2CC3-456E-E3DD-DA81-6D1A9642D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t-EE" sz="3200" b="1" dirty="0"/>
              <a:t>65</a:t>
            </a:r>
            <a:r>
              <a:rPr lang="et-EE" sz="3200" dirty="0"/>
              <a:t> õpilast</a:t>
            </a:r>
            <a:endParaRPr lang="et-EE" dirty="0"/>
          </a:p>
          <a:p>
            <a:endParaRPr lang="et-EE" sz="3200" dirty="0"/>
          </a:p>
          <a:p>
            <a:r>
              <a:rPr lang="et-EE" sz="3200" dirty="0"/>
              <a:t>Hinnetele "5" õppis </a:t>
            </a:r>
            <a:r>
              <a:rPr lang="et-EE" sz="3200" b="1" dirty="0"/>
              <a:t>13</a:t>
            </a:r>
            <a:r>
              <a:rPr lang="et-EE" sz="3200" dirty="0"/>
              <a:t> õpilast (20 %)</a:t>
            </a:r>
          </a:p>
          <a:p>
            <a:r>
              <a:rPr lang="et-EE" sz="3200" dirty="0"/>
              <a:t>Hinnetele "4" ja "5" õppis </a:t>
            </a:r>
            <a:r>
              <a:rPr lang="et-EE" sz="3200" b="1" dirty="0"/>
              <a:t>31</a:t>
            </a:r>
            <a:r>
              <a:rPr lang="et-EE" sz="3200" dirty="0"/>
              <a:t> õpilast (48 %)</a:t>
            </a:r>
          </a:p>
        </p:txBody>
      </p:sp>
    </p:spTree>
    <p:extLst>
      <p:ext uri="{BB962C8B-B14F-4D97-AF65-F5344CB8AC3E}">
        <p14:creationId xmlns:p14="http://schemas.microsoft.com/office/powerpoint/2010/main" val="642227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4C01808-F47C-36B9-9525-370CAE53F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5400" dirty="0"/>
              <a:t>7. klassid (a, b, c)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0B6E2CC3-456E-E3DD-DA81-6D1A9642D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t-EE" sz="3200" b="1" dirty="0"/>
              <a:t>72</a:t>
            </a:r>
            <a:r>
              <a:rPr lang="et-EE" sz="3200" dirty="0"/>
              <a:t> õpilast</a:t>
            </a:r>
            <a:endParaRPr lang="et-EE" dirty="0"/>
          </a:p>
          <a:p>
            <a:endParaRPr lang="et-EE" sz="3200" dirty="0"/>
          </a:p>
          <a:p>
            <a:r>
              <a:rPr lang="et-EE" sz="3200" dirty="0"/>
              <a:t>Hinnetele "5" õppis </a:t>
            </a:r>
            <a:r>
              <a:rPr lang="et-EE" sz="3200" b="1" dirty="0"/>
              <a:t>16</a:t>
            </a:r>
            <a:r>
              <a:rPr lang="et-EE" sz="3200" dirty="0"/>
              <a:t> õpilast (22 %)</a:t>
            </a:r>
          </a:p>
          <a:p>
            <a:r>
              <a:rPr lang="et-EE" sz="3200" dirty="0"/>
              <a:t>Hinnetele "4" ja "5" õppis </a:t>
            </a:r>
            <a:r>
              <a:rPr lang="et-EE" sz="3200" b="1" dirty="0"/>
              <a:t>33</a:t>
            </a:r>
            <a:r>
              <a:rPr lang="et-EE" sz="3200" dirty="0"/>
              <a:t> õpilast (46 %)</a:t>
            </a:r>
          </a:p>
        </p:txBody>
      </p:sp>
    </p:spTree>
    <p:extLst>
      <p:ext uri="{BB962C8B-B14F-4D97-AF65-F5344CB8AC3E}">
        <p14:creationId xmlns:p14="http://schemas.microsoft.com/office/powerpoint/2010/main" val="2158134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4C01808-F47C-36B9-9525-370CAE53F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5400" dirty="0"/>
              <a:t>8. klassid (a, b, c)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0B6E2CC3-456E-E3DD-DA81-6D1A9642D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t-EE" sz="3200" b="1" dirty="0"/>
              <a:t>70</a:t>
            </a:r>
            <a:r>
              <a:rPr lang="et-EE" sz="3200" dirty="0"/>
              <a:t> õpilast</a:t>
            </a:r>
            <a:endParaRPr lang="et-EE" dirty="0"/>
          </a:p>
          <a:p>
            <a:endParaRPr lang="et-EE" sz="3200" dirty="0"/>
          </a:p>
          <a:p>
            <a:r>
              <a:rPr lang="et-EE" sz="3200" dirty="0"/>
              <a:t>Hinnetele "5" õppis </a:t>
            </a:r>
            <a:r>
              <a:rPr lang="et-EE" sz="3200" b="1" dirty="0"/>
              <a:t>5 </a:t>
            </a:r>
            <a:r>
              <a:rPr lang="et-EE" sz="3200" dirty="0"/>
              <a:t>õpilast (7 %)</a:t>
            </a:r>
          </a:p>
          <a:p>
            <a:r>
              <a:rPr lang="et-EE" sz="3200" dirty="0"/>
              <a:t>Hinnetele "4" ja "5" õppis </a:t>
            </a:r>
            <a:r>
              <a:rPr lang="et-EE" sz="3200" b="1" dirty="0"/>
              <a:t>33</a:t>
            </a:r>
            <a:r>
              <a:rPr lang="et-EE" sz="3200" dirty="0"/>
              <a:t> õpilast (47 %)</a:t>
            </a:r>
          </a:p>
        </p:txBody>
      </p:sp>
    </p:spTree>
    <p:extLst>
      <p:ext uri="{BB962C8B-B14F-4D97-AF65-F5344CB8AC3E}">
        <p14:creationId xmlns:p14="http://schemas.microsoft.com/office/powerpoint/2010/main" val="1985751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4C01808-F47C-36B9-9525-370CAE53F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5400" dirty="0"/>
              <a:t>9. klassid (a, b, c)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0B6E2CC3-456E-E3DD-DA81-6D1A9642D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t-EE" sz="3200" b="1" dirty="0"/>
              <a:t>63</a:t>
            </a:r>
            <a:r>
              <a:rPr lang="et-EE" sz="3200" dirty="0"/>
              <a:t> õpilast</a:t>
            </a:r>
            <a:endParaRPr lang="et-EE" dirty="0"/>
          </a:p>
          <a:p>
            <a:endParaRPr lang="et-EE" sz="3200" dirty="0"/>
          </a:p>
          <a:p>
            <a:r>
              <a:rPr lang="et-EE" sz="3200" dirty="0"/>
              <a:t>Hinnetele "5" õppis </a:t>
            </a:r>
            <a:r>
              <a:rPr lang="et-EE" sz="3200" b="1" dirty="0"/>
              <a:t>11 </a:t>
            </a:r>
            <a:r>
              <a:rPr lang="et-EE" sz="3200" dirty="0"/>
              <a:t>õpilast (17 %)</a:t>
            </a:r>
          </a:p>
          <a:p>
            <a:r>
              <a:rPr lang="et-EE" sz="3200" dirty="0"/>
              <a:t>Hinnetele "4" ja "5" õppis </a:t>
            </a:r>
            <a:r>
              <a:rPr lang="et-EE" sz="3200" b="1" dirty="0"/>
              <a:t>24</a:t>
            </a:r>
            <a:r>
              <a:rPr lang="et-EE" sz="3200" dirty="0"/>
              <a:t> õpilast (38 %)</a:t>
            </a:r>
          </a:p>
        </p:txBody>
      </p:sp>
    </p:spTree>
    <p:extLst>
      <p:ext uri="{BB962C8B-B14F-4D97-AF65-F5344CB8AC3E}">
        <p14:creationId xmlns:p14="http://schemas.microsoft.com/office/powerpoint/2010/main" val="1249269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FE0A7B2-4FE8-C181-D5E4-8EF7D688D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5400" dirty="0"/>
              <a:t>Tulemuslikkus 1</a:t>
            </a:r>
            <a:endParaRPr lang="et-EE" dirty="0"/>
          </a:p>
        </p:txBody>
      </p:sp>
      <p:graphicFrame>
        <p:nvGraphicFramePr>
          <p:cNvPr id="4" name="Sisu kohatäide 3">
            <a:extLst>
              <a:ext uri="{FF2B5EF4-FFF2-40B4-BE49-F238E27FC236}">
                <a16:creationId xmlns:a16="http://schemas.microsoft.com/office/drawing/2014/main" id="{36E3FDE1-EAEA-1C5A-2EC6-DC660B7EB3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9599095"/>
              </p:ext>
            </p:extLst>
          </p:nvPr>
        </p:nvGraphicFramePr>
        <p:xfrm>
          <a:off x="677863" y="2577531"/>
          <a:ext cx="9477888" cy="2638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9472">
                  <a:extLst>
                    <a:ext uri="{9D8B030D-6E8A-4147-A177-3AD203B41FA5}">
                      <a16:colId xmlns:a16="http://schemas.microsoft.com/office/drawing/2014/main" val="1595126612"/>
                    </a:ext>
                  </a:extLst>
                </a:gridCol>
                <a:gridCol w="2369472">
                  <a:extLst>
                    <a:ext uri="{9D8B030D-6E8A-4147-A177-3AD203B41FA5}">
                      <a16:colId xmlns:a16="http://schemas.microsoft.com/office/drawing/2014/main" val="3027831956"/>
                    </a:ext>
                  </a:extLst>
                </a:gridCol>
                <a:gridCol w="2369472">
                  <a:extLst>
                    <a:ext uri="{9D8B030D-6E8A-4147-A177-3AD203B41FA5}">
                      <a16:colId xmlns:a16="http://schemas.microsoft.com/office/drawing/2014/main" val="1308726261"/>
                    </a:ext>
                  </a:extLst>
                </a:gridCol>
                <a:gridCol w="2369472">
                  <a:extLst>
                    <a:ext uri="{9D8B030D-6E8A-4147-A177-3AD203B41FA5}">
                      <a16:colId xmlns:a16="http://schemas.microsoft.com/office/drawing/2014/main" val="4275407389"/>
                    </a:ext>
                  </a:extLst>
                </a:gridCol>
              </a:tblGrid>
              <a:tr h="659557"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Kooliaste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Kiituskiri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"4" ja "5"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Kvaliteet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7362883"/>
                  </a:ext>
                </a:extLst>
              </a:tr>
              <a:tr h="659557"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132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/>
                        <a:t>92 %</a:t>
                      </a:r>
                      <a:endParaRPr lang="et-EE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1949826"/>
                  </a:ext>
                </a:extLst>
              </a:tr>
              <a:tr h="659557"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74 %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244378"/>
                  </a:ext>
                </a:extLst>
              </a:tr>
              <a:tr h="659557"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60 %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0606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480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FE0A7B2-4FE8-C181-D5E4-8EF7D688D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5400" dirty="0"/>
              <a:t>Tulemuslikkus 2</a:t>
            </a:r>
            <a:endParaRPr lang="et-EE" dirty="0"/>
          </a:p>
        </p:txBody>
      </p:sp>
      <p:graphicFrame>
        <p:nvGraphicFramePr>
          <p:cNvPr id="4" name="Sisu kohatäide 3">
            <a:extLst>
              <a:ext uri="{FF2B5EF4-FFF2-40B4-BE49-F238E27FC236}">
                <a16:creationId xmlns:a16="http://schemas.microsoft.com/office/drawing/2014/main" id="{36E3FDE1-EAEA-1C5A-2EC6-DC660B7EB3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5850059"/>
              </p:ext>
            </p:extLst>
          </p:nvPr>
        </p:nvGraphicFramePr>
        <p:xfrm>
          <a:off x="677863" y="2160588"/>
          <a:ext cx="8468136" cy="3045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2712">
                  <a:extLst>
                    <a:ext uri="{9D8B030D-6E8A-4147-A177-3AD203B41FA5}">
                      <a16:colId xmlns:a16="http://schemas.microsoft.com/office/drawing/2014/main" val="1595126612"/>
                    </a:ext>
                  </a:extLst>
                </a:gridCol>
                <a:gridCol w="2822712">
                  <a:extLst>
                    <a:ext uri="{9D8B030D-6E8A-4147-A177-3AD203B41FA5}">
                      <a16:colId xmlns:a16="http://schemas.microsoft.com/office/drawing/2014/main" val="3027831956"/>
                    </a:ext>
                  </a:extLst>
                </a:gridCol>
                <a:gridCol w="2822712">
                  <a:extLst>
                    <a:ext uri="{9D8B030D-6E8A-4147-A177-3AD203B41FA5}">
                      <a16:colId xmlns:a16="http://schemas.microsoft.com/office/drawing/2014/main" val="1308726261"/>
                    </a:ext>
                  </a:extLst>
                </a:gridCol>
              </a:tblGrid>
              <a:tr h="659557"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Kooliaste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Klassi kordama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Õppeedukuse kvaliteet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7362883"/>
                  </a:ext>
                </a:extLst>
              </a:tr>
              <a:tr h="659557"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100 %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1949826"/>
                  </a:ext>
                </a:extLst>
              </a:tr>
              <a:tr h="659557"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99,5 %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244378"/>
                  </a:ext>
                </a:extLst>
              </a:tr>
              <a:tr h="659557"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99 %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060676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4247400-85E8-3EEF-4931-A96BA26F4797}"/>
              </a:ext>
            </a:extLst>
          </p:cNvPr>
          <p:cNvSpPr txBox="1"/>
          <p:nvPr/>
        </p:nvSpPr>
        <p:spPr>
          <a:xfrm>
            <a:off x="679119" y="5649456"/>
            <a:ext cx="7605058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t-EE" sz="3200" dirty="0"/>
              <a:t>Täiendav õppetöö 11 õpilast (1,6 %)</a:t>
            </a:r>
          </a:p>
        </p:txBody>
      </p:sp>
    </p:spTree>
    <p:extLst>
      <p:ext uri="{BB962C8B-B14F-4D97-AF65-F5344CB8AC3E}">
        <p14:creationId xmlns:p14="http://schemas.microsoft.com/office/powerpoint/2010/main" val="2772468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E70F2DE-BF9E-30AD-E5FC-62FF3688D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50167"/>
            <a:ext cx="8596668" cy="961366"/>
          </a:xfrm>
        </p:spPr>
        <p:txBody>
          <a:bodyPr>
            <a:normAutofit/>
          </a:bodyPr>
          <a:lstStyle/>
          <a:p>
            <a:r>
              <a:rPr lang="et-EE" sz="5400" dirty="0"/>
              <a:t>Lõpueksamite tulemused</a:t>
            </a:r>
            <a:endParaRPr lang="et-EE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FB34BB11-D489-7377-B217-1F2A9AE71E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072186"/>
              </p:ext>
            </p:extLst>
          </p:nvPr>
        </p:nvGraphicFramePr>
        <p:xfrm>
          <a:off x="674586" y="1340603"/>
          <a:ext cx="9095019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1673">
                  <a:extLst>
                    <a:ext uri="{9D8B030D-6E8A-4147-A177-3AD203B41FA5}">
                      <a16:colId xmlns:a16="http://schemas.microsoft.com/office/drawing/2014/main" val="4007783724"/>
                    </a:ext>
                  </a:extLst>
                </a:gridCol>
                <a:gridCol w="3031673">
                  <a:extLst>
                    <a:ext uri="{9D8B030D-6E8A-4147-A177-3AD203B41FA5}">
                      <a16:colId xmlns:a16="http://schemas.microsoft.com/office/drawing/2014/main" val="3359671633"/>
                    </a:ext>
                  </a:extLst>
                </a:gridCol>
                <a:gridCol w="3031673">
                  <a:extLst>
                    <a:ext uri="{9D8B030D-6E8A-4147-A177-3AD203B41FA5}">
                      <a16:colId xmlns:a16="http://schemas.microsoft.com/office/drawing/2014/main" val="1644203794"/>
                    </a:ext>
                  </a:extLst>
                </a:gridCol>
              </a:tblGrid>
              <a:tr h="480789"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Õppeaine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Sooritajate arv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Sooritus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2488711"/>
                  </a:ext>
                </a:extLst>
              </a:tr>
              <a:tr h="480789">
                <a:tc>
                  <a:txBody>
                    <a:bodyPr/>
                    <a:lstStyle/>
                    <a:p>
                      <a:r>
                        <a:rPr lang="et-EE" sz="3200" dirty="0"/>
                        <a:t>Eesti keel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2" algn="l"/>
                      <a:r>
                        <a:rPr lang="et-EE" sz="3200" dirty="0"/>
                        <a:t>83,3 %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362919"/>
                  </a:ext>
                </a:extLst>
              </a:tr>
              <a:tr h="48078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t-EE" sz="3200" dirty="0"/>
                        <a:t>Matemaatika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t-EE" sz="32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2" algn="l">
                        <a:buNone/>
                      </a:pPr>
                      <a:r>
                        <a:rPr lang="et-EE" sz="3200" dirty="0"/>
                        <a:t>67 %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849405"/>
                  </a:ext>
                </a:extLst>
              </a:tr>
              <a:tr h="480789">
                <a:tc>
                  <a:txBody>
                    <a:bodyPr/>
                    <a:lstStyle/>
                    <a:p>
                      <a:r>
                        <a:rPr lang="et-EE" sz="3200" dirty="0"/>
                        <a:t>Inglise keel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2" algn="l"/>
                      <a:r>
                        <a:rPr lang="et-EE" sz="3200" dirty="0"/>
                        <a:t>91,5 %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887737"/>
                  </a:ext>
                </a:extLst>
              </a:tr>
              <a:tr h="480789">
                <a:tc>
                  <a:txBody>
                    <a:bodyPr/>
                    <a:lstStyle/>
                    <a:p>
                      <a:r>
                        <a:rPr lang="et-EE" sz="3200" dirty="0"/>
                        <a:t>Vene keel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2" algn="l"/>
                      <a:r>
                        <a:rPr lang="et-EE" sz="3200" dirty="0"/>
                        <a:t>96 %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6241775"/>
                  </a:ext>
                </a:extLst>
              </a:tr>
              <a:tr h="480789">
                <a:tc>
                  <a:txBody>
                    <a:bodyPr/>
                    <a:lstStyle/>
                    <a:p>
                      <a:r>
                        <a:rPr lang="et-EE" sz="3200" dirty="0"/>
                        <a:t>Geograafia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2" algn="l"/>
                      <a:r>
                        <a:rPr lang="et-EE" sz="3200" dirty="0"/>
                        <a:t>69,3 %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249025"/>
                  </a:ext>
                </a:extLst>
              </a:tr>
              <a:tr h="480789">
                <a:tc>
                  <a:txBody>
                    <a:bodyPr/>
                    <a:lstStyle/>
                    <a:p>
                      <a:r>
                        <a:rPr lang="et-EE" sz="3200" dirty="0"/>
                        <a:t>Füüsika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2" algn="l"/>
                      <a:r>
                        <a:rPr lang="et-EE" sz="3200" dirty="0"/>
                        <a:t>74,6 %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362952"/>
                  </a:ext>
                </a:extLst>
              </a:tr>
              <a:tr h="480789">
                <a:tc>
                  <a:txBody>
                    <a:bodyPr/>
                    <a:lstStyle/>
                    <a:p>
                      <a:r>
                        <a:rPr lang="et-EE" sz="3200" dirty="0"/>
                        <a:t>Bioloogia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2" algn="l"/>
                      <a:r>
                        <a:rPr lang="et-EE" sz="3200" dirty="0"/>
                        <a:t>90,7 %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2098828"/>
                  </a:ext>
                </a:extLst>
              </a:tr>
              <a:tr h="480789">
                <a:tc>
                  <a:txBody>
                    <a:bodyPr/>
                    <a:lstStyle/>
                    <a:p>
                      <a:r>
                        <a:rPr lang="et-EE" sz="3200" dirty="0" err="1"/>
                        <a:t>Ühiskonnaõp</a:t>
                      </a:r>
                      <a:r>
                        <a:rPr lang="et-EE" sz="32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2" algn="l"/>
                      <a:r>
                        <a:rPr lang="et-EE" sz="3200" dirty="0"/>
                        <a:t>87,3 %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5139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2800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81776EB-804E-7CFE-D0B2-58913AE58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5400" dirty="0"/>
              <a:t>Põhikooli lõpetamine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288FA5D6-6C3C-5A2A-6598-BBF4F166D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706929"/>
            <a:ext cx="8596668" cy="206922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t-EE" sz="3200" dirty="0"/>
              <a:t>Põhikooli lõpetas </a:t>
            </a:r>
            <a:r>
              <a:rPr lang="et-EE" sz="3200" b="1" dirty="0"/>
              <a:t>60</a:t>
            </a:r>
            <a:r>
              <a:rPr lang="et-EE" sz="3200" dirty="0"/>
              <a:t> õpilast.</a:t>
            </a:r>
          </a:p>
          <a:p>
            <a:r>
              <a:rPr lang="et-EE" sz="3200" b="1" dirty="0"/>
              <a:t>Kiituskirjag</a:t>
            </a:r>
            <a:r>
              <a:rPr lang="et-EE" sz="3200" dirty="0"/>
              <a:t>a lõpetas </a:t>
            </a:r>
            <a:r>
              <a:rPr lang="et-EE" sz="3200" b="1" dirty="0"/>
              <a:t>11</a:t>
            </a:r>
            <a:r>
              <a:rPr lang="et-EE" sz="3200" dirty="0"/>
              <a:t> õpilast.</a:t>
            </a:r>
          </a:p>
          <a:p>
            <a:r>
              <a:rPr lang="et-EE" sz="3200" b="1" dirty="0"/>
              <a:t>Ainealase kiituskirjaga</a:t>
            </a:r>
            <a:r>
              <a:rPr lang="et-EE" sz="3200" dirty="0"/>
              <a:t> lõpetas </a:t>
            </a:r>
            <a:r>
              <a:rPr lang="et-EE" sz="3200" b="1" dirty="0"/>
              <a:t>38</a:t>
            </a:r>
            <a:r>
              <a:rPr lang="et-EE" sz="3200" dirty="0"/>
              <a:t> õpilast.</a:t>
            </a:r>
          </a:p>
        </p:txBody>
      </p:sp>
    </p:spTree>
    <p:extLst>
      <p:ext uri="{BB962C8B-B14F-4D97-AF65-F5344CB8AC3E}">
        <p14:creationId xmlns:p14="http://schemas.microsoft.com/office/powerpoint/2010/main" val="4089693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1F2CAD55-82CE-E3DF-BA4C-FCE003084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5400" dirty="0"/>
              <a:t>Õpingute jätkamine 1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65EC86D7-EB61-CC9F-F97F-11A1DDC59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491269"/>
            <a:ext cx="8596668" cy="211235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t-EE" sz="3200" dirty="0"/>
              <a:t>Õpinguid jätkavad kõik </a:t>
            </a:r>
            <a:r>
              <a:rPr lang="et-EE" sz="3200" b="1" dirty="0"/>
              <a:t>60</a:t>
            </a:r>
            <a:r>
              <a:rPr lang="et-EE" sz="3200" dirty="0"/>
              <a:t> lõpetajat.</a:t>
            </a:r>
          </a:p>
          <a:p>
            <a:pPr marL="0" indent="0">
              <a:buNone/>
            </a:pPr>
            <a:r>
              <a:rPr lang="et-EE" sz="3200" b="1" dirty="0"/>
              <a:t>Gümnaasiumides</a:t>
            </a:r>
            <a:r>
              <a:rPr lang="et-EE" sz="3200" dirty="0"/>
              <a:t> jätkab </a:t>
            </a:r>
            <a:r>
              <a:rPr lang="et-EE" sz="3200" b="1" dirty="0"/>
              <a:t>45</a:t>
            </a:r>
            <a:r>
              <a:rPr lang="et-EE" sz="3200" dirty="0"/>
              <a:t> õpilast.</a:t>
            </a:r>
          </a:p>
          <a:p>
            <a:pPr marL="0" indent="0">
              <a:buNone/>
            </a:pPr>
            <a:r>
              <a:rPr lang="et-EE" sz="3200" b="1" dirty="0"/>
              <a:t>Kutsekoolides</a:t>
            </a:r>
            <a:r>
              <a:rPr lang="et-EE" sz="3200" dirty="0"/>
              <a:t> jätkab </a:t>
            </a:r>
            <a:r>
              <a:rPr lang="et-EE" sz="3200" b="1" dirty="0"/>
              <a:t>15</a:t>
            </a:r>
            <a:r>
              <a:rPr lang="et-EE" sz="3200" dirty="0"/>
              <a:t> õpilast.</a:t>
            </a:r>
          </a:p>
        </p:txBody>
      </p:sp>
    </p:spTree>
    <p:extLst>
      <p:ext uri="{BB962C8B-B14F-4D97-AF65-F5344CB8AC3E}">
        <p14:creationId xmlns:p14="http://schemas.microsoft.com/office/powerpoint/2010/main" val="1669372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FF53246-E1E2-7AC8-6DD5-8431830EB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5400" dirty="0"/>
              <a:t>Õpilaste ja õpetajate arv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AD3B9AF5-306C-B745-04BC-2A7598AB6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7101423" cy="428333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t-EE" sz="3200" dirty="0"/>
              <a:t>Õpilasi kokku </a:t>
            </a:r>
            <a:r>
              <a:rPr lang="et-EE" sz="3200" b="1" dirty="0"/>
              <a:t>671</a:t>
            </a:r>
            <a:endParaRPr lang="en-US" sz="3200" dirty="0">
              <a:solidFill>
                <a:srgbClr val="000000"/>
              </a:solidFill>
            </a:endParaRPr>
          </a:p>
          <a:p>
            <a:pPr lvl="1">
              <a:buFont typeface="Courier New,monospace" charset="2"/>
              <a:buChar char="o"/>
            </a:pPr>
            <a:r>
              <a:rPr lang="et-EE" sz="3200" b="1" dirty="0"/>
              <a:t>347</a:t>
            </a:r>
            <a:r>
              <a:rPr lang="et-EE" sz="3200" dirty="0"/>
              <a:t> poissi/noormeest</a:t>
            </a:r>
            <a:endParaRPr lang="en-US" sz="3200" dirty="0">
              <a:solidFill>
                <a:srgbClr val="000000"/>
              </a:solidFill>
            </a:endParaRPr>
          </a:p>
          <a:p>
            <a:pPr lvl="1">
              <a:buFont typeface="Courier New,monospace" charset="2"/>
              <a:buChar char="o"/>
            </a:pPr>
            <a:r>
              <a:rPr lang="et-EE" sz="3200" b="1" dirty="0"/>
              <a:t>324</a:t>
            </a:r>
            <a:r>
              <a:rPr lang="et-EE" sz="3200" dirty="0"/>
              <a:t> tüdrukut/neidu</a:t>
            </a:r>
            <a:endParaRPr lang="en-US" sz="3200" dirty="0">
              <a:solidFill>
                <a:srgbClr val="000000"/>
              </a:solidFill>
            </a:endParaRPr>
          </a:p>
          <a:p>
            <a:pPr>
              <a:buFont typeface="Courier New,monospace" charset="2"/>
              <a:buChar char="o"/>
            </a:pPr>
            <a:r>
              <a:rPr lang="et-EE" sz="3200" dirty="0"/>
              <a:t>I kooliaste </a:t>
            </a:r>
            <a:r>
              <a:rPr lang="et-EE" sz="3200" b="1" dirty="0"/>
              <a:t>256</a:t>
            </a:r>
            <a:r>
              <a:rPr lang="et-EE" sz="3200" dirty="0"/>
              <a:t> õpilast</a:t>
            </a:r>
            <a:endParaRPr lang="en-US" sz="3200" dirty="0">
              <a:solidFill>
                <a:srgbClr val="000000"/>
              </a:solidFill>
            </a:endParaRPr>
          </a:p>
          <a:p>
            <a:pPr>
              <a:buFont typeface="Courier New,monospace" charset="2"/>
              <a:buChar char="o"/>
            </a:pPr>
            <a:r>
              <a:rPr lang="et-EE" sz="3200" dirty="0"/>
              <a:t>II kooliaste </a:t>
            </a:r>
            <a:r>
              <a:rPr lang="et-EE" sz="3200" b="1" dirty="0"/>
              <a:t>210</a:t>
            </a:r>
            <a:r>
              <a:rPr lang="et-EE" sz="3200" dirty="0"/>
              <a:t> õpilast</a:t>
            </a:r>
            <a:endParaRPr lang="en-US" sz="3200" dirty="0">
              <a:solidFill>
                <a:srgbClr val="000000"/>
              </a:solidFill>
            </a:endParaRPr>
          </a:p>
          <a:p>
            <a:pPr>
              <a:buFont typeface="Courier New,monospace" charset="2"/>
              <a:buChar char="o"/>
            </a:pPr>
            <a:r>
              <a:rPr lang="et-EE" sz="3200" dirty="0"/>
              <a:t>III kooliaste </a:t>
            </a:r>
            <a:r>
              <a:rPr lang="et-EE" sz="3200" b="1" dirty="0"/>
              <a:t>205</a:t>
            </a:r>
            <a:r>
              <a:rPr lang="et-EE" sz="3200" dirty="0"/>
              <a:t> õpilast</a:t>
            </a:r>
            <a:endParaRPr lang="en-US" sz="3200" dirty="0">
              <a:solidFill>
                <a:srgbClr val="000000"/>
              </a:solidFill>
            </a:endParaRPr>
          </a:p>
          <a:p>
            <a:pPr>
              <a:buFont typeface="Courier New,monospace" charset="2"/>
              <a:buChar char="o"/>
            </a:pPr>
            <a:r>
              <a:rPr lang="et-EE" sz="3200" dirty="0"/>
              <a:t>Õpetajaid, sh tugispetsialiste </a:t>
            </a:r>
            <a:r>
              <a:rPr lang="et-EE" sz="3200" b="1" dirty="0"/>
              <a:t>63</a:t>
            </a:r>
            <a:endParaRPr lang="en-US" sz="3200" dirty="0">
              <a:solidFill>
                <a:srgbClr val="000000"/>
              </a:solidFill>
            </a:endParaRP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315467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1F2CAD55-82CE-E3DF-BA4C-FCE003084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35789"/>
            <a:ext cx="8596668" cy="1062008"/>
          </a:xfrm>
        </p:spPr>
        <p:txBody>
          <a:bodyPr/>
          <a:lstStyle/>
          <a:p>
            <a:r>
              <a:rPr lang="et-EE" sz="5400" dirty="0"/>
              <a:t>Õpingute jätkamine 2</a:t>
            </a:r>
            <a:endParaRPr lang="et-EE" dirty="0"/>
          </a:p>
        </p:txBody>
      </p:sp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BB45F153-6578-AC83-41C8-57C99FB8A6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831420"/>
              </p:ext>
            </p:extLst>
          </p:nvPr>
        </p:nvGraphicFramePr>
        <p:xfrm>
          <a:off x="473303" y="1469999"/>
          <a:ext cx="4502695" cy="4466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4705">
                  <a:extLst>
                    <a:ext uri="{9D8B030D-6E8A-4147-A177-3AD203B41FA5}">
                      <a16:colId xmlns:a16="http://schemas.microsoft.com/office/drawing/2014/main" val="1969613711"/>
                    </a:ext>
                  </a:extLst>
                </a:gridCol>
                <a:gridCol w="1887990">
                  <a:extLst>
                    <a:ext uri="{9D8B030D-6E8A-4147-A177-3AD203B41FA5}">
                      <a16:colId xmlns:a16="http://schemas.microsoft.com/office/drawing/2014/main" val="2742374737"/>
                    </a:ext>
                  </a:extLst>
                </a:gridCol>
              </a:tblGrid>
              <a:tr h="638050"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Kool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Õppijaid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720216"/>
                  </a:ext>
                </a:extLst>
              </a:tr>
              <a:tr h="638050">
                <a:tc>
                  <a:txBody>
                    <a:bodyPr/>
                    <a:lstStyle/>
                    <a:p>
                      <a:r>
                        <a:rPr lang="et-EE" sz="3200"/>
                        <a:t>Treffner </a:t>
                      </a:r>
                      <a:endParaRPr lang="et-E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47115"/>
                  </a:ext>
                </a:extLst>
              </a:tr>
              <a:tr h="638050">
                <a:tc>
                  <a:txBody>
                    <a:bodyPr/>
                    <a:lstStyle/>
                    <a:p>
                      <a:r>
                        <a:rPr lang="et-EE" sz="3200" dirty="0"/>
                        <a:t>Härma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254936"/>
                  </a:ext>
                </a:extLst>
              </a:tr>
              <a:tr h="638050">
                <a:tc>
                  <a:txBody>
                    <a:bodyPr/>
                    <a:lstStyle/>
                    <a:p>
                      <a:r>
                        <a:rPr lang="et-EE" sz="3200" dirty="0"/>
                        <a:t>Tamme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956034"/>
                  </a:ext>
                </a:extLst>
              </a:tr>
              <a:tr h="638050">
                <a:tc>
                  <a:txBody>
                    <a:bodyPr/>
                    <a:lstStyle/>
                    <a:p>
                      <a:r>
                        <a:rPr lang="et-EE" sz="3200" dirty="0"/>
                        <a:t>Poska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990703"/>
                  </a:ext>
                </a:extLst>
              </a:tr>
              <a:tr h="638050">
                <a:tc>
                  <a:txBody>
                    <a:bodyPr/>
                    <a:lstStyle/>
                    <a:p>
                      <a:r>
                        <a:rPr lang="et-EE" sz="3200" dirty="0"/>
                        <a:t>Peterson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330226"/>
                  </a:ext>
                </a:extLst>
              </a:tr>
              <a:tr h="638050">
                <a:tc>
                  <a:txBody>
                    <a:bodyPr/>
                    <a:lstStyle/>
                    <a:p>
                      <a:r>
                        <a:rPr lang="et-EE" sz="3200" dirty="0"/>
                        <a:t>Annelinna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4730782"/>
                  </a:ext>
                </a:extLst>
              </a:tr>
            </a:tbl>
          </a:graphicData>
        </a:graphic>
      </p:graphicFrame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6E10760A-8F02-7A9F-5DA1-7523B7FF44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836591"/>
              </p:ext>
            </p:extLst>
          </p:nvPr>
        </p:nvGraphicFramePr>
        <p:xfrm>
          <a:off x="5347227" y="1469998"/>
          <a:ext cx="5204967" cy="510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1882">
                  <a:extLst>
                    <a:ext uri="{9D8B030D-6E8A-4147-A177-3AD203B41FA5}">
                      <a16:colId xmlns:a16="http://schemas.microsoft.com/office/drawing/2014/main" val="1969613711"/>
                    </a:ext>
                  </a:extLst>
                </a:gridCol>
                <a:gridCol w="1873085">
                  <a:extLst>
                    <a:ext uri="{9D8B030D-6E8A-4147-A177-3AD203B41FA5}">
                      <a16:colId xmlns:a16="http://schemas.microsoft.com/office/drawing/2014/main" val="2742374737"/>
                    </a:ext>
                  </a:extLst>
                </a:gridCol>
              </a:tblGrid>
              <a:tr h="638050"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Kool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Õppijaid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720216"/>
                  </a:ext>
                </a:extLst>
              </a:tr>
              <a:tr h="638050">
                <a:tc>
                  <a:txBody>
                    <a:bodyPr/>
                    <a:lstStyle/>
                    <a:p>
                      <a:r>
                        <a:rPr lang="et-EE" sz="3200" dirty="0"/>
                        <a:t>Lähte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47115"/>
                  </a:ext>
                </a:extLst>
              </a:tr>
              <a:tr h="638050">
                <a:tc>
                  <a:txBody>
                    <a:bodyPr/>
                    <a:lstStyle/>
                    <a:p>
                      <a:r>
                        <a:rPr lang="et-EE" sz="3200" dirty="0"/>
                        <a:t>Kohtla-Järve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254936"/>
                  </a:ext>
                </a:extLst>
              </a:tr>
              <a:tr h="638050">
                <a:tc>
                  <a:txBody>
                    <a:bodyPr/>
                    <a:lstStyle/>
                    <a:p>
                      <a:r>
                        <a:rPr lang="et-EE" sz="3200" dirty="0"/>
                        <a:t>Audentes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956034"/>
                  </a:ext>
                </a:extLst>
              </a:tr>
              <a:tr h="638050">
                <a:tc>
                  <a:txBody>
                    <a:bodyPr/>
                    <a:lstStyle/>
                    <a:p>
                      <a:r>
                        <a:rPr lang="et-EE" sz="3200" dirty="0"/>
                        <a:t>VOCO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990703"/>
                  </a:ext>
                </a:extLst>
              </a:tr>
              <a:tr h="638050">
                <a:tc>
                  <a:txBody>
                    <a:bodyPr/>
                    <a:lstStyle/>
                    <a:p>
                      <a:r>
                        <a:rPr lang="et-EE" sz="3200" dirty="0"/>
                        <a:t>Tartu Kunstikool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330226"/>
                  </a:ext>
                </a:extLst>
              </a:tr>
              <a:tr h="638050">
                <a:tc>
                  <a:txBody>
                    <a:bodyPr/>
                    <a:lstStyle/>
                    <a:p>
                      <a:r>
                        <a:rPr lang="et-EE" sz="3200" dirty="0"/>
                        <a:t>Luua Metsakool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3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4730782"/>
                  </a:ext>
                </a:extLst>
              </a:tr>
              <a:tr h="63805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t-EE" sz="3200" dirty="0"/>
                        <a:t>Järvamaa KHK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t-EE" sz="3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634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973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311D92F-54B1-5D81-46FF-13945517F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5400" dirty="0"/>
              <a:t>Olümpiaadid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EC9060A9-4566-B310-C2DA-A0E9049C1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033" y="1714891"/>
            <a:ext cx="11457761" cy="435522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t-EE" sz="3200" dirty="0"/>
              <a:t>Tartumaa emakeeleolümpiaad - </a:t>
            </a:r>
            <a:r>
              <a:rPr lang="et-EE" sz="3200" b="1" dirty="0"/>
              <a:t>11</a:t>
            </a:r>
            <a:r>
              <a:rPr lang="et-EE" sz="3200" dirty="0"/>
              <a:t> õpilast; kaks III kohta</a:t>
            </a:r>
          </a:p>
          <a:p>
            <a:r>
              <a:rPr lang="et-EE" sz="3200" dirty="0"/>
              <a:t>Tartumaa õigekirjaolümpiaad - </a:t>
            </a:r>
            <a:r>
              <a:rPr lang="et-EE" sz="3200" b="1" dirty="0"/>
              <a:t>16</a:t>
            </a:r>
            <a:r>
              <a:rPr lang="et-EE" sz="3200" dirty="0"/>
              <a:t> õpilast; kaks I kohta</a:t>
            </a:r>
          </a:p>
          <a:p>
            <a:r>
              <a:rPr lang="et-EE" sz="3200" dirty="0"/>
              <a:t>Tartumaa matemaatikaolümpiaad - </a:t>
            </a:r>
            <a:r>
              <a:rPr lang="et-EE" sz="3200" b="1" dirty="0"/>
              <a:t>31</a:t>
            </a:r>
            <a:r>
              <a:rPr lang="et-EE" sz="3200" dirty="0"/>
              <a:t> õpilast; kaks II kohta</a:t>
            </a:r>
          </a:p>
          <a:p>
            <a:r>
              <a:rPr lang="et-EE" sz="3200" dirty="0"/>
              <a:t>Tartumaa füüsikaolümpiaad - </a:t>
            </a:r>
            <a:r>
              <a:rPr lang="et-EE" sz="3200" b="1" dirty="0"/>
              <a:t>4</a:t>
            </a:r>
            <a:r>
              <a:rPr lang="et-EE" sz="3200" dirty="0"/>
              <a:t> õpilast</a:t>
            </a:r>
          </a:p>
          <a:p>
            <a:r>
              <a:rPr lang="et-EE" sz="3200" dirty="0"/>
              <a:t>Tartumaa geograafiaolümpiaad - </a:t>
            </a:r>
            <a:r>
              <a:rPr lang="et-EE" sz="3200" b="1" dirty="0"/>
              <a:t>8</a:t>
            </a:r>
            <a:r>
              <a:rPr lang="et-EE" sz="3200" dirty="0"/>
              <a:t> õpilast</a:t>
            </a:r>
          </a:p>
          <a:p>
            <a:r>
              <a:rPr lang="et-EE" sz="3200" dirty="0"/>
              <a:t>Tartumaa kunstiolümpiaad - </a:t>
            </a:r>
            <a:r>
              <a:rPr lang="et-EE" sz="3200" b="1" dirty="0"/>
              <a:t>2</a:t>
            </a:r>
            <a:r>
              <a:rPr lang="et-EE" sz="3200" dirty="0"/>
              <a:t> õpilast</a:t>
            </a:r>
          </a:p>
          <a:p>
            <a:r>
              <a:rPr lang="et-EE" sz="3200" dirty="0"/>
              <a:t>Tartumaa vene keele olümpiaad - </a:t>
            </a:r>
            <a:r>
              <a:rPr lang="et-EE" sz="3200" b="1" dirty="0"/>
              <a:t>4</a:t>
            </a:r>
            <a:r>
              <a:rPr lang="et-EE" sz="3200" dirty="0"/>
              <a:t> õpilast; üks III koht</a:t>
            </a:r>
          </a:p>
        </p:txBody>
      </p:sp>
    </p:spTree>
    <p:extLst>
      <p:ext uri="{BB962C8B-B14F-4D97-AF65-F5344CB8AC3E}">
        <p14:creationId xmlns:p14="http://schemas.microsoft.com/office/powerpoint/2010/main" val="816990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311D92F-54B1-5D81-46FF-13945517F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542" y="350808"/>
            <a:ext cx="9646215" cy="1105140"/>
          </a:xfrm>
        </p:spPr>
        <p:txBody>
          <a:bodyPr/>
          <a:lstStyle/>
          <a:p>
            <a:r>
              <a:rPr lang="et-EE" sz="5400" dirty="0"/>
              <a:t>Õpilasvõistlused ja konkursid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EC9060A9-4566-B310-C2DA-A0E9049C1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542" y="1585496"/>
            <a:ext cx="11457761" cy="505971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t-EE" sz="3200" dirty="0"/>
              <a:t>Matemaatikavõistlus Känguru</a:t>
            </a:r>
          </a:p>
          <a:p>
            <a:r>
              <a:rPr lang="et-EE" sz="3200" dirty="0"/>
              <a:t>Maakondlik ilukirja konkurss (vene keel)</a:t>
            </a:r>
          </a:p>
          <a:p>
            <a:r>
              <a:rPr lang="et-EE" sz="3200" dirty="0"/>
              <a:t>3. klasside võistlusmäng</a:t>
            </a:r>
          </a:p>
          <a:p>
            <a:r>
              <a:rPr lang="et-EE" sz="3200" dirty="0"/>
              <a:t>4. klasside ettelugemise võistlus</a:t>
            </a:r>
          </a:p>
          <a:p>
            <a:r>
              <a:rPr lang="et-EE" sz="3200" dirty="0"/>
              <a:t>Tartumaa lasteraamatupäev "Minu unistuste puhkus"</a:t>
            </a:r>
          </a:p>
          <a:p>
            <a:r>
              <a:rPr lang="et-EE" sz="3200" dirty="0" err="1"/>
              <a:t>J.J.Veski</a:t>
            </a:r>
            <a:r>
              <a:rPr lang="et-EE" sz="3200" dirty="0"/>
              <a:t> nim Maarja-Magdaleena PK omaloominguvõistlus</a:t>
            </a:r>
          </a:p>
          <a:p>
            <a:r>
              <a:rPr lang="et-EE" sz="3200" dirty="0"/>
              <a:t>Joonistuskonkurss "Talvine aialindude toidulaud"</a:t>
            </a:r>
          </a:p>
          <a:p>
            <a:r>
              <a:rPr lang="et-EE" sz="3200" dirty="0"/>
              <a:t>Laulupeomuuseumi joonistusvõistlus "Liigume koos"</a:t>
            </a:r>
          </a:p>
          <a:p>
            <a:endParaRPr lang="et-EE" sz="3200" dirty="0"/>
          </a:p>
        </p:txBody>
      </p:sp>
    </p:spTree>
    <p:extLst>
      <p:ext uri="{BB962C8B-B14F-4D97-AF65-F5344CB8AC3E}">
        <p14:creationId xmlns:p14="http://schemas.microsoft.com/office/powerpoint/2010/main" val="148122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311D92F-54B1-5D81-46FF-13945517F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542" y="379563"/>
            <a:ext cx="5519914" cy="1105140"/>
          </a:xfrm>
        </p:spPr>
        <p:txBody>
          <a:bodyPr/>
          <a:lstStyle/>
          <a:p>
            <a:r>
              <a:rPr lang="et-EE" sz="5400" dirty="0"/>
              <a:t>Spordivõistlused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EC9060A9-4566-B310-C2DA-A0E9049C1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542" y="1714892"/>
            <a:ext cx="11457761" cy="4959073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t-EE" sz="3200" dirty="0"/>
              <a:t>Tartumaa koolinoorte meistrivõistlused kergejõustikus</a:t>
            </a:r>
          </a:p>
          <a:p>
            <a:r>
              <a:rPr lang="et-EE" sz="3200" dirty="0"/>
              <a:t>Tartumaa koolinoorte meistrivõistlused tõstmises</a:t>
            </a:r>
          </a:p>
          <a:p>
            <a:r>
              <a:rPr lang="et-EE" sz="3200" dirty="0"/>
              <a:t>Tartumaa koolinoorte meistrivõistlused korvpallis</a:t>
            </a:r>
          </a:p>
          <a:p>
            <a:r>
              <a:rPr lang="et-EE" sz="3200" dirty="0"/>
              <a:t>Tartumaa meistrivõistlused 3x3 korvpallis</a:t>
            </a:r>
          </a:p>
          <a:p>
            <a:r>
              <a:rPr lang="et-EE" sz="3200" dirty="0"/>
              <a:t>Tartumaa koolinoorte saalijalgpall</a:t>
            </a:r>
            <a:endParaRPr lang="en-US" sz="3200" dirty="0">
              <a:solidFill>
                <a:srgbClr val="000000"/>
              </a:solidFill>
            </a:endParaRPr>
          </a:p>
          <a:p>
            <a:r>
              <a:rPr lang="et-EE" sz="3200" dirty="0"/>
              <a:t>Tartumaa koolinoorte </a:t>
            </a:r>
            <a:r>
              <a:rPr lang="et-EE" sz="3200" dirty="0" err="1"/>
              <a:t>discgolfi</a:t>
            </a:r>
            <a:r>
              <a:rPr lang="et-EE" sz="3200" dirty="0"/>
              <a:t> sariüritus SNÄP</a:t>
            </a:r>
          </a:p>
          <a:p>
            <a:r>
              <a:rPr lang="et-EE" sz="3200" dirty="0"/>
              <a:t>Maastikuteatejooksud</a:t>
            </a:r>
          </a:p>
          <a:p>
            <a:r>
              <a:rPr lang="et-EE" sz="3200" dirty="0"/>
              <a:t>TV 10 olümpiastarti</a:t>
            </a:r>
          </a:p>
          <a:p>
            <a:r>
              <a:rPr lang="et-EE" sz="3200" dirty="0"/>
              <a:t>Tähelepanu, start!</a:t>
            </a:r>
          </a:p>
        </p:txBody>
      </p:sp>
    </p:spTree>
    <p:extLst>
      <p:ext uri="{BB962C8B-B14F-4D97-AF65-F5344CB8AC3E}">
        <p14:creationId xmlns:p14="http://schemas.microsoft.com/office/powerpoint/2010/main" val="2380643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251EA09-2E2B-90B1-37AE-20EBA3049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5400" dirty="0"/>
              <a:t>Klassikomplektid 1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3BDADC2B-1FB9-3B0B-F779-030AE3B4E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t-EE" sz="3200" dirty="0"/>
              <a:t>Kokku 31 klassikomplekti</a:t>
            </a:r>
            <a:endParaRPr lang="et-EE" dirty="0"/>
          </a:p>
          <a:p>
            <a:pPr marL="0" indent="0">
              <a:buNone/>
            </a:pPr>
            <a:endParaRPr lang="et-EE" sz="3200" dirty="0"/>
          </a:p>
          <a:p>
            <a:pPr marL="0" indent="0">
              <a:buNone/>
            </a:pPr>
            <a:r>
              <a:rPr lang="et-EE" sz="3200" b="1" dirty="0"/>
              <a:t>I kooliaste – 12 klassikomplekti</a:t>
            </a:r>
          </a:p>
          <a:p>
            <a:r>
              <a:rPr lang="et-EE" sz="3200" dirty="0"/>
              <a:t>1. klassid (a, b, c, d, e)</a:t>
            </a:r>
          </a:p>
          <a:p>
            <a:r>
              <a:rPr lang="et-EE" sz="3200" dirty="0"/>
              <a:t>2. klassid (a, b, c, d)</a:t>
            </a:r>
          </a:p>
          <a:p>
            <a:r>
              <a:rPr lang="et-EE" sz="3200" dirty="0"/>
              <a:t>3. klassid (a, b, c)</a:t>
            </a:r>
          </a:p>
          <a:p>
            <a:pPr marL="0" indent="0">
              <a:buNone/>
            </a:pPr>
            <a:endParaRPr lang="et-EE" sz="3200" dirty="0"/>
          </a:p>
        </p:txBody>
      </p:sp>
    </p:spTree>
    <p:extLst>
      <p:ext uri="{BB962C8B-B14F-4D97-AF65-F5344CB8AC3E}">
        <p14:creationId xmlns:p14="http://schemas.microsoft.com/office/powerpoint/2010/main" val="3013185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251EA09-2E2B-90B1-37AE-20EBA3049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5400" dirty="0"/>
              <a:t>Klassikomplektid 2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3BDADC2B-1FB9-3B0B-F779-030AE3B4E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t-EE" sz="3200" dirty="0"/>
              <a:t>Kokku 31 klassikomplekti</a:t>
            </a:r>
            <a:endParaRPr lang="et-EE" dirty="0"/>
          </a:p>
          <a:p>
            <a:pPr marL="0" indent="0">
              <a:buNone/>
            </a:pPr>
            <a:endParaRPr lang="et-EE" sz="3200" dirty="0"/>
          </a:p>
          <a:p>
            <a:pPr marL="0" indent="0">
              <a:buNone/>
            </a:pPr>
            <a:r>
              <a:rPr lang="et-EE" sz="3200" b="1" dirty="0"/>
              <a:t>II kooliaste – 10 klassikomplekti</a:t>
            </a:r>
          </a:p>
          <a:p>
            <a:r>
              <a:rPr lang="et-EE" sz="3200" dirty="0"/>
              <a:t>4. klassid (a, b, c)</a:t>
            </a:r>
          </a:p>
          <a:p>
            <a:r>
              <a:rPr lang="et-EE" sz="3200" dirty="0"/>
              <a:t>5. klassid (a, b, c, d)</a:t>
            </a:r>
          </a:p>
          <a:p>
            <a:r>
              <a:rPr lang="et-EE" sz="3200" dirty="0"/>
              <a:t>6. klassid (a, b, c)</a:t>
            </a:r>
          </a:p>
          <a:p>
            <a:pPr marL="0" indent="0">
              <a:buNone/>
            </a:pPr>
            <a:endParaRPr lang="et-EE" sz="3200" dirty="0"/>
          </a:p>
        </p:txBody>
      </p:sp>
    </p:spTree>
    <p:extLst>
      <p:ext uri="{BB962C8B-B14F-4D97-AF65-F5344CB8AC3E}">
        <p14:creationId xmlns:p14="http://schemas.microsoft.com/office/powerpoint/2010/main" val="3798531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251EA09-2E2B-90B1-37AE-20EBA3049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5400" dirty="0"/>
              <a:t>Klassikomplektid 3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3BDADC2B-1FB9-3B0B-F779-030AE3B4E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t-EE" sz="3200" dirty="0"/>
              <a:t>Kokku 31 klassikomplekti</a:t>
            </a:r>
            <a:endParaRPr lang="et-EE" dirty="0"/>
          </a:p>
          <a:p>
            <a:pPr marL="0" indent="0">
              <a:buNone/>
            </a:pPr>
            <a:endParaRPr lang="et-EE" sz="3200" dirty="0"/>
          </a:p>
          <a:p>
            <a:pPr marL="0" indent="0">
              <a:buNone/>
            </a:pPr>
            <a:r>
              <a:rPr lang="et-EE" sz="3200" b="1" dirty="0"/>
              <a:t>III kooliaste – 9 klassikomplekti</a:t>
            </a:r>
          </a:p>
          <a:p>
            <a:r>
              <a:rPr lang="et-EE" sz="3200" dirty="0"/>
              <a:t>7. klassid (a, b, c)</a:t>
            </a:r>
          </a:p>
          <a:p>
            <a:r>
              <a:rPr lang="et-EE" sz="3200" dirty="0"/>
              <a:t>8. klassid (a, b, c)</a:t>
            </a:r>
          </a:p>
          <a:p>
            <a:r>
              <a:rPr lang="et-EE" sz="3200" dirty="0"/>
              <a:t>9. klassid (a, b, c)</a:t>
            </a:r>
          </a:p>
          <a:p>
            <a:pPr marL="0" indent="0">
              <a:buNone/>
            </a:pPr>
            <a:endParaRPr lang="et-EE" sz="3200" dirty="0"/>
          </a:p>
        </p:txBody>
      </p:sp>
    </p:spTree>
    <p:extLst>
      <p:ext uri="{BB962C8B-B14F-4D97-AF65-F5344CB8AC3E}">
        <p14:creationId xmlns:p14="http://schemas.microsoft.com/office/powerpoint/2010/main" val="4196677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4C01808-F47C-36B9-9525-370CAE53F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0" indent="-914400">
              <a:buAutoNum type="arabicPeriod"/>
            </a:pPr>
            <a:r>
              <a:rPr lang="et-EE" sz="5400" dirty="0"/>
              <a:t>klassid (a, b, c, d, e)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0B6E2CC3-456E-E3DD-DA81-6D1A9642D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t-EE" sz="3200" b="1" dirty="0"/>
              <a:t>97</a:t>
            </a:r>
            <a:r>
              <a:rPr lang="et-EE" sz="3200" dirty="0"/>
              <a:t> õpilast</a:t>
            </a:r>
            <a:endParaRPr lang="et-EE" dirty="0"/>
          </a:p>
          <a:p>
            <a:endParaRPr lang="et-EE" sz="3200" dirty="0"/>
          </a:p>
          <a:p>
            <a:r>
              <a:rPr lang="et-EE" sz="3200" dirty="0"/>
              <a:t>Hinnetele "5" õppis </a:t>
            </a:r>
            <a:r>
              <a:rPr lang="et-EE" sz="3200" b="1" dirty="0"/>
              <a:t>62</a:t>
            </a:r>
            <a:r>
              <a:rPr lang="et-EE" sz="3200" dirty="0"/>
              <a:t> õpilast (64 %)</a:t>
            </a:r>
          </a:p>
          <a:p>
            <a:r>
              <a:rPr lang="et-EE" sz="3200" dirty="0"/>
              <a:t>Hinnetele "4" ja "5" õppis </a:t>
            </a:r>
            <a:r>
              <a:rPr lang="et-EE" sz="3200" b="1" dirty="0"/>
              <a:t>33</a:t>
            </a:r>
            <a:r>
              <a:rPr lang="et-EE" sz="3200" dirty="0"/>
              <a:t> õpilast (34 %)</a:t>
            </a:r>
          </a:p>
        </p:txBody>
      </p:sp>
    </p:spTree>
    <p:extLst>
      <p:ext uri="{BB962C8B-B14F-4D97-AF65-F5344CB8AC3E}">
        <p14:creationId xmlns:p14="http://schemas.microsoft.com/office/powerpoint/2010/main" val="1051901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4C01808-F47C-36B9-9525-370CAE53F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5400" dirty="0"/>
              <a:t>2. klassid (a, b, c, d)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0B6E2CC3-456E-E3DD-DA81-6D1A9642D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t-EE" sz="3200" b="1" dirty="0"/>
              <a:t>89</a:t>
            </a:r>
            <a:r>
              <a:rPr lang="et-EE" sz="3200" dirty="0"/>
              <a:t> õpilast</a:t>
            </a:r>
            <a:endParaRPr lang="et-EE" dirty="0"/>
          </a:p>
          <a:p>
            <a:endParaRPr lang="et-EE" sz="3200" dirty="0"/>
          </a:p>
          <a:p>
            <a:r>
              <a:rPr lang="et-EE" sz="3200" dirty="0"/>
              <a:t>Hinnetele "5" õppis </a:t>
            </a:r>
            <a:r>
              <a:rPr lang="et-EE" sz="3200" b="1" dirty="0"/>
              <a:t>42</a:t>
            </a:r>
            <a:r>
              <a:rPr lang="et-EE" sz="3200" dirty="0"/>
              <a:t> õpilast (47 %)</a:t>
            </a:r>
          </a:p>
          <a:p>
            <a:r>
              <a:rPr lang="et-EE" sz="3200" dirty="0"/>
              <a:t>Hinnetele "4" ja "5" õppis </a:t>
            </a:r>
            <a:r>
              <a:rPr lang="et-EE" sz="3200" b="1" dirty="0"/>
              <a:t>36</a:t>
            </a:r>
            <a:r>
              <a:rPr lang="et-EE" sz="3200" dirty="0"/>
              <a:t> õpilast (40 %)</a:t>
            </a:r>
          </a:p>
        </p:txBody>
      </p:sp>
    </p:spTree>
    <p:extLst>
      <p:ext uri="{BB962C8B-B14F-4D97-AF65-F5344CB8AC3E}">
        <p14:creationId xmlns:p14="http://schemas.microsoft.com/office/powerpoint/2010/main" val="48549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4C01808-F47C-36B9-9525-370CAE53F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5400" dirty="0"/>
              <a:t>3. klassid (a, b, c)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0B6E2CC3-456E-E3DD-DA81-6D1A9642D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t-EE" sz="3200" b="1" dirty="0"/>
              <a:t>70</a:t>
            </a:r>
            <a:r>
              <a:rPr lang="et-EE" sz="3200" dirty="0"/>
              <a:t> õpilast</a:t>
            </a:r>
            <a:endParaRPr lang="et-EE" dirty="0"/>
          </a:p>
          <a:p>
            <a:endParaRPr lang="et-EE" sz="3200" dirty="0"/>
          </a:p>
          <a:p>
            <a:r>
              <a:rPr lang="et-EE" sz="3200" dirty="0"/>
              <a:t>Hinnetele "5" õppis </a:t>
            </a:r>
            <a:r>
              <a:rPr lang="et-EE" sz="3200" b="1" dirty="0"/>
              <a:t>28</a:t>
            </a:r>
            <a:r>
              <a:rPr lang="et-EE" sz="3200" dirty="0"/>
              <a:t> õpilast (40 %)</a:t>
            </a:r>
          </a:p>
          <a:p>
            <a:r>
              <a:rPr lang="et-EE" sz="3200" dirty="0"/>
              <a:t>Hinnetele "4" ja "5" õppis </a:t>
            </a:r>
            <a:r>
              <a:rPr lang="et-EE" sz="3200" b="1" dirty="0"/>
              <a:t>35</a:t>
            </a:r>
            <a:r>
              <a:rPr lang="et-EE" sz="3200" dirty="0"/>
              <a:t> õpilast (50 %)</a:t>
            </a:r>
          </a:p>
        </p:txBody>
      </p:sp>
    </p:spTree>
    <p:extLst>
      <p:ext uri="{BB962C8B-B14F-4D97-AF65-F5344CB8AC3E}">
        <p14:creationId xmlns:p14="http://schemas.microsoft.com/office/powerpoint/2010/main" val="181664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4C01808-F47C-36B9-9525-370CAE53F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5400" dirty="0"/>
              <a:t>4. klassid (a, b, c)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0B6E2CC3-456E-E3DD-DA81-6D1A9642D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t-EE" sz="3200" b="1" dirty="0"/>
              <a:t>58</a:t>
            </a:r>
            <a:r>
              <a:rPr lang="et-EE" sz="3200" dirty="0"/>
              <a:t> õpilast</a:t>
            </a:r>
            <a:endParaRPr lang="et-EE" dirty="0"/>
          </a:p>
          <a:p>
            <a:endParaRPr lang="et-EE" sz="3200" dirty="0"/>
          </a:p>
          <a:p>
            <a:r>
              <a:rPr lang="et-EE" sz="3200" dirty="0"/>
              <a:t>Hinnetele "5" õppis </a:t>
            </a:r>
            <a:r>
              <a:rPr lang="et-EE" sz="3200" b="1" dirty="0"/>
              <a:t>21</a:t>
            </a:r>
            <a:r>
              <a:rPr lang="et-EE" sz="3200" dirty="0"/>
              <a:t> õpilast (36 %)</a:t>
            </a:r>
          </a:p>
          <a:p>
            <a:r>
              <a:rPr lang="et-EE" sz="3200" dirty="0"/>
              <a:t>Hinnetele "4" ja "5" õppis </a:t>
            </a:r>
            <a:r>
              <a:rPr lang="et-EE" sz="3200" b="1" dirty="0"/>
              <a:t>27</a:t>
            </a:r>
            <a:r>
              <a:rPr lang="et-EE" sz="3200" dirty="0"/>
              <a:t> õpilast (47 %)</a:t>
            </a:r>
          </a:p>
        </p:txBody>
      </p:sp>
    </p:spTree>
    <p:extLst>
      <p:ext uri="{BB962C8B-B14F-4D97-AF65-F5344CB8AC3E}">
        <p14:creationId xmlns:p14="http://schemas.microsoft.com/office/powerpoint/2010/main" val="3288637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" advClick="0" advTm="5000">
        <p:fade/>
      </p:transition>
    </mc:Choice>
    <mc:Fallback xmlns="">
      <p:transition advClick="0" advTm="5000">
        <p:fade/>
      </p:transition>
    </mc:Fallback>
  </mc:AlternateContent>
</p:sld>
</file>

<file path=ppt/theme/theme1.xml><?xml version="1.0" encoding="utf-8"?>
<a:theme xmlns:a="http://schemas.openxmlformats.org/drawingml/2006/main" name="Tahulin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</TotalTime>
  <Words>807</Words>
  <Application>Microsoft Office PowerPoint</Application>
  <PresentationFormat>Widescreen</PresentationFormat>
  <Paragraphs>203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Courier New,monospace</vt:lpstr>
      <vt:lpstr>Trebuchet MS</vt:lpstr>
      <vt:lpstr>Wingdings 3</vt:lpstr>
      <vt:lpstr>Tahuline</vt:lpstr>
      <vt:lpstr>2023/2024. õppeaasta Kõrveküla Põhikoolis</vt:lpstr>
      <vt:lpstr>Õpilaste ja õpetajate arv</vt:lpstr>
      <vt:lpstr>Klassikomplektid 1</vt:lpstr>
      <vt:lpstr>Klassikomplektid 2</vt:lpstr>
      <vt:lpstr>Klassikomplektid 3</vt:lpstr>
      <vt:lpstr>klassid (a, b, c, d, e)</vt:lpstr>
      <vt:lpstr>2. klassid (a, b, c, d)</vt:lpstr>
      <vt:lpstr>3. klassid (a, b, c)</vt:lpstr>
      <vt:lpstr>4. klassid (a, b, c)</vt:lpstr>
      <vt:lpstr>5. klassid (a, b, c, d)</vt:lpstr>
      <vt:lpstr>6. klassid (a, b, c)</vt:lpstr>
      <vt:lpstr>7. klassid (a, b, c)</vt:lpstr>
      <vt:lpstr>8. klassid (a, b, c)</vt:lpstr>
      <vt:lpstr>9. klassid (a, b, c)</vt:lpstr>
      <vt:lpstr>Tulemuslikkus 1</vt:lpstr>
      <vt:lpstr>Tulemuslikkus 2</vt:lpstr>
      <vt:lpstr>Lõpueksamite tulemused</vt:lpstr>
      <vt:lpstr>Põhikooli lõpetamine</vt:lpstr>
      <vt:lpstr>Õpingute jätkamine 1</vt:lpstr>
      <vt:lpstr>Õpingute jätkamine 2</vt:lpstr>
      <vt:lpstr>Olümpiaadid</vt:lpstr>
      <vt:lpstr>Õpilasvõistlused ja konkursid</vt:lpstr>
      <vt:lpstr>Spordivõistlused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Piret</dc:creator>
  <cp:lastModifiedBy>Piret Jõul</cp:lastModifiedBy>
  <cp:revision>492</cp:revision>
  <dcterms:created xsi:type="dcterms:W3CDTF">2024-10-12T14:36:49Z</dcterms:created>
  <dcterms:modified xsi:type="dcterms:W3CDTF">2024-10-14T11:51:52Z</dcterms:modified>
</cp:coreProperties>
</file>