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267" r:id="rId4"/>
    <p:sldId id="269" r:id="rId5"/>
    <p:sldId id="271" r:id="rId6"/>
    <p:sldId id="258" r:id="rId7"/>
    <p:sldId id="260" r:id="rId8"/>
    <p:sldId id="262" r:id="rId9"/>
    <p:sldId id="264" r:id="rId10"/>
    <p:sldId id="266" r:id="rId11"/>
    <p:sldId id="273" r:id="rId12"/>
    <p:sldId id="275" r:id="rId13"/>
    <p:sldId id="277" r:id="rId14"/>
    <p:sldId id="279" r:id="rId15"/>
    <p:sldId id="280" r:id="rId16"/>
    <p:sldId id="282" r:id="rId17"/>
    <p:sldId id="283" r:id="rId18"/>
    <p:sldId id="284" r:id="rId19"/>
    <p:sldId id="285" r:id="rId20"/>
    <p:sldId id="287" r:id="rId21"/>
    <p:sldId id="288" r:id="rId22"/>
    <p:sldId id="291" r:id="rId23"/>
    <p:sldId id="293" r:id="rId24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3F844-1988-646B-B87C-4DEA1ED1EA4C}" v="20" dt="2024-10-12T17:21:43.201"/>
    <p1510:client id="{6F16D5A9-99EF-B64B-07EB-1E5C56C802AB}" v="2462" dt="2024-10-12T16:15:20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CD708C39-EF45-4098-B738-275CDC66D2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4D6CDA19-7CBE-417B-8746-E71E192349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B914-39B2-47FA-BE62-0D29CE77302E}" type="datetimeFigureOut">
              <a:rPr lang="et-EE" smtClean="0"/>
              <a:t>14.10.2024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CAEE5234-2665-43B5-819A-1B333D2CCE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E472B804-FB95-4386-A9CC-FA409923FD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602DE-A22E-43A3-8F0D-DF8932AF5D2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3155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9D8E8-76E1-49A5-A545-BE7B419C879F}" type="datetimeFigureOut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juhtslaidi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60236-9012-4204-8A93-002FF8072C67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779210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60236-9012-4204-8A93-002FF8072C6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362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irgkonnek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stkül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istkül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Võrdhaarne kolmnurk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istkül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istkül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istkül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Võrdhaarne kolmnurk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Võrdhaarne kolmnurk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C3DD7F-6A10-4E4E-98D0-A15A883649EE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92DAB8-0ADB-4776-BE17-7A4BA18F2A9A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F1A5BB-2693-475F-84AB-3970903D47E5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20" name="Tekstiväli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2" name="Tekstiväli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et-EE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410ABA-3572-46D7-B2FC-D4CFE9193510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ga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77B784-6689-45AF-AC3C-B0CB4446559E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24" name="Tekstiväli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5" name="Tekstiväli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908FA2-03C7-4672-B001-4CC2CF8B55CB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0CEEE9-E71C-44BB-A428-2265E9C371E6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851BE8-8B22-4CAB-B02A-D7973FB4E87F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6812C7-440B-4D27-AEAE-F9A8DFAB1CEE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4A9BCC-7A10-49E6-B94F-770F8F603F1E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1B8368-2587-457D-ADEB-47743945B6EA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19B726-0A06-4474-A663-8D15C97C9B79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DBABF2-E702-48E9-9E2B-8225B06D4CFC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011A3-F76E-40FE-A355-6667BCE63059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5CB38-1D56-4095-8BC6-39A470637B31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16731-327F-4CDB-8673-6C2602DE4128}" type="datetime1">
              <a:rPr lang="et-EE" noProof="0" smtClean="0"/>
              <a:t>14.10.2024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irgkonnek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stkül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istkül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Võrdhaarne kolmnurk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istkül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istkül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istkül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Võrdhaarne kolmnurk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Võrdhaarne kolmnurk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4F61904-4D98-49AF-87A2-1CAED57DE858}" type="datetime1">
              <a:rPr lang="et-EE" noProof="0" smtClean="0"/>
              <a:t>14.10.2024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07067" y="1771930"/>
            <a:ext cx="7766936" cy="1646302"/>
          </a:xfrm>
        </p:spPr>
        <p:txBody>
          <a:bodyPr rtlCol="0"/>
          <a:lstStyle/>
          <a:p>
            <a:r>
              <a:rPr lang="et-EE" dirty="0"/>
              <a:t>2023/2024. õppeaasta</a:t>
            </a:r>
            <a:br>
              <a:rPr lang="et-EE" dirty="0"/>
            </a:br>
            <a:r>
              <a:rPr lang="et-EE" dirty="0"/>
              <a:t>Kõrveküla Põhikoolis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t-EE" sz="3200" dirty="0"/>
              <a:t>Lastevanemate üldkoosolek</a:t>
            </a:r>
          </a:p>
          <a:p>
            <a:r>
              <a:rPr lang="et-EE" sz="3200" dirty="0"/>
              <a:t>16. oktoober 2024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5. klassid (a, b, c, d)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87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26</a:t>
            </a:r>
            <a:r>
              <a:rPr lang="et-EE" sz="3200" dirty="0"/>
              <a:t> õpilast (30 %)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38</a:t>
            </a:r>
            <a:r>
              <a:rPr lang="et-EE" sz="3200" dirty="0"/>
              <a:t> õpilast (44 %)</a:t>
            </a:r>
          </a:p>
        </p:txBody>
      </p:sp>
    </p:spTree>
    <p:extLst>
      <p:ext uri="{BB962C8B-B14F-4D97-AF65-F5344CB8AC3E}">
        <p14:creationId xmlns:p14="http://schemas.microsoft.com/office/powerpoint/2010/main" val="5976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6. klassid (a, b, c)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65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13</a:t>
            </a:r>
            <a:r>
              <a:rPr lang="et-EE" sz="3200" dirty="0"/>
              <a:t> õpilast (20 %)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31</a:t>
            </a:r>
            <a:r>
              <a:rPr lang="et-EE" sz="3200" dirty="0"/>
              <a:t> õpilast (48 %)</a:t>
            </a:r>
          </a:p>
        </p:txBody>
      </p:sp>
    </p:spTree>
    <p:extLst>
      <p:ext uri="{BB962C8B-B14F-4D97-AF65-F5344CB8AC3E}">
        <p14:creationId xmlns:p14="http://schemas.microsoft.com/office/powerpoint/2010/main" val="64222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7. klassid (a, b, c)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72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16</a:t>
            </a:r>
            <a:r>
              <a:rPr lang="et-EE" sz="3200" dirty="0"/>
              <a:t> õpilast (22 %)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33</a:t>
            </a:r>
            <a:r>
              <a:rPr lang="et-EE" sz="3200" dirty="0"/>
              <a:t> õpilast (46 %)</a:t>
            </a:r>
          </a:p>
        </p:txBody>
      </p:sp>
    </p:spTree>
    <p:extLst>
      <p:ext uri="{BB962C8B-B14F-4D97-AF65-F5344CB8AC3E}">
        <p14:creationId xmlns:p14="http://schemas.microsoft.com/office/powerpoint/2010/main" val="215813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8. klassid (a, b, c)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70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 </a:t>
            </a:r>
            <a:r>
              <a:rPr lang="et-EE" sz="3200" b="1" dirty="0"/>
              <a:t>5 </a:t>
            </a:r>
            <a:r>
              <a:rPr lang="et-EE" sz="3200" dirty="0"/>
              <a:t>õpilast (7 %)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33</a:t>
            </a:r>
            <a:r>
              <a:rPr lang="et-EE" sz="3200" dirty="0"/>
              <a:t> õpilast (47 %)</a:t>
            </a:r>
          </a:p>
        </p:txBody>
      </p:sp>
    </p:spTree>
    <p:extLst>
      <p:ext uri="{BB962C8B-B14F-4D97-AF65-F5344CB8AC3E}">
        <p14:creationId xmlns:p14="http://schemas.microsoft.com/office/powerpoint/2010/main" val="198575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9. klassid (a, b, c)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63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 </a:t>
            </a:r>
            <a:r>
              <a:rPr lang="et-EE" sz="3200" b="1" dirty="0"/>
              <a:t>11 </a:t>
            </a:r>
            <a:r>
              <a:rPr lang="et-EE" sz="3200" dirty="0"/>
              <a:t>õpilast (17 %)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24</a:t>
            </a:r>
            <a:r>
              <a:rPr lang="et-EE" sz="3200" dirty="0"/>
              <a:t> õpilast (38 %)</a:t>
            </a:r>
          </a:p>
        </p:txBody>
      </p:sp>
    </p:spTree>
    <p:extLst>
      <p:ext uri="{BB962C8B-B14F-4D97-AF65-F5344CB8AC3E}">
        <p14:creationId xmlns:p14="http://schemas.microsoft.com/office/powerpoint/2010/main" val="124926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FE0A7B2-4FE8-C181-D5E4-8EF7D688D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Tulemuslikkus 1</a:t>
            </a:r>
            <a:endParaRPr lang="et-EE" dirty="0"/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36E3FDE1-EAEA-1C5A-2EC6-DC660B7EB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599095"/>
              </p:ext>
            </p:extLst>
          </p:nvPr>
        </p:nvGraphicFramePr>
        <p:xfrm>
          <a:off x="677863" y="2577531"/>
          <a:ext cx="9477888" cy="263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472">
                  <a:extLst>
                    <a:ext uri="{9D8B030D-6E8A-4147-A177-3AD203B41FA5}">
                      <a16:colId xmlns:a16="http://schemas.microsoft.com/office/drawing/2014/main" val="1595126612"/>
                    </a:ext>
                  </a:extLst>
                </a:gridCol>
                <a:gridCol w="2369472">
                  <a:extLst>
                    <a:ext uri="{9D8B030D-6E8A-4147-A177-3AD203B41FA5}">
                      <a16:colId xmlns:a16="http://schemas.microsoft.com/office/drawing/2014/main" val="3027831956"/>
                    </a:ext>
                  </a:extLst>
                </a:gridCol>
                <a:gridCol w="2369472">
                  <a:extLst>
                    <a:ext uri="{9D8B030D-6E8A-4147-A177-3AD203B41FA5}">
                      <a16:colId xmlns:a16="http://schemas.microsoft.com/office/drawing/2014/main" val="1308726261"/>
                    </a:ext>
                  </a:extLst>
                </a:gridCol>
                <a:gridCol w="2369472">
                  <a:extLst>
                    <a:ext uri="{9D8B030D-6E8A-4147-A177-3AD203B41FA5}">
                      <a16:colId xmlns:a16="http://schemas.microsoft.com/office/drawing/2014/main" val="4275407389"/>
                    </a:ext>
                  </a:extLst>
                </a:gridCol>
              </a:tblGrid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Kooliaste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Kiituskiri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"4" ja "5"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Kvaliteet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62883"/>
                  </a:ext>
                </a:extLst>
              </a:tr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/>
                        <a:t>92 %</a:t>
                      </a:r>
                      <a:endParaRPr lang="et-E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49826"/>
                  </a:ext>
                </a:extLst>
              </a:tr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74 %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44378"/>
                  </a:ext>
                </a:extLst>
              </a:tr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60 %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0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8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FE0A7B2-4FE8-C181-D5E4-8EF7D688D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Tulemuslikkus 2</a:t>
            </a:r>
            <a:endParaRPr lang="et-EE" dirty="0"/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36E3FDE1-EAEA-1C5A-2EC6-DC660B7EB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850059"/>
              </p:ext>
            </p:extLst>
          </p:nvPr>
        </p:nvGraphicFramePr>
        <p:xfrm>
          <a:off x="677863" y="2160588"/>
          <a:ext cx="8468136" cy="3045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712">
                  <a:extLst>
                    <a:ext uri="{9D8B030D-6E8A-4147-A177-3AD203B41FA5}">
                      <a16:colId xmlns:a16="http://schemas.microsoft.com/office/drawing/2014/main" val="1595126612"/>
                    </a:ext>
                  </a:extLst>
                </a:gridCol>
                <a:gridCol w="2822712">
                  <a:extLst>
                    <a:ext uri="{9D8B030D-6E8A-4147-A177-3AD203B41FA5}">
                      <a16:colId xmlns:a16="http://schemas.microsoft.com/office/drawing/2014/main" val="3027831956"/>
                    </a:ext>
                  </a:extLst>
                </a:gridCol>
                <a:gridCol w="2822712">
                  <a:extLst>
                    <a:ext uri="{9D8B030D-6E8A-4147-A177-3AD203B41FA5}">
                      <a16:colId xmlns:a16="http://schemas.microsoft.com/office/drawing/2014/main" val="1308726261"/>
                    </a:ext>
                  </a:extLst>
                </a:gridCol>
              </a:tblGrid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Kooliaste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Klassi kordama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Õppeedukuse kvaliteet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62883"/>
                  </a:ext>
                </a:extLst>
              </a:tr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49826"/>
                  </a:ext>
                </a:extLst>
              </a:tr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99,5 %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44378"/>
                  </a:ext>
                </a:extLst>
              </a:tr>
              <a:tr h="659557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99 %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067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247400-85E8-3EEF-4931-A96BA26F4797}"/>
              </a:ext>
            </a:extLst>
          </p:cNvPr>
          <p:cNvSpPr txBox="1"/>
          <p:nvPr/>
        </p:nvSpPr>
        <p:spPr>
          <a:xfrm>
            <a:off x="679119" y="5649456"/>
            <a:ext cx="760505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t-EE" sz="3200" dirty="0"/>
              <a:t>Täiendav õppetöö 11 õpilast (1,6 %)</a:t>
            </a:r>
          </a:p>
        </p:txBody>
      </p:sp>
    </p:spTree>
    <p:extLst>
      <p:ext uri="{BB962C8B-B14F-4D97-AF65-F5344CB8AC3E}">
        <p14:creationId xmlns:p14="http://schemas.microsoft.com/office/powerpoint/2010/main" val="27724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E70F2DE-BF9E-30AD-E5FC-62FF3688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167"/>
            <a:ext cx="8596668" cy="961366"/>
          </a:xfrm>
        </p:spPr>
        <p:txBody>
          <a:bodyPr>
            <a:normAutofit/>
          </a:bodyPr>
          <a:lstStyle/>
          <a:p>
            <a:r>
              <a:rPr lang="et-EE" sz="5400" dirty="0"/>
              <a:t>Lõpueksamite tulemused</a:t>
            </a:r>
            <a:endParaRPr lang="et-E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B34BB11-D489-7377-B217-1F2A9AE71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72186"/>
              </p:ext>
            </p:extLst>
          </p:nvPr>
        </p:nvGraphicFramePr>
        <p:xfrm>
          <a:off x="674586" y="1340603"/>
          <a:ext cx="909501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673">
                  <a:extLst>
                    <a:ext uri="{9D8B030D-6E8A-4147-A177-3AD203B41FA5}">
                      <a16:colId xmlns:a16="http://schemas.microsoft.com/office/drawing/2014/main" val="4007783724"/>
                    </a:ext>
                  </a:extLst>
                </a:gridCol>
                <a:gridCol w="3031673">
                  <a:extLst>
                    <a:ext uri="{9D8B030D-6E8A-4147-A177-3AD203B41FA5}">
                      <a16:colId xmlns:a16="http://schemas.microsoft.com/office/drawing/2014/main" val="3359671633"/>
                    </a:ext>
                  </a:extLst>
                </a:gridCol>
                <a:gridCol w="3031673">
                  <a:extLst>
                    <a:ext uri="{9D8B030D-6E8A-4147-A177-3AD203B41FA5}">
                      <a16:colId xmlns:a16="http://schemas.microsoft.com/office/drawing/2014/main" val="1644203794"/>
                    </a:ext>
                  </a:extLst>
                </a:gridCol>
              </a:tblGrid>
              <a:tr h="480789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Õppeaine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Sooritajate arv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Sooritus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488711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/>
                        <a:t>Eesti keel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83,3 %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362919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t-EE" sz="3200" dirty="0"/>
                        <a:t>Matemaatika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t-EE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>
                        <a:buNone/>
                      </a:pPr>
                      <a:r>
                        <a:rPr lang="et-EE" sz="3200" dirty="0"/>
                        <a:t>67 %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49405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/>
                        <a:t>Inglise keel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91,5 %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887737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/>
                        <a:t>Vene keel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96 %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41775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/>
                        <a:t>Geograafia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69,3 %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49025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/>
                        <a:t>Füüsika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74,6 %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62952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/>
                        <a:t>Bioloogia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90,7 %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098828"/>
                  </a:ext>
                </a:extLst>
              </a:tr>
              <a:tr h="480789">
                <a:tc>
                  <a:txBody>
                    <a:bodyPr/>
                    <a:lstStyle/>
                    <a:p>
                      <a:r>
                        <a:rPr lang="et-EE" sz="3200" dirty="0" err="1"/>
                        <a:t>Ühiskonnaõp</a:t>
                      </a:r>
                      <a:r>
                        <a:rPr lang="et-EE" sz="3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t-EE" sz="3200" dirty="0"/>
                        <a:t>87,3 %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39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0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81776EB-804E-7CFE-D0B2-58913AE5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Põhikooli lõpetamine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88FA5D6-6C3C-5A2A-6598-BBF4F166D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06929"/>
            <a:ext cx="8596668" cy="20692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dirty="0"/>
              <a:t>Põhikooli lõpetas </a:t>
            </a:r>
            <a:r>
              <a:rPr lang="et-EE" sz="3200" b="1" dirty="0"/>
              <a:t>60</a:t>
            </a:r>
            <a:r>
              <a:rPr lang="et-EE" sz="3200" dirty="0"/>
              <a:t> õpilast.</a:t>
            </a:r>
          </a:p>
          <a:p>
            <a:r>
              <a:rPr lang="et-EE" sz="3200" b="1" dirty="0"/>
              <a:t>Kiituskirjag</a:t>
            </a:r>
            <a:r>
              <a:rPr lang="et-EE" sz="3200" dirty="0"/>
              <a:t>a lõpetas </a:t>
            </a:r>
            <a:r>
              <a:rPr lang="et-EE" sz="3200" b="1" dirty="0"/>
              <a:t>11</a:t>
            </a:r>
            <a:r>
              <a:rPr lang="et-EE" sz="3200" dirty="0"/>
              <a:t> õpilast.</a:t>
            </a:r>
          </a:p>
          <a:p>
            <a:r>
              <a:rPr lang="et-EE" sz="3200" b="1" dirty="0"/>
              <a:t>Ainealase kiituskirjaga</a:t>
            </a:r>
            <a:r>
              <a:rPr lang="et-EE" sz="3200" dirty="0"/>
              <a:t> lõpetas </a:t>
            </a:r>
            <a:r>
              <a:rPr lang="et-EE" sz="3200" b="1" dirty="0"/>
              <a:t>38</a:t>
            </a:r>
            <a:r>
              <a:rPr lang="et-EE" sz="3200" dirty="0"/>
              <a:t> õpilast.</a:t>
            </a:r>
          </a:p>
        </p:txBody>
      </p:sp>
    </p:spTree>
    <p:extLst>
      <p:ext uri="{BB962C8B-B14F-4D97-AF65-F5344CB8AC3E}">
        <p14:creationId xmlns:p14="http://schemas.microsoft.com/office/powerpoint/2010/main" val="408969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F2CAD55-82CE-E3DF-BA4C-FCE00308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Õpingute jätkamine 1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5EC86D7-EB61-CC9F-F97F-11A1DDC59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91269"/>
            <a:ext cx="8596668" cy="21123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Õpinguid jätkavad kõik </a:t>
            </a:r>
            <a:r>
              <a:rPr lang="et-EE" sz="3200" b="1" dirty="0"/>
              <a:t>60</a:t>
            </a:r>
            <a:r>
              <a:rPr lang="et-EE" sz="3200" dirty="0"/>
              <a:t> lõpetajat.</a:t>
            </a:r>
          </a:p>
          <a:p>
            <a:pPr marL="0" indent="0">
              <a:buNone/>
            </a:pPr>
            <a:r>
              <a:rPr lang="et-EE" sz="3200" b="1" dirty="0"/>
              <a:t>Gümnaasiumides</a:t>
            </a:r>
            <a:r>
              <a:rPr lang="et-EE" sz="3200" dirty="0"/>
              <a:t> jätkab </a:t>
            </a:r>
            <a:r>
              <a:rPr lang="et-EE" sz="3200" b="1" dirty="0"/>
              <a:t>45</a:t>
            </a:r>
            <a:r>
              <a:rPr lang="et-EE" sz="3200" dirty="0"/>
              <a:t> õpilast.</a:t>
            </a:r>
          </a:p>
          <a:p>
            <a:pPr marL="0" indent="0">
              <a:buNone/>
            </a:pPr>
            <a:r>
              <a:rPr lang="et-EE" sz="3200" b="1" dirty="0"/>
              <a:t>Kutsekoolides</a:t>
            </a:r>
            <a:r>
              <a:rPr lang="et-EE" sz="3200" dirty="0"/>
              <a:t> jätkab </a:t>
            </a:r>
            <a:r>
              <a:rPr lang="et-EE" sz="3200" b="1" dirty="0"/>
              <a:t>15</a:t>
            </a:r>
            <a:r>
              <a:rPr lang="et-EE" sz="3200" dirty="0"/>
              <a:t> õpilast.</a:t>
            </a:r>
          </a:p>
        </p:txBody>
      </p:sp>
    </p:spTree>
    <p:extLst>
      <p:ext uri="{BB962C8B-B14F-4D97-AF65-F5344CB8AC3E}">
        <p14:creationId xmlns:p14="http://schemas.microsoft.com/office/powerpoint/2010/main" val="16693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FF53246-E1E2-7AC8-6DD5-8431830E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Õpilaste ja õpetajate arv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D3B9AF5-306C-B745-04BC-2A7598AB6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101423" cy="42833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Õpilasi kokku </a:t>
            </a:r>
            <a:r>
              <a:rPr lang="et-EE" sz="3200" b="1" dirty="0"/>
              <a:t>671</a:t>
            </a:r>
            <a:endParaRPr lang="en-US" sz="3200" dirty="0">
              <a:solidFill>
                <a:srgbClr val="000000"/>
              </a:solidFill>
            </a:endParaRPr>
          </a:p>
          <a:p>
            <a:pPr lvl="1">
              <a:buFont typeface="Courier New,monospace" charset="2"/>
              <a:buChar char="o"/>
            </a:pPr>
            <a:r>
              <a:rPr lang="et-EE" sz="3200" b="1" dirty="0"/>
              <a:t>347</a:t>
            </a:r>
            <a:r>
              <a:rPr lang="et-EE" sz="3200" dirty="0"/>
              <a:t> poissi/noormeest</a:t>
            </a:r>
            <a:endParaRPr lang="en-US" sz="3200" dirty="0">
              <a:solidFill>
                <a:srgbClr val="000000"/>
              </a:solidFill>
            </a:endParaRPr>
          </a:p>
          <a:p>
            <a:pPr lvl="1">
              <a:buFont typeface="Courier New,monospace" charset="2"/>
              <a:buChar char="o"/>
            </a:pPr>
            <a:r>
              <a:rPr lang="et-EE" sz="3200" b="1" dirty="0"/>
              <a:t>324</a:t>
            </a:r>
            <a:r>
              <a:rPr lang="et-EE" sz="3200" dirty="0"/>
              <a:t> tüdrukut/neidu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I kooliaste </a:t>
            </a:r>
            <a:r>
              <a:rPr lang="et-EE" sz="3200" b="1" dirty="0"/>
              <a:t>256</a:t>
            </a:r>
            <a:r>
              <a:rPr lang="et-EE" sz="3200" dirty="0"/>
              <a:t> õpilast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II kooliaste </a:t>
            </a:r>
            <a:r>
              <a:rPr lang="et-EE" sz="3200" b="1" dirty="0"/>
              <a:t>210</a:t>
            </a:r>
            <a:r>
              <a:rPr lang="et-EE" sz="3200" dirty="0"/>
              <a:t> õpilast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III kooliaste </a:t>
            </a:r>
            <a:r>
              <a:rPr lang="et-EE" sz="3200" b="1" dirty="0"/>
              <a:t>205</a:t>
            </a:r>
            <a:r>
              <a:rPr lang="et-EE" sz="3200" dirty="0"/>
              <a:t> õpilast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Õpetajaid, sh tugispetsialiste </a:t>
            </a:r>
            <a:r>
              <a:rPr lang="et-EE" sz="3200" b="1" dirty="0"/>
              <a:t>63</a:t>
            </a:r>
            <a:endParaRPr lang="en-US" sz="3200" dirty="0">
              <a:solidFill>
                <a:srgbClr val="000000"/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54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F2CAD55-82CE-E3DF-BA4C-FCE00308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5789"/>
            <a:ext cx="8596668" cy="1062008"/>
          </a:xfrm>
        </p:spPr>
        <p:txBody>
          <a:bodyPr/>
          <a:lstStyle/>
          <a:p>
            <a:r>
              <a:rPr lang="et-EE" sz="5400" dirty="0"/>
              <a:t>Õpingute jätkamine 2</a:t>
            </a:r>
            <a:endParaRPr lang="et-EE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B45F153-6578-AC83-41C8-57C99FB8A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31420"/>
              </p:ext>
            </p:extLst>
          </p:nvPr>
        </p:nvGraphicFramePr>
        <p:xfrm>
          <a:off x="473303" y="1469999"/>
          <a:ext cx="4502695" cy="446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705">
                  <a:extLst>
                    <a:ext uri="{9D8B030D-6E8A-4147-A177-3AD203B41FA5}">
                      <a16:colId xmlns:a16="http://schemas.microsoft.com/office/drawing/2014/main" val="1969613711"/>
                    </a:ext>
                  </a:extLst>
                </a:gridCol>
                <a:gridCol w="1887990">
                  <a:extLst>
                    <a:ext uri="{9D8B030D-6E8A-4147-A177-3AD203B41FA5}">
                      <a16:colId xmlns:a16="http://schemas.microsoft.com/office/drawing/2014/main" val="2742374737"/>
                    </a:ext>
                  </a:extLst>
                </a:gridCol>
              </a:tblGrid>
              <a:tr h="638050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Õppijaid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20216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/>
                        <a:t>Treffner </a:t>
                      </a:r>
                      <a:endParaRPr lang="et-E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7115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Härma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54936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Tamme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56034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Poska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90703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Peterson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30226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Annelinna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30782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6E10760A-8F02-7A9F-5DA1-7523B7FF4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36591"/>
              </p:ext>
            </p:extLst>
          </p:nvPr>
        </p:nvGraphicFramePr>
        <p:xfrm>
          <a:off x="5347227" y="1469998"/>
          <a:ext cx="5204967" cy="510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882">
                  <a:extLst>
                    <a:ext uri="{9D8B030D-6E8A-4147-A177-3AD203B41FA5}">
                      <a16:colId xmlns:a16="http://schemas.microsoft.com/office/drawing/2014/main" val="1969613711"/>
                    </a:ext>
                  </a:extLst>
                </a:gridCol>
                <a:gridCol w="1873085">
                  <a:extLst>
                    <a:ext uri="{9D8B030D-6E8A-4147-A177-3AD203B41FA5}">
                      <a16:colId xmlns:a16="http://schemas.microsoft.com/office/drawing/2014/main" val="2742374737"/>
                    </a:ext>
                  </a:extLst>
                </a:gridCol>
              </a:tblGrid>
              <a:tr h="638050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Kool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Õppijaid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20216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Lähte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7115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Kohtla-Järve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54936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Audentes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56034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VOCO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90703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Tartu Kunstikool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30226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r>
                        <a:rPr lang="et-EE" sz="3200" dirty="0"/>
                        <a:t>Luua Metsakool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30782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t-EE" sz="3200" dirty="0"/>
                        <a:t>Järvamaa KHK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t-EE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3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7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311D92F-54B1-5D81-46FF-13945517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Olümpiaadid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C9060A9-4566-B310-C2DA-A0E9049C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33" y="1714891"/>
            <a:ext cx="11457761" cy="43552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dirty="0"/>
              <a:t>Tartumaa emakeeleolümpiaad - </a:t>
            </a:r>
            <a:r>
              <a:rPr lang="et-EE" sz="3200" b="1" dirty="0"/>
              <a:t>11</a:t>
            </a:r>
            <a:r>
              <a:rPr lang="et-EE" sz="3200" dirty="0"/>
              <a:t> õpilast; kaks III kohta</a:t>
            </a:r>
          </a:p>
          <a:p>
            <a:r>
              <a:rPr lang="et-EE" sz="3200" dirty="0"/>
              <a:t>Tartumaa õigekirjaolümpiaad - </a:t>
            </a:r>
            <a:r>
              <a:rPr lang="et-EE" sz="3200" b="1" dirty="0"/>
              <a:t>16</a:t>
            </a:r>
            <a:r>
              <a:rPr lang="et-EE" sz="3200" dirty="0"/>
              <a:t> õpilast; kaks I kohta</a:t>
            </a:r>
          </a:p>
          <a:p>
            <a:r>
              <a:rPr lang="et-EE" sz="3200" dirty="0"/>
              <a:t>Tartumaa matemaatikaolümpiaad - </a:t>
            </a:r>
            <a:r>
              <a:rPr lang="et-EE" sz="3200" b="1" dirty="0"/>
              <a:t>31</a:t>
            </a:r>
            <a:r>
              <a:rPr lang="et-EE" sz="3200" dirty="0"/>
              <a:t> õpilast; kaks II kohta</a:t>
            </a:r>
          </a:p>
          <a:p>
            <a:r>
              <a:rPr lang="et-EE" sz="3200" dirty="0"/>
              <a:t>Tartumaa füüsikaolümpiaad - </a:t>
            </a:r>
            <a:r>
              <a:rPr lang="et-EE" sz="3200" b="1" dirty="0"/>
              <a:t>4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Tartumaa geograafiaolümpiaad - </a:t>
            </a:r>
            <a:r>
              <a:rPr lang="et-EE" sz="3200" b="1" dirty="0"/>
              <a:t>8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Tartumaa kunstiolümpiaad - </a:t>
            </a:r>
            <a:r>
              <a:rPr lang="et-EE" sz="3200" b="1" dirty="0"/>
              <a:t>2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Tartumaa vene keele olümpiaad - </a:t>
            </a:r>
            <a:r>
              <a:rPr lang="et-EE" sz="3200" b="1" dirty="0"/>
              <a:t>4</a:t>
            </a:r>
            <a:r>
              <a:rPr lang="et-EE" sz="3200" dirty="0"/>
              <a:t> õpilast; üks III koht</a:t>
            </a:r>
          </a:p>
        </p:txBody>
      </p:sp>
    </p:spTree>
    <p:extLst>
      <p:ext uri="{BB962C8B-B14F-4D97-AF65-F5344CB8AC3E}">
        <p14:creationId xmlns:p14="http://schemas.microsoft.com/office/powerpoint/2010/main" val="81699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311D92F-54B1-5D81-46FF-13945517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542" y="350808"/>
            <a:ext cx="9646215" cy="1105140"/>
          </a:xfrm>
        </p:spPr>
        <p:txBody>
          <a:bodyPr/>
          <a:lstStyle/>
          <a:p>
            <a:r>
              <a:rPr lang="et-EE" sz="5400" dirty="0"/>
              <a:t>Õpilasvõistlused ja konkursid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C9060A9-4566-B310-C2DA-A0E9049C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42" y="1585496"/>
            <a:ext cx="11457761" cy="50597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dirty="0"/>
              <a:t>Matemaatikavõistlus Känguru</a:t>
            </a:r>
          </a:p>
          <a:p>
            <a:r>
              <a:rPr lang="et-EE" sz="3200" dirty="0"/>
              <a:t>Maakondlik ilukirja konkurss (vene keel)</a:t>
            </a:r>
          </a:p>
          <a:p>
            <a:r>
              <a:rPr lang="et-EE" sz="3200" dirty="0"/>
              <a:t>3. klasside võistlusmäng</a:t>
            </a:r>
          </a:p>
          <a:p>
            <a:r>
              <a:rPr lang="et-EE" sz="3200" dirty="0"/>
              <a:t>4. klasside ettelugemise võistlus</a:t>
            </a:r>
          </a:p>
          <a:p>
            <a:r>
              <a:rPr lang="et-EE" sz="3200" dirty="0"/>
              <a:t>Tartumaa lasteraamatupäev "Minu unistuste puhkus"</a:t>
            </a:r>
          </a:p>
          <a:p>
            <a:r>
              <a:rPr lang="et-EE" sz="3200" dirty="0" err="1"/>
              <a:t>J.J.Veski</a:t>
            </a:r>
            <a:r>
              <a:rPr lang="et-EE" sz="3200" dirty="0"/>
              <a:t> nim Maarja-Magdaleena PK omaloominguvõistlus</a:t>
            </a:r>
          </a:p>
          <a:p>
            <a:r>
              <a:rPr lang="et-EE" sz="3200" dirty="0"/>
              <a:t>Joonistuskonkurss "Talvine aialindude toidulaud"</a:t>
            </a:r>
          </a:p>
          <a:p>
            <a:r>
              <a:rPr lang="et-EE" sz="3200" dirty="0"/>
              <a:t>Laulupeomuuseumi joonistusvõistlus "Liigume koos"</a:t>
            </a:r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4812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311D92F-54B1-5D81-46FF-13945517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542" y="379563"/>
            <a:ext cx="5519914" cy="1105140"/>
          </a:xfrm>
        </p:spPr>
        <p:txBody>
          <a:bodyPr/>
          <a:lstStyle/>
          <a:p>
            <a:r>
              <a:rPr lang="et-EE" sz="5400" dirty="0"/>
              <a:t>Spordivõistlused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C9060A9-4566-B310-C2DA-A0E9049C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42" y="1714892"/>
            <a:ext cx="11457761" cy="49590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t-EE" sz="3200" dirty="0"/>
              <a:t>Tartumaa koolinoorte meistrivõistlused kergejõustikus</a:t>
            </a:r>
          </a:p>
          <a:p>
            <a:r>
              <a:rPr lang="et-EE" sz="3200" dirty="0"/>
              <a:t>Tartumaa koolinoorte meistrivõistlused tõstmises</a:t>
            </a:r>
          </a:p>
          <a:p>
            <a:r>
              <a:rPr lang="et-EE" sz="3200" dirty="0"/>
              <a:t>Tartumaa koolinoorte meistrivõistlused korvpallis</a:t>
            </a:r>
          </a:p>
          <a:p>
            <a:r>
              <a:rPr lang="et-EE" sz="3200" dirty="0"/>
              <a:t>Tartumaa meistrivõistlused 3x3 korvpallis</a:t>
            </a:r>
          </a:p>
          <a:p>
            <a:r>
              <a:rPr lang="et-EE" sz="3200" dirty="0"/>
              <a:t>Tartumaa koolinoorte saalijalgpall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t-EE" sz="3200" dirty="0"/>
              <a:t>Tartumaa koolinoorte </a:t>
            </a:r>
            <a:r>
              <a:rPr lang="et-EE" sz="3200" dirty="0" err="1"/>
              <a:t>discgolfi</a:t>
            </a:r>
            <a:r>
              <a:rPr lang="et-EE" sz="3200" dirty="0"/>
              <a:t> sariüritus SNÄP</a:t>
            </a:r>
          </a:p>
          <a:p>
            <a:r>
              <a:rPr lang="et-EE" sz="3200" dirty="0"/>
              <a:t>Maastikuteatejooksud</a:t>
            </a:r>
          </a:p>
          <a:p>
            <a:r>
              <a:rPr lang="et-EE" sz="3200" dirty="0"/>
              <a:t>TV 10 olümpiastarti</a:t>
            </a:r>
          </a:p>
          <a:p>
            <a:r>
              <a:rPr lang="et-EE" sz="3200" dirty="0"/>
              <a:t>Tähelepanu, start!</a:t>
            </a:r>
          </a:p>
        </p:txBody>
      </p:sp>
    </p:spTree>
    <p:extLst>
      <p:ext uri="{BB962C8B-B14F-4D97-AF65-F5344CB8AC3E}">
        <p14:creationId xmlns:p14="http://schemas.microsoft.com/office/powerpoint/2010/main" val="23806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Klassikomplektid 1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Kokku 31 klassikomplekti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/>
              <a:t>I kooliaste – 12 klassikomplekti</a:t>
            </a:r>
          </a:p>
          <a:p>
            <a:r>
              <a:rPr lang="et-EE" sz="3200" dirty="0"/>
              <a:t>1. klassid (a, b, c, d, e)</a:t>
            </a:r>
          </a:p>
          <a:p>
            <a:r>
              <a:rPr lang="et-EE" sz="3200" dirty="0"/>
              <a:t>2. klassid (a, b, c, d)</a:t>
            </a:r>
          </a:p>
          <a:p>
            <a:r>
              <a:rPr lang="et-EE" sz="3200" dirty="0"/>
              <a:t>3. klassid (a, b, c)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0131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Klassikomplektid 2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Kokku 31 klassikomplekti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/>
              <a:t>II kooliaste – 10 klassikomplekti</a:t>
            </a:r>
          </a:p>
          <a:p>
            <a:r>
              <a:rPr lang="et-EE" sz="3200" dirty="0"/>
              <a:t>4. klassid (a, b, c)</a:t>
            </a:r>
          </a:p>
          <a:p>
            <a:r>
              <a:rPr lang="et-EE" sz="3200" dirty="0"/>
              <a:t>5. klassid (a, b, c, d)</a:t>
            </a:r>
          </a:p>
          <a:p>
            <a:r>
              <a:rPr lang="et-EE" sz="3200" dirty="0"/>
              <a:t>6. klassid (a, b, c)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7985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Klassikomplektid 3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Kokku 31 klassikomplekti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/>
              <a:t>III kooliaste – 9 klassikomplekti</a:t>
            </a:r>
          </a:p>
          <a:p>
            <a:r>
              <a:rPr lang="et-EE" sz="3200" dirty="0"/>
              <a:t>7. klassid (a, b, c)</a:t>
            </a:r>
          </a:p>
          <a:p>
            <a:r>
              <a:rPr lang="et-EE" sz="3200" dirty="0"/>
              <a:t>8. klassid (a, b, c)</a:t>
            </a:r>
          </a:p>
          <a:p>
            <a:r>
              <a:rPr lang="et-EE" sz="3200" dirty="0"/>
              <a:t>9. klassid (a, b, c)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419667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AutoNum type="arabicPeriod"/>
            </a:pPr>
            <a:r>
              <a:rPr lang="et-EE" sz="5400" dirty="0"/>
              <a:t>klassid (a, b, c, d, e)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97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62</a:t>
            </a:r>
            <a:r>
              <a:rPr lang="et-EE" sz="3200" dirty="0"/>
              <a:t> õpilast (64 %)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33</a:t>
            </a:r>
            <a:r>
              <a:rPr lang="et-EE" sz="3200" dirty="0"/>
              <a:t> õpilast (34 %)</a:t>
            </a:r>
          </a:p>
        </p:txBody>
      </p:sp>
    </p:spTree>
    <p:extLst>
      <p:ext uri="{BB962C8B-B14F-4D97-AF65-F5344CB8AC3E}">
        <p14:creationId xmlns:p14="http://schemas.microsoft.com/office/powerpoint/2010/main" val="105190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2. klassid (a, b, c, d)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89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42</a:t>
            </a:r>
            <a:r>
              <a:rPr lang="et-EE" sz="3200" dirty="0"/>
              <a:t> õpilast (47 %)</a:t>
            </a:r>
          </a:p>
          <a:p>
            <a:r>
              <a:rPr lang="et-EE" sz="3200" dirty="0"/>
              <a:t>Hinnetele "4" ja "5" õppis </a:t>
            </a:r>
            <a:r>
              <a:rPr lang="et-EE" sz="3200" b="1" dirty="0"/>
              <a:t>36</a:t>
            </a:r>
            <a:r>
              <a:rPr lang="et-EE" sz="3200" dirty="0"/>
              <a:t> õpilast (40 %)</a:t>
            </a:r>
          </a:p>
        </p:txBody>
      </p:sp>
    </p:spTree>
    <p:extLst>
      <p:ext uri="{BB962C8B-B14F-4D97-AF65-F5344CB8AC3E}">
        <p14:creationId xmlns:p14="http://schemas.microsoft.com/office/powerpoint/2010/main" val="48549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3. klassid (a, b, c)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70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28</a:t>
            </a:r>
            <a:r>
              <a:rPr lang="et-EE" sz="3200" dirty="0"/>
              <a:t> õpilast (40 %)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35</a:t>
            </a:r>
            <a:r>
              <a:rPr lang="et-EE" sz="3200" dirty="0"/>
              <a:t> õpilast (50 %)</a:t>
            </a:r>
          </a:p>
        </p:txBody>
      </p:sp>
    </p:spTree>
    <p:extLst>
      <p:ext uri="{BB962C8B-B14F-4D97-AF65-F5344CB8AC3E}">
        <p14:creationId xmlns:p14="http://schemas.microsoft.com/office/powerpoint/2010/main" val="1816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01808-F47C-36B9-9525-370CAE53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4. klassid (a, b, c)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E2CC3-456E-E3DD-DA81-6D1A9642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58</a:t>
            </a:r>
            <a:r>
              <a:rPr lang="et-EE" sz="3200" dirty="0"/>
              <a:t> õpilast</a:t>
            </a:r>
            <a:endParaRPr lang="et-EE" dirty="0"/>
          </a:p>
          <a:p>
            <a:endParaRPr lang="et-EE" sz="3200" dirty="0"/>
          </a:p>
          <a:p>
            <a:r>
              <a:rPr lang="et-EE" sz="3200" dirty="0"/>
              <a:t>Hinnetele "5" õppis </a:t>
            </a:r>
            <a:r>
              <a:rPr lang="et-EE" sz="3200" b="1" dirty="0"/>
              <a:t>21</a:t>
            </a:r>
            <a:r>
              <a:rPr lang="et-EE" sz="3200" dirty="0"/>
              <a:t> õpilast (36 %)</a:t>
            </a:r>
          </a:p>
          <a:p>
            <a:r>
              <a:rPr lang="et-EE" sz="3200" dirty="0"/>
              <a:t>Hinnetele "4" ja "5" õppis </a:t>
            </a:r>
            <a:r>
              <a:rPr lang="et-EE" sz="3200" b="1" dirty="0"/>
              <a:t>27</a:t>
            </a:r>
            <a:r>
              <a:rPr lang="et-EE" sz="3200" dirty="0"/>
              <a:t> õpilast (47 %)</a:t>
            </a:r>
          </a:p>
        </p:txBody>
      </p:sp>
    </p:spTree>
    <p:extLst>
      <p:ext uri="{BB962C8B-B14F-4D97-AF65-F5344CB8AC3E}">
        <p14:creationId xmlns:p14="http://schemas.microsoft.com/office/powerpoint/2010/main" val="32886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" advClick="0" advTm="5000">
        <p:fade/>
      </p:transition>
    </mc:Choice>
    <mc:Fallback xmlns="">
      <p:transition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Tahuli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807</Words>
  <Application>Microsoft Office PowerPoint</Application>
  <PresentationFormat>Widescreen</PresentationFormat>
  <Paragraphs>203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New,monospace</vt:lpstr>
      <vt:lpstr>Trebuchet MS</vt:lpstr>
      <vt:lpstr>Wingdings 3</vt:lpstr>
      <vt:lpstr>Tahuline</vt:lpstr>
      <vt:lpstr>2023/2024. õppeaasta Kõrveküla Põhikoolis</vt:lpstr>
      <vt:lpstr>Õpilaste ja õpetajate arv</vt:lpstr>
      <vt:lpstr>Klassikomplektid 1</vt:lpstr>
      <vt:lpstr>Klassikomplektid 2</vt:lpstr>
      <vt:lpstr>Klassikomplektid 3</vt:lpstr>
      <vt:lpstr>klassid (a, b, c, d, e)</vt:lpstr>
      <vt:lpstr>2. klassid (a, b, c, d)</vt:lpstr>
      <vt:lpstr>3. klassid (a, b, c)</vt:lpstr>
      <vt:lpstr>4. klassid (a, b, c)</vt:lpstr>
      <vt:lpstr>5. klassid (a, b, c, d)</vt:lpstr>
      <vt:lpstr>6. klassid (a, b, c)</vt:lpstr>
      <vt:lpstr>7. klassid (a, b, c)</vt:lpstr>
      <vt:lpstr>8. klassid (a, b, c)</vt:lpstr>
      <vt:lpstr>9. klassid (a, b, c)</vt:lpstr>
      <vt:lpstr>Tulemuslikkus 1</vt:lpstr>
      <vt:lpstr>Tulemuslikkus 2</vt:lpstr>
      <vt:lpstr>Lõpueksamite tulemused</vt:lpstr>
      <vt:lpstr>Põhikooli lõpetamine</vt:lpstr>
      <vt:lpstr>Õpingute jätkamine 1</vt:lpstr>
      <vt:lpstr>Õpingute jätkamine 2</vt:lpstr>
      <vt:lpstr>Olümpiaadid</vt:lpstr>
      <vt:lpstr>Õpilasvõistlused ja konkursid</vt:lpstr>
      <vt:lpstr>Spordivõistlused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Piret</dc:creator>
  <cp:lastModifiedBy>Piret Jõul</cp:lastModifiedBy>
  <cp:revision>492</cp:revision>
  <dcterms:created xsi:type="dcterms:W3CDTF">2024-10-12T14:36:49Z</dcterms:created>
  <dcterms:modified xsi:type="dcterms:W3CDTF">2024-10-14T11:51:52Z</dcterms:modified>
</cp:coreProperties>
</file>