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1"/>
  </p:notesMasterIdLst>
  <p:sldIdLst>
    <p:sldId id="356" r:id="rId5"/>
    <p:sldId id="342" r:id="rId6"/>
    <p:sldId id="339" r:id="rId7"/>
    <p:sldId id="341" r:id="rId8"/>
    <p:sldId id="345" r:id="rId9"/>
    <p:sldId id="34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b="1" dirty="0" smtClean="0"/>
              <a:t>Raamatu esitlus</a:t>
            </a:r>
            <a:endParaRPr lang="en-US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242937"/>
            <a:ext cx="6172200" cy="4362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t-EE" sz="1800" b="1" dirty="0" smtClean="0"/>
          </a:p>
          <a:p>
            <a:r>
              <a:rPr lang="et-EE" sz="2000" b="1" dirty="0" smtClean="0"/>
              <a:t>Looduskaitse </a:t>
            </a:r>
            <a:r>
              <a:rPr lang="et-EE" sz="2000" b="1" dirty="0"/>
              <a:t>ja märgalade konverents 01.02.2022</a:t>
            </a:r>
            <a:br>
              <a:rPr lang="et-EE" sz="2000" b="1" dirty="0"/>
            </a:br>
            <a:endParaRPr lang="et-EE" sz="2000" b="1" dirty="0" smtClean="0"/>
          </a:p>
          <a:p>
            <a:r>
              <a:rPr lang="et-EE" sz="2000" b="1" dirty="0" smtClean="0"/>
              <a:t>Kaarel Relve</a:t>
            </a:r>
            <a:r>
              <a:rPr lang="et-EE" sz="2000" b="1" dirty="0"/>
              <a:t> </a:t>
            </a:r>
            <a:r>
              <a:rPr lang="et-EE" sz="2000" b="1" dirty="0" smtClean="0"/>
              <a:t>                                         SA </a:t>
            </a:r>
            <a:r>
              <a:rPr lang="et-EE" sz="2000" b="1" dirty="0"/>
              <a:t>Keskkonnaõiguse Keskus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1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3559175"/>
          </a:xfrm>
        </p:spPr>
        <p:txBody>
          <a:bodyPr>
            <a:normAutofit/>
          </a:bodyPr>
          <a:lstStyle/>
          <a:p>
            <a:r>
              <a:rPr lang="et-EE" dirty="0" smtClean="0"/>
              <a:t>Ülevaade, mitte  teadustöö</a:t>
            </a:r>
          </a:p>
          <a:p>
            <a:r>
              <a:rPr lang="et-EE" dirty="0" smtClean="0"/>
              <a:t>Eelkõige kokkuvõte kohtupraktikast (Euroopa Kohus, Riigikohus) ja Euroopa Komisjoni peamistest juhenditest</a:t>
            </a:r>
          </a:p>
          <a:p>
            <a:pPr lvl="1"/>
            <a:r>
              <a:rPr lang="et-EE" dirty="0"/>
              <a:t>Euroopa Komisjoni teatis (2021/C 437/01) Natura 2000 aladega seotud kavade ja projektide hindamine. Metoodilised suunised elupaikade direktiivi 92/43/EMÜ artikli 6 lõigete 3 ja 4 sätete kohta, </a:t>
            </a:r>
            <a:r>
              <a:rPr lang="et-EE" dirty="0" smtClean="0"/>
              <a:t>107 lk</a:t>
            </a:r>
            <a:endParaRPr lang="en-US" sz="2000" dirty="0"/>
          </a:p>
          <a:p>
            <a:pPr lvl="1"/>
            <a:r>
              <a:rPr lang="et-EE" dirty="0" smtClean="0"/>
              <a:t>Elupaikade </a:t>
            </a:r>
            <a:r>
              <a:rPr lang="et-EE" dirty="0"/>
              <a:t>direktiivi 92/43/EMÜ artikli 6 sätted (2019/C 33/01</a:t>
            </a:r>
            <a:r>
              <a:rPr lang="et-EE" dirty="0" smtClean="0"/>
              <a:t>), 62 lk</a:t>
            </a:r>
            <a:endParaRPr lang="en-US" sz="2000" dirty="0"/>
          </a:p>
          <a:p>
            <a:r>
              <a:rPr lang="et-EE" dirty="0" smtClean="0"/>
              <a:t>Materjal 01.11.2021 seisuga</a:t>
            </a:r>
          </a:p>
          <a:p>
            <a:pPr lvl="1"/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pPr lvl="1"/>
            <a:endParaRPr lang="et-EE" dirty="0" smtClean="0"/>
          </a:p>
          <a:p>
            <a:endParaRPr lang="et-E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Sisukord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796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/>
              <a:t>1</a:t>
            </a:r>
            <a:r>
              <a:rPr lang="et-EE" dirty="0" smtClean="0"/>
              <a:t>. </a:t>
            </a:r>
            <a:r>
              <a:rPr lang="et-EE" dirty="0"/>
              <a:t>Natura 2000 võrgustik Euroopa Liidus ja Eestis	</a:t>
            </a:r>
            <a:r>
              <a:rPr lang="et-EE" dirty="0" smtClean="0"/>
              <a:t>(4  lk)</a:t>
            </a:r>
            <a:endParaRPr lang="en-US" dirty="0"/>
          </a:p>
          <a:p>
            <a:pPr marL="0" indent="0">
              <a:buNone/>
            </a:pPr>
            <a:r>
              <a:rPr lang="et-EE" dirty="0" smtClean="0"/>
              <a:t>2</a:t>
            </a:r>
            <a:r>
              <a:rPr lang="et-EE" dirty="0"/>
              <a:t>. </a:t>
            </a:r>
            <a:r>
              <a:rPr lang="et-EE" dirty="0" smtClean="0"/>
              <a:t>Natura </a:t>
            </a:r>
            <a:r>
              <a:rPr lang="et-EE" dirty="0"/>
              <a:t>2000 võrgustiku moodustamine ja </a:t>
            </a:r>
            <a:r>
              <a:rPr lang="et-EE" dirty="0" smtClean="0"/>
              <a:t>muutmine (10 lk)</a:t>
            </a:r>
          </a:p>
          <a:p>
            <a:pPr marL="457200" lvl="1" indent="0">
              <a:buNone/>
            </a:pPr>
            <a:r>
              <a:rPr lang="et-EE" dirty="0"/>
              <a:t>2.1 Võrgustiku moodustamine	</a:t>
            </a:r>
            <a:endParaRPr lang="en-US" dirty="0"/>
          </a:p>
          <a:p>
            <a:pPr marL="457200" lvl="1" indent="0">
              <a:buNone/>
            </a:pPr>
            <a:r>
              <a:rPr lang="et-EE" dirty="0"/>
              <a:t>2.2 Ala piiride laiendamine ja uue ala lisamine	</a:t>
            </a:r>
            <a:endParaRPr lang="en-US" dirty="0"/>
          </a:p>
          <a:p>
            <a:pPr marL="457200" lvl="1" indent="0">
              <a:buNone/>
            </a:pPr>
            <a:r>
              <a:rPr lang="et-EE" dirty="0"/>
              <a:t>2.3. Ala pindala vähendamine ja ala võrgustikust väljaarvamine	</a:t>
            </a:r>
            <a:endParaRPr lang="en-US" dirty="0"/>
          </a:p>
          <a:p>
            <a:pPr marL="0" indent="0">
              <a:buNone/>
            </a:pPr>
            <a:r>
              <a:rPr lang="et-EE" dirty="0" smtClean="0"/>
              <a:t> </a:t>
            </a:r>
            <a:r>
              <a:rPr lang="et-EE" dirty="0"/>
              <a:t>3</a:t>
            </a:r>
            <a:r>
              <a:rPr lang="et-EE" dirty="0" smtClean="0"/>
              <a:t>. </a:t>
            </a:r>
            <a:r>
              <a:rPr lang="et-EE" dirty="0"/>
              <a:t>Natura 2000 võrgustiku alade kaitsekord	</a:t>
            </a:r>
            <a:r>
              <a:rPr lang="et-EE" dirty="0" smtClean="0"/>
              <a:t>(15 lk)</a:t>
            </a:r>
            <a:endParaRPr lang="en-US" dirty="0"/>
          </a:p>
          <a:p>
            <a:pPr marL="457200" lvl="1" indent="0">
              <a:buNone/>
            </a:pPr>
            <a:r>
              <a:rPr lang="et-EE" dirty="0"/>
              <a:t>3.1. Direktiividest tulenevad kohustused</a:t>
            </a:r>
            <a:r>
              <a:rPr lang="et-EE" dirty="0" smtClean="0"/>
              <a:t> </a:t>
            </a:r>
          </a:p>
          <a:p>
            <a:pPr marL="457200" lvl="1" indent="0">
              <a:buNone/>
            </a:pPr>
            <a:r>
              <a:rPr lang="et-EE" dirty="0"/>
              <a:t>3.2. Natura võrgustiku alade kaitse Eesti </a:t>
            </a:r>
            <a:r>
              <a:rPr lang="et-EE" dirty="0" smtClean="0"/>
              <a:t>õiguses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Sisukord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t-EE" dirty="0"/>
              <a:t>4. Natura hindamine	</a:t>
            </a:r>
            <a:endParaRPr lang="en-US" dirty="0"/>
          </a:p>
          <a:p>
            <a:pPr marL="0" indent="0">
              <a:buNone/>
            </a:pPr>
            <a:r>
              <a:rPr lang="et-EE" dirty="0"/>
              <a:t>4.1. </a:t>
            </a:r>
            <a:r>
              <a:rPr lang="et-EE" dirty="0" smtClean="0"/>
              <a:t>Üldiseloomustus (10 lk)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4.2. </a:t>
            </a:r>
            <a:r>
              <a:rPr lang="et-EE" dirty="0" smtClean="0"/>
              <a:t>Eelhindamine (12 lk)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4.3. </a:t>
            </a:r>
            <a:r>
              <a:rPr lang="et-EE" dirty="0" smtClean="0"/>
              <a:t>Täishindamine (6 lk)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4.4. Otsus kava kehtestada või tegevusluba </a:t>
            </a:r>
            <a:r>
              <a:rPr lang="et-EE" dirty="0" smtClean="0"/>
              <a:t>anda (2 lk)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4.5. Erandlik otsus kava kehtestada või tegevusluba </a:t>
            </a:r>
            <a:r>
              <a:rPr lang="et-EE" dirty="0" smtClean="0"/>
              <a:t>anda (8 lk)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4.6. Olemasolevate tegevuste Natura mõju </a:t>
            </a:r>
            <a:r>
              <a:rPr lang="et-EE" dirty="0" smtClean="0"/>
              <a:t>hindamine (3 lk)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4.7.  Avalikkuse kaasamine Natura </a:t>
            </a:r>
            <a:r>
              <a:rPr lang="et-EE" dirty="0" smtClean="0"/>
              <a:t>hindamisse (2 lk)</a:t>
            </a:r>
            <a:endParaRPr lang="en-US" dirty="0"/>
          </a:p>
          <a:p>
            <a:pPr marL="0" indent="0">
              <a:buNone/>
            </a:pPr>
            <a:r>
              <a:rPr lang="et-EE" dirty="0"/>
              <a:t>4.8.  Juurdepääs õigusemõistmisele seoses Natura </a:t>
            </a:r>
            <a:r>
              <a:rPr lang="et-EE" dirty="0" smtClean="0"/>
              <a:t>hindamisega (2 lk)</a:t>
            </a:r>
            <a:endParaRPr lang="et-E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1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3416"/>
            <a:ext cx="10515600" cy="3534344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Tekst saab olema kättesaadav (</a:t>
            </a:r>
            <a:r>
              <a:rPr lang="et-EE" dirty="0" err="1" smtClean="0"/>
              <a:t>pdf</a:t>
            </a:r>
            <a:r>
              <a:rPr lang="et-EE" dirty="0" smtClean="0"/>
              <a:t>):</a:t>
            </a:r>
            <a:br>
              <a:rPr lang="et-EE" dirty="0" smtClean="0"/>
            </a:br>
            <a:r>
              <a:rPr lang="et-EE" dirty="0"/>
              <a:t/>
            </a:r>
            <a:br>
              <a:rPr lang="et-EE" dirty="0"/>
            </a:br>
            <a:r>
              <a:rPr lang="et-EE" dirty="0" smtClean="0"/>
              <a:t>1) projekti lehel (ELF veebileht) </a:t>
            </a:r>
            <a:r>
              <a:rPr lang="et-EE" dirty="0"/>
              <a:t>- https://elfond.ee/naturallyest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2) Keskkonnaõiguse Keskuse kodulehel </a:t>
            </a:r>
            <a:r>
              <a:rPr lang="et-EE" dirty="0"/>
              <a:t>– https://www.k6k.ee/et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1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681017"/>
            <a:ext cx="5033960" cy="4043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dirty="0" smtClean="0"/>
              <a:t>Suur </a:t>
            </a:r>
            <a:r>
              <a:rPr lang="et-EE" dirty="0"/>
              <a:t>tänu kõigile asjatundjatele, kes tegid palju kasulikke märkusi ja ettepanekuid ülevaate tööversiooni kohta! </a:t>
            </a: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 smtClean="0"/>
              <a:t>Veel </a:t>
            </a:r>
            <a:r>
              <a:rPr lang="et-EE" dirty="0"/>
              <a:t>suurem tänu </a:t>
            </a:r>
            <a:r>
              <a:rPr lang="et-EE" dirty="0" err="1"/>
              <a:t>ELF-i</a:t>
            </a:r>
            <a:r>
              <a:rPr lang="et-EE" dirty="0"/>
              <a:t> ja TÜ projektimeeskonnale ning tervele </a:t>
            </a:r>
            <a:r>
              <a:rPr lang="et-EE" dirty="0" err="1"/>
              <a:t>KÕK-i</a:t>
            </a:r>
            <a:r>
              <a:rPr lang="et-EE" dirty="0"/>
              <a:t> meeskonnale, eriti kommunikatsioonijuht </a:t>
            </a:r>
            <a:r>
              <a:rPr lang="et-EE" dirty="0" err="1"/>
              <a:t>Katre</a:t>
            </a:r>
            <a:r>
              <a:rPr lang="et-EE" dirty="0"/>
              <a:t> </a:t>
            </a:r>
            <a:r>
              <a:rPr lang="et-EE" dirty="0" smtClean="0"/>
              <a:t>Liivale!</a:t>
            </a: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5" y="1761591"/>
            <a:ext cx="5024438" cy="3725343"/>
          </a:xfrm>
        </p:spPr>
      </p:pic>
    </p:spTree>
    <p:extLst>
      <p:ext uri="{BB962C8B-B14F-4D97-AF65-F5344CB8AC3E}">
        <p14:creationId xmlns:p14="http://schemas.microsoft.com/office/powerpoint/2010/main" val="23488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F23494-F630-4E01-81EA-AA2F2975971E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0</TotalTime>
  <Words>129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Depth</vt:lpstr>
      <vt:lpstr>Raamatu esitlus</vt:lpstr>
      <vt:lpstr>Sisu</vt:lpstr>
      <vt:lpstr>Sisukord </vt:lpstr>
      <vt:lpstr>Sisukord 2</vt:lpstr>
      <vt:lpstr>Tekst saab olema kättesaadav (pdf):  1) projekti lehel (ELF veebileht) - https://elfond.ee/naturallyest  2) Keskkonnaõiguse Keskuse kodulehel – https://www.k6k.ee/et  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2020-03-24T16:04:53Z</dcterms:created>
  <dcterms:modified xsi:type="dcterms:W3CDTF">2022-01-28T12:18:49Z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