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2" r:id="rId5"/>
  </p:sldMasterIdLst>
  <p:notesMasterIdLst>
    <p:notesMasterId r:id="rId15"/>
  </p:notesMasterIdLst>
  <p:sldIdLst>
    <p:sldId id="257" r:id="rId6"/>
    <p:sldId id="258" r:id="rId7"/>
    <p:sldId id="266" r:id="rId8"/>
    <p:sldId id="260" r:id="rId9"/>
    <p:sldId id="261" r:id="rId10"/>
    <p:sldId id="267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48"/>
  </p:normalViewPr>
  <p:slideViewPr>
    <p:cSldViewPr snapToGrid="0" snapToObjects="1" showGuides="1">
      <p:cViewPr varScale="1">
        <p:scale>
          <a:sx n="62" d="100"/>
          <a:sy n="62" d="100"/>
        </p:scale>
        <p:origin x="4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kinen Katja" userId="6b24595a-6232-42b5-801c-0bf3a19bd655" providerId="ADAL" clId="{111FDE0F-1E5A-4D47-8A14-5F2845F1597E}"/>
    <pc:docChg chg="delSld">
      <pc:chgData name="Koskinen Katja" userId="6b24595a-6232-42b5-801c-0bf3a19bd655" providerId="ADAL" clId="{111FDE0F-1E5A-4D47-8A14-5F2845F1597E}" dt="2022-02-25T12:49:01.325" v="1" actId="2696"/>
      <pc:docMkLst>
        <pc:docMk/>
      </pc:docMkLst>
      <pc:sldChg chg="del">
        <pc:chgData name="Koskinen Katja" userId="6b24595a-6232-42b5-801c-0bf3a19bd655" providerId="ADAL" clId="{111FDE0F-1E5A-4D47-8A14-5F2845F1597E}" dt="2022-02-25T12:48:54.413" v="0" actId="2696"/>
        <pc:sldMkLst>
          <pc:docMk/>
          <pc:sldMk cId="1837657700" sldId="270"/>
        </pc:sldMkLst>
      </pc:sldChg>
      <pc:sldChg chg="del">
        <pc:chgData name="Koskinen Katja" userId="6b24595a-6232-42b5-801c-0bf3a19bd655" providerId="ADAL" clId="{111FDE0F-1E5A-4D47-8A14-5F2845F1597E}" dt="2022-02-25T12:49:01.325" v="1" actId="2696"/>
        <pc:sldMkLst>
          <pc:docMk/>
          <pc:sldMk cId="2601015386" sldId="271"/>
        </pc:sldMkLst>
      </pc:sldChg>
    </pc:docChg>
  </pc:docChgLst>
  <pc:docChgLst>
    <pc:chgData name="Koskinen Katja" userId="6b24595a-6232-42b5-801c-0bf3a19bd655" providerId="ADAL" clId="{DAB08773-F421-4A58-9E65-7A92EF71B4BB}"/>
    <pc:docChg chg="undo custSel addSld delSld modSld sldOrd">
      <pc:chgData name="Koskinen Katja" userId="6b24595a-6232-42b5-801c-0bf3a19bd655" providerId="ADAL" clId="{DAB08773-F421-4A58-9E65-7A92EF71B4BB}" dt="2022-01-28T09:23:32.075" v="10353" actId="1076"/>
      <pc:docMkLst>
        <pc:docMk/>
      </pc:docMkLst>
      <pc:sldChg chg="delSp modSp mod">
        <pc:chgData name="Koskinen Katja" userId="6b24595a-6232-42b5-801c-0bf3a19bd655" providerId="ADAL" clId="{DAB08773-F421-4A58-9E65-7A92EF71B4BB}" dt="2022-01-28T06:38:33.604" v="7143" actId="20577"/>
        <pc:sldMkLst>
          <pc:docMk/>
          <pc:sldMk cId="1334529205" sldId="257"/>
        </pc:sldMkLst>
        <pc:spChg chg="del">
          <ac:chgData name="Koskinen Katja" userId="6b24595a-6232-42b5-801c-0bf3a19bd655" providerId="ADAL" clId="{DAB08773-F421-4A58-9E65-7A92EF71B4BB}" dt="2022-01-28T06:38:09.717" v="7130" actId="478"/>
          <ac:spMkLst>
            <pc:docMk/>
            <pc:sldMk cId="1334529205" sldId="257"/>
            <ac:spMk id="3" creationId="{E8C67FEE-A33B-4E0B-BD27-50D522942760}"/>
          </ac:spMkLst>
        </pc:spChg>
        <pc:spChg chg="mod">
          <ac:chgData name="Koskinen Katja" userId="6b24595a-6232-42b5-801c-0bf3a19bd655" providerId="ADAL" clId="{DAB08773-F421-4A58-9E65-7A92EF71B4BB}" dt="2022-01-28T06:38:33.604" v="7143" actId="20577"/>
          <ac:spMkLst>
            <pc:docMk/>
            <pc:sldMk cId="1334529205" sldId="257"/>
            <ac:spMk id="4" creationId="{C1B04CBF-201D-46F7-ACDD-1DE4516B1880}"/>
          </ac:spMkLst>
        </pc:spChg>
      </pc:sldChg>
      <pc:sldChg chg="modSp mod">
        <pc:chgData name="Koskinen Katja" userId="6b24595a-6232-42b5-801c-0bf3a19bd655" providerId="ADAL" clId="{DAB08773-F421-4A58-9E65-7A92EF71B4BB}" dt="2022-01-28T09:23:32.075" v="10353" actId="1076"/>
        <pc:sldMkLst>
          <pc:docMk/>
          <pc:sldMk cId="4283249652" sldId="258"/>
        </pc:sldMkLst>
        <pc:spChg chg="mod">
          <ac:chgData name="Koskinen Katja" userId="6b24595a-6232-42b5-801c-0bf3a19bd655" providerId="ADAL" clId="{DAB08773-F421-4A58-9E65-7A92EF71B4BB}" dt="2022-01-28T09:23:32.075" v="10353" actId="1076"/>
          <ac:spMkLst>
            <pc:docMk/>
            <pc:sldMk cId="4283249652" sldId="258"/>
            <ac:spMk id="3" creationId="{3D180687-E2D4-42BC-906B-27BB24B042C9}"/>
          </ac:spMkLst>
        </pc:spChg>
        <pc:picChg chg="mod">
          <ac:chgData name="Koskinen Katja" userId="6b24595a-6232-42b5-801c-0bf3a19bd655" providerId="ADAL" clId="{DAB08773-F421-4A58-9E65-7A92EF71B4BB}" dt="2022-01-28T06:37:45.169" v="7129" actId="1076"/>
          <ac:picMkLst>
            <pc:docMk/>
            <pc:sldMk cId="4283249652" sldId="258"/>
            <ac:picMk id="6" creationId="{682CBE98-CFD9-486D-840C-FD3853C71529}"/>
          </ac:picMkLst>
        </pc:picChg>
      </pc:sldChg>
      <pc:sldChg chg="modSp mod">
        <pc:chgData name="Koskinen Katja" userId="6b24595a-6232-42b5-801c-0bf3a19bd655" providerId="ADAL" clId="{DAB08773-F421-4A58-9E65-7A92EF71B4BB}" dt="2022-01-28T06:35:41.800" v="7073" actId="1076"/>
        <pc:sldMkLst>
          <pc:docMk/>
          <pc:sldMk cId="3201467573" sldId="263"/>
        </pc:sldMkLst>
        <pc:spChg chg="mod">
          <ac:chgData name="Koskinen Katja" userId="6b24595a-6232-42b5-801c-0bf3a19bd655" providerId="ADAL" clId="{DAB08773-F421-4A58-9E65-7A92EF71B4BB}" dt="2022-01-28T06:35:41.800" v="7073" actId="1076"/>
          <ac:spMkLst>
            <pc:docMk/>
            <pc:sldMk cId="3201467573" sldId="263"/>
            <ac:spMk id="2" creationId="{DC05FA87-E918-4BBF-8B19-05E1B7EE9823}"/>
          </ac:spMkLst>
        </pc:spChg>
        <pc:spChg chg="mod">
          <ac:chgData name="Koskinen Katja" userId="6b24595a-6232-42b5-801c-0bf3a19bd655" providerId="ADAL" clId="{DAB08773-F421-4A58-9E65-7A92EF71B4BB}" dt="2022-01-28T06:35:21.100" v="7070" actId="27636"/>
          <ac:spMkLst>
            <pc:docMk/>
            <pc:sldMk cId="3201467573" sldId="263"/>
            <ac:spMk id="3" creationId="{C5204BD2-CC65-4E2D-80EC-B544A0F7E158}"/>
          </ac:spMkLst>
        </pc:spChg>
      </pc:sldChg>
      <pc:sldChg chg="modSp mod">
        <pc:chgData name="Koskinen Katja" userId="6b24595a-6232-42b5-801c-0bf3a19bd655" providerId="ADAL" clId="{DAB08773-F421-4A58-9E65-7A92EF71B4BB}" dt="2022-01-28T08:46:43.253" v="10351" actId="20577"/>
        <pc:sldMkLst>
          <pc:docMk/>
          <pc:sldMk cId="2375725439" sldId="266"/>
        </pc:sldMkLst>
        <pc:spChg chg="mod">
          <ac:chgData name="Koskinen Katja" userId="6b24595a-6232-42b5-801c-0bf3a19bd655" providerId="ADAL" clId="{DAB08773-F421-4A58-9E65-7A92EF71B4BB}" dt="2022-01-28T08:46:43.253" v="10351" actId="20577"/>
          <ac:spMkLst>
            <pc:docMk/>
            <pc:sldMk cId="2375725439" sldId="266"/>
            <ac:spMk id="2" creationId="{27C4E62D-CCDB-4B73-AC89-FE5465B35864}"/>
          </ac:spMkLst>
        </pc:spChg>
      </pc:sldChg>
      <pc:sldChg chg="addSp delSp modSp mod ord">
        <pc:chgData name="Koskinen Katja" userId="6b24595a-6232-42b5-801c-0bf3a19bd655" providerId="ADAL" clId="{DAB08773-F421-4A58-9E65-7A92EF71B4BB}" dt="2022-01-28T07:31:07.973" v="7436"/>
        <pc:sldMkLst>
          <pc:docMk/>
          <pc:sldMk cId="2870343943" sldId="267"/>
        </pc:sldMkLst>
        <pc:spChg chg="mod">
          <ac:chgData name="Koskinen Katja" userId="6b24595a-6232-42b5-801c-0bf3a19bd655" providerId="ADAL" clId="{DAB08773-F421-4A58-9E65-7A92EF71B4BB}" dt="2022-01-28T06:45:53" v="7362" actId="20577"/>
          <ac:spMkLst>
            <pc:docMk/>
            <pc:sldMk cId="2870343943" sldId="267"/>
            <ac:spMk id="3" creationId="{DE1A718B-12DA-4E9F-A7B5-453A497D26B6}"/>
          </ac:spMkLst>
        </pc:spChg>
        <pc:picChg chg="add mod">
          <ac:chgData name="Koskinen Katja" userId="6b24595a-6232-42b5-801c-0bf3a19bd655" providerId="ADAL" clId="{DAB08773-F421-4A58-9E65-7A92EF71B4BB}" dt="2022-01-28T06:31:16.813" v="6893" actId="1076"/>
          <ac:picMkLst>
            <pc:docMk/>
            <pc:sldMk cId="2870343943" sldId="267"/>
            <ac:picMk id="1026" creationId="{161FF3ED-0328-4276-A703-31B391D3BE64}"/>
          </ac:picMkLst>
        </pc:picChg>
        <pc:picChg chg="del">
          <ac:chgData name="Koskinen Katja" userId="6b24595a-6232-42b5-801c-0bf3a19bd655" providerId="ADAL" clId="{DAB08773-F421-4A58-9E65-7A92EF71B4BB}" dt="2022-01-26T07:01:18.254" v="0"/>
          <ac:picMkLst>
            <pc:docMk/>
            <pc:sldMk cId="2870343943" sldId="267"/>
            <ac:picMk id="1026" creationId="{C53D3484-8AE5-40A1-8F40-821B800169A0}"/>
          </ac:picMkLst>
        </pc:picChg>
        <pc:picChg chg="add mod">
          <ac:chgData name="Koskinen Katja" userId="6b24595a-6232-42b5-801c-0bf3a19bd655" providerId="ADAL" clId="{DAB08773-F421-4A58-9E65-7A92EF71B4BB}" dt="2022-01-28T06:32:22.557" v="6900" actId="1076"/>
          <ac:picMkLst>
            <pc:docMk/>
            <pc:sldMk cId="2870343943" sldId="267"/>
            <ac:picMk id="1028" creationId="{900E2D37-DC60-40B3-AFB6-BF8873E18B27}"/>
          </ac:picMkLst>
        </pc:picChg>
      </pc:sldChg>
      <pc:sldChg chg="addSp delSp modSp new mod">
        <pc:chgData name="Koskinen Katja" userId="6b24595a-6232-42b5-801c-0bf3a19bd655" providerId="ADAL" clId="{DAB08773-F421-4A58-9E65-7A92EF71B4BB}" dt="2022-01-28T07:28:20.627" v="7401" actId="20577"/>
        <pc:sldMkLst>
          <pc:docMk/>
          <pc:sldMk cId="2051045814" sldId="268"/>
        </pc:sldMkLst>
        <pc:spChg chg="mod">
          <ac:chgData name="Koskinen Katja" userId="6b24595a-6232-42b5-801c-0bf3a19bd655" providerId="ADAL" clId="{DAB08773-F421-4A58-9E65-7A92EF71B4BB}" dt="2022-01-27T05:39:31.751" v="3496" actId="27636"/>
          <ac:spMkLst>
            <pc:docMk/>
            <pc:sldMk cId="2051045814" sldId="268"/>
            <ac:spMk id="2" creationId="{9A7286A4-9CB5-4A39-BD22-439A4B86D153}"/>
          </ac:spMkLst>
        </pc:spChg>
        <pc:spChg chg="add del mod">
          <ac:chgData name="Koskinen Katja" userId="6b24595a-6232-42b5-801c-0bf3a19bd655" providerId="ADAL" clId="{DAB08773-F421-4A58-9E65-7A92EF71B4BB}" dt="2022-01-28T07:28:20.627" v="7401" actId="20577"/>
          <ac:spMkLst>
            <pc:docMk/>
            <pc:sldMk cId="2051045814" sldId="268"/>
            <ac:spMk id="3" creationId="{F8FDCDA7-35A0-4A08-A63F-008751E2298B}"/>
          </ac:spMkLst>
        </pc:spChg>
        <pc:picChg chg="add del mod">
          <ac:chgData name="Koskinen Katja" userId="6b24595a-6232-42b5-801c-0bf3a19bd655" providerId="ADAL" clId="{DAB08773-F421-4A58-9E65-7A92EF71B4BB}" dt="2022-01-26T07:57:20.178" v="2032" actId="21"/>
          <ac:picMkLst>
            <pc:docMk/>
            <pc:sldMk cId="2051045814" sldId="268"/>
            <ac:picMk id="2050" creationId="{67F7ADF2-2FDC-4EA5-A6AB-53F0ADFAF909}"/>
          </ac:picMkLst>
        </pc:picChg>
        <pc:picChg chg="add mod">
          <ac:chgData name="Koskinen Katja" userId="6b24595a-6232-42b5-801c-0bf3a19bd655" providerId="ADAL" clId="{DAB08773-F421-4A58-9E65-7A92EF71B4BB}" dt="2022-01-28T06:31:28.734" v="6895" actId="1076"/>
          <ac:picMkLst>
            <pc:docMk/>
            <pc:sldMk cId="2051045814" sldId="268"/>
            <ac:picMk id="2050" creationId="{D43B253B-CAE2-4D09-AE3D-39CB53D66552}"/>
          </ac:picMkLst>
        </pc:picChg>
        <pc:picChg chg="add mod">
          <ac:chgData name="Koskinen Katja" userId="6b24595a-6232-42b5-801c-0bf3a19bd655" providerId="ADAL" clId="{DAB08773-F421-4A58-9E65-7A92EF71B4BB}" dt="2022-01-28T06:32:35.223" v="6902" actId="1076"/>
          <ac:picMkLst>
            <pc:docMk/>
            <pc:sldMk cId="2051045814" sldId="268"/>
            <ac:picMk id="2052" creationId="{67B074E9-694E-49E2-BA68-0391013027F4}"/>
          </ac:picMkLst>
        </pc:picChg>
        <pc:picChg chg="add del mod">
          <ac:chgData name="Koskinen Katja" userId="6b24595a-6232-42b5-801c-0bf3a19bd655" providerId="ADAL" clId="{DAB08773-F421-4A58-9E65-7A92EF71B4BB}" dt="2022-01-26T07:03:26.658" v="7"/>
          <ac:picMkLst>
            <pc:docMk/>
            <pc:sldMk cId="2051045814" sldId="268"/>
            <ac:picMk id="2052" creationId="{7A12F626-43B6-4A15-BE13-9E536FF11066}"/>
          </ac:picMkLst>
        </pc:picChg>
        <pc:picChg chg="add del mod">
          <ac:chgData name="Koskinen Katja" userId="6b24595a-6232-42b5-801c-0bf3a19bd655" providerId="ADAL" clId="{DAB08773-F421-4A58-9E65-7A92EF71B4BB}" dt="2022-01-26T07:03:46.966" v="9"/>
          <ac:picMkLst>
            <pc:docMk/>
            <pc:sldMk cId="2051045814" sldId="268"/>
            <ac:picMk id="2054" creationId="{5F862C90-5C96-440B-9A5E-C2DC8BE17D28}"/>
          </ac:picMkLst>
        </pc:picChg>
      </pc:sldChg>
      <pc:sldChg chg="addSp delSp modSp new mod">
        <pc:chgData name="Koskinen Katja" userId="6b24595a-6232-42b5-801c-0bf3a19bd655" providerId="ADAL" clId="{DAB08773-F421-4A58-9E65-7A92EF71B4BB}" dt="2022-01-28T07:29:12.415" v="7434" actId="20577"/>
        <pc:sldMkLst>
          <pc:docMk/>
          <pc:sldMk cId="431829149" sldId="269"/>
        </pc:sldMkLst>
        <pc:spChg chg="mod">
          <ac:chgData name="Koskinen Katja" userId="6b24595a-6232-42b5-801c-0bf3a19bd655" providerId="ADAL" clId="{DAB08773-F421-4A58-9E65-7A92EF71B4BB}" dt="2022-01-27T05:56:02.931" v="5631" actId="20577"/>
          <ac:spMkLst>
            <pc:docMk/>
            <pc:sldMk cId="431829149" sldId="269"/>
            <ac:spMk id="2" creationId="{223DB229-4BC1-4FD6-BBAB-625EBD2CEB0A}"/>
          </ac:spMkLst>
        </pc:spChg>
        <pc:spChg chg="mod">
          <ac:chgData name="Koskinen Katja" userId="6b24595a-6232-42b5-801c-0bf3a19bd655" providerId="ADAL" clId="{DAB08773-F421-4A58-9E65-7A92EF71B4BB}" dt="2022-01-28T07:29:12.415" v="7434" actId="20577"/>
          <ac:spMkLst>
            <pc:docMk/>
            <pc:sldMk cId="431829149" sldId="269"/>
            <ac:spMk id="3" creationId="{4D200F8A-E8C5-493B-9601-25DD4E3A5D0C}"/>
          </ac:spMkLst>
        </pc:spChg>
        <pc:picChg chg="add del mod">
          <ac:chgData name="Koskinen Katja" userId="6b24595a-6232-42b5-801c-0bf3a19bd655" providerId="ADAL" clId="{DAB08773-F421-4A58-9E65-7A92EF71B4BB}" dt="2022-01-26T07:57:37.915" v="2036"/>
          <ac:picMkLst>
            <pc:docMk/>
            <pc:sldMk cId="431829149" sldId="269"/>
            <ac:picMk id="6" creationId="{0FF51F42-10BB-4015-90AD-E885E03B7BE4}"/>
          </ac:picMkLst>
        </pc:picChg>
        <pc:picChg chg="add mod">
          <ac:chgData name="Koskinen Katja" userId="6b24595a-6232-42b5-801c-0bf3a19bd655" providerId="ADAL" clId="{DAB08773-F421-4A58-9E65-7A92EF71B4BB}" dt="2022-01-28T06:31:37.244" v="6897" actId="1076"/>
          <ac:picMkLst>
            <pc:docMk/>
            <pc:sldMk cId="431829149" sldId="269"/>
            <ac:picMk id="3074" creationId="{2A2596A2-2BFC-416E-96EA-8A2B6593E132}"/>
          </ac:picMkLst>
        </pc:picChg>
        <pc:picChg chg="add del mod">
          <ac:chgData name="Koskinen Katja" userId="6b24595a-6232-42b5-801c-0bf3a19bd655" providerId="ADAL" clId="{DAB08773-F421-4A58-9E65-7A92EF71B4BB}" dt="2022-01-26T08:15:03.906" v="3462" actId="21"/>
          <ac:picMkLst>
            <pc:docMk/>
            <pc:sldMk cId="431829149" sldId="269"/>
            <ac:picMk id="3074" creationId="{E04BEADA-2EC1-44ED-9CD9-1089081B977F}"/>
          </ac:picMkLst>
        </pc:picChg>
        <pc:picChg chg="add mod">
          <ac:chgData name="Koskinen Katja" userId="6b24595a-6232-42b5-801c-0bf3a19bd655" providerId="ADAL" clId="{DAB08773-F421-4A58-9E65-7A92EF71B4BB}" dt="2022-01-28T06:32:51.010" v="6904" actId="1076"/>
          <ac:picMkLst>
            <pc:docMk/>
            <pc:sldMk cId="431829149" sldId="269"/>
            <ac:picMk id="3076" creationId="{A87398CC-26A3-4543-AC04-FDABC54B2262}"/>
          </ac:picMkLst>
        </pc:picChg>
        <pc:picChg chg="add mod">
          <ac:chgData name="Koskinen Katja" userId="6b24595a-6232-42b5-801c-0bf3a19bd655" providerId="ADAL" clId="{DAB08773-F421-4A58-9E65-7A92EF71B4BB}" dt="2022-01-28T06:36:33.591" v="7077" actId="1076"/>
          <ac:picMkLst>
            <pc:docMk/>
            <pc:sldMk cId="431829149" sldId="269"/>
            <ac:picMk id="3078" creationId="{00AC24F5-044A-4508-84AE-614D26135736}"/>
          </ac:picMkLst>
        </pc:picChg>
      </pc:sldChg>
      <pc:sldChg chg="addSp modSp new del">
        <pc:chgData name="Koskinen Katja" userId="6b24595a-6232-42b5-801c-0bf3a19bd655" providerId="ADAL" clId="{DAB08773-F421-4A58-9E65-7A92EF71B4BB}" dt="2022-01-27T05:55:30.500" v="5604" actId="47"/>
        <pc:sldMkLst>
          <pc:docMk/>
          <pc:sldMk cId="582931878" sldId="270"/>
        </pc:sldMkLst>
        <pc:picChg chg="add mod">
          <ac:chgData name="Koskinen Katja" userId="6b24595a-6232-42b5-801c-0bf3a19bd655" providerId="ADAL" clId="{DAB08773-F421-4A58-9E65-7A92EF71B4BB}" dt="2022-01-26T07:57:25.048" v="2034" actId="1076"/>
          <ac:picMkLst>
            <pc:docMk/>
            <pc:sldMk cId="582931878" sldId="270"/>
            <ac:picMk id="5" creationId="{2A7395D4-5748-47DD-BC4C-8E25EC75E583}"/>
          </ac:picMkLst>
        </pc:picChg>
      </pc:sldChg>
      <pc:sldChg chg="modSp add mod">
        <pc:chgData name="Koskinen Katja" userId="6b24595a-6232-42b5-801c-0bf3a19bd655" providerId="ADAL" clId="{DAB08773-F421-4A58-9E65-7A92EF71B4BB}" dt="2022-01-28T07:51:08.036" v="9335" actId="20577"/>
        <pc:sldMkLst>
          <pc:docMk/>
          <pc:sldMk cId="1837657700" sldId="270"/>
        </pc:sldMkLst>
        <pc:spChg chg="mod">
          <ac:chgData name="Koskinen Katja" userId="6b24595a-6232-42b5-801c-0bf3a19bd655" providerId="ADAL" clId="{DAB08773-F421-4A58-9E65-7A92EF71B4BB}" dt="2022-01-28T07:40:00.127" v="8359" actId="20577"/>
          <ac:spMkLst>
            <pc:docMk/>
            <pc:sldMk cId="1837657700" sldId="270"/>
            <ac:spMk id="2" creationId="{33DC863D-96E2-4EE3-B96B-B6202468DE18}"/>
          </ac:spMkLst>
        </pc:spChg>
        <pc:spChg chg="mod">
          <ac:chgData name="Koskinen Katja" userId="6b24595a-6232-42b5-801c-0bf3a19bd655" providerId="ADAL" clId="{DAB08773-F421-4A58-9E65-7A92EF71B4BB}" dt="2022-01-28T07:51:08.036" v="9335" actId="20577"/>
          <ac:spMkLst>
            <pc:docMk/>
            <pc:sldMk cId="1837657700" sldId="270"/>
            <ac:spMk id="3" creationId="{DE1A718B-12DA-4E9F-A7B5-453A497D26B6}"/>
          </ac:spMkLst>
        </pc:spChg>
      </pc:sldChg>
      <pc:sldChg chg="modSp add mod ord">
        <pc:chgData name="Koskinen Katja" userId="6b24595a-6232-42b5-801c-0bf3a19bd655" providerId="ADAL" clId="{DAB08773-F421-4A58-9E65-7A92EF71B4BB}" dt="2022-01-28T08:00:12.919" v="10343" actId="20577"/>
        <pc:sldMkLst>
          <pc:docMk/>
          <pc:sldMk cId="2601015386" sldId="271"/>
        </pc:sldMkLst>
        <pc:spChg chg="mod">
          <ac:chgData name="Koskinen Katja" userId="6b24595a-6232-42b5-801c-0bf3a19bd655" providerId="ADAL" clId="{DAB08773-F421-4A58-9E65-7A92EF71B4BB}" dt="2022-01-28T07:41:07.610" v="8383" actId="20577"/>
          <ac:spMkLst>
            <pc:docMk/>
            <pc:sldMk cId="2601015386" sldId="271"/>
            <ac:spMk id="2" creationId="{33DC863D-96E2-4EE3-B96B-B6202468DE18}"/>
          </ac:spMkLst>
        </pc:spChg>
        <pc:spChg chg="mod">
          <ac:chgData name="Koskinen Katja" userId="6b24595a-6232-42b5-801c-0bf3a19bd655" providerId="ADAL" clId="{DAB08773-F421-4A58-9E65-7A92EF71B4BB}" dt="2022-01-28T08:00:12.919" v="10343" actId="20577"/>
          <ac:spMkLst>
            <pc:docMk/>
            <pc:sldMk cId="2601015386" sldId="271"/>
            <ac:spMk id="3" creationId="{DE1A718B-12DA-4E9F-A7B5-453A497D26B6}"/>
          </ac:spMkLst>
        </pc:spChg>
      </pc:sldChg>
      <pc:sldChg chg="addSp delSp modSp new del">
        <pc:chgData name="Koskinen Katja" userId="6b24595a-6232-42b5-801c-0bf3a19bd655" providerId="ADAL" clId="{DAB08773-F421-4A58-9E65-7A92EF71B4BB}" dt="2022-01-27T06:07:28.148" v="6876" actId="2696"/>
        <pc:sldMkLst>
          <pc:docMk/>
          <pc:sldMk cId="3320368120" sldId="271"/>
        </pc:sldMkLst>
        <pc:picChg chg="add del mod">
          <ac:chgData name="Koskinen Katja" userId="6b24595a-6232-42b5-801c-0bf3a19bd655" providerId="ADAL" clId="{DAB08773-F421-4A58-9E65-7A92EF71B4BB}" dt="2022-01-27T06:07:22.357" v="6875" actId="478"/>
          <ac:picMkLst>
            <pc:docMk/>
            <pc:sldMk cId="3320368120" sldId="271"/>
            <ac:picMk id="5" creationId="{83FA4FA1-0566-43BB-BB64-E4428A90E7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25.2.2022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7763" y="310382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fld id="{13851BC7-B432-4747-9742-70043FBB6BD1}" type="datetime1">
              <a:rPr lang="fi-FI" smtClean="0"/>
              <a:pPr/>
              <a:t>25.2.2022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</a:t>
            </a:r>
            <a:r>
              <a:rPr lang="fi-FI" dirty="0" err="1"/>
              <a:t>ostikko</a:t>
            </a:r>
            <a:r>
              <a:rPr lang="fi-FI" dirty="0"/>
              <a:t>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25.2.2022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254186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04246" y="5253203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25.2.2022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566291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 - Vesisuihkut Oulujoell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25.2.2022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312370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400256" y="5472286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25.2.2022</a:t>
            </a:fld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604272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 - Vesisuihkut Oulujoell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25.2.2022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3604252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400256" y="5472286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25.2.2022</a:t>
            </a:fld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36674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0835" y="5208868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fld id="{13851BC7-B432-4747-9742-70043FBB6BD1}" type="datetime1">
              <a:rPr lang="fi-FI" smtClean="0"/>
              <a:pPr/>
              <a:t>25.2.2022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bg1"/>
                </a:solidFill>
                <a:latin typeface="+mn-lt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</p:spTree>
    <p:extLst>
      <p:ext uri="{BB962C8B-B14F-4D97-AF65-F5344CB8AC3E}">
        <p14:creationId xmlns:p14="http://schemas.microsoft.com/office/powerpoint/2010/main" val="174977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25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00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5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D2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1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 otsikko ja teksti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4417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25.2.2022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76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25.2.2022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446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25.2.2022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69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1222341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756926"/>
            <a:ext cx="5386917" cy="336870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1222341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756926"/>
            <a:ext cx="5389033" cy="336870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25.2.2022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01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6C37E91-CD86-40E7-8819-4941342884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3504" y="5864283"/>
            <a:ext cx="2017951" cy="46333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35C3DDA-2C41-496C-9DB1-7A05EFE7EB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60572" y="1403398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3851BC7-B432-4747-9742-70043FBB6BD1}" type="datetime1">
              <a:rPr lang="fi-FI" smtClean="0"/>
              <a:pPr/>
              <a:t>25.2.2022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89994" y="563199"/>
            <a:ext cx="11370636" cy="104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9995" y="1604797"/>
            <a:ext cx="1137063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6018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marL="0" indent="0" algn="l" defTabSz="1219170" rtl="0" eaLnBrk="1" latinLnBrk="0" hangingPunct="1">
        <a:spcBef>
          <a:spcPct val="0"/>
        </a:spcBef>
        <a:buFont typeface="Arial" panose="020B0604020202020204" pitchFamily="34" charset="0"/>
        <a:buNone/>
        <a:defRPr sz="4800" b="1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609585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1917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82875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38339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eriruoho@businessoulu.com" TargetMode="External"/><Relationship Id="rId7" Type="http://schemas.openxmlformats.org/officeDocument/2006/relationships/image" Target="../media/image21.png"/><Relationship Id="rId2" Type="http://schemas.openxmlformats.org/officeDocument/2006/relationships/hyperlink" Target="mailto:anne.rannali-kontturi@ouka.fi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hyperlink" Target="mailto:katja.koskinen@ouka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B41C8-AB4A-43B9-87CA-01281C6EA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/>
              <a:t>Gränslös</a:t>
            </a:r>
            <a:r>
              <a:rPr lang="fi-FI" b="1" dirty="0"/>
              <a:t> </a:t>
            </a:r>
            <a:r>
              <a:rPr lang="fi-FI" b="1" dirty="0" err="1"/>
              <a:t>och</a:t>
            </a:r>
            <a:r>
              <a:rPr lang="fi-FI" b="1" dirty="0"/>
              <a:t> </a:t>
            </a:r>
            <a:r>
              <a:rPr lang="fi-FI" b="1" dirty="0" err="1"/>
              <a:t>hållbar</a:t>
            </a:r>
            <a:r>
              <a:rPr lang="fi-FI" b="1" dirty="0"/>
              <a:t> </a:t>
            </a:r>
            <a:r>
              <a:rPr lang="fi-FI" b="1" dirty="0" err="1"/>
              <a:t>framtid</a:t>
            </a:r>
            <a:r>
              <a:rPr lang="fi-FI" b="1" dirty="0"/>
              <a:t> </a:t>
            </a:r>
            <a:br>
              <a:rPr lang="fi-FI" b="1" dirty="0"/>
            </a:br>
            <a:r>
              <a:rPr lang="fi-FI" b="1" dirty="0"/>
              <a:t>i </a:t>
            </a:r>
            <a:r>
              <a:rPr lang="fi-FI" b="1" dirty="0" err="1"/>
              <a:t>Bottenviksbågens</a:t>
            </a:r>
            <a:r>
              <a:rPr lang="fi-FI" b="1" dirty="0"/>
              <a:t> </a:t>
            </a:r>
            <a:r>
              <a:rPr lang="fi-FI" b="1" dirty="0" err="1"/>
              <a:t>utvecklingszonen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B04CBF-201D-46F7-ACDD-1DE4516B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26.11.2021/</a:t>
            </a:r>
          </a:p>
          <a:p>
            <a:r>
              <a:rPr lang="fi-FI" dirty="0"/>
              <a:t>28.1.2022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4FF38F7-84F6-440E-8D27-B471C50A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937" y="4347470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8E0CC-BEE6-4E5E-83A7-1653BDDF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14" y="263656"/>
            <a:ext cx="9791700" cy="927847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Gränslös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hållbar</a:t>
            </a:r>
            <a:r>
              <a:rPr lang="fi-FI" dirty="0"/>
              <a:t> </a:t>
            </a:r>
            <a:r>
              <a:rPr lang="fi-FI" dirty="0" err="1"/>
              <a:t>framtid</a:t>
            </a:r>
            <a:r>
              <a:rPr lang="fi-FI" dirty="0"/>
              <a:t> i </a:t>
            </a:r>
            <a:r>
              <a:rPr lang="fi-FI" dirty="0" err="1"/>
              <a:t>Bottenvikbågens</a:t>
            </a:r>
            <a:r>
              <a:rPr lang="fi-FI" dirty="0"/>
              <a:t> </a:t>
            </a:r>
            <a:r>
              <a:rPr lang="fi-FI" dirty="0" err="1"/>
              <a:t>utvecklingszonen</a:t>
            </a:r>
            <a:r>
              <a:rPr lang="fi-FI" dirty="0"/>
              <a:t> 2021-2023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180687-E2D4-42BC-906B-27BB24B042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414" y="1745971"/>
            <a:ext cx="5338761" cy="4193911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2000" dirty="0"/>
              <a:t>Tid för genomförande 1.9.2021-31.12.2023</a:t>
            </a:r>
          </a:p>
          <a:p>
            <a:pPr lvl="0"/>
            <a:endParaRPr lang="sv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 dirty="0"/>
              <a:t>ANM, ansökan om anslag för finansiering av utvecklingszonen: </a:t>
            </a:r>
            <a:r>
              <a:rPr lang="sv-FI" dirty="0"/>
              <a:t>anslag Stödjande av hållbar tillväxt och livskraft i regionerna</a:t>
            </a:r>
            <a:r>
              <a:rPr lang="sv-FI" sz="2000" dirty="0"/>
              <a:t>, Akke, 375 000€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FI" sz="2000" dirty="0"/>
              <a:t>Uleåborgs stad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FI" sz="2000" dirty="0"/>
              <a:t>Föreningen </a:t>
            </a:r>
            <a:r>
              <a:rPr lang="sv-FI" sz="2000" dirty="0" err="1"/>
              <a:t>Bothnian</a:t>
            </a:r>
            <a:r>
              <a:rPr lang="sv-FI" sz="2000" dirty="0"/>
              <a:t> </a:t>
            </a:r>
            <a:r>
              <a:rPr lang="sv-FI" sz="2000" dirty="0" err="1"/>
              <a:t>Arc</a:t>
            </a:r>
            <a:endParaRPr lang="sv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FI" sz="2000" dirty="0"/>
              <a:t>Norra Österbottens förbund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FI" sz="2000" dirty="0"/>
              <a:t>Expertpartner: Forststyrelsen (Naturtjänster) + VisitOulu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2000" dirty="0"/>
              <a:t>Anställda: nätverkskoordinator (koncernförvaltning) + projektchef (BO)+ trafikexpert (</a:t>
            </a:r>
            <a:r>
              <a:rPr lang="sv-FI" sz="2000" dirty="0" err="1"/>
              <a:t>köpstjänst</a:t>
            </a:r>
            <a:r>
              <a:rPr lang="sv-FI" sz="2000" dirty="0"/>
              <a:t>)</a:t>
            </a:r>
          </a:p>
          <a:p>
            <a:pPr lvl="1"/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9D2B367-1FCB-4A1E-A780-31444615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1479"/>
            <a:ext cx="4365114" cy="490289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82CBE98-CFD9-486D-840C-FD3853C71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447" y="4905241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27C4E62D-CCDB-4B73-AC89-FE5465B35864}"/>
              </a:ext>
            </a:extLst>
          </p:cNvPr>
          <p:cNvSpPr txBox="1">
            <a:spLocks/>
          </p:cNvSpPr>
          <p:nvPr/>
        </p:nvSpPr>
        <p:spPr>
          <a:xfrm>
            <a:off x="421246" y="1849349"/>
            <a:ext cx="5589137" cy="471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FI" sz="2000" dirty="0">
                <a:solidFill>
                  <a:schemeClr val="bg1"/>
                </a:solidFill>
              </a:rPr>
              <a:t>Å</a:t>
            </a:r>
            <a:r>
              <a:rPr kumimoji="0" lang="sv-FI" sz="20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terupptagande av det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gränsöverskridande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samarbetet</a:t>
            </a:r>
            <a:r>
              <a:rPr lang="fi-FI" sz="2000" dirty="0">
                <a:solidFill>
                  <a:schemeClr val="bg1"/>
                </a:solidFill>
              </a:rPr>
              <a:t>, </a:t>
            </a:r>
            <a:r>
              <a:rPr lang="fi-FI" sz="2000" dirty="0" err="1">
                <a:solidFill>
                  <a:schemeClr val="bg1"/>
                </a:solidFill>
              </a:rPr>
              <a:t>nätverks</a:t>
            </a:r>
            <a:r>
              <a:rPr lang="fi-FI" sz="2000" dirty="0">
                <a:solidFill>
                  <a:schemeClr val="bg1"/>
                </a:solidFill>
              </a:rPr>
              <a:t>- </a:t>
            </a:r>
            <a:r>
              <a:rPr lang="fi-FI" sz="2000" dirty="0" err="1">
                <a:solidFill>
                  <a:schemeClr val="bg1"/>
                </a:solidFill>
              </a:rPr>
              <a:t>och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partnersamarbetet</a:t>
            </a:r>
            <a:r>
              <a:rPr lang="fi-FI" sz="2000" dirty="0">
                <a:solidFill>
                  <a:schemeClr val="bg1"/>
                </a:solidFill>
              </a:rPr>
              <a:t>, </a:t>
            </a:r>
            <a:r>
              <a:rPr lang="fi-FI" sz="2000" dirty="0" err="1">
                <a:solidFill>
                  <a:schemeClr val="bg1"/>
                </a:solidFill>
              </a:rPr>
              <a:t>återställandet</a:t>
            </a:r>
            <a:r>
              <a:rPr lang="fi-FI" sz="2000" dirty="0">
                <a:solidFill>
                  <a:schemeClr val="bg1"/>
                </a:solidFill>
              </a:rPr>
              <a:t> av </a:t>
            </a:r>
            <a:r>
              <a:rPr lang="fi-FI" sz="2000" dirty="0" err="1">
                <a:solidFill>
                  <a:schemeClr val="bg1"/>
                </a:solidFill>
              </a:rPr>
              <a:t>förtroendet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efter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coronapandemin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Påbörjandet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av s</a:t>
            </a:r>
            <a:r>
              <a:rPr lang="fi-FI" sz="2000" dirty="0" err="1">
                <a:solidFill>
                  <a:schemeClr val="bg1"/>
                </a:solidFill>
              </a:rPr>
              <a:t>ystematiskt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nätverkssamarbete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och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utöka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det</a:t>
            </a:r>
            <a:r>
              <a:rPr lang="fi-FI" sz="2000" dirty="0">
                <a:solidFill>
                  <a:schemeClr val="bg1"/>
                </a:solidFill>
              </a:rPr>
              <a:t> i </a:t>
            </a:r>
            <a:r>
              <a:rPr lang="fi-FI" sz="2000" dirty="0" err="1">
                <a:solidFill>
                  <a:schemeClr val="bg1"/>
                </a:solidFill>
              </a:rPr>
              <a:t>Bottenviksbågen</a:t>
            </a:r>
            <a:r>
              <a:rPr lang="fi-FI" sz="2000" dirty="0">
                <a:solidFill>
                  <a:schemeClr val="bg1"/>
                </a:solidFill>
              </a:rPr>
              <a:t>, </a:t>
            </a:r>
            <a:r>
              <a:rPr lang="fi-FI" sz="2000" dirty="0" err="1">
                <a:solidFill>
                  <a:schemeClr val="bg1"/>
                </a:solidFill>
              </a:rPr>
              <a:t>prioriteringar</a:t>
            </a:r>
            <a:r>
              <a:rPr lang="fi-FI" sz="2000" dirty="0">
                <a:solidFill>
                  <a:schemeClr val="bg1"/>
                </a:solidFill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tillgänglighet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trafik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och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transportsystemer</a:t>
            </a:r>
            <a:endParaRPr kumimoji="0" lang="fi-FI" sz="20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fi-FI" sz="2000" dirty="0">
                <a:solidFill>
                  <a:schemeClr val="bg1"/>
                </a:solidFill>
              </a:rPr>
              <a:t>m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aritim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turism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3429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Identifera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behov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till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nya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gränsöverskridande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utvecklingsprocesser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och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fi-FI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starta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upp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dem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121733E-8FF6-4554-861A-A0A542B86BC5}"/>
              </a:ext>
            </a:extLst>
          </p:cNvPr>
          <p:cNvSpPr txBox="1"/>
          <p:nvPr/>
        </p:nvSpPr>
        <p:spPr>
          <a:xfrm>
            <a:off x="688369" y="78736"/>
            <a:ext cx="10307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 err="1">
                <a:solidFill>
                  <a:schemeClr val="bg1"/>
                </a:solidFill>
                <a:latin typeface="+mj-lt"/>
              </a:rPr>
              <a:t>Gränslös</a:t>
            </a:r>
            <a:r>
              <a:rPr lang="fi-FI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+mj-lt"/>
              </a:rPr>
              <a:t>och</a:t>
            </a:r>
            <a:r>
              <a:rPr lang="fi-FI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+mj-lt"/>
              </a:rPr>
              <a:t>hållbar</a:t>
            </a:r>
            <a:r>
              <a:rPr lang="fi-FI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+mj-lt"/>
              </a:rPr>
              <a:t>framtid</a:t>
            </a:r>
            <a:r>
              <a:rPr lang="fi-FI" sz="3600" b="1" dirty="0">
                <a:solidFill>
                  <a:schemeClr val="bg1"/>
                </a:solidFill>
                <a:latin typeface="+mj-lt"/>
              </a:rPr>
              <a:t> i </a:t>
            </a:r>
            <a:r>
              <a:rPr lang="fi-FI" sz="3600" b="1" dirty="0" err="1">
                <a:solidFill>
                  <a:schemeClr val="bg1"/>
                </a:solidFill>
                <a:latin typeface="+mj-lt"/>
              </a:rPr>
              <a:t>Bottenvikbågens</a:t>
            </a:r>
            <a:r>
              <a:rPr lang="fi-FI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+mj-lt"/>
              </a:rPr>
              <a:t>utvecklingszon</a:t>
            </a:r>
            <a:r>
              <a:rPr lang="fi-FI" sz="3600" b="1" dirty="0">
                <a:solidFill>
                  <a:schemeClr val="bg1"/>
                </a:solidFill>
                <a:latin typeface="+mj-lt"/>
              </a:rPr>
              <a:t> 2021-2023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7AADDF-344D-48ED-B2B2-C5639374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034" y="5672904"/>
            <a:ext cx="2017951" cy="463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Kuva 5" descr="Kuva, joka sisältää kohteen kynttelikkö&#10;&#10;Kuvaus luotu automaattisesti">
            <a:extLst>
              <a:ext uri="{FF2B5EF4-FFF2-40B4-BE49-F238E27FC236}">
                <a16:creationId xmlns:a16="http://schemas.microsoft.com/office/drawing/2014/main" id="{C3F1935E-E0DD-48CC-B129-3ED4C16C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18" y="2897252"/>
            <a:ext cx="1187368" cy="106349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B1039D-FEFB-45DC-AA46-8948858F1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932" y="2163580"/>
            <a:ext cx="1048603" cy="7132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6910FE-861E-4390-A0DB-C731ADC5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8" y="4615665"/>
            <a:ext cx="1250240" cy="14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2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A617070-D9B3-4946-9C09-68DDCA73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302" y="140779"/>
            <a:ext cx="4935677" cy="99946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Hållbar</a:t>
            </a:r>
            <a:r>
              <a:rPr lang="fi-FI" dirty="0"/>
              <a:t> </a:t>
            </a:r>
            <a:r>
              <a:rPr lang="fi-FI" dirty="0" err="1"/>
              <a:t>gränsöverskridande</a:t>
            </a:r>
            <a:r>
              <a:rPr lang="fi-FI" dirty="0"/>
              <a:t> </a:t>
            </a:r>
            <a:r>
              <a:rPr lang="fi-FI" dirty="0" err="1"/>
              <a:t>trafik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fungerande</a:t>
            </a:r>
            <a:r>
              <a:rPr lang="fi-FI" dirty="0"/>
              <a:t> </a:t>
            </a:r>
            <a:r>
              <a:rPr lang="fi-FI" dirty="0" err="1"/>
              <a:t>transportsförbindelser</a:t>
            </a:r>
            <a:r>
              <a:rPr lang="fi-FI" dirty="0"/>
              <a:t> i </a:t>
            </a:r>
            <a:r>
              <a:rPr lang="fi-FI" dirty="0" err="1"/>
              <a:t>Bottenviksbågen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A731DB-BD7D-432C-B37D-19DD6B86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4302" y="1394131"/>
            <a:ext cx="5703376" cy="4560088"/>
          </a:xfrm>
        </p:spPr>
        <p:txBody>
          <a:bodyPr>
            <a:normAutofit/>
          </a:bodyPr>
          <a:lstStyle/>
          <a:p>
            <a:r>
              <a:rPr lang="fi-FI" dirty="0" err="1"/>
              <a:t>Mål</a:t>
            </a:r>
            <a:r>
              <a:rPr lang="fi-FI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700" dirty="0" err="1"/>
              <a:t>Effektivera</a:t>
            </a:r>
            <a:r>
              <a:rPr lang="fi-FI" sz="1700" dirty="0"/>
              <a:t> </a:t>
            </a:r>
            <a:r>
              <a:rPr lang="fi-FI" sz="1700" dirty="0" err="1"/>
              <a:t>gränsöverskridande</a:t>
            </a:r>
            <a:r>
              <a:rPr lang="fi-FI" sz="1700" dirty="0"/>
              <a:t> </a:t>
            </a:r>
            <a:r>
              <a:rPr lang="fi-FI" sz="1700" dirty="0" err="1"/>
              <a:t>samarbete</a:t>
            </a:r>
            <a:r>
              <a:rPr lang="fi-FI" sz="1700" dirty="0"/>
              <a:t> i </a:t>
            </a:r>
            <a:r>
              <a:rPr lang="fi-FI" sz="1700" dirty="0" err="1"/>
              <a:t>transportsförbindelser</a:t>
            </a:r>
            <a:r>
              <a:rPr lang="fi-FI" sz="1700" dirty="0"/>
              <a:t> </a:t>
            </a:r>
            <a:r>
              <a:rPr lang="fi-FI" sz="1700" dirty="0" err="1"/>
              <a:t>och</a:t>
            </a:r>
            <a:r>
              <a:rPr lang="fi-FI" sz="1700" dirty="0"/>
              <a:t> </a:t>
            </a:r>
            <a:r>
              <a:rPr lang="fi-FI" sz="1700" dirty="0" err="1"/>
              <a:t>koordinera</a:t>
            </a:r>
            <a:r>
              <a:rPr lang="fi-FI" sz="1700" dirty="0"/>
              <a:t> </a:t>
            </a:r>
            <a:r>
              <a:rPr lang="fi-FI" sz="1700" dirty="0" err="1"/>
              <a:t>detsamma</a:t>
            </a:r>
            <a:r>
              <a:rPr lang="fi-FI" sz="17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FI" sz="1700" dirty="0">
                <a:effectLst/>
                <a:ea typeface="Calibri" panose="020F0502020204030204" pitchFamily="34" charset="0"/>
              </a:rPr>
              <a:t>Främja uppkomsten av framtidsvisionen för den regionala TEN-T stomnätskorridoren </a:t>
            </a:r>
            <a:endParaRPr lang="fi-FI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700" dirty="0" err="1"/>
              <a:t>Främja</a:t>
            </a:r>
            <a:r>
              <a:rPr lang="fi-FI" sz="1700" dirty="0"/>
              <a:t> </a:t>
            </a:r>
            <a:r>
              <a:rPr lang="fi-FI" sz="1700" dirty="0" err="1"/>
              <a:t>gränsöverskridande</a:t>
            </a:r>
            <a:r>
              <a:rPr lang="fi-FI" sz="1700" dirty="0"/>
              <a:t> </a:t>
            </a:r>
            <a:r>
              <a:rPr lang="fi-FI" sz="1700" dirty="0" err="1"/>
              <a:t>logistiska</a:t>
            </a:r>
            <a:r>
              <a:rPr lang="fi-FI" sz="1700" dirty="0"/>
              <a:t>, </a:t>
            </a:r>
            <a:r>
              <a:rPr lang="fi-FI" sz="1700" dirty="0" err="1"/>
              <a:t>hållbara</a:t>
            </a:r>
            <a:r>
              <a:rPr lang="fi-FI" sz="1700" dirty="0"/>
              <a:t> </a:t>
            </a:r>
            <a:r>
              <a:rPr lang="fi-FI" sz="1700" dirty="0" err="1"/>
              <a:t>transportlösningar</a:t>
            </a:r>
            <a:r>
              <a:rPr lang="fi-FI" sz="1700" dirty="0"/>
              <a:t>, transport- </a:t>
            </a:r>
            <a:r>
              <a:rPr lang="fi-FI" sz="1700" dirty="0" err="1"/>
              <a:t>och</a:t>
            </a:r>
            <a:r>
              <a:rPr lang="fi-FI" sz="1700" dirty="0"/>
              <a:t> </a:t>
            </a:r>
            <a:r>
              <a:rPr lang="fi-FI" sz="1700" dirty="0" err="1"/>
              <a:t>resekedjor</a:t>
            </a:r>
            <a:r>
              <a:rPr lang="fi-FI" sz="1700" dirty="0"/>
              <a:t> i </a:t>
            </a:r>
            <a:r>
              <a:rPr lang="fi-FI" sz="1700" dirty="0" err="1"/>
              <a:t>området</a:t>
            </a:r>
            <a:endParaRPr lang="fi-FI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FI" sz="1700" dirty="0">
                <a:effectLst/>
                <a:ea typeface="Calibri" panose="020F0502020204030204" pitchFamily="34" charset="0"/>
              </a:rPr>
              <a:t>Koppla ihop olika transportmedel med person- och godstransport även med tanke på investeringar i infrastruktur </a:t>
            </a:r>
            <a:endParaRPr lang="fi-FI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700" dirty="0" err="1"/>
              <a:t>Identifiera</a:t>
            </a:r>
            <a:r>
              <a:rPr lang="fi-FI" sz="1700" dirty="0"/>
              <a:t> </a:t>
            </a:r>
            <a:r>
              <a:rPr lang="fi-FI" sz="1700" dirty="0" err="1"/>
              <a:t>och</a:t>
            </a:r>
            <a:r>
              <a:rPr lang="fi-FI" sz="1700" dirty="0"/>
              <a:t> </a:t>
            </a:r>
            <a:r>
              <a:rPr lang="fi-FI" sz="1700" dirty="0" err="1"/>
              <a:t>främja</a:t>
            </a:r>
            <a:r>
              <a:rPr lang="fi-FI" sz="1700" dirty="0"/>
              <a:t> </a:t>
            </a:r>
            <a:r>
              <a:rPr lang="fi-FI" sz="1700" dirty="0" err="1"/>
              <a:t>utvecklingsuppdrag</a:t>
            </a:r>
            <a:r>
              <a:rPr lang="fi-FI" sz="1700" dirty="0"/>
              <a:t> </a:t>
            </a:r>
            <a:r>
              <a:rPr lang="fi-FI" sz="1700" dirty="0" err="1"/>
              <a:t>med</a:t>
            </a:r>
            <a:r>
              <a:rPr lang="fi-FI" sz="1700" dirty="0"/>
              <a:t> </a:t>
            </a:r>
            <a:r>
              <a:rPr lang="fi-FI" sz="1700" dirty="0" err="1"/>
              <a:t>hjälp</a:t>
            </a:r>
            <a:r>
              <a:rPr lang="fi-FI" sz="1700" dirty="0"/>
              <a:t> av </a:t>
            </a:r>
            <a:r>
              <a:rPr lang="fi-FI" sz="1700" dirty="0" err="1"/>
              <a:t>vilka</a:t>
            </a:r>
            <a:r>
              <a:rPr lang="fi-FI" sz="1700" dirty="0"/>
              <a:t> </a:t>
            </a:r>
            <a:r>
              <a:rPr lang="fi-FI" sz="1700" dirty="0" err="1"/>
              <a:t>man</a:t>
            </a:r>
            <a:r>
              <a:rPr lang="fi-FI" sz="1700" dirty="0"/>
              <a:t> </a:t>
            </a:r>
            <a:r>
              <a:rPr lang="fi-FI" sz="1700" dirty="0" err="1"/>
              <a:t>kan</a:t>
            </a:r>
            <a:r>
              <a:rPr lang="fi-FI" sz="1700" dirty="0"/>
              <a:t> </a:t>
            </a:r>
            <a:r>
              <a:rPr lang="fi-FI" sz="1700" dirty="0" err="1"/>
              <a:t>utveckla</a:t>
            </a:r>
            <a:r>
              <a:rPr lang="fi-FI" sz="1700" dirty="0"/>
              <a:t> </a:t>
            </a:r>
            <a:r>
              <a:rPr lang="fi-FI" sz="1700" dirty="0" err="1"/>
              <a:t>digitalisering</a:t>
            </a:r>
            <a:endParaRPr lang="fi-FI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FI" sz="1700" dirty="0">
                <a:effectLst/>
                <a:ea typeface="Calibri" panose="020F0502020204030204" pitchFamily="34" charset="0"/>
              </a:rPr>
              <a:t>Främja utnyttjandet inom logistiksektorn bl.a. för att uppnå klimatfördelar t.ex. i rese- och transportkedjor</a:t>
            </a:r>
            <a:endParaRPr lang="sv-SE" sz="17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0A89074B-459C-499E-A6DC-51B14646D0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798" r="4798"/>
          <a:stretch/>
        </p:blipFill>
        <p:spPr>
          <a:xfrm>
            <a:off x="0" y="323"/>
            <a:ext cx="5703376" cy="6857355"/>
          </a:xfrm>
          <a:prstGeom prst="rect">
            <a:avLst/>
          </a:prstGeom>
          <a:noFill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811455F-5B89-464C-BE0C-F97CDC30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166" y="5895545"/>
            <a:ext cx="2017951" cy="46333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05A001D-2436-4383-A754-286E4751F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556" y="5700327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5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BC42A-DA78-4BA1-A325-26524731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237"/>
            <a:ext cx="10515600" cy="1325563"/>
          </a:xfrm>
        </p:spPr>
        <p:txBody>
          <a:bodyPr/>
          <a:lstStyle/>
          <a:p>
            <a:r>
              <a:rPr lang="fi-FI" dirty="0" err="1"/>
              <a:t>Hållbar</a:t>
            </a:r>
            <a:r>
              <a:rPr lang="fi-FI" dirty="0"/>
              <a:t> </a:t>
            </a:r>
            <a:r>
              <a:rPr lang="fi-FI" dirty="0" err="1"/>
              <a:t>gränsöverskridande</a:t>
            </a:r>
            <a:r>
              <a:rPr lang="fi-FI" dirty="0"/>
              <a:t> </a:t>
            </a:r>
            <a:r>
              <a:rPr lang="fi-FI" dirty="0" err="1"/>
              <a:t>trafik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fungerande</a:t>
            </a:r>
            <a:r>
              <a:rPr lang="fi-FI" dirty="0"/>
              <a:t> </a:t>
            </a:r>
            <a:r>
              <a:rPr lang="fi-FI" dirty="0" err="1"/>
              <a:t>transportförbindelser</a:t>
            </a:r>
            <a:r>
              <a:rPr lang="fi-FI" dirty="0"/>
              <a:t> i </a:t>
            </a:r>
            <a:r>
              <a:rPr lang="fi-FI" dirty="0" err="1"/>
              <a:t>Bottenviksbågen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DC4E07-B441-4055-B340-F0C61CF9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499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Implementering</a:t>
            </a:r>
            <a:r>
              <a:rPr lang="fi-FI" dirty="0"/>
              <a:t> av </a:t>
            </a:r>
            <a:r>
              <a:rPr lang="fi-FI" dirty="0" err="1"/>
              <a:t>mål</a:t>
            </a:r>
            <a:r>
              <a:rPr lang="fi-FI" dirty="0"/>
              <a:t> </a:t>
            </a:r>
            <a:r>
              <a:rPr lang="fi-FI" dirty="0" err="1"/>
              <a:t>främjas</a:t>
            </a:r>
            <a:r>
              <a:rPr lang="fi-FI" dirty="0"/>
              <a:t> mm.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följande</a:t>
            </a:r>
            <a:r>
              <a:rPr lang="fi-FI" dirty="0"/>
              <a:t> </a:t>
            </a:r>
            <a:r>
              <a:rPr lang="fi-FI" dirty="0" err="1"/>
              <a:t>sätt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sv-FI" b="1" dirty="0">
                <a:effectLst/>
                <a:ea typeface="Calibri" panose="020F0502020204030204" pitchFamily="34" charset="0"/>
              </a:rPr>
              <a:t>1. </a:t>
            </a:r>
            <a:r>
              <a:rPr lang="sv-FI" b="1" dirty="0">
                <a:ea typeface="Calibri" panose="020F0502020204030204" pitchFamily="34" charset="0"/>
              </a:rPr>
              <a:t>S</a:t>
            </a:r>
            <a:r>
              <a:rPr lang="sv-FI" b="1" dirty="0">
                <a:effectLst/>
                <a:ea typeface="Calibri" panose="020F0502020204030204" pitchFamily="34" charset="0"/>
              </a:rPr>
              <a:t>amarbetet i den regionala planeringen av transportsystemen systematiseras, dessutom strävar olika samarbetspartner och nätverksaktiviteter till att åstadkomma gränsöverskridande transport och fungerande förbindelser. </a:t>
            </a:r>
            <a:r>
              <a:rPr lang="sv-FI" dirty="0">
                <a:effectLst/>
                <a:ea typeface="Calibri" panose="020F0502020204030204" pitchFamily="34" charset="0"/>
              </a:rPr>
              <a:t>Det fästs uppmärksamhet vid industrins, handelns, turismens och servicesektorns behov av transportsystem. Man bör också fokusera på gränsöverskridande digital infrastruktur.   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2.</a:t>
            </a:r>
            <a:r>
              <a:rPr lang="fi-FI" dirty="0"/>
              <a:t> </a:t>
            </a:r>
            <a:r>
              <a:rPr lang="sv-FI" b="1" dirty="0">
                <a:effectLst/>
                <a:ea typeface="Calibri" panose="020F0502020204030204" pitchFamily="34" charset="0"/>
              </a:rPr>
              <a:t>Påbörja arbetet för framtidsvisionen för TEN-T stomnätskorridoren i Bottenviksbågen i samarbete med centrala nätverksaktörer i Norra Sverige. </a:t>
            </a:r>
            <a:r>
              <a:rPr lang="sv-FI" dirty="0">
                <a:effectLst/>
                <a:ea typeface="Calibri" panose="020F0502020204030204" pitchFamily="34" charset="0"/>
              </a:rPr>
              <a:t>Kontakterna till Norge och Ryssland bör också beaktas.</a:t>
            </a:r>
          </a:p>
          <a:p>
            <a:pPr marL="0" indent="0">
              <a:buNone/>
            </a:pPr>
            <a:r>
              <a:rPr lang="sv-FI" dirty="0">
                <a:effectLst/>
                <a:ea typeface="Calibri" panose="020F0502020204030204" pitchFamily="34" charset="0"/>
              </a:rPr>
              <a:t>  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3. </a:t>
            </a:r>
            <a:r>
              <a:rPr lang="sv-FI" b="1" dirty="0">
                <a:effectLst/>
                <a:ea typeface="Calibri" panose="020F0502020204030204" pitchFamily="34" charset="0"/>
              </a:rPr>
              <a:t>Utvecklandet och verkställandet av TEN-T stomnätskorridorens kopplas ihop med europeiska nätverk </a:t>
            </a:r>
            <a:r>
              <a:rPr lang="fi-FI" dirty="0"/>
              <a:t>(</a:t>
            </a:r>
            <a:r>
              <a:rPr lang="fi-FI" dirty="0" err="1"/>
              <a:t>bl.a</a:t>
            </a:r>
            <a:r>
              <a:rPr lang="fi-FI" dirty="0"/>
              <a:t>. North </a:t>
            </a:r>
            <a:r>
              <a:rPr lang="fi-FI" dirty="0" err="1"/>
              <a:t>Sea</a:t>
            </a:r>
            <a:r>
              <a:rPr lang="fi-FI" dirty="0"/>
              <a:t>-Baltic and </a:t>
            </a:r>
            <a:r>
              <a:rPr lang="fi-FI" dirty="0" err="1"/>
              <a:t>Scandinavian-Mediterranean</a:t>
            </a:r>
            <a:r>
              <a:rPr lang="fi-FI" dirty="0"/>
              <a:t> </a:t>
            </a:r>
            <a:r>
              <a:rPr lang="fi-FI" dirty="0" err="1"/>
              <a:t>Corridor</a:t>
            </a:r>
            <a:r>
              <a:rPr lang="fi-FI" dirty="0"/>
              <a:t> </a:t>
            </a:r>
            <a:r>
              <a:rPr lang="fi-FI" dirty="0" err="1"/>
              <a:t>Forums</a:t>
            </a:r>
            <a:r>
              <a:rPr lang="fi-FI" dirty="0"/>
              <a:t>, Urban </a:t>
            </a:r>
            <a:r>
              <a:rPr lang="fi-FI" dirty="0" err="1"/>
              <a:t>Node</a:t>
            </a:r>
            <a:r>
              <a:rPr lang="fi-FI" dirty="0"/>
              <a:t> –</a:t>
            </a:r>
            <a:r>
              <a:rPr lang="fi-FI" dirty="0" err="1"/>
              <a:t>nätverken</a:t>
            </a:r>
            <a:r>
              <a:rPr lang="fi-FI" dirty="0"/>
              <a:t>, </a:t>
            </a:r>
            <a:r>
              <a:rPr lang="fi-FI" dirty="0" err="1"/>
              <a:t>trafikarbetsgrupperna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AEBR ja CPMR, </a:t>
            </a:r>
            <a:r>
              <a:rPr lang="fi-FI" dirty="0" err="1"/>
              <a:t>arbetet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Joint</a:t>
            </a:r>
            <a:r>
              <a:rPr lang="fi-FI" dirty="0"/>
              <a:t> Barents Transport Plan)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23F2AA-FB27-4A76-AC3C-CDA97A4E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25.2.2022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C1A065-0E28-4BE3-890C-5ED74DC4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25618"/>
            <a:ext cx="1048603" cy="7132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CBF890-C14D-4750-9B12-1D80F0E6C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849" y="6124682"/>
            <a:ext cx="201795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DC863D-96E2-4EE3-B96B-B6202468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980"/>
          </a:xfrm>
        </p:spPr>
        <p:txBody>
          <a:bodyPr/>
          <a:lstStyle/>
          <a:p>
            <a:r>
              <a:rPr lang="fi-FI" dirty="0" err="1"/>
              <a:t>Verkställda</a:t>
            </a:r>
            <a:r>
              <a:rPr lang="fi-FI" dirty="0"/>
              <a:t> </a:t>
            </a:r>
            <a:r>
              <a:rPr lang="fi-FI" dirty="0" err="1"/>
              <a:t>åtgärder</a:t>
            </a:r>
            <a:r>
              <a:rPr lang="fi-FI" dirty="0"/>
              <a:t> 9/2021-12/2021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1A718B-12DA-4E9F-A7B5-453A497D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847"/>
            <a:ext cx="10515600" cy="4782116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ANM </a:t>
            </a:r>
            <a:r>
              <a:rPr lang="fi-FI" dirty="0" err="1"/>
              <a:t>beslut</a:t>
            </a:r>
            <a:r>
              <a:rPr lang="fi-FI" dirty="0"/>
              <a:t> 29.6.2021</a:t>
            </a:r>
          </a:p>
          <a:p>
            <a:r>
              <a:rPr lang="fi-FI" dirty="0" err="1"/>
              <a:t>Utarbetande</a:t>
            </a:r>
            <a:r>
              <a:rPr lang="fi-FI" dirty="0"/>
              <a:t> av AKKE –</a:t>
            </a:r>
            <a:r>
              <a:rPr lang="fi-FI" dirty="0" err="1"/>
              <a:t>ansökan</a:t>
            </a:r>
            <a:r>
              <a:rPr lang="fi-FI" dirty="0"/>
              <a:t> 8/2021, </a:t>
            </a:r>
            <a:r>
              <a:rPr lang="fi-FI" dirty="0" err="1"/>
              <a:t>beslut</a:t>
            </a:r>
            <a:r>
              <a:rPr lang="fi-FI" dirty="0"/>
              <a:t> 11.10.2021</a:t>
            </a:r>
          </a:p>
          <a:p>
            <a:r>
              <a:rPr lang="fi-FI" dirty="0" err="1"/>
              <a:t>Organisering</a:t>
            </a:r>
            <a:r>
              <a:rPr lang="fi-FI" dirty="0"/>
              <a:t> av </a:t>
            </a:r>
            <a:r>
              <a:rPr lang="fi-FI" dirty="0" err="1"/>
              <a:t>administrativa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ekonomiska</a:t>
            </a:r>
            <a:r>
              <a:rPr lang="fi-FI" dirty="0"/>
              <a:t> </a:t>
            </a:r>
            <a:r>
              <a:rPr lang="fi-FI" dirty="0" err="1"/>
              <a:t>ärenden</a:t>
            </a:r>
            <a:r>
              <a:rPr lang="fi-FI" dirty="0"/>
              <a:t>, </a:t>
            </a:r>
            <a:r>
              <a:rPr lang="sv-FI" sz="1800" dirty="0">
                <a:effectLst/>
                <a:ea typeface="Calibri" panose="020F0502020204030204" pitchFamily="34" charset="0"/>
              </a:rPr>
              <a:t>första AKKE-mötet 9.11, </a:t>
            </a:r>
            <a:r>
              <a:rPr lang="sv-FI" sz="1800" dirty="0" err="1">
                <a:effectLst/>
                <a:ea typeface="Calibri" panose="020F0502020204030204" pitchFamily="34" charset="0"/>
              </a:rPr>
              <a:t>ihopsättande</a:t>
            </a:r>
            <a:r>
              <a:rPr lang="sv-FI" sz="1800" dirty="0">
                <a:effectLst/>
                <a:ea typeface="Calibri" panose="020F0502020204030204" pitchFamily="34" charset="0"/>
              </a:rPr>
              <a:t> av styrgrupp och arrangerande av det första mötet 1.12.2021. </a:t>
            </a:r>
            <a:endParaRPr lang="fi-FI" dirty="0"/>
          </a:p>
          <a:p>
            <a:r>
              <a:rPr lang="fi-FI" dirty="0" err="1"/>
              <a:t>Deltagande</a:t>
            </a:r>
            <a:r>
              <a:rPr lang="fi-FI" dirty="0"/>
              <a:t> i </a:t>
            </a:r>
            <a:r>
              <a:rPr lang="fi-FI" dirty="0" err="1"/>
              <a:t>regionala</a:t>
            </a:r>
            <a:r>
              <a:rPr lang="fi-FI" dirty="0"/>
              <a:t> </a:t>
            </a:r>
            <a:r>
              <a:rPr lang="fi-FI" dirty="0" err="1"/>
              <a:t>utvecklings</a:t>
            </a:r>
            <a:r>
              <a:rPr lang="fi-FI" dirty="0"/>
              <a:t> </a:t>
            </a:r>
            <a:r>
              <a:rPr lang="fi-FI" dirty="0" err="1"/>
              <a:t>temanätverks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utvecklingszoners</a:t>
            </a:r>
            <a:r>
              <a:rPr lang="fi-FI" dirty="0"/>
              <a:t> </a:t>
            </a:r>
            <a:r>
              <a:rPr lang="fi-FI" dirty="0" err="1"/>
              <a:t>kick-off</a:t>
            </a:r>
            <a:r>
              <a:rPr lang="fi-FI" dirty="0"/>
              <a:t> 27.9 (</a:t>
            </a:r>
            <a:r>
              <a:rPr lang="fi-FI" dirty="0" err="1"/>
              <a:t>Uleåborgs</a:t>
            </a:r>
            <a:r>
              <a:rPr lang="fi-FI" dirty="0"/>
              <a:t> </a:t>
            </a:r>
            <a:r>
              <a:rPr lang="fi-FI" dirty="0" err="1"/>
              <a:t>stad</a:t>
            </a:r>
            <a:r>
              <a:rPr lang="fi-FI" dirty="0"/>
              <a:t>, </a:t>
            </a:r>
            <a:r>
              <a:rPr lang="fi-FI" dirty="0" err="1"/>
              <a:t>Norra</a:t>
            </a:r>
            <a:r>
              <a:rPr lang="fi-FI" dirty="0"/>
              <a:t> </a:t>
            </a:r>
            <a:r>
              <a:rPr lang="fi-FI" dirty="0" err="1"/>
              <a:t>Österbottens</a:t>
            </a:r>
            <a:r>
              <a:rPr lang="fi-FI" dirty="0"/>
              <a:t> </a:t>
            </a:r>
            <a:r>
              <a:rPr lang="fi-FI" dirty="0" err="1"/>
              <a:t>förbund</a:t>
            </a:r>
            <a:r>
              <a:rPr lang="fi-FI" dirty="0"/>
              <a:t>), </a:t>
            </a:r>
            <a:r>
              <a:rPr lang="fi-FI" dirty="0" err="1"/>
              <a:t>deltagande</a:t>
            </a:r>
            <a:r>
              <a:rPr lang="fi-FI" dirty="0"/>
              <a:t> i </a:t>
            </a:r>
            <a:r>
              <a:rPr lang="fi-FI" dirty="0" err="1"/>
              <a:t>regionalutvecklingens</a:t>
            </a:r>
            <a:r>
              <a:rPr lang="fi-FI" dirty="0"/>
              <a:t> </a:t>
            </a:r>
            <a:r>
              <a:rPr lang="fi-FI" dirty="0" err="1"/>
              <a:t>nyhetsbrev</a:t>
            </a:r>
            <a:r>
              <a:rPr lang="fi-FI" dirty="0"/>
              <a:t> 5/2021 (</a:t>
            </a:r>
            <a:r>
              <a:rPr lang="fi-FI" dirty="0" err="1"/>
              <a:t>Uleåborgs</a:t>
            </a:r>
            <a:r>
              <a:rPr lang="fi-FI" dirty="0"/>
              <a:t> </a:t>
            </a:r>
            <a:r>
              <a:rPr lang="fi-FI" dirty="0" err="1"/>
              <a:t>stad</a:t>
            </a:r>
            <a:r>
              <a:rPr lang="fi-FI" dirty="0"/>
              <a:t> </a:t>
            </a:r>
            <a:r>
              <a:rPr lang="fi-FI" dirty="0" err="1"/>
              <a:t>koncernförvaltning</a:t>
            </a:r>
            <a:r>
              <a:rPr lang="fi-FI" dirty="0"/>
              <a:t>) Aluekehittämisen uutiskirje 5/2021 (</a:t>
            </a:r>
            <a:r>
              <a:rPr lang="fi-FI" dirty="0" err="1"/>
              <a:t>Brevet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finska</a:t>
            </a:r>
            <a:r>
              <a:rPr lang="fi-FI" dirty="0"/>
              <a:t>)</a:t>
            </a:r>
          </a:p>
          <a:p>
            <a:r>
              <a:rPr lang="fi-FI" dirty="0" err="1"/>
              <a:t>Deltagande</a:t>
            </a:r>
            <a:r>
              <a:rPr lang="fi-FI" dirty="0"/>
              <a:t> i </a:t>
            </a:r>
            <a:r>
              <a:rPr lang="fi-FI" dirty="0" err="1"/>
              <a:t>SeaCOMBO</a:t>
            </a:r>
            <a:r>
              <a:rPr lang="fi-FI" dirty="0"/>
              <a:t>: </a:t>
            </a:r>
            <a:r>
              <a:rPr lang="fi-FI" dirty="0" err="1"/>
              <a:t>Future</a:t>
            </a:r>
            <a:r>
              <a:rPr lang="fi-FI" dirty="0"/>
              <a:t> of </a:t>
            </a:r>
            <a:r>
              <a:rPr lang="fi-FI" dirty="0" err="1"/>
              <a:t>Bothnian</a:t>
            </a:r>
            <a:r>
              <a:rPr lang="fi-FI" dirty="0"/>
              <a:t> Bay </a:t>
            </a:r>
            <a:r>
              <a:rPr lang="fi-FI" dirty="0" err="1"/>
              <a:t>webbienariet</a:t>
            </a:r>
            <a:r>
              <a:rPr lang="fi-FI" dirty="0"/>
              <a:t> 6.10.21- </a:t>
            </a:r>
            <a:r>
              <a:rPr lang="fi-FI" dirty="0" err="1"/>
              <a:t>vidare</a:t>
            </a:r>
            <a:r>
              <a:rPr lang="fi-FI" dirty="0"/>
              <a:t> </a:t>
            </a:r>
            <a:r>
              <a:rPr lang="fi-FI" dirty="0" err="1"/>
              <a:t>diskussion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samarbetet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Lisa Lundstedt, </a:t>
            </a:r>
            <a:r>
              <a:rPr lang="fi-FI" dirty="0" err="1"/>
              <a:t>Bottenvikens</a:t>
            </a:r>
            <a:r>
              <a:rPr lang="fi-FI" dirty="0"/>
              <a:t> </a:t>
            </a:r>
            <a:r>
              <a:rPr lang="fi-FI" dirty="0" err="1"/>
              <a:t>Skärgård</a:t>
            </a:r>
            <a:r>
              <a:rPr lang="fi-FI" dirty="0"/>
              <a:t> 20.10 ja 30.11 (</a:t>
            </a:r>
            <a:r>
              <a:rPr lang="fi-FI" dirty="0" err="1"/>
              <a:t>Uleåborgs</a:t>
            </a:r>
            <a:r>
              <a:rPr lang="fi-FI" dirty="0"/>
              <a:t> </a:t>
            </a:r>
            <a:r>
              <a:rPr lang="fi-FI" dirty="0" err="1"/>
              <a:t>stad</a:t>
            </a:r>
            <a:r>
              <a:rPr lang="fi-FI" dirty="0"/>
              <a:t> </a:t>
            </a:r>
            <a:r>
              <a:rPr lang="fi-FI" dirty="0" err="1"/>
              <a:t>koncernförvaltning</a:t>
            </a:r>
            <a:r>
              <a:rPr lang="fi-FI" dirty="0"/>
              <a:t>, BO)</a:t>
            </a:r>
          </a:p>
          <a:p>
            <a:r>
              <a:rPr lang="fi-FI" dirty="0" err="1"/>
              <a:t>Deltagande</a:t>
            </a:r>
            <a:r>
              <a:rPr lang="fi-FI" dirty="0"/>
              <a:t> i </a:t>
            </a:r>
            <a:r>
              <a:rPr lang="en-US" dirty="0"/>
              <a:t>Coastal Tour of </a:t>
            </a:r>
            <a:r>
              <a:rPr lang="en-US" dirty="0" err="1"/>
              <a:t>Kvarken</a:t>
            </a:r>
            <a:r>
              <a:rPr lang="en-US" dirty="0"/>
              <a:t> and Bothnian Bay – workshop i </a:t>
            </a:r>
            <a:r>
              <a:rPr lang="en-US" dirty="0" err="1"/>
              <a:t>Haparanda</a:t>
            </a:r>
            <a:r>
              <a:rPr lang="en-US" dirty="0"/>
              <a:t> 26-27.10. </a:t>
            </a:r>
            <a:r>
              <a:rPr lang="sv-FI" sz="1800" dirty="0">
                <a:effectLst/>
                <a:ea typeface="Calibri" panose="020F0502020204030204" pitchFamily="34" charset="0"/>
              </a:rPr>
              <a:t>Deltagarna i workshoppen bestod av ett heltäckande antal representanter från turism- och Visit-organisationer inom Bottenviksområdet. En arbetsgrupp för uttömmande förberedelse av samarbetet </a:t>
            </a:r>
            <a:r>
              <a:rPr lang="sv-FI" sz="1800" dirty="0" err="1">
                <a:effectLst/>
                <a:ea typeface="Calibri" panose="020F0502020204030204" pitchFamily="34" charset="0"/>
              </a:rPr>
              <a:t>Interreg</a:t>
            </a:r>
            <a:r>
              <a:rPr lang="sv-FI" sz="1800" dirty="0">
                <a:effectLst/>
                <a:ea typeface="Calibri" panose="020F0502020204030204" pitchFamily="34" charset="0"/>
              </a:rPr>
              <a:t> Aurora i Bottenviksbågen och i Kvarken grundas</a:t>
            </a:r>
            <a:r>
              <a:rPr lang="en-US" sz="1800" dirty="0">
                <a:effectLst/>
                <a:ea typeface="Calibri" panose="020F0502020204030204" pitchFamily="34" charset="0"/>
              </a:rPr>
              <a:t>.</a:t>
            </a:r>
            <a:r>
              <a:rPr lang="en-US" dirty="0"/>
              <a:t> Anna Meriruoho med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gruppen</a:t>
            </a:r>
            <a:r>
              <a:rPr lang="en-US" dirty="0"/>
              <a:t>. </a:t>
            </a:r>
          </a:p>
          <a:p>
            <a:r>
              <a:rPr lang="fi-FI" dirty="0" err="1"/>
              <a:t>Rekryteringsprocess</a:t>
            </a:r>
            <a:r>
              <a:rPr lang="fi-FI" dirty="0"/>
              <a:t> av en </a:t>
            </a:r>
            <a:r>
              <a:rPr lang="fi-FI" dirty="0" err="1"/>
              <a:t>nätverkskoordinator</a:t>
            </a:r>
            <a:r>
              <a:rPr lang="fi-FI" dirty="0"/>
              <a:t> 10-11/2021 (</a:t>
            </a:r>
            <a:r>
              <a:rPr lang="fi-FI" dirty="0" err="1"/>
              <a:t>Uleåborgs</a:t>
            </a:r>
            <a:r>
              <a:rPr lang="fi-FI" dirty="0"/>
              <a:t> </a:t>
            </a:r>
            <a:r>
              <a:rPr lang="fi-FI" dirty="0" err="1"/>
              <a:t>stad</a:t>
            </a:r>
            <a:r>
              <a:rPr lang="fi-FI" dirty="0"/>
              <a:t> </a:t>
            </a:r>
            <a:r>
              <a:rPr lang="fi-FI" dirty="0" err="1"/>
              <a:t>koncernförvaltning</a:t>
            </a:r>
            <a:r>
              <a:rPr lang="fi-FI" dirty="0"/>
              <a:t>, BO)</a:t>
            </a:r>
          </a:p>
          <a:p>
            <a:r>
              <a:rPr lang="sv-FI" sz="1800" dirty="0">
                <a:effectLst/>
                <a:ea typeface="Calibri" panose="020F0502020204030204" pitchFamily="34" charset="0"/>
              </a:rPr>
              <a:t>Utarbetande av en arbetsplan för transportpartnerskap har påbörjats </a:t>
            </a:r>
            <a:r>
              <a:rPr lang="fi-FI" dirty="0"/>
              <a:t>(</a:t>
            </a:r>
            <a:r>
              <a:rPr lang="fi-FI" dirty="0" err="1"/>
              <a:t>Uleåborg</a:t>
            </a:r>
            <a:r>
              <a:rPr lang="fi-FI" dirty="0"/>
              <a:t> </a:t>
            </a:r>
            <a:r>
              <a:rPr lang="fi-FI" dirty="0" err="1"/>
              <a:t>stad</a:t>
            </a:r>
            <a:r>
              <a:rPr lang="fi-FI" dirty="0"/>
              <a:t>, Business Oulu, </a:t>
            </a:r>
            <a:r>
              <a:rPr lang="fi-FI" dirty="0" err="1"/>
              <a:t>Norra</a:t>
            </a:r>
            <a:r>
              <a:rPr lang="fi-FI" dirty="0"/>
              <a:t> </a:t>
            </a:r>
            <a:r>
              <a:rPr lang="fi-FI" dirty="0" err="1"/>
              <a:t>Österbottens</a:t>
            </a:r>
            <a:r>
              <a:rPr lang="fi-FI" dirty="0"/>
              <a:t> </a:t>
            </a:r>
            <a:r>
              <a:rPr lang="fi-FI" dirty="0" err="1"/>
              <a:t>förbund</a:t>
            </a:r>
            <a:r>
              <a:rPr lang="fi-FI" dirty="0"/>
              <a:t>), workshop </a:t>
            </a:r>
            <a:r>
              <a:rPr lang="fi-FI" dirty="0" err="1"/>
              <a:t>med</a:t>
            </a:r>
            <a:r>
              <a:rPr lang="fi-FI" dirty="0"/>
              <a:t> de </a:t>
            </a:r>
            <a:r>
              <a:rPr lang="fi-FI" dirty="0" err="1"/>
              <a:t>regionala</a:t>
            </a:r>
            <a:r>
              <a:rPr lang="fi-FI" dirty="0"/>
              <a:t> </a:t>
            </a:r>
            <a:r>
              <a:rPr lang="fi-FI" dirty="0" err="1"/>
              <a:t>aktörer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förberetts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förverkligats</a:t>
            </a:r>
            <a:r>
              <a:rPr lang="fi-FI" dirty="0"/>
              <a:t> i </a:t>
            </a:r>
            <a:r>
              <a:rPr lang="fi-FI" dirty="0" err="1"/>
              <a:t>Torneå</a:t>
            </a:r>
            <a:r>
              <a:rPr lang="fi-FI" dirty="0"/>
              <a:t>  25.11.21 –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kom</a:t>
            </a:r>
            <a:r>
              <a:rPr lang="fi-FI" dirty="0"/>
              <a:t> </a:t>
            </a:r>
            <a:r>
              <a:rPr lang="fi-FI" dirty="0" err="1"/>
              <a:t>överns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fortsätta</a:t>
            </a:r>
            <a:r>
              <a:rPr lang="fi-FI" dirty="0"/>
              <a:t> </a:t>
            </a:r>
            <a:r>
              <a:rPr lang="fi-FI" dirty="0" err="1"/>
              <a:t>åtgärder</a:t>
            </a:r>
            <a:endParaRPr lang="fi-FI" dirty="0"/>
          </a:p>
          <a:p>
            <a:r>
              <a:rPr lang="sv-FI" sz="1800" dirty="0">
                <a:effectLst/>
                <a:ea typeface="Calibri" panose="020F0502020204030204" pitchFamily="34" charset="0"/>
              </a:rPr>
              <a:t>Presenterats i Uleåborgs-områdets ledningsgrupp för transport</a:t>
            </a:r>
            <a:r>
              <a:rPr lang="fi-FI" dirty="0"/>
              <a:t> (</a:t>
            </a:r>
            <a:r>
              <a:rPr lang="fi-FI" dirty="0" err="1"/>
              <a:t>möte</a:t>
            </a:r>
            <a:r>
              <a:rPr lang="fi-FI" dirty="0"/>
              <a:t> 16.9 ja 3.11).</a:t>
            </a:r>
          </a:p>
          <a:p>
            <a:r>
              <a:rPr lang="sv-FI" sz="1800" dirty="0">
                <a:effectLst/>
                <a:ea typeface="Calibri" panose="020F0502020204030204" pitchFamily="34" charset="0"/>
              </a:rPr>
              <a:t>Projektet har presenterats för stadsstyrelsen i Luleå 10.11., för de nordiska ländernas gränskommittéer 19.11., för transportsamarbetets</a:t>
            </a:r>
            <a:r>
              <a:rPr lang="fi-FI" sz="1800" dirty="0">
                <a:effectLst/>
                <a:ea typeface="Calibri" panose="020F0502020204030204" pitchFamily="34" charset="0"/>
              </a:rPr>
              <a:t> </a:t>
            </a:r>
            <a:r>
              <a:rPr lang="fi-FI" dirty="0" err="1"/>
              <a:t>regionala</a:t>
            </a:r>
            <a:r>
              <a:rPr lang="fi-FI" dirty="0"/>
              <a:t> </a:t>
            </a:r>
            <a:r>
              <a:rPr lang="fi-FI" dirty="0" err="1"/>
              <a:t>samarbetspartner</a:t>
            </a:r>
            <a:r>
              <a:rPr lang="fi-FI" dirty="0"/>
              <a:t> 25.11. </a:t>
            </a:r>
            <a:r>
              <a:rPr lang="fi-FI" dirty="0" err="1"/>
              <a:t>och</a:t>
            </a:r>
            <a:r>
              <a:rPr lang="fi-FI" dirty="0"/>
              <a:t> för </a:t>
            </a:r>
            <a:r>
              <a:rPr lang="fi-FI" dirty="0" err="1"/>
              <a:t>Norra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transportforum 26.11. (</a:t>
            </a:r>
            <a:r>
              <a:rPr lang="fi-FI" dirty="0" err="1"/>
              <a:t>Uleåborgs</a:t>
            </a:r>
            <a:r>
              <a:rPr lang="fi-FI" dirty="0"/>
              <a:t> </a:t>
            </a:r>
            <a:r>
              <a:rPr lang="fi-FI" dirty="0" err="1"/>
              <a:t>stad</a:t>
            </a:r>
            <a:r>
              <a:rPr lang="fi-FI" dirty="0"/>
              <a:t>, </a:t>
            </a:r>
            <a:r>
              <a:rPr lang="fi-FI" dirty="0" err="1"/>
              <a:t>koncernförvaltning</a:t>
            </a:r>
            <a:r>
              <a:rPr lang="fi-FI" dirty="0"/>
              <a:t>)</a:t>
            </a:r>
          </a:p>
          <a:p>
            <a:r>
              <a:rPr lang="fi-FI" dirty="0" err="1"/>
              <a:t>Offentlig</a:t>
            </a:r>
            <a:r>
              <a:rPr lang="fi-FI" dirty="0"/>
              <a:t> </a:t>
            </a:r>
            <a:r>
              <a:rPr lang="fi-FI" dirty="0" err="1"/>
              <a:t>upphandling</a:t>
            </a:r>
            <a:r>
              <a:rPr lang="fi-FI" dirty="0"/>
              <a:t> av </a:t>
            </a:r>
            <a:r>
              <a:rPr lang="fi-FI" dirty="0" err="1"/>
              <a:t>trafikkonsult</a:t>
            </a:r>
            <a:r>
              <a:rPr lang="fi-FI" dirty="0"/>
              <a:t> 1-2/2022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59810F-FC33-4094-A4ED-355C4C3F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25.2.2022</a:t>
            </a:fld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1FF3ED-0328-4276-A703-31B391D3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2" y="6037262"/>
            <a:ext cx="9429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0E2D37-DC60-40B3-AFB6-BF8873E1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6119812"/>
            <a:ext cx="1819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4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286A4-9CB5-4A39-BD22-439A4B86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Utveckling</a:t>
            </a:r>
            <a:r>
              <a:rPr lang="fi-FI" dirty="0"/>
              <a:t> av </a:t>
            </a:r>
            <a:r>
              <a:rPr lang="fi-FI" dirty="0" err="1"/>
              <a:t>maritima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nordliga</a:t>
            </a:r>
            <a:r>
              <a:rPr lang="fi-FI" dirty="0"/>
              <a:t> </a:t>
            </a:r>
            <a:r>
              <a:rPr lang="fi-FI" dirty="0" err="1"/>
              <a:t>turismen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Bottenvikbågens</a:t>
            </a:r>
            <a:r>
              <a:rPr lang="fi-FI" dirty="0"/>
              <a:t> </a:t>
            </a:r>
            <a:r>
              <a:rPr lang="fi-FI" dirty="0" err="1"/>
              <a:t>område</a:t>
            </a:r>
            <a:br>
              <a:rPr lang="fi-FI" dirty="0"/>
            </a:br>
            <a:endParaRPr lang="sv-SE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DCDA7-35A0-4A08-A63F-008751E22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err="1"/>
              <a:t>Verkställandet</a:t>
            </a:r>
            <a:r>
              <a:rPr lang="fi-FI" dirty="0"/>
              <a:t> av </a:t>
            </a:r>
            <a:r>
              <a:rPr lang="fi-FI" dirty="0" err="1"/>
              <a:t>målen</a:t>
            </a:r>
            <a:r>
              <a:rPr lang="fi-FI" dirty="0"/>
              <a:t> </a:t>
            </a:r>
            <a:r>
              <a:rPr lang="fi-FI" dirty="0" err="1"/>
              <a:t>främjas</a:t>
            </a:r>
            <a:r>
              <a:rPr lang="fi-FI" dirty="0"/>
              <a:t> </a:t>
            </a:r>
            <a:r>
              <a:rPr lang="fi-FI" dirty="0" err="1"/>
              <a:t>bl.a</a:t>
            </a:r>
            <a:r>
              <a:rPr lang="fi-FI" dirty="0"/>
              <a:t>. av </a:t>
            </a:r>
            <a:r>
              <a:rPr lang="fi-FI" dirty="0" err="1"/>
              <a:t>följande</a:t>
            </a:r>
            <a:r>
              <a:rPr lang="fi-FI" dirty="0"/>
              <a:t> </a:t>
            </a:r>
            <a:r>
              <a:rPr lang="fi-FI" dirty="0" err="1"/>
              <a:t>åtgärder</a:t>
            </a:r>
            <a:r>
              <a:rPr lang="fi-FI" dirty="0"/>
              <a:t>:</a:t>
            </a:r>
          </a:p>
          <a:p>
            <a:pPr>
              <a:buFontTx/>
              <a:buChar char="-"/>
            </a:pPr>
            <a:r>
              <a:rPr lang="fi-FI" b="1" dirty="0" err="1"/>
              <a:t>Bottenvikbågens</a:t>
            </a:r>
            <a:r>
              <a:rPr lang="fi-FI" b="1" dirty="0"/>
              <a:t> </a:t>
            </a:r>
            <a:r>
              <a:rPr lang="fi-FI" b="1" dirty="0" err="1"/>
              <a:t>turistmål</a:t>
            </a:r>
            <a:r>
              <a:rPr lang="fi-FI" b="1" dirty="0"/>
              <a:t> </a:t>
            </a:r>
            <a:r>
              <a:rPr lang="fi-FI" b="1" dirty="0" err="1"/>
              <a:t>och</a:t>
            </a:r>
            <a:r>
              <a:rPr lang="fi-FI" b="1" dirty="0"/>
              <a:t> –</a:t>
            </a:r>
            <a:r>
              <a:rPr lang="fi-FI" b="1" dirty="0" err="1"/>
              <a:t>tjänster</a:t>
            </a:r>
            <a:r>
              <a:rPr lang="fi-FI" b="1" dirty="0"/>
              <a:t> </a:t>
            </a:r>
            <a:r>
              <a:rPr lang="fi-FI" b="1" dirty="0" err="1"/>
              <a:t>kartläggs</a:t>
            </a:r>
            <a:r>
              <a:rPr lang="fi-FI" b="1" dirty="0"/>
              <a:t> </a:t>
            </a:r>
            <a:r>
              <a:rPr lang="fi-FI" b="1" dirty="0" err="1"/>
              <a:t>och</a:t>
            </a:r>
            <a:r>
              <a:rPr lang="fi-FI" b="1" dirty="0"/>
              <a:t> </a:t>
            </a:r>
            <a:r>
              <a:rPr lang="fi-FI" b="1" dirty="0" err="1"/>
              <a:t>sammanställs</a:t>
            </a:r>
            <a:endParaRPr lang="fi-FI" b="1" dirty="0"/>
          </a:p>
          <a:p>
            <a:pPr lvl="1">
              <a:buFontTx/>
              <a:buChar char="-"/>
            </a:pPr>
            <a:r>
              <a:rPr lang="fi-FI" dirty="0" err="1"/>
              <a:t>Naturområden</a:t>
            </a:r>
            <a:r>
              <a:rPr lang="fi-FI" dirty="0"/>
              <a:t>, </a:t>
            </a:r>
            <a:r>
              <a:rPr lang="fi-FI" dirty="0" err="1"/>
              <a:t>kulturarv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–</a:t>
            </a:r>
            <a:r>
              <a:rPr lang="fi-FI" dirty="0" err="1"/>
              <a:t>miljöer</a:t>
            </a:r>
            <a:r>
              <a:rPr lang="fi-FI" dirty="0"/>
              <a:t> </a:t>
            </a:r>
            <a:r>
              <a:rPr lang="fi-FI" dirty="0" err="1"/>
              <a:t>samt</a:t>
            </a:r>
            <a:r>
              <a:rPr lang="fi-FI" dirty="0"/>
              <a:t> </a:t>
            </a:r>
            <a:r>
              <a:rPr lang="fi-FI" dirty="0" err="1"/>
              <a:t>platser</a:t>
            </a:r>
            <a:r>
              <a:rPr lang="fi-FI" dirty="0"/>
              <a:t> för </a:t>
            </a:r>
            <a:r>
              <a:rPr lang="fi-FI" dirty="0" err="1"/>
              <a:t>fritidsaktiviteter</a:t>
            </a:r>
            <a:r>
              <a:rPr lang="fi-FI" dirty="0"/>
              <a:t> (</a:t>
            </a:r>
            <a:r>
              <a:rPr lang="fi-FI" dirty="0" err="1"/>
              <a:t>hamnar</a:t>
            </a:r>
            <a:r>
              <a:rPr lang="fi-FI" dirty="0"/>
              <a:t>, </a:t>
            </a:r>
            <a:r>
              <a:rPr lang="fi-FI" dirty="0" err="1"/>
              <a:t>semesterbyar</a:t>
            </a:r>
            <a:r>
              <a:rPr lang="fi-FI" dirty="0"/>
              <a:t> </a:t>
            </a:r>
            <a:r>
              <a:rPr lang="fi-FI" dirty="0" err="1"/>
              <a:t>o.s.v</a:t>
            </a:r>
            <a:r>
              <a:rPr lang="fi-FI" dirty="0"/>
              <a:t>.)</a:t>
            </a:r>
          </a:p>
          <a:p>
            <a:pPr lvl="1">
              <a:buFontTx/>
              <a:buChar char="-"/>
            </a:pPr>
            <a:r>
              <a:rPr lang="fi-FI" dirty="0" err="1"/>
              <a:t>Besök</a:t>
            </a:r>
            <a:r>
              <a:rPr lang="fi-FI" dirty="0"/>
              <a:t> för </a:t>
            </a:r>
            <a:r>
              <a:rPr lang="fi-FI" dirty="0" err="1"/>
              <a:t>benchmarkning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destinationer</a:t>
            </a:r>
            <a:r>
              <a:rPr lang="fi-FI" dirty="0"/>
              <a:t> i </a:t>
            </a:r>
            <a:r>
              <a:rPr lang="fi-FI" dirty="0" err="1"/>
              <a:t>skärgården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hitta</a:t>
            </a:r>
            <a:r>
              <a:rPr lang="fi-FI" dirty="0"/>
              <a:t> </a:t>
            </a:r>
            <a:r>
              <a:rPr lang="fi-FI" dirty="0" err="1"/>
              <a:t>väl</a:t>
            </a:r>
            <a:r>
              <a:rPr lang="fi-FI" dirty="0"/>
              <a:t> </a:t>
            </a:r>
            <a:r>
              <a:rPr lang="fi-FI" dirty="0" err="1"/>
              <a:t>fungerande</a:t>
            </a:r>
            <a:r>
              <a:rPr lang="fi-FI" dirty="0"/>
              <a:t> </a:t>
            </a:r>
            <a:r>
              <a:rPr lang="fi-FI" dirty="0" err="1"/>
              <a:t>förfarinssätt</a:t>
            </a:r>
            <a:endParaRPr lang="fi-FI" dirty="0"/>
          </a:p>
          <a:p>
            <a:pPr>
              <a:buFontTx/>
              <a:buChar char="-"/>
            </a:pPr>
            <a:r>
              <a:rPr lang="fi-FI" b="1" dirty="0" err="1"/>
              <a:t>Koncept</a:t>
            </a:r>
            <a:r>
              <a:rPr lang="fi-FI" b="1" dirty="0"/>
              <a:t> för </a:t>
            </a:r>
            <a:r>
              <a:rPr lang="fi-FI" b="1" dirty="0" err="1"/>
              <a:t>service</a:t>
            </a:r>
            <a:r>
              <a:rPr lang="fi-FI" b="1" dirty="0"/>
              <a:t>, </a:t>
            </a:r>
            <a:r>
              <a:rPr lang="fi-FI" b="1" dirty="0" err="1"/>
              <a:t>modeller</a:t>
            </a:r>
            <a:r>
              <a:rPr lang="fi-FI" b="1" dirty="0"/>
              <a:t> för </a:t>
            </a:r>
            <a:r>
              <a:rPr lang="fi-FI" b="1" dirty="0" err="1"/>
              <a:t>affärverksamhet</a:t>
            </a:r>
            <a:r>
              <a:rPr lang="fi-FI" b="1" dirty="0"/>
              <a:t> </a:t>
            </a:r>
            <a:r>
              <a:rPr lang="fi-FI" b="1" dirty="0" err="1"/>
              <a:t>och</a:t>
            </a:r>
            <a:r>
              <a:rPr lang="fi-FI" b="1" dirty="0"/>
              <a:t> </a:t>
            </a:r>
            <a:r>
              <a:rPr lang="fi-FI" b="1" dirty="0" err="1"/>
              <a:t>tillgång</a:t>
            </a:r>
            <a:r>
              <a:rPr lang="fi-FI" b="1" dirty="0"/>
              <a:t> </a:t>
            </a:r>
            <a:r>
              <a:rPr lang="fi-FI" b="1" dirty="0" err="1"/>
              <a:t>till</a:t>
            </a:r>
            <a:r>
              <a:rPr lang="fi-FI" b="1" dirty="0"/>
              <a:t> </a:t>
            </a:r>
            <a:r>
              <a:rPr lang="fi-FI" b="1" dirty="0" err="1"/>
              <a:t>service</a:t>
            </a:r>
            <a:r>
              <a:rPr lang="fi-FI" b="1" dirty="0"/>
              <a:t> </a:t>
            </a:r>
            <a:r>
              <a:rPr lang="fi-FI" b="1" dirty="0" err="1"/>
              <a:t>utvecklas</a:t>
            </a:r>
            <a:endParaRPr lang="fi-FI" b="1" dirty="0"/>
          </a:p>
          <a:p>
            <a:pPr lvl="1">
              <a:buFontTx/>
              <a:buChar char="-"/>
            </a:pPr>
            <a:r>
              <a:rPr lang="sv-SE" dirty="0"/>
              <a:t>Gemensam </a:t>
            </a:r>
            <a:r>
              <a:rPr lang="sv-SE" dirty="0" err="1"/>
              <a:t>produktifiering</a:t>
            </a:r>
            <a:r>
              <a:rPr lang="sv-SE" dirty="0"/>
              <a:t> för att skapa temahelheter inleds</a:t>
            </a:r>
          </a:p>
          <a:p>
            <a:pPr lvl="1">
              <a:buFontTx/>
              <a:buChar char="-"/>
            </a:pPr>
            <a:r>
              <a:rPr lang="sv-SE" dirty="0"/>
              <a:t>Helheter för rundresor planeras</a:t>
            </a:r>
          </a:p>
          <a:p>
            <a:pPr lvl="1">
              <a:buFontTx/>
              <a:buChar char="-"/>
            </a:pPr>
            <a:r>
              <a:rPr lang="sv-SE" dirty="0"/>
              <a:t>Resultat av opinionsundersökningar bland turister och forskning om lyckade förfaringssätt sammanställs</a:t>
            </a:r>
          </a:p>
          <a:p>
            <a:pPr lvl="1">
              <a:buFontTx/>
              <a:buChar char="-"/>
            </a:pPr>
            <a:r>
              <a:rPr lang="sv-SE" dirty="0"/>
              <a:t>Dialoger med företag om flaskhalsar, om behov och utveckling för att kunna identifiera dessa</a:t>
            </a:r>
          </a:p>
          <a:p>
            <a:pPr>
              <a:buFontTx/>
              <a:buChar char="-"/>
            </a:pPr>
            <a:r>
              <a:rPr lang="sv-SE" b="1" dirty="0"/>
              <a:t>Turismnätverk och partnerskap förstärks</a:t>
            </a:r>
          </a:p>
          <a:p>
            <a:pPr lvl="1">
              <a:buFontTx/>
              <a:buChar char="-"/>
            </a:pPr>
            <a:r>
              <a:rPr lang="sv-SE" dirty="0"/>
              <a:t>Omstart av Bottenvikens maritima forummöten</a:t>
            </a:r>
          </a:p>
          <a:p>
            <a:pPr lvl="1">
              <a:buFontTx/>
              <a:buChar char="-"/>
            </a:pPr>
            <a:r>
              <a:rPr lang="sv-SE" dirty="0"/>
              <a:t>Webbplatserna visitbothnianbay.com/bottenviken.se utreds; vilket är deras nuvarande tillstånd, plan om hur de skall utvecklas görs upp</a:t>
            </a:r>
          </a:p>
          <a:p>
            <a:pPr lvl="1">
              <a:buFontTx/>
              <a:buChar char="-"/>
            </a:pPr>
            <a:r>
              <a:rPr lang="sv-SE" dirty="0"/>
              <a:t>Förutsättning för att anhålla om medel från programmet </a:t>
            </a:r>
            <a:r>
              <a:rPr lang="sv-SE" dirty="0" err="1"/>
              <a:t>Interreg</a:t>
            </a:r>
            <a:r>
              <a:rPr lang="sv-SE" dirty="0"/>
              <a:t> Aurora för det gemensamma projektet befästs genom att påbörja förhandling med Torne älvdal och Kvarken</a:t>
            </a:r>
          </a:p>
          <a:p>
            <a:pPr>
              <a:buFontTx/>
              <a:buChar char="-"/>
            </a:pPr>
            <a:r>
              <a:rPr lang="sv-SE" b="1" dirty="0"/>
              <a:t>Den gemensamma synligheten och verkställande av marknadsföringsförsök</a:t>
            </a:r>
          </a:p>
          <a:p>
            <a:pPr lvl="1">
              <a:buFontTx/>
              <a:buChar char="-"/>
            </a:pPr>
            <a:r>
              <a:rPr lang="sv-SE" dirty="0"/>
              <a:t>Åtgärder för att utöka och förbättra tillgängligheten och möjligheterna att upptäcka de olika miljöerna och objekten planeras, det maritima innehållet lyfts fram, digitalt </a:t>
            </a:r>
            <a:r>
              <a:rPr lang="sv-SE" dirty="0" err="1"/>
              <a:t>innehål</a:t>
            </a:r>
            <a:r>
              <a:rPr lang="sv-SE" dirty="0"/>
              <a:t> skapas</a:t>
            </a:r>
          </a:p>
          <a:p>
            <a:pPr lvl="1">
              <a:buFontTx/>
              <a:buChar char="-"/>
            </a:pPr>
            <a:r>
              <a:rPr lang="sv-SE" dirty="0"/>
              <a:t>Småskaliga marknadsföringsförsök genomförs, kampanjer B2B och B2C</a:t>
            </a:r>
          </a:p>
          <a:p>
            <a:pPr lvl="2">
              <a:buFontTx/>
              <a:buChar char="-"/>
            </a:pPr>
            <a:r>
              <a:rPr lang="sv-SE" dirty="0"/>
              <a:t>För researrangörer, konsumenter, beslutsfattare och medier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EF5F8C-E5BB-4AC7-9E62-144CAAA4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25.2.2022</a:t>
            </a:fld>
            <a:endParaRPr lang="fi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3B253B-CAE2-4D09-AE3D-39CB53D6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50" y="6091006"/>
            <a:ext cx="9429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7B074E9-694E-49E2-BA68-03910130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75" y="5990993"/>
            <a:ext cx="1819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4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3DB229-4BC1-4FD6-BBAB-625EBD2C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Projektets</a:t>
            </a:r>
            <a:r>
              <a:rPr lang="fi-FI" dirty="0"/>
              <a:t> </a:t>
            </a:r>
            <a:r>
              <a:rPr lang="fi-FI" dirty="0" err="1"/>
              <a:t>åtgärder</a:t>
            </a:r>
            <a:r>
              <a:rPr lang="fi-FI" dirty="0"/>
              <a:t> </a:t>
            </a:r>
            <a:r>
              <a:rPr lang="fi-FI" dirty="0" err="1"/>
              <a:t>våren</a:t>
            </a:r>
            <a:r>
              <a:rPr lang="fi-FI" dirty="0"/>
              <a:t> 2022</a:t>
            </a:r>
            <a:endParaRPr lang="sv-SE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200F8A-E8C5-493B-9601-25DD4E3A5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285"/>
            <a:ext cx="7257836" cy="4779678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mindre</a:t>
            </a:r>
            <a:r>
              <a:rPr lang="fi-FI" dirty="0"/>
              <a:t> </a:t>
            </a:r>
            <a:r>
              <a:rPr lang="fi-FI" dirty="0" err="1"/>
              <a:t>arbetsgruppens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Interreg</a:t>
            </a:r>
            <a:r>
              <a:rPr lang="fi-FI" dirty="0"/>
              <a:t> Aurora </a:t>
            </a:r>
            <a:r>
              <a:rPr lang="fi-FI" dirty="0" err="1"/>
              <a:t>möte</a:t>
            </a:r>
            <a:r>
              <a:rPr lang="fi-FI" dirty="0"/>
              <a:t> 14.1., </a:t>
            </a:r>
            <a:r>
              <a:rPr lang="fi-FI" dirty="0" err="1"/>
              <a:t>ansökan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Interreg</a:t>
            </a:r>
            <a:r>
              <a:rPr lang="fi-FI" dirty="0"/>
              <a:t> </a:t>
            </a:r>
            <a:r>
              <a:rPr lang="fi-FI" dirty="0" err="1"/>
              <a:t>inlämnas</a:t>
            </a:r>
            <a:r>
              <a:rPr lang="fi-FI" dirty="0"/>
              <a:t> 04-06/2022</a:t>
            </a:r>
          </a:p>
          <a:p>
            <a:r>
              <a:rPr lang="fi-FI" dirty="0" err="1"/>
              <a:t>Aktörerna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turismen</a:t>
            </a:r>
            <a:r>
              <a:rPr lang="fi-FI" dirty="0"/>
              <a:t> </a:t>
            </a: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Bottenvikens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Kvarken</a:t>
            </a:r>
            <a:r>
              <a:rPr lang="fi-FI" dirty="0"/>
              <a:t> </a:t>
            </a:r>
            <a:r>
              <a:rPr lang="fi-FI" dirty="0" err="1"/>
              <a:t>träffas</a:t>
            </a:r>
            <a:r>
              <a:rPr lang="fi-FI" dirty="0"/>
              <a:t> via </a:t>
            </a:r>
            <a:r>
              <a:rPr lang="fi-FI" dirty="0" err="1"/>
              <a:t>Teams</a:t>
            </a:r>
            <a:r>
              <a:rPr lang="fi-FI" dirty="0"/>
              <a:t> 20.1.2022 </a:t>
            </a:r>
          </a:p>
          <a:p>
            <a:r>
              <a:rPr lang="fi-FI" dirty="0"/>
              <a:t>En </a:t>
            </a:r>
            <a:r>
              <a:rPr lang="fi-FI" dirty="0" err="1"/>
              <a:t>nätverkskoordinator</a:t>
            </a:r>
            <a:r>
              <a:rPr lang="fi-FI" dirty="0"/>
              <a:t> </a:t>
            </a:r>
            <a:r>
              <a:rPr lang="fi-FI" dirty="0" err="1"/>
              <a:t>påbörjade</a:t>
            </a:r>
            <a:r>
              <a:rPr lang="fi-FI" dirty="0"/>
              <a:t> </a:t>
            </a:r>
            <a:r>
              <a:rPr lang="fi-FI" dirty="0" err="1"/>
              <a:t>sitt</a:t>
            </a:r>
            <a:r>
              <a:rPr lang="fi-FI" dirty="0"/>
              <a:t> </a:t>
            </a:r>
            <a:r>
              <a:rPr lang="fi-FI" dirty="0" err="1"/>
              <a:t>arbete</a:t>
            </a:r>
            <a:r>
              <a:rPr lang="fi-FI" dirty="0"/>
              <a:t> 12/2021</a:t>
            </a:r>
          </a:p>
          <a:p>
            <a:r>
              <a:rPr lang="fi-FI" dirty="0" err="1"/>
              <a:t>Föreningarna</a:t>
            </a:r>
            <a:r>
              <a:rPr lang="fi-FI" dirty="0"/>
              <a:t> </a:t>
            </a:r>
            <a:r>
              <a:rPr lang="fi-FI" dirty="0" err="1"/>
              <a:t>Bottenvikens</a:t>
            </a:r>
            <a:r>
              <a:rPr lang="fi-FI" dirty="0"/>
              <a:t> </a:t>
            </a:r>
            <a:r>
              <a:rPr lang="fi-FI" dirty="0" err="1"/>
              <a:t>skärgård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Bothnian</a:t>
            </a:r>
            <a:r>
              <a:rPr lang="fi-FI" dirty="0"/>
              <a:t> </a:t>
            </a:r>
            <a:r>
              <a:rPr lang="fi-FI" dirty="0" err="1"/>
              <a:t>Arc</a:t>
            </a:r>
            <a:r>
              <a:rPr lang="fi-FI" dirty="0"/>
              <a:t> </a:t>
            </a:r>
            <a:r>
              <a:rPr lang="fi-FI" dirty="0" err="1"/>
              <a:t>håller</a:t>
            </a:r>
            <a:r>
              <a:rPr lang="fi-FI" dirty="0"/>
              <a:t> </a:t>
            </a:r>
            <a:r>
              <a:rPr lang="fi-FI" dirty="0" err="1"/>
              <a:t>gemensam</a:t>
            </a:r>
            <a:r>
              <a:rPr lang="fi-FI" dirty="0"/>
              <a:t> workshop 04-05/2022, ett </a:t>
            </a:r>
            <a:r>
              <a:rPr lang="fi-FI" dirty="0" err="1"/>
              <a:t>Teams-möte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Bottenvikens</a:t>
            </a:r>
            <a:r>
              <a:rPr lang="fi-FI" dirty="0"/>
              <a:t> </a:t>
            </a:r>
            <a:r>
              <a:rPr lang="fi-FI" dirty="0" err="1"/>
              <a:t>Skärgård</a:t>
            </a:r>
            <a:r>
              <a:rPr lang="fi-FI" dirty="0"/>
              <a:t> 10.1. </a:t>
            </a:r>
            <a:r>
              <a:rPr lang="fi-FI" dirty="0" err="1"/>
              <a:t>hålls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planera</a:t>
            </a:r>
            <a:r>
              <a:rPr lang="fi-FI" dirty="0"/>
              <a:t> </a:t>
            </a:r>
            <a:r>
              <a:rPr lang="fi-FI" dirty="0" err="1"/>
              <a:t>innehållet</a:t>
            </a:r>
            <a:endParaRPr lang="fi-FI" dirty="0"/>
          </a:p>
          <a:p>
            <a:r>
              <a:rPr lang="fi-FI" dirty="0"/>
              <a:t>En </a:t>
            </a:r>
            <a:r>
              <a:rPr lang="fi-FI" dirty="0" err="1"/>
              <a:t>facilitator</a:t>
            </a:r>
            <a:r>
              <a:rPr lang="fi-FI" dirty="0"/>
              <a:t> för </a:t>
            </a:r>
            <a:r>
              <a:rPr lang="fi-FI" dirty="0" err="1"/>
              <a:t>utvecklingsprojektet</a:t>
            </a:r>
            <a:r>
              <a:rPr lang="fi-FI" dirty="0"/>
              <a:t> för </a:t>
            </a:r>
            <a:r>
              <a:rPr lang="fi-FI" dirty="0" err="1"/>
              <a:t>kustservice</a:t>
            </a:r>
            <a:r>
              <a:rPr lang="fi-FI" dirty="0"/>
              <a:t>, Kalajoki Arktinen meri </a:t>
            </a:r>
            <a:r>
              <a:rPr lang="fi-FI" dirty="0" err="1"/>
              <a:t>sammanställer</a:t>
            </a:r>
            <a:r>
              <a:rPr lang="fi-FI" dirty="0"/>
              <a:t> </a:t>
            </a:r>
            <a:r>
              <a:rPr lang="fi-FI" dirty="0" err="1"/>
              <a:t>framtidsvisionen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utvecklingsplanen</a:t>
            </a:r>
            <a:r>
              <a:rPr lang="fi-FI" dirty="0"/>
              <a:t> för </a:t>
            </a:r>
            <a:r>
              <a:rPr lang="fi-FI" dirty="0" err="1"/>
              <a:t>skärgården</a:t>
            </a:r>
            <a:r>
              <a:rPr lang="fi-FI" dirty="0"/>
              <a:t> i </a:t>
            </a:r>
            <a:r>
              <a:rPr lang="fi-FI" dirty="0" err="1"/>
              <a:t>Bottenviksbågen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dess</a:t>
            </a:r>
            <a:r>
              <a:rPr lang="fi-FI" dirty="0"/>
              <a:t> </a:t>
            </a:r>
            <a:r>
              <a:rPr lang="fi-FI" dirty="0" err="1"/>
              <a:t>kustturism</a:t>
            </a:r>
            <a:r>
              <a:rPr lang="fi-FI" dirty="0"/>
              <a:t> -&gt;  </a:t>
            </a:r>
            <a:r>
              <a:rPr lang="fi-FI" dirty="0" err="1"/>
              <a:t>resultaten</a:t>
            </a:r>
            <a:r>
              <a:rPr lang="fi-FI" dirty="0"/>
              <a:t> </a:t>
            </a:r>
            <a:r>
              <a:rPr lang="fi-FI" dirty="0" err="1"/>
              <a:t>utnyttjas</a:t>
            </a:r>
            <a:r>
              <a:rPr lang="fi-FI" dirty="0"/>
              <a:t> i </a:t>
            </a:r>
            <a:r>
              <a:rPr lang="fi-FI" dirty="0" err="1"/>
              <a:t>utvecklingsåtgärderna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utvecklingszons</a:t>
            </a:r>
            <a:r>
              <a:rPr lang="fi-FI" dirty="0"/>
              <a:t> –</a:t>
            </a:r>
            <a:r>
              <a:rPr lang="fi-FI" dirty="0" err="1"/>
              <a:t>projektet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i </a:t>
            </a:r>
            <a:r>
              <a:rPr lang="fi-FI" dirty="0" err="1"/>
              <a:t>projektansökan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Interreg</a:t>
            </a:r>
            <a:r>
              <a:rPr lang="fi-FI" dirty="0"/>
              <a:t> Aurora</a:t>
            </a:r>
          </a:p>
          <a:p>
            <a:r>
              <a:rPr lang="fi-FI" dirty="0"/>
              <a:t>En </a:t>
            </a:r>
            <a:r>
              <a:rPr lang="fi-FI" dirty="0" err="1"/>
              <a:t>analys</a:t>
            </a:r>
            <a:r>
              <a:rPr lang="fi-FI" dirty="0"/>
              <a:t> av de </a:t>
            </a:r>
            <a:r>
              <a:rPr lang="fi-FI" dirty="0" err="1"/>
              <a:t>maritima</a:t>
            </a:r>
            <a:r>
              <a:rPr lang="fi-FI" dirty="0"/>
              <a:t> </a:t>
            </a:r>
            <a:r>
              <a:rPr lang="fi-FI" dirty="0" err="1"/>
              <a:t>destinationernas</a:t>
            </a:r>
            <a:r>
              <a:rPr lang="fi-FI" dirty="0"/>
              <a:t> </a:t>
            </a:r>
            <a:r>
              <a:rPr lang="fi-FI" dirty="0" err="1"/>
              <a:t>nuvarande</a:t>
            </a:r>
            <a:r>
              <a:rPr lang="fi-FI" dirty="0"/>
              <a:t> </a:t>
            </a:r>
            <a:r>
              <a:rPr lang="fi-FI" dirty="0" err="1"/>
              <a:t>tillstånd</a:t>
            </a:r>
            <a:r>
              <a:rPr lang="fi-FI" dirty="0"/>
              <a:t> </a:t>
            </a:r>
            <a:r>
              <a:rPr lang="fi-FI" dirty="0" err="1"/>
              <a:t>konkurrensutsätts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utveckla</a:t>
            </a:r>
            <a:r>
              <a:rPr lang="fi-FI" dirty="0"/>
              <a:t> </a:t>
            </a:r>
            <a:r>
              <a:rPr lang="fi-FI" dirty="0" err="1"/>
              <a:t>modellerna</a:t>
            </a:r>
            <a:r>
              <a:rPr lang="fi-FI" dirty="0"/>
              <a:t> för </a:t>
            </a:r>
            <a:r>
              <a:rPr lang="fi-FI" dirty="0" err="1"/>
              <a:t>näringsverksamheten</a:t>
            </a:r>
            <a:r>
              <a:rPr lang="fi-FI" dirty="0"/>
              <a:t>, </a:t>
            </a:r>
            <a:r>
              <a:rPr lang="fi-FI" dirty="0" err="1"/>
              <a:t>förbättra</a:t>
            </a:r>
            <a:r>
              <a:rPr lang="fi-FI" dirty="0"/>
              <a:t> </a:t>
            </a:r>
            <a:r>
              <a:rPr lang="fi-FI" dirty="0" err="1"/>
              <a:t>tillgängligheten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gemensamma</a:t>
            </a:r>
            <a:r>
              <a:rPr lang="fi-FI" dirty="0"/>
              <a:t> </a:t>
            </a:r>
            <a:r>
              <a:rPr lang="fi-FI" dirty="0" err="1"/>
              <a:t>synligheten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-&gt; En </a:t>
            </a:r>
            <a:r>
              <a:rPr lang="fi-FI" dirty="0" err="1"/>
              <a:t>expert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leda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gemensamma</a:t>
            </a:r>
            <a:r>
              <a:rPr lang="fi-FI" dirty="0"/>
              <a:t> </a:t>
            </a:r>
            <a:r>
              <a:rPr lang="fi-FI" dirty="0" err="1"/>
              <a:t>utvecklingen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-&gt; </a:t>
            </a:r>
            <a:r>
              <a:rPr lang="fi-FI" dirty="0" err="1"/>
              <a:t>Dialoger</a:t>
            </a:r>
            <a:r>
              <a:rPr lang="fi-FI" dirty="0"/>
              <a:t> </a:t>
            </a:r>
            <a:r>
              <a:rPr lang="fi-FI" dirty="0" err="1"/>
              <a:t>mellan</a:t>
            </a:r>
            <a:r>
              <a:rPr lang="fi-FI" dirty="0"/>
              <a:t> </a:t>
            </a:r>
            <a:r>
              <a:rPr lang="fi-FI" dirty="0" err="1"/>
              <a:t>företagen</a:t>
            </a:r>
            <a:r>
              <a:rPr lang="fi-FI" dirty="0"/>
              <a:t>, </a:t>
            </a:r>
            <a:r>
              <a:rPr lang="fi-FI" dirty="0" err="1"/>
              <a:t>olika</a:t>
            </a:r>
            <a:r>
              <a:rPr lang="fi-FI" dirty="0"/>
              <a:t> workshoppar, </a:t>
            </a:r>
            <a:r>
              <a:rPr lang="fi-FI" dirty="0" err="1"/>
              <a:t>coaching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besöken</a:t>
            </a:r>
            <a:r>
              <a:rPr lang="fi-FI" dirty="0"/>
              <a:t> för </a:t>
            </a:r>
            <a:r>
              <a:rPr lang="fi-FI" dirty="0" err="1"/>
              <a:t>benchmarkning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bygga </a:t>
            </a:r>
            <a:r>
              <a:rPr lang="fi-FI" dirty="0" err="1"/>
              <a:t>upp</a:t>
            </a:r>
            <a:r>
              <a:rPr lang="fi-FI" dirty="0"/>
              <a:t>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rundtur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maritima</a:t>
            </a:r>
            <a:r>
              <a:rPr lang="fi-FI" dirty="0"/>
              <a:t> </a:t>
            </a:r>
            <a:r>
              <a:rPr lang="fi-FI" dirty="0" err="1"/>
              <a:t>temaprodukter</a:t>
            </a:r>
            <a:r>
              <a:rPr lang="fi-FI" dirty="0"/>
              <a:t> </a:t>
            </a:r>
            <a:r>
              <a:rPr lang="fi-FI" dirty="0" err="1"/>
              <a:t>samt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identifiera</a:t>
            </a:r>
            <a:r>
              <a:rPr lang="fi-FI" dirty="0"/>
              <a:t> de </a:t>
            </a:r>
            <a:r>
              <a:rPr lang="fi-FI" dirty="0" err="1"/>
              <a:t>ideala</a:t>
            </a:r>
            <a:r>
              <a:rPr lang="fi-FI" dirty="0"/>
              <a:t> </a:t>
            </a:r>
            <a:r>
              <a:rPr lang="fi-FI" dirty="0" err="1"/>
              <a:t>förfaringssätten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kopiera</a:t>
            </a:r>
            <a:r>
              <a:rPr lang="fi-FI" dirty="0"/>
              <a:t> </a:t>
            </a:r>
            <a:r>
              <a:rPr lang="fi-FI" dirty="0" err="1"/>
              <a:t>dem</a:t>
            </a:r>
            <a:endParaRPr lang="fi-FI" dirty="0"/>
          </a:p>
          <a:p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916058-2DEC-485E-9F36-FFFFB42A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25.2.2022</a:t>
            </a:fld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2596A2-2BFC-416E-96EA-8A2B6593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10" y="6083300"/>
            <a:ext cx="9429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87398CC-26A3-4543-AC04-FDABC54B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15" y="6126644"/>
            <a:ext cx="1819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AC24F5-044A-4508-84AE-614D2613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81" y="718602"/>
            <a:ext cx="3498423" cy="56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2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05FA87-E918-4BBF-8B19-05E1B7EE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060" y="263903"/>
            <a:ext cx="4935677" cy="999460"/>
          </a:xfrm>
        </p:spPr>
        <p:txBody>
          <a:bodyPr/>
          <a:lstStyle/>
          <a:p>
            <a:br>
              <a:rPr lang="fi-FI" dirty="0"/>
            </a:br>
            <a:r>
              <a:rPr lang="sv-FI" dirty="0"/>
              <a:t>Tack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204BD2-CC65-4E2D-80EC-B544A0F7E1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089061"/>
            <a:ext cx="4922737" cy="4783929"/>
          </a:xfrm>
        </p:spPr>
        <p:txBody>
          <a:bodyPr>
            <a:normAutofit fontScale="77500" lnSpcReduction="20000"/>
          </a:bodyPr>
          <a:lstStyle/>
          <a:p>
            <a:r>
              <a:rPr lang="sv-FI" b="1" dirty="0"/>
              <a:t>Tilläggsinformation</a:t>
            </a:r>
            <a:r>
              <a:rPr lang="fi-FI" b="1" dirty="0"/>
              <a:t>:</a:t>
            </a:r>
          </a:p>
          <a:p>
            <a:r>
              <a:rPr lang="fi-FI" dirty="0"/>
              <a:t>Anne Rännäli-Kontturi</a:t>
            </a:r>
          </a:p>
          <a:p>
            <a:r>
              <a:rPr lang="fi-FI" dirty="0">
                <a:hlinkClick r:id="rId2"/>
              </a:rPr>
              <a:t>anne.rannali-kontturi@ouka.fi</a:t>
            </a:r>
            <a:endParaRPr lang="fi-FI" dirty="0"/>
          </a:p>
          <a:p>
            <a:r>
              <a:rPr lang="fi-FI" dirty="0"/>
              <a:t>Tel+358 44 703 1316</a:t>
            </a:r>
          </a:p>
          <a:p>
            <a:r>
              <a:rPr lang="sv-FI" dirty="0"/>
              <a:t>Uleåborgs</a:t>
            </a:r>
            <a:r>
              <a:rPr lang="fi-FI" dirty="0"/>
              <a:t> </a:t>
            </a:r>
            <a:r>
              <a:rPr lang="sv-SE" dirty="0"/>
              <a:t>stad</a:t>
            </a:r>
            <a:r>
              <a:rPr lang="fi-FI" dirty="0"/>
              <a:t> / </a:t>
            </a:r>
            <a:r>
              <a:rPr lang="sv-FI" dirty="0"/>
              <a:t>Bothnian</a:t>
            </a:r>
            <a:r>
              <a:rPr lang="fi-FI" dirty="0"/>
              <a:t> Arc</a:t>
            </a:r>
          </a:p>
          <a:p>
            <a:endParaRPr lang="fi-FI" dirty="0"/>
          </a:p>
          <a:p>
            <a:r>
              <a:rPr lang="fi-FI" b="1" dirty="0" err="1"/>
              <a:t>Turism</a:t>
            </a:r>
            <a:r>
              <a:rPr lang="fi-FI" b="1" dirty="0"/>
              <a:t>:</a:t>
            </a:r>
          </a:p>
          <a:p>
            <a:r>
              <a:rPr lang="fi-FI" dirty="0"/>
              <a:t>Anna Meriruoho</a:t>
            </a:r>
          </a:p>
          <a:p>
            <a:r>
              <a:rPr lang="fi-FI" dirty="0">
                <a:hlinkClick r:id="rId3"/>
              </a:rPr>
              <a:t>anna.meriruoho@businessoulu.com</a:t>
            </a:r>
            <a:endParaRPr lang="fi-FI" dirty="0"/>
          </a:p>
          <a:p>
            <a:r>
              <a:rPr lang="en-US" dirty="0"/>
              <a:t>Tel + 358 50 340 7270</a:t>
            </a:r>
          </a:p>
          <a:p>
            <a:r>
              <a:rPr lang="en-US" dirty="0" err="1"/>
              <a:t>BusinessOulu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Nätverkskoordinator</a:t>
            </a:r>
            <a:r>
              <a:rPr lang="en-US" b="1" dirty="0"/>
              <a:t>:</a:t>
            </a:r>
          </a:p>
          <a:p>
            <a:r>
              <a:rPr lang="en-US" dirty="0"/>
              <a:t>Katja Koskinen</a:t>
            </a:r>
          </a:p>
          <a:p>
            <a:r>
              <a:rPr lang="en-US" dirty="0">
                <a:hlinkClick r:id="rId4"/>
              </a:rPr>
              <a:t>katja.koskinen@ouka.fi</a:t>
            </a:r>
            <a:endParaRPr lang="en-US" dirty="0"/>
          </a:p>
          <a:p>
            <a:r>
              <a:rPr lang="en-US" dirty="0"/>
              <a:t>Tel -358 40 358 1322</a:t>
            </a:r>
          </a:p>
          <a:p>
            <a:r>
              <a:rPr lang="en-US" dirty="0" err="1"/>
              <a:t>Uleåborgs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  <a:p>
            <a:endParaRPr lang="en-US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6137E3FD-ABEF-4D16-A17B-7A66B11144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4912" b="49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A3033CE-5B14-43FA-AF47-E064F7279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160" y="5742494"/>
            <a:ext cx="1048603" cy="7132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3C301A-14E1-4006-8256-93CD129A2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547" y="5872990"/>
            <a:ext cx="201795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B87BAC4C-91C4-4418-8AC0-C3990302ABF9}" vid="{A1DA3AAC-5AE7-40C5-9869-F431756C2BFA}"/>
    </a:ext>
  </a:extLst>
</a:theme>
</file>

<file path=ppt/theme/theme2.xml><?xml version="1.0" encoding="utf-8"?>
<a:theme xmlns:a="http://schemas.openxmlformats.org/drawingml/2006/main" name="oulu_powerpointpohja2017">
  <a:themeElements>
    <a:clrScheme name="Oulu2017">
      <a:dk1>
        <a:sysClr val="windowText" lastClr="000000"/>
      </a:dk1>
      <a:lt1>
        <a:sysClr val="window" lastClr="FFFFFF"/>
      </a:lt1>
      <a:dk2>
        <a:srgbClr val="2D414B"/>
      </a:dk2>
      <a:lt2>
        <a:srgbClr val="D2DCE1"/>
      </a:lt2>
      <a:accent1>
        <a:srgbClr val="E10069"/>
      </a:accent1>
      <a:accent2>
        <a:srgbClr val="00AFD7"/>
      </a:accent2>
      <a:accent3>
        <a:srgbClr val="F08C00"/>
      </a:accent3>
      <a:accent4>
        <a:srgbClr val="2DAA37"/>
      </a:accent4>
      <a:accent5>
        <a:srgbClr val="007896"/>
      </a:accent5>
      <a:accent6>
        <a:srgbClr val="9B004B"/>
      </a:accent6>
      <a:hlink>
        <a:srgbClr val="FFFFFF"/>
      </a:hlink>
      <a:folHlink>
        <a:srgbClr val="FFC5E0"/>
      </a:folHlink>
    </a:clrScheme>
    <a:fontScheme name="Ouka201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3DA2A38C33704FB6FBA27B272A146A" ma:contentTypeVersion="6" ma:contentTypeDescription="Luo uusi asiakirja." ma:contentTypeScope="" ma:versionID="cee0f9a8761554227a74999c0be52567">
  <xsd:schema xmlns:xsd="http://www.w3.org/2001/XMLSchema" xmlns:xs="http://www.w3.org/2001/XMLSchema" xmlns:p="http://schemas.microsoft.com/office/2006/metadata/properties" xmlns:ns2="28628ca7-215c-40d4-94f6-58d2ff8dbf28" xmlns:ns3="cf6341be-266b-45e3-b168-4e56d7494fb3" targetNamespace="http://schemas.microsoft.com/office/2006/metadata/properties" ma:root="true" ma:fieldsID="8255b68ffe44a40d37ca06cb7ed5a31a" ns2:_="" ns3:_="">
    <xsd:import namespace="28628ca7-215c-40d4-94f6-58d2ff8dbf28"/>
    <xsd:import namespace="cf6341be-266b-45e3-b168-4e56d7494f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28ca7-215c-40d4-94f6-58d2ff8d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341be-266b-45e3-b168-4e56d7494f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B7A6D0-C2AF-482F-A9FD-A12113EFB1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0860C-5504-4E49-AA34-4C9358F63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28ca7-215c-40d4-94f6-58d2ff8dbf28"/>
    <ds:schemaRef ds:uri="cf6341be-266b-45e3-b168-4e56d7494f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8BBEBA-D5C1-46ED-A499-FC72BC7DD6B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Oulu-Powerpointpohja2021</Template>
  <TotalTime>10817</TotalTime>
  <Words>1058</Words>
  <Application>Microsoft Office PowerPoint</Application>
  <PresentationFormat>Laajakuva</PresentationFormat>
  <Paragraphs>99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Wingdings</vt:lpstr>
      <vt:lpstr>Office-teema</vt:lpstr>
      <vt:lpstr>oulu_powerpointpohja2017</vt:lpstr>
      <vt:lpstr>Gränslös och hållbar framtid  i Bottenviksbågens utvecklingszonen</vt:lpstr>
      <vt:lpstr>Gränslös och hållbar framtid i Bottenvikbågens utvecklingszonen 2021-2023 </vt:lpstr>
      <vt:lpstr>PowerPoint-esitys</vt:lpstr>
      <vt:lpstr>Hållbar gränsöverskridande trafik och fungerande transportsförbindelser i Bottenviksbågen</vt:lpstr>
      <vt:lpstr>Hållbar gränsöverskridande trafik och fungerande transportförbindelser i Bottenviksbågen</vt:lpstr>
      <vt:lpstr>Verkställda åtgärder 9/2021-12/2021</vt:lpstr>
      <vt:lpstr>Utveckling av maritima och nordliga turismen på Bottenvikbågens område </vt:lpstr>
      <vt:lpstr>Projektets åtgärder våren 2022</vt:lpstr>
      <vt:lpstr> 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Rännäli-Kontturi Anne</dc:creator>
  <cp:lastModifiedBy>Koskinen Katja</cp:lastModifiedBy>
  <cp:revision>11</cp:revision>
  <dcterms:created xsi:type="dcterms:W3CDTF">2021-11-17T11:05:31Z</dcterms:created>
  <dcterms:modified xsi:type="dcterms:W3CDTF">2022-02-25T12:49:04Z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2021-11-15T16:02:44Z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3ad8b1ab-d15d-4cb3-af84-059408791059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0x010100FC3DA2A38C33704FB6FBA27B272A146A</vt:lpwstr>
  </property>
</Properties>
</file>