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8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>
            <a:extLst>
              <a:ext uri="{FF2B5EF4-FFF2-40B4-BE49-F238E27FC236}">
                <a16:creationId xmlns:a16="http://schemas.microsoft.com/office/drawing/2014/main" id="{5FF7B57D-FF7B-48B3-9F60-9BCEEECF9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7" name="Group 11">
            <a:extLst>
              <a:ext uri="{FF2B5EF4-FFF2-40B4-BE49-F238E27FC236}">
                <a16:creationId xmlns:a16="http://schemas.microsoft.com/office/drawing/2014/main" id="{EB95AFDF-FA7D-4311-9C65-6D507D92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5CCD98-20C1-4404-B788-FDA92F8A4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C1424C76-B5C3-468E-86FA-8D9B26905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3922267-72C9-403B-A6DE-7D0A43D55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7276DB68-2E8D-4723-852B-7476DD38F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0A155711-4993-4D1E-89EA-A397C164F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2AB42136-2551-4CAA-857F-65FA3247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7C2ADEA1-EA3E-4C0E-A28E-460092F7FF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B04584B3-081C-4286-A840-AB5B16B10A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3AB388FD-C246-4936-A041-E0413A132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692343-2D12-4F57-836C-945D407B6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062EE710-0210-4840-8698-E0DF1C617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161892F4-6071-40CD-8E18-CDEE0C91B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3E6BBE44-8D88-407D-B1C6-10C89DD617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1E90AE6E-328E-4730-825C-B5130F5C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24EC969F-6E4A-4163-ABDA-4674429A3D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1B735C94-B049-42C6-9DEF-5DB70D58C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051C02E6-1954-478B-AEAE-BF8F36BE94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Rectangle 21">
                <a:extLst>
                  <a:ext uri="{FF2B5EF4-FFF2-40B4-BE49-F238E27FC236}">
                    <a16:creationId xmlns:a16="http://schemas.microsoft.com/office/drawing/2014/main" id="{6710B1C0-310A-48D0-B824-459D9AFC2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1204A606-D9A6-4DC6-9F0E-D516EA1EB9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EE569555-0243-4979-A537-C9B4AFD5F2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4">
                <a:extLst>
                  <a:ext uri="{FF2B5EF4-FFF2-40B4-BE49-F238E27FC236}">
                    <a16:creationId xmlns:a16="http://schemas.microsoft.com/office/drawing/2014/main" id="{D52A977D-4993-48AF-A792-F2DE09639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93CFF2DC-E52E-4D99-97D5-B0D7B792E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5E175372-AF09-42A7-B3D0-226C834891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ABF20BA9-F4B2-49EA-A573-578B189774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AA3A7A4B-C811-4E23-8BFD-5823A032DA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47537781-F057-4B97-AD8F-12FE9BE599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078883C7-EB52-4BB7-A9A7-F8C046A83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63CCBBF8-5972-4ED3-AB5B-46DC425B17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8C19883-37FB-437C-A3AA-89AA6239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AF1753DD-4CEF-45EC-B952-90EA8895D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5B9356DB-C1BE-4D76-8FA7-4FBAA12D1D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C4F59561-572D-42BA-A6FD-F3AFA1A39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BB7A51A1-D509-4494-BAE2-1B96CAD4DB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D3FE0B5A-55DE-4E56-8E9B-B92D1DB9A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F125661C-3A0E-4B6E-B2AB-1B08C89251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39304006-EE77-438A-A0D1-537322356C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C6031DEB-4109-4049-82CF-DD06483A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65FC2657-18D6-4490-88D6-32E6B1C6FB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20BEA03B-3EAD-4FA2-BC9D-25A14D635C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F7956-F78B-614C-9D3C-84A671D16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1" y="618517"/>
            <a:ext cx="11796714" cy="17484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                                     </a:t>
            </a:r>
            <a:r>
              <a:rPr lang="en-US" sz="3600" b="1" dirty="0" err="1"/>
              <a:t>ПрОФИЛЬ</a:t>
            </a:r>
            <a:r>
              <a:rPr lang="en-US" sz="3600" b="1" dirty="0"/>
              <a:t> БЛАГОПОЛУЧИЯ ДЕТЕЙ</a:t>
            </a:r>
            <a:br>
              <a:rPr lang="en-US" sz="3600" b="1" dirty="0"/>
            </a:br>
            <a:r>
              <a:rPr lang="en-US" sz="3600" b="1" dirty="0"/>
              <a:t>       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LAPSE HEAOLUPROFIIL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6784EE-2F3D-4746-BD86-4825C3C88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411" y="3206338"/>
            <a:ext cx="4689234" cy="339925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F28F5C-8911-C84D-A4BA-5871B7090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645" y="1640868"/>
            <a:ext cx="5918442" cy="495519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sz="4000" dirty="0">
                <a:solidFill>
                  <a:schemeClr val="tx1"/>
                </a:solidFill>
              </a:rPr>
              <a:t>MTÜ </a:t>
            </a:r>
            <a:r>
              <a:rPr lang="en-US" sz="4000" dirty="0" err="1">
                <a:solidFill>
                  <a:schemeClr val="tx1"/>
                </a:solidFill>
              </a:rPr>
              <a:t>Narva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lastekaitse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ühing</a:t>
            </a:r>
            <a:endParaRPr lang="en-US" sz="4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t-EE" sz="3300" b="1" dirty="0">
                <a:solidFill>
                  <a:srgbClr val="C00000"/>
                </a:solidFill>
                <a:effectLst/>
                <a:latin typeface="Apple Chancery" panose="03020702040506060504" pitchFamily="66" charset="-79"/>
                <a:ea typeface="Times New Roman" panose="02020603050405020304" pitchFamily="18" charset="0"/>
              </a:rPr>
              <a:t>MTÜ Sotsiaaltöö Arenduskeskus</a:t>
            </a:r>
          </a:p>
          <a:p>
            <a:pPr algn="ctr"/>
            <a:r>
              <a:rPr lang="et-EE" sz="3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  „Narva linna laste ja peredega tegelevate organisatsioonide koostöö-võrgustiku loomine“</a:t>
            </a:r>
            <a:endParaRPr lang="en-EE" sz="3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EE" dirty="0">
                <a:effectLst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D503BBB7-1FFB-581C-3C1A-A9E29C965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1" y="373739"/>
            <a:ext cx="3643026" cy="192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445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93498-C669-5E40-B63E-04D034F4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t-EE" dirty="0"/>
            </a:br>
            <a:r>
              <a:rPr lang="et-EE" dirty="0"/>
              <a:t>                                   </a:t>
            </a:r>
            <a:r>
              <a:rPr lang="ru-EE"/>
              <a:t>ЧЕМ </a:t>
            </a:r>
            <a:r>
              <a:rPr lang="ru-EE" dirty="0"/>
              <a:t>РЕГУЛИРУЕТСЯ?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9413F-E588-7B47-9D86-ADBC2535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671948"/>
            <a:ext cx="9905999" cy="3657599"/>
          </a:xfrm>
        </p:spPr>
        <p:txBody>
          <a:bodyPr/>
          <a:lstStyle/>
          <a:p>
            <a:pPr marL="0" indent="0">
              <a:buNone/>
            </a:pPr>
            <a:r>
              <a:rPr lang="ru-EE" dirty="0"/>
              <a:t>Закон о Защите детей (</a:t>
            </a:r>
            <a:r>
              <a:rPr lang="ru-EE" i="0" dirty="0">
                <a:effectLst/>
                <a:latin typeface="Arial" panose="020B0604020202020204" pitchFamily="34" charset="0"/>
              </a:rPr>
              <a:t>§</a:t>
            </a:r>
            <a:r>
              <a:rPr lang="ru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t-EE" i="0" dirty="0">
                <a:effectLst/>
                <a:latin typeface="Arial" panose="020B0604020202020204" pitchFamily="34" charset="0"/>
              </a:rPr>
              <a:t>6 </a:t>
            </a:r>
            <a:r>
              <a:rPr lang="ru-RU" i="0" dirty="0">
                <a:effectLst/>
                <a:latin typeface="Arial" panose="020B0604020202020204" pitchFamily="34" charset="0"/>
              </a:rPr>
              <a:t>ч </a:t>
            </a:r>
            <a:r>
              <a:rPr lang="et-EE" i="0" dirty="0">
                <a:effectLst/>
                <a:latin typeface="Arial" panose="020B0604020202020204" pitchFamily="34" charset="0"/>
              </a:rPr>
              <a:t>1)</a:t>
            </a:r>
            <a:r>
              <a:rPr lang="ru-RU" i="0" dirty="0">
                <a:effectLst/>
                <a:latin typeface="Arial" panose="020B0604020202020204" pitchFamily="34" charset="0"/>
              </a:rPr>
              <a:t>, вступил в силу 01.01.2016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</a:rPr>
              <a:t>Министерство Социальных дел создало руководство для местных самоуправлений по составлению Профиля Благополучия Детей7</a:t>
            </a:r>
            <a:endParaRPr lang="ru-EE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EE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8D5243BA-105C-51E0-461A-6D6D2504C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1" y="373739"/>
            <a:ext cx="3643026" cy="192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7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CEF26-9B1A-424A-BB0D-AA93BE3F2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                                            </a:t>
            </a:r>
            <a:r>
              <a:rPr lang="ru-EE"/>
              <a:t>Цель</a:t>
            </a:r>
            <a:endParaRPr lang="ru-E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C9893-150B-B749-ADC2-9D2850C6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544087"/>
            <a:ext cx="9905999" cy="3595456"/>
          </a:xfrm>
        </p:spPr>
        <p:txBody>
          <a:bodyPr>
            <a:normAutofit/>
          </a:bodyPr>
          <a:lstStyle/>
          <a:p>
            <a:r>
              <a:rPr lang="ru-RU" dirty="0"/>
              <a:t>Увеличить уровень благополучия семей с детьми, в том числе детей, через более обдуманные действия. В соответствии с прописанным видением в профиле достигается та ситуации, когда обеспечено развитие ребенка и удовлетворены его различные потребности ребенка. </a:t>
            </a:r>
            <a:endParaRPr lang="ru-EE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C0787A09-12DC-FD5F-377A-8EB57B89F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1" y="373739"/>
            <a:ext cx="3643026" cy="192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125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1689A-54B5-9E49-B7A4-4A09AA80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/>
              <a:t>                              </a:t>
            </a:r>
            <a:r>
              <a:rPr lang="ru-EE"/>
              <a:t>Что </a:t>
            </a:r>
            <a:r>
              <a:rPr lang="ru-EE" dirty="0"/>
              <a:t>такое </a:t>
            </a:r>
            <a:r>
              <a:rPr lang="ru-EE"/>
              <a:t>профиль </a:t>
            </a:r>
            <a:r>
              <a:rPr lang="et-EE" dirty="0"/>
              <a:t>         </a:t>
            </a:r>
            <a:br>
              <a:rPr lang="et-EE" dirty="0"/>
            </a:br>
            <a:r>
              <a:rPr lang="et-EE" dirty="0"/>
              <a:t>                                  </a:t>
            </a:r>
            <a:r>
              <a:rPr lang="ru-EE"/>
              <a:t>благополучия </a:t>
            </a:r>
            <a:r>
              <a:rPr lang="ru-EE" dirty="0"/>
              <a:t>детей?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B9B998-2103-9A4F-9086-FD8D13A55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206337"/>
            <a:ext cx="9905999" cy="2584863"/>
          </a:xfrm>
        </p:spPr>
        <p:txBody>
          <a:bodyPr/>
          <a:lstStyle/>
          <a:p>
            <a:r>
              <a:rPr lang="ru-RU" dirty="0"/>
              <a:t>Это рабочий инструмент, в котором проведен анализ существующей ситуации в области благополучия семей и детей, оценка и план дальнейших действий в обеспечении благополучия на уровне местного самоуправления. </a:t>
            </a:r>
            <a:endParaRPr lang="ru-EE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E6276A70-BD7F-42AF-85DB-7FD4CA9C1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1" y="373739"/>
            <a:ext cx="3643026" cy="192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641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9A8BE-B6EA-9A49-BD13-9A80C17C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EE"/>
              <a:t> </a:t>
            </a:r>
            <a:r>
              <a:rPr lang="et-EE" dirty="0"/>
              <a:t>                                       </a:t>
            </a:r>
            <a:r>
              <a:rPr lang="ru-EE"/>
              <a:t>5 </a:t>
            </a:r>
            <a:r>
              <a:rPr lang="ru-EE" dirty="0"/>
              <a:t>основных целей</a:t>
            </a:r>
            <a:r>
              <a:rPr lang="ru-EE"/>
              <a:t>, </a:t>
            </a:r>
            <a:r>
              <a:rPr lang="ru-RU" dirty="0"/>
              <a:t>       </a:t>
            </a:r>
            <a:br>
              <a:rPr lang="ru-RU" dirty="0"/>
            </a:br>
            <a:r>
              <a:rPr lang="ru-RU" dirty="0"/>
              <a:t>                                        </a:t>
            </a:r>
            <a:r>
              <a:rPr lang="ru-EE"/>
              <a:t>которые преследуются </a:t>
            </a:r>
            <a:br>
              <a:rPr lang="ru-RU" dirty="0"/>
            </a:br>
            <a:r>
              <a:rPr lang="ru-RU" dirty="0"/>
              <a:t>                                        </a:t>
            </a:r>
            <a:r>
              <a:rPr lang="ru-EE"/>
              <a:t>в Профи</a:t>
            </a:r>
            <a:r>
              <a:rPr lang="ru-RU" dirty="0"/>
              <a:t>Л</a:t>
            </a:r>
            <a:r>
              <a:rPr lang="ru-EE"/>
              <a:t>е</a:t>
            </a:r>
            <a:endParaRPr lang="ru-E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71A4B5-7386-7240-8A23-27989F79E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505693"/>
            <a:ext cx="9905999" cy="396635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Создана работающая системы раннего установления проблем семей с детьми и превенции</a:t>
            </a:r>
          </a:p>
          <a:p>
            <a:r>
              <a:rPr lang="ru-RU" dirty="0"/>
              <a:t>Детям обеспечены условия для разнообразного развития</a:t>
            </a:r>
          </a:p>
          <a:p>
            <a:r>
              <a:rPr lang="ru-RU" dirty="0"/>
              <a:t>Созданы возможности для обеспечения социальной защищенности и решения проблем</a:t>
            </a:r>
          </a:p>
          <a:p>
            <a:r>
              <a:rPr lang="ru-RU" dirty="0"/>
              <a:t>Среда проживания является безопасной и поддерживает благополучие детей и семей</a:t>
            </a:r>
          </a:p>
          <a:p>
            <a:r>
              <a:rPr lang="ru-RU" dirty="0"/>
              <a:t>Обеспечением благополучия детей и семей занимаются квалифицированные из разных областей специалистами. Важно сотрудничество. </a:t>
            </a:r>
            <a:endParaRPr lang="ru-EE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31892193-21C4-383B-7D77-1F422952D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1" y="373739"/>
            <a:ext cx="3643026" cy="192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147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50C3A0-ADB4-D947-A3CE-CDEE9DAA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826327"/>
            <a:ext cx="9905999" cy="3657934"/>
          </a:xfrm>
        </p:spPr>
        <p:txBody>
          <a:bodyPr/>
          <a:lstStyle/>
          <a:p>
            <a:r>
              <a:rPr lang="ru-RU" dirty="0"/>
              <a:t>Основа программы развития местного самоуправления</a:t>
            </a:r>
          </a:p>
          <a:p>
            <a:r>
              <a:rPr lang="ru-RU" dirty="0"/>
              <a:t>Помогает планировать бюджет для достижения поставленных целей</a:t>
            </a:r>
          </a:p>
          <a:p>
            <a:r>
              <a:rPr lang="ru-RU" dirty="0"/>
              <a:t>Работает партнерская сеть между местным самоуправлением и партнеров </a:t>
            </a:r>
            <a:r>
              <a:rPr lang="ru-RU" dirty="0" err="1"/>
              <a:t>оказателей</a:t>
            </a:r>
            <a:r>
              <a:rPr lang="ru-RU" dirty="0"/>
              <a:t> услуг </a:t>
            </a:r>
            <a:endParaRPr lang="ru-EE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82AE25FB-94B5-C6FB-8530-5A611E4C1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1" y="373739"/>
            <a:ext cx="3643026" cy="192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572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C106C8-7618-2245-96C6-DF2470320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2545"/>
            <a:ext cx="9905999" cy="4548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t-EE" sz="1800" b="1" dirty="0">
                <a:solidFill>
                  <a:srgbClr val="C00000"/>
                </a:solidFill>
                <a:effectLst/>
                <a:latin typeface="Apple Chancery" panose="03020702040506060504" pitchFamily="66" charset="-79"/>
                <a:ea typeface="Times New Roman" panose="02020603050405020304" pitchFamily="18" charset="0"/>
              </a:rPr>
              <a:t>                                                                                     </a:t>
            </a:r>
            <a:endParaRPr lang="ru-EE" dirty="0"/>
          </a:p>
          <a:p>
            <a:pPr marL="0" indent="0">
              <a:buNone/>
            </a:pPr>
            <a:endParaRPr lang="ru-RU" sz="5100" b="1" dirty="0"/>
          </a:p>
          <a:p>
            <a:pPr marL="0" indent="0" algn="ctr">
              <a:buNone/>
            </a:pPr>
            <a:r>
              <a:rPr lang="ru-EE" sz="5100" b="1"/>
              <a:t>Благодарю!</a:t>
            </a:r>
            <a:endParaRPr lang="et-EE" sz="5100" b="1" dirty="0"/>
          </a:p>
          <a:p>
            <a:pPr marL="0" indent="0" algn="ctr">
              <a:buNone/>
            </a:pPr>
            <a:endParaRPr lang="et-EE" sz="3600" b="1" dirty="0"/>
          </a:p>
          <a:p>
            <a:pPr algn="ctr"/>
            <a:r>
              <a:rPr lang="et-EE" sz="3600" b="1" dirty="0">
                <a:solidFill>
                  <a:srgbClr val="C00000"/>
                </a:solidFill>
                <a:effectLst/>
                <a:latin typeface="Apple Chancery" panose="03020702040506060504" pitchFamily="66" charset="-79"/>
                <a:ea typeface="Times New Roman" panose="02020603050405020304" pitchFamily="18" charset="0"/>
              </a:rPr>
              <a:t>MTÜ Sotsiaaltöö Arenduskeskus</a:t>
            </a:r>
          </a:p>
          <a:p>
            <a:pPr marL="0" indent="0" algn="ctr">
              <a:buNone/>
            </a:pPr>
            <a:r>
              <a:rPr lang="et-EE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  „Narva linna laste ja peredega tegelevate organisatsioonide koostöövõrgustiku loomine“</a:t>
            </a:r>
            <a:endParaRPr lang="en-E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EE" sz="3600" b="1" dirty="0"/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CF99DE59-B2C5-8AB4-D2F2-DB49116B5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01" y="367295"/>
            <a:ext cx="3672696" cy="2019646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C12755-D2EC-9DB5-4134-2B310FA0096D}"/>
              </a:ext>
            </a:extLst>
          </p:cNvPr>
          <p:cNvSpPr txBox="1"/>
          <p:nvPr/>
        </p:nvSpPr>
        <p:spPr>
          <a:xfrm>
            <a:off x="3040082" y="2719449"/>
            <a:ext cx="62820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                        MTÜ </a:t>
            </a:r>
            <a:r>
              <a:rPr lang="en-US" sz="1800" dirty="0" err="1">
                <a:solidFill>
                  <a:schemeClr val="tx1"/>
                </a:solidFill>
              </a:rPr>
              <a:t>Narva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dirty="0" err="1"/>
              <a:t>L</a:t>
            </a:r>
            <a:r>
              <a:rPr lang="en-US" sz="1800" dirty="0" err="1">
                <a:solidFill>
                  <a:schemeClr val="tx1"/>
                </a:solidFill>
              </a:rPr>
              <a:t>astekaitse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dirty="0" err="1"/>
              <a:t>Ü</a:t>
            </a:r>
            <a:r>
              <a:rPr lang="en-US" sz="1800" dirty="0" err="1">
                <a:solidFill>
                  <a:schemeClr val="tx1"/>
                </a:solidFill>
              </a:rPr>
              <a:t>hing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44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252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Apple Chancery</vt:lpstr>
      <vt:lpstr>Arial</vt:lpstr>
      <vt:lpstr>Times New Roman</vt:lpstr>
      <vt:lpstr>Tw Cen MT</vt:lpstr>
      <vt:lpstr>Контур</vt:lpstr>
      <vt:lpstr>                                     ПрОФИЛЬ БЛАГОПОЛУЧИЯ ДЕТЕЙ                                                LAPSE HEAOLUPROFIIL</vt:lpstr>
      <vt:lpstr>                                    ЧЕМ РЕГУЛИРУЕТСЯ?</vt:lpstr>
      <vt:lpstr>                                            Цель</vt:lpstr>
      <vt:lpstr>                              Что такое профиль                                             благополучия детей?</vt:lpstr>
      <vt:lpstr>                                        5 основных целей,                                                 которые преследуются                                          в ПрофиЛе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БЛАГОПОЛУЧИЯ ДЕТЕЙ</dc:title>
  <dc:creator>Julia Forstiman</dc:creator>
  <cp:lastModifiedBy>Microsoft Office User</cp:lastModifiedBy>
  <cp:revision>7</cp:revision>
  <dcterms:created xsi:type="dcterms:W3CDTF">2023-04-27T21:10:29Z</dcterms:created>
  <dcterms:modified xsi:type="dcterms:W3CDTF">2023-08-24T20:49:45Z</dcterms:modified>
</cp:coreProperties>
</file>