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5" r:id="rId7"/>
    <p:sldId id="264" r:id="rId8"/>
    <p:sldId id="267" r:id="rId9"/>
    <p:sldId id="266"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8" autoAdjust="0"/>
    <p:restoredTop sz="94660"/>
  </p:normalViewPr>
  <p:slideViewPr>
    <p:cSldViewPr snapToGrid="0">
      <p:cViewPr varScale="1">
        <p:scale>
          <a:sx n="70" d="100"/>
          <a:sy n="70" d="100"/>
        </p:scale>
        <p:origin x="84"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5E09-0BD1-84F2-E8EB-E951B8464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0998A2-AA8C-CABF-2722-A62C02316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C25250-B471-46A8-594D-3088C138AA01}"/>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2CA6B8ED-098F-426C-010E-EC93799FD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F2306-503E-17AA-ECD3-9B6DA824AA0D}"/>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266768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4A3A-84F2-3FFE-3EBC-BA94BD26A3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140FFF-3BC7-4B7B-83DA-09B89F74C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3AAC94-AD7E-592D-23AA-53C9CF300FE2}"/>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D6A78EB2-80DF-6A53-CA1B-12752D676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D700C8-3ABF-E2A7-C09D-626350FB1257}"/>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3591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C893-31D0-DDCD-05A3-37EE87BCE2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BC6633-FA4D-AB49-C75B-89D052A6DE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732B6-6117-DF62-4A1C-5C8ACD50A49B}"/>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AF2E4F72-0602-1A67-AA0F-E7D4DB944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76C8A-C112-0E69-F199-55E02F19BAD2}"/>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204052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8B6A-A14F-EBD3-3DC4-C34ADF1B1B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63B0D2-A885-BB61-3F98-98F17D60B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34CAF-B5FB-A8EC-E157-5E8F45EDE900}"/>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2E16912E-B60E-DFAE-5940-C80B5A6A0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5F0E7-7E90-F33C-F3C5-C83590F72107}"/>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10104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C1F1-96A6-8E59-3AFF-F8ECE1E9B2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879F15-18DF-E45F-7129-8F3EBCCA5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9627F3-3902-8CB3-3ECB-AF0317E846CD}"/>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D82EE38B-F1DE-A384-30B6-FDC920560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46ED7-5A20-F6C6-2086-FD7F140CAF89}"/>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58670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4C93-BD14-8986-346A-AF0B92832A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7B6A77-DA66-07D4-6A18-1C1EE9C15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05134-A0EF-995D-4DCC-BB80F6781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51D67D-E8CF-0D6B-7B2E-D87A0AD88048}"/>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6" name="Footer Placeholder 5">
            <a:extLst>
              <a:ext uri="{FF2B5EF4-FFF2-40B4-BE49-F238E27FC236}">
                <a16:creationId xmlns:a16="http://schemas.microsoft.com/office/drawing/2014/main" id="{528589FA-45A2-1A78-EC00-F6F2BDDB12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C943BA-71FA-286B-A5E8-00803A9B8391}"/>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117334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5D61-7864-374D-7B12-D984A1FEEF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F48711-88FD-0905-130A-8DCFE2071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9409F-3C3B-57BF-9DA6-E43037410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36B707-32A4-41A5-1FAF-0ED0E6A88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EA598-F517-8EA6-8F16-17DC6295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82FA67-8A7E-9C51-8443-E7B038ABD950}"/>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8" name="Footer Placeholder 7">
            <a:extLst>
              <a:ext uri="{FF2B5EF4-FFF2-40B4-BE49-F238E27FC236}">
                <a16:creationId xmlns:a16="http://schemas.microsoft.com/office/drawing/2014/main" id="{5698C9FE-2144-4753-BAD0-4E4FA287A0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10D757-5FB5-BF54-7D2A-D8813F50376C}"/>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196712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85A-B199-3585-4712-C8136FEFB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233CC0-EC2F-9DDB-5758-4FDD553E9886}"/>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4" name="Footer Placeholder 3">
            <a:extLst>
              <a:ext uri="{FF2B5EF4-FFF2-40B4-BE49-F238E27FC236}">
                <a16:creationId xmlns:a16="http://schemas.microsoft.com/office/drawing/2014/main" id="{02DC5BCC-A718-FCE4-AB8E-4AC731FBC3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33B79-245F-35AE-B717-8FA914B171AD}"/>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28658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3495A-0499-FE0B-9F2B-24DE1BEB3972}"/>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3" name="Footer Placeholder 2">
            <a:extLst>
              <a:ext uri="{FF2B5EF4-FFF2-40B4-BE49-F238E27FC236}">
                <a16:creationId xmlns:a16="http://schemas.microsoft.com/office/drawing/2014/main" id="{811AE24A-97DF-B667-F9E1-EB2BC9B878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0F40C-990B-287D-02CE-44AA3CB9E043}"/>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209593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360E-5351-D83A-47B8-508B82B43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F0AEC4-CF96-1504-D0CB-D2B00D2CD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9C0F3A-253E-14E2-F0C8-25ACEE3DC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DB403-C247-3C8A-931A-3F42FB04F9B0}"/>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6" name="Footer Placeholder 5">
            <a:extLst>
              <a:ext uri="{FF2B5EF4-FFF2-40B4-BE49-F238E27FC236}">
                <a16:creationId xmlns:a16="http://schemas.microsoft.com/office/drawing/2014/main" id="{F76A9845-78AA-5D7F-DD40-39F62B8C1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28ACE0-F38F-0823-FBAF-6B76DDF84211}"/>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47771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99A1-94DB-90C9-09C5-BD5D90A30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3ACE75-21CD-6898-8D4F-EF586F162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1F9A3-D97F-8B75-8B3F-F08F5A2C1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A718C-D166-1775-227F-58ED63EED6D9}"/>
              </a:ext>
            </a:extLst>
          </p:cNvPr>
          <p:cNvSpPr>
            <a:spLocks noGrp="1"/>
          </p:cNvSpPr>
          <p:nvPr>
            <p:ph type="dt" sz="half" idx="10"/>
          </p:nvPr>
        </p:nvSpPr>
        <p:spPr/>
        <p:txBody>
          <a:bodyPr/>
          <a:lstStyle/>
          <a:p>
            <a:fld id="{3402713B-6A9A-4AE8-B13B-AD86DF70BD2A}" type="datetimeFigureOut">
              <a:rPr lang="en-GB" smtClean="0"/>
              <a:t>25/01/2023</a:t>
            </a:fld>
            <a:endParaRPr lang="en-GB"/>
          </a:p>
        </p:txBody>
      </p:sp>
      <p:sp>
        <p:nvSpPr>
          <p:cNvPr id="6" name="Footer Placeholder 5">
            <a:extLst>
              <a:ext uri="{FF2B5EF4-FFF2-40B4-BE49-F238E27FC236}">
                <a16:creationId xmlns:a16="http://schemas.microsoft.com/office/drawing/2014/main" id="{A04CB81D-6A5D-D188-1EE4-F1E960FB02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8FCDB7-0790-F17A-54C7-8AEBCE195A3C}"/>
              </a:ext>
            </a:extLst>
          </p:cNvPr>
          <p:cNvSpPr>
            <a:spLocks noGrp="1"/>
          </p:cNvSpPr>
          <p:nvPr>
            <p:ph type="sldNum" sz="quarter" idx="12"/>
          </p:nvPr>
        </p:nvSpPr>
        <p:spPr/>
        <p:txBody>
          <a:bodyPr/>
          <a:lstStyle/>
          <a:p>
            <a:fld id="{26F78367-2749-4813-B3ED-CA97D78B02A9}" type="slidenum">
              <a:rPr lang="en-GB" smtClean="0"/>
              <a:t>‹#›</a:t>
            </a:fld>
            <a:endParaRPr lang="en-GB"/>
          </a:p>
        </p:txBody>
      </p:sp>
    </p:spTree>
    <p:extLst>
      <p:ext uri="{BB962C8B-B14F-4D97-AF65-F5344CB8AC3E}">
        <p14:creationId xmlns:p14="http://schemas.microsoft.com/office/powerpoint/2010/main" val="310949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D2953-AAB6-60CC-18B7-66AB58B18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B30D8-0F61-54EF-E874-A8FE2A3A6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5E665-6C95-2F9C-303C-DDA3EABBB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2713B-6A9A-4AE8-B13B-AD86DF70BD2A}" type="datetimeFigureOut">
              <a:rPr lang="en-GB" smtClean="0"/>
              <a:t>25/01/2023</a:t>
            </a:fld>
            <a:endParaRPr lang="en-GB"/>
          </a:p>
        </p:txBody>
      </p:sp>
      <p:sp>
        <p:nvSpPr>
          <p:cNvPr id="5" name="Footer Placeholder 4">
            <a:extLst>
              <a:ext uri="{FF2B5EF4-FFF2-40B4-BE49-F238E27FC236}">
                <a16:creationId xmlns:a16="http://schemas.microsoft.com/office/drawing/2014/main" id="{0468329F-D74E-879B-BBA9-4A023F3D4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E33C4-D32C-2662-7B6A-38D8409085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78367-2749-4813-B3ED-CA97D78B02A9}" type="slidenum">
              <a:rPr lang="en-GB" smtClean="0"/>
              <a:t>‹#›</a:t>
            </a:fld>
            <a:endParaRPr lang="en-GB"/>
          </a:p>
        </p:txBody>
      </p:sp>
    </p:spTree>
    <p:extLst>
      <p:ext uri="{BB962C8B-B14F-4D97-AF65-F5344CB8AC3E}">
        <p14:creationId xmlns:p14="http://schemas.microsoft.com/office/powerpoint/2010/main" val="46130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eenedularp.wordpress.com/about/"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hyperlink" Target="https://youtu.be/XPJQ2mNKL68" TargetMode="Externa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web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hyperlink" Target="https://ctc.ee/activities-and-projects/implemented-projects/larp-for-climate"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4506-7DDF-7856-4F60-250E2981A44E}"/>
              </a:ext>
            </a:extLst>
          </p:cNvPr>
          <p:cNvSpPr>
            <a:spLocks noGrp="1"/>
          </p:cNvSpPr>
          <p:nvPr>
            <p:ph type="ctrTitle"/>
          </p:nvPr>
        </p:nvSpPr>
        <p:spPr>
          <a:xfrm>
            <a:off x="2290618" y="1122363"/>
            <a:ext cx="8377382" cy="2387600"/>
          </a:xfrm>
        </p:spPr>
        <p:txBody>
          <a:bodyPr>
            <a:normAutofit fontScale="90000"/>
          </a:bodyPr>
          <a:lstStyle/>
          <a:p>
            <a:r>
              <a:rPr lang="en-US" dirty="0">
                <a:effectLst/>
                <a:latin typeface="Arial" panose="020B0604020202020204" pitchFamily="34" charset="0"/>
              </a:rPr>
              <a:t>Using Environmental LARP</a:t>
            </a:r>
            <a:br>
              <a:rPr lang="en-US" dirty="0"/>
            </a:br>
            <a:r>
              <a:rPr lang="en-US" dirty="0">
                <a:effectLst/>
                <a:latin typeface="Arial" panose="020B0604020202020204" pitchFamily="34" charset="0"/>
              </a:rPr>
              <a:t>in Education</a:t>
            </a:r>
            <a:endParaRPr lang="en-GB" dirty="0"/>
          </a:p>
        </p:txBody>
      </p:sp>
      <p:sp>
        <p:nvSpPr>
          <p:cNvPr id="3" name="Subtitle 2">
            <a:extLst>
              <a:ext uri="{FF2B5EF4-FFF2-40B4-BE49-F238E27FC236}">
                <a16:creationId xmlns:a16="http://schemas.microsoft.com/office/drawing/2014/main" id="{6A92FE4F-4910-8474-EAB0-66298CA1B128}"/>
              </a:ext>
            </a:extLst>
          </p:cNvPr>
          <p:cNvSpPr>
            <a:spLocks noGrp="1"/>
          </p:cNvSpPr>
          <p:nvPr>
            <p:ph type="subTitle" idx="1"/>
          </p:nvPr>
        </p:nvSpPr>
        <p:spPr>
          <a:xfrm>
            <a:off x="2290618" y="3602038"/>
            <a:ext cx="8377382" cy="1655762"/>
          </a:xfrm>
        </p:spPr>
        <p:txBody>
          <a:bodyPr/>
          <a:lstStyle/>
          <a:p>
            <a:r>
              <a:rPr lang="en-GB" dirty="0"/>
              <a:t>Ederi Ojasoo</a:t>
            </a:r>
          </a:p>
          <a:p>
            <a:r>
              <a:rPr lang="en-GB" dirty="0" err="1"/>
              <a:t>Peipsi</a:t>
            </a:r>
            <a:r>
              <a:rPr lang="en-GB" dirty="0"/>
              <a:t> </a:t>
            </a:r>
            <a:r>
              <a:rPr lang="en-GB" dirty="0" err="1"/>
              <a:t>Center</a:t>
            </a:r>
            <a:r>
              <a:rPr lang="en-GB" dirty="0"/>
              <a:t> for Transboundary Cooperation</a:t>
            </a:r>
          </a:p>
        </p:txBody>
      </p:sp>
      <p:sp>
        <p:nvSpPr>
          <p:cNvPr id="4" name="Rectangle 3">
            <a:extLst>
              <a:ext uri="{FF2B5EF4-FFF2-40B4-BE49-F238E27FC236}">
                <a16:creationId xmlns:a16="http://schemas.microsoft.com/office/drawing/2014/main" id="{FD9FF9B0-7837-D560-A7A1-D030ADD41670}"/>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oogle Shape;142;p1">
            <a:extLst>
              <a:ext uri="{FF2B5EF4-FFF2-40B4-BE49-F238E27FC236}">
                <a16:creationId xmlns:a16="http://schemas.microsoft.com/office/drawing/2014/main" id="{AABE8DDD-4C7B-0A9B-BFB4-3F2BEB420E82}"/>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pic>
        <p:nvPicPr>
          <p:cNvPr id="6" name="Google Shape;141;p1" descr="A picture containing text&#10;&#10;Description automatically generated">
            <a:extLst>
              <a:ext uri="{FF2B5EF4-FFF2-40B4-BE49-F238E27FC236}">
                <a16:creationId xmlns:a16="http://schemas.microsoft.com/office/drawing/2014/main" id="{6319D594-2673-CDAC-5414-E022479EEB24}"/>
              </a:ext>
            </a:extLst>
          </p:cNvPr>
          <p:cNvPicPr preferRelativeResize="0"/>
          <p:nvPr/>
        </p:nvPicPr>
        <p:blipFill rotWithShape="1">
          <a:blip r:embed="rId3">
            <a:alphaModFix/>
          </a:blip>
          <a:srcRect/>
          <a:stretch/>
        </p:blipFill>
        <p:spPr>
          <a:xfrm>
            <a:off x="2823258" y="5471774"/>
            <a:ext cx="5540246" cy="1172252"/>
          </a:xfrm>
          <a:prstGeom prst="rect">
            <a:avLst/>
          </a:prstGeom>
          <a:noFill/>
          <a:ln>
            <a:noFill/>
          </a:ln>
        </p:spPr>
      </p:pic>
      <p:pic>
        <p:nvPicPr>
          <p:cNvPr id="7" name="Picture 6">
            <a:extLst>
              <a:ext uri="{FF2B5EF4-FFF2-40B4-BE49-F238E27FC236}">
                <a16:creationId xmlns:a16="http://schemas.microsoft.com/office/drawing/2014/main" id="{D2068234-471D-FBAC-B67B-172034CC59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3504" y="5227976"/>
            <a:ext cx="3543710" cy="1416050"/>
          </a:xfrm>
          <a:prstGeom prst="rect">
            <a:avLst/>
          </a:prstGeom>
          <a:noFill/>
          <a:ln>
            <a:noFill/>
          </a:ln>
        </p:spPr>
      </p:pic>
    </p:spTree>
    <p:extLst>
      <p:ext uri="{BB962C8B-B14F-4D97-AF65-F5344CB8AC3E}">
        <p14:creationId xmlns:p14="http://schemas.microsoft.com/office/powerpoint/2010/main" val="263481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hlinkClick r:id="rId2"/>
              </a:rPr>
              <a:t>https://greenedularp.wordpress.com/about/</a:t>
            </a:r>
            <a:r>
              <a:rPr lang="en-US" dirty="0"/>
              <a:t> </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a:bodyPr>
          <a:lstStyle/>
          <a:p>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3">
            <a:alphaModFix/>
          </a:blip>
          <a:stretch>
            <a:fillRect/>
          </a:stretch>
        </p:blipFill>
        <p:spPr>
          <a:xfrm>
            <a:off x="0" y="106731"/>
            <a:ext cx="2319282" cy="1015632"/>
          </a:xfrm>
          <a:prstGeom prst="rect">
            <a:avLst/>
          </a:prstGeom>
          <a:noFill/>
          <a:ln>
            <a:noFill/>
          </a:ln>
        </p:spPr>
      </p:pic>
      <p:pic>
        <p:nvPicPr>
          <p:cNvPr id="8" name="Picture 7">
            <a:extLst>
              <a:ext uri="{FF2B5EF4-FFF2-40B4-BE49-F238E27FC236}">
                <a16:creationId xmlns:a16="http://schemas.microsoft.com/office/drawing/2014/main" id="{C9FF3702-EE9D-D77B-B318-C8BD504FC188}"/>
              </a:ext>
            </a:extLst>
          </p:cNvPr>
          <p:cNvPicPr>
            <a:picLocks noChangeAspect="1"/>
          </p:cNvPicPr>
          <p:nvPr/>
        </p:nvPicPr>
        <p:blipFill>
          <a:blip r:embed="rId4"/>
          <a:stretch>
            <a:fillRect/>
          </a:stretch>
        </p:blipFill>
        <p:spPr>
          <a:xfrm>
            <a:off x="2647687" y="1621049"/>
            <a:ext cx="8450894" cy="4555914"/>
          </a:xfrm>
          <a:prstGeom prst="rect">
            <a:avLst/>
          </a:prstGeom>
        </p:spPr>
      </p:pic>
    </p:spTree>
    <p:extLst>
      <p:ext uri="{BB962C8B-B14F-4D97-AF65-F5344CB8AC3E}">
        <p14:creationId xmlns:p14="http://schemas.microsoft.com/office/powerpoint/2010/main" val="38965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GB" dirty="0" err="1"/>
              <a:t>Peipsi</a:t>
            </a:r>
            <a:r>
              <a:rPr lang="en-GB" dirty="0"/>
              <a:t> </a:t>
            </a:r>
            <a:r>
              <a:rPr lang="en-GB" dirty="0" err="1"/>
              <a:t>Center</a:t>
            </a:r>
            <a:r>
              <a:rPr lang="en-GB" dirty="0"/>
              <a:t> for Transboundary Cooperation</a:t>
            </a:r>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lstStyle/>
          <a:p>
            <a:r>
              <a:rPr lang="en-US" dirty="0">
                <a:effectLst/>
              </a:rPr>
              <a:t>Our main focus:</a:t>
            </a:r>
            <a:endParaRPr lang="en-US" dirty="0"/>
          </a:p>
          <a:p>
            <a:pPr marL="0" indent="0">
              <a:buNone/>
            </a:pPr>
            <a:r>
              <a:rPr lang="en-US" dirty="0">
                <a:effectLst/>
              </a:rPr>
              <a:t>- </a:t>
            </a:r>
            <a:r>
              <a:rPr lang="en-US" b="1" dirty="0">
                <a:effectLst/>
              </a:rPr>
              <a:t>Environmental awareness </a:t>
            </a:r>
            <a:r>
              <a:rPr lang="en-US" dirty="0">
                <a:effectLst/>
              </a:rPr>
              <a:t>and </a:t>
            </a:r>
            <a:r>
              <a:rPr lang="en-US" b="1" dirty="0">
                <a:effectLst/>
              </a:rPr>
              <a:t>nature education</a:t>
            </a:r>
            <a:endParaRPr lang="en-US" b="1" dirty="0"/>
          </a:p>
          <a:p>
            <a:pPr>
              <a:buFontTx/>
              <a:buChar char="-"/>
            </a:pPr>
            <a:r>
              <a:rPr lang="en-US" b="1" dirty="0">
                <a:effectLst/>
              </a:rPr>
              <a:t>Cross-border</a:t>
            </a:r>
            <a:r>
              <a:rPr lang="en-US" dirty="0">
                <a:effectLst/>
              </a:rPr>
              <a:t> and </a:t>
            </a:r>
            <a:r>
              <a:rPr lang="en-US" b="1" dirty="0">
                <a:effectLst/>
              </a:rPr>
              <a:t>development cooperation</a:t>
            </a:r>
          </a:p>
          <a:p>
            <a:pPr marL="0" indent="0">
              <a:buNone/>
            </a:pPr>
            <a:endParaRPr lang="en-US" dirty="0"/>
          </a:p>
          <a:p>
            <a:r>
              <a:rPr lang="en-US" dirty="0">
                <a:effectLst/>
              </a:rPr>
              <a:t>The scope of project activities continues to expand, with the major emphasis on creating projects that promote </a:t>
            </a:r>
            <a:r>
              <a:rPr lang="en-US" b="1" dirty="0">
                <a:effectLst/>
              </a:rPr>
              <a:t>sustainable development</a:t>
            </a:r>
            <a:r>
              <a:rPr lang="en-US" dirty="0">
                <a:effectLst/>
              </a:rPr>
              <a:t>, widespread cooperation and the pursuit of common goals to enhance the lives of the people living along the border area.</a:t>
            </a:r>
            <a:endParaRPr lang="en-US" dirty="0"/>
          </a:p>
          <a:p>
            <a:endParaRPr lang="en-GB"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spTree>
    <p:extLst>
      <p:ext uri="{BB962C8B-B14F-4D97-AF65-F5344CB8AC3E}">
        <p14:creationId xmlns:p14="http://schemas.microsoft.com/office/powerpoint/2010/main" val="319599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T</a:t>
            </a:r>
            <a:r>
              <a:rPr lang="en-US" dirty="0">
                <a:effectLst/>
              </a:rPr>
              <a:t>oday's school experience</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fontScale="92500" lnSpcReduction="10000"/>
          </a:bodyPr>
          <a:lstStyle/>
          <a:p>
            <a:r>
              <a:rPr lang="en-US" dirty="0"/>
              <a:t>T</a:t>
            </a:r>
            <a:r>
              <a:rPr lang="en-US" dirty="0">
                <a:effectLst/>
              </a:rPr>
              <a:t>oday's school experience in most of the world is quite </a:t>
            </a:r>
            <a:r>
              <a:rPr lang="en-US" b="1" dirty="0">
                <a:effectLst/>
              </a:rPr>
              <a:t>different from that of their parents’ generation. </a:t>
            </a:r>
          </a:p>
          <a:p>
            <a:r>
              <a:rPr lang="en-US" dirty="0">
                <a:effectLst/>
              </a:rPr>
              <a:t>The learning process and the methods used are now more </a:t>
            </a:r>
            <a:r>
              <a:rPr lang="en-US" b="1" dirty="0">
                <a:effectLst/>
              </a:rPr>
              <a:t>focused on learner’s personal and social development, learning skills, creativity and initiative</a:t>
            </a:r>
            <a:r>
              <a:rPr lang="en-US" dirty="0">
                <a:effectLst/>
              </a:rPr>
              <a:t>. </a:t>
            </a:r>
          </a:p>
          <a:p>
            <a:r>
              <a:rPr lang="en-US" dirty="0">
                <a:effectLst/>
              </a:rPr>
              <a:t>Classes have become multicultural, students of different abilities and skill levels learn together.</a:t>
            </a:r>
          </a:p>
          <a:p>
            <a:r>
              <a:rPr lang="en-US" b="1" dirty="0">
                <a:effectLst/>
              </a:rPr>
              <a:t>The teacher's role at school is </a:t>
            </a:r>
            <a:r>
              <a:rPr lang="en-US" dirty="0">
                <a:effectLst/>
              </a:rPr>
              <a:t>first and foremost to </a:t>
            </a:r>
            <a:r>
              <a:rPr lang="en-US" b="1" dirty="0">
                <a:effectLst/>
              </a:rPr>
              <a:t>act as a mentor supporting the learner</a:t>
            </a:r>
            <a:r>
              <a:rPr lang="en-US" dirty="0">
                <a:effectLst/>
              </a:rPr>
              <a:t>, helping them to orientate in an information-saturated world, construct new knowledge, relate it to the existing one, reflect on experiences and create a meaningful “big picture”.</a:t>
            </a:r>
            <a:endParaRPr lang="en-GB"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spTree>
    <p:extLst>
      <p:ext uri="{BB962C8B-B14F-4D97-AF65-F5344CB8AC3E}">
        <p14:creationId xmlns:p14="http://schemas.microsoft.com/office/powerpoint/2010/main" val="259954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L</a:t>
            </a:r>
            <a:r>
              <a:rPr lang="en-US" dirty="0">
                <a:effectLst/>
              </a:rPr>
              <a:t>earning through play</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lstStyle/>
          <a:p>
            <a:r>
              <a:rPr lang="en-US" dirty="0">
                <a:effectLst/>
                <a:latin typeface="Arial" panose="020B0604020202020204" pitchFamily="34" charset="0"/>
              </a:rPr>
              <a:t>In the learning process and the use of inclusive learning methods in schools, </a:t>
            </a:r>
            <a:r>
              <a:rPr lang="en-US" b="1" dirty="0">
                <a:effectLst/>
                <a:latin typeface="Arial" panose="020B0604020202020204" pitchFamily="34" charset="0"/>
              </a:rPr>
              <a:t>learning through play is also gaining popularity</a:t>
            </a:r>
            <a:r>
              <a:rPr lang="en-US" dirty="0">
                <a:effectLst/>
                <a:latin typeface="Arial" panose="020B0604020202020204" pitchFamily="34" charset="0"/>
              </a:rPr>
              <a:t>.</a:t>
            </a:r>
          </a:p>
          <a:p>
            <a:r>
              <a:rPr lang="en-US" dirty="0">
                <a:effectLst/>
                <a:latin typeface="Arial" panose="020B0604020202020204" pitchFamily="34" charset="0"/>
              </a:rPr>
              <a:t>Well planned games for learning enables students to develop </a:t>
            </a:r>
            <a:r>
              <a:rPr lang="en-US" b="1" dirty="0">
                <a:effectLst/>
                <a:latin typeface="Arial" panose="020B0604020202020204" pitchFamily="34" charset="0"/>
              </a:rPr>
              <a:t>problem-solving</a:t>
            </a:r>
            <a:r>
              <a:rPr lang="en-US" dirty="0">
                <a:effectLst/>
                <a:latin typeface="Arial" panose="020B0604020202020204" pitchFamily="34" charset="0"/>
              </a:rPr>
              <a:t> and </a:t>
            </a:r>
            <a:r>
              <a:rPr lang="en-US" b="1" dirty="0">
                <a:effectLst/>
                <a:latin typeface="Arial" panose="020B0604020202020204" pitchFamily="34" charset="0"/>
              </a:rPr>
              <a:t>critical thinking skills</a:t>
            </a:r>
            <a:r>
              <a:rPr lang="en-US" dirty="0">
                <a:effectLst/>
                <a:latin typeface="Arial" panose="020B0604020202020204" pitchFamily="34" charset="0"/>
              </a:rPr>
              <a:t>, </a:t>
            </a:r>
            <a:r>
              <a:rPr lang="en-US" b="1" dirty="0">
                <a:effectLst/>
                <a:latin typeface="Arial" panose="020B0604020202020204" pitchFamily="34" charset="0"/>
              </a:rPr>
              <a:t>creativity</a:t>
            </a:r>
            <a:r>
              <a:rPr lang="en-US" dirty="0">
                <a:effectLst/>
                <a:latin typeface="Arial" panose="020B0604020202020204" pitchFamily="34" charset="0"/>
              </a:rPr>
              <a:t>, </a:t>
            </a:r>
            <a:r>
              <a:rPr lang="en-US" b="1" dirty="0">
                <a:effectLst/>
                <a:latin typeface="Arial" panose="020B0604020202020204" pitchFamily="34" charset="0"/>
              </a:rPr>
              <a:t>communication</a:t>
            </a:r>
            <a:r>
              <a:rPr lang="en-US" dirty="0">
                <a:effectLst/>
                <a:latin typeface="Arial" panose="020B0604020202020204" pitchFamily="34" charset="0"/>
              </a:rPr>
              <a:t> and </a:t>
            </a:r>
            <a:r>
              <a:rPr lang="en-US" b="1" dirty="0">
                <a:effectLst/>
                <a:latin typeface="Arial" panose="020B0604020202020204" pitchFamily="34" charset="0"/>
              </a:rPr>
              <a:t>teamwork</a:t>
            </a:r>
            <a:r>
              <a:rPr lang="en-US" dirty="0">
                <a:effectLst/>
                <a:latin typeface="Arial" panose="020B0604020202020204" pitchFamily="34" charset="0"/>
              </a:rPr>
              <a:t> skills.</a:t>
            </a:r>
          </a:p>
          <a:p>
            <a:r>
              <a:rPr lang="en-US" dirty="0">
                <a:effectLst/>
                <a:latin typeface="Arial" panose="020B0604020202020204" pitchFamily="34" charset="0"/>
              </a:rPr>
              <a:t>The use of games in the learning process allows to give learners </a:t>
            </a:r>
            <a:r>
              <a:rPr lang="en-US" b="1" dirty="0">
                <a:effectLst/>
                <a:latin typeface="Arial" panose="020B0604020202020204" pitchFamily="34" charset="0"/>
              </a:rPr>
              <a:t>personalized tasks </a:t>
            </a:r>
            <a:r>
              <a:rPr lang="en-US" dirty="0">
                <a:effectLst/>
                <a:latin typeface="Arial" panose="020B0604020202020204" pitchFamily="34" charset="0"/>
              </a:rPr>
              <a:t>and </a:t>
            </a:r>
            <a:r>
              <a:rPr lang="en-US" b="1" dirty="0">
                <a:effectLst/>
                <a:latin typeface="Arial" panose="020B0604020202020204" pitchFamily="34" charset="0"/>
              </a:rPr>
              <a:t>concentrate their attention</a:t>
            </a:r>
            <a:r>
              <a:rPr lang="en-US" dirty="0">
                <a:effectLst/>
                <a:latin typeface="Arial" panose="020B0604020202020204" pitchFamily="34" charset="0"/>
              </a:rPr>
              <a:t>.</a:t>
            </a:r>
            <a:endParaRPr lang="en-GB"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spTree>
    <p:extLst>
      <p:ext uri="{BB962C8B-B14F-4D97-AF65-F5344CB8AC3E}">
        <p14:creationId xmlns:p14="http://schemas.microsoft.com/office/powerpoint/2010/main" val="58150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E</a:t>
            </a:r>
            <a:r>
              <a:rPr lang="en-US" dirty="0">
                <a:effectLst/>
              </a:rPr>
              <a:t>ducational live action role play (LARP)</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a:bodyPr>
          <a:lstStyle/>
          <a:p>
            <a:r>
              <a:rPr lang="en-US" dirty="0">
                <a:effectLst/>
              </a:rPr>
              <a:t>In addition to educational computer games in the digital environment, it is also possible to use educational live action role play (LARP)in order to diversify learning experiences, explain different topics, play through situations and scenarios, and to simulate the consequences of one’s decisions.</a:t>
            </a:r>
          </a:p>
          <a:p>
            <a:r>
              <a:rPr lang="en-US" b="1" dirty="0"/>
              <a:t>R</a:t>
            </a:r>
            <a:r>
              <a:rPr lang="en-US" b="1" dirty="0">
                <a:effectLst/>
              </a:rPr>
              <a:t>ole-playing is any activity </a:t>
            </a:r>
            <a:br>
              <a:rPr lang="en-US" b="1" dirty="0">
                <a:effectLst/>
              </a:rPr>
            </a:br>
            <a:r>
              <a:rPr lang="en-US" b="1" dirty="0">
                <a:effectLst/>
              </a:rPr>
              <a:t>where the players pretend to </a:t>
            </a:r>
            <a:br>
              <a:rPr lang="en-US" b="1" dirty="0">
                <a:effectLst/>
              </a:rPr>
            </a:br>
            <a:r>
              <a:rPr lang="en-US" b="1" dirty="0">
                <a:effectLst/>
              </a:rPr>
              <a:t>be someone else. </a:t>
            </a:r>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pic>
        <p:nvPicPr>
          <p:cNvPr id="7" name="Picture 6">
            <a:extLst>
              <a:ext uri="{FF2B5EF4-FFF2-40B4-BE49-F238E27FC236}">
                <a16:creationId xmlns:a16="http://schemas.microsoft.com/office/drawing/2014/main" id="{AA8F5F05-33CE-1096-8C7A-E980182D0855}"/>
              </a:ext>
            </a:extLst>
          </p:cNvPr>
          <p:cNvPicPr>
            <a:picLocks noChangeAspect="1"/>
          </p:cNvPicPr>
          <p:nvPr/>
        </p:nvPicPr>
        <p:blipFill>
          <a:blip r:embed="rId3"/>
          <a:stretch>
            <a:fillRect/>
          </a:stretch>
        </p:blipFill>
        <p:spPr>
          <a:xfrm>
            <a:off x="8091055" y="3864318"/>
            <a:ext cx="3620654" cy="2715490"/>
          </a:xfrm>
          <a:prstGeom prst="rect">
            <a:avLst/>
          </a:prstGeom>
        </p:spPr>
      </p:pic>
    </p:spTree>
    <p:extLst>
      <p:ext uri="{BB962C8B-B14F-4D97-AF65-F5344CB8AC3E}">
        <p14:creationId xmlns:p14="http://schemas.microsoft.com/office/powerpoint/2010/main" val="344182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err="1"/>
              <a:t>Edularps</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a:bodyPr>
          <a:lstStyle/>
          <a:p>
            <a:r>
              <a:rPr lang="en-US" dirty="0">
                <a:hlinkClick r:id="rId2"/>
              </a:rPr>
              <a:t>https://youtu.be/XPJQ2mNKL68</a:t>
            </a:r>
            <a:r>
              <a:rPr lang="en-US" dirty="0"/>
              <a:t> </a:t>
            </a:r>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3">
            <a:alphaModFix/>
          </a:blip>
          <a:stretch>
            <a:fillRect/>
          </a:stretch>
        </p:blipFill>
        <p:spPr>
          <a:xfrm>
            <a:off x="0" y="106731"/>
            <a:ext cx="2319282" cy="1015632"/>
          </a:xfrm>
          <a:prstGeom prst="rect">
            <a:avLst/>
          </a:prstGeom>
          <a:noFill/>
          <a:ln>
            <a:noFill/>
          </a:ln>
        </p:spPr>
      </p:pic>
      <p:pic>
        <p:nvPicPr>
          <p:cNvPr id="5" name="Picture 4">
            <a:extLst>
              <a:ext uri="{FF2B5EF4-FFF2-40B4-BE49-F238E27FC236}">
                <a16:creationId xmlns:a16="http://schemas.microsoft.com/office/drawing/2014/main" id="{BE31DD46-E4C4-8311-8D6C-02D24A18A6B1}"/>
              </a:ext>
            </a:extLst>
          </p:cNvPr>
          <p:cNvPicPr>
            <a:picLocks noChangeAspect="1"/>
          </p:cNvPicPr>
          <p:nvPr/>
        </p:nvPicPr>
        <p:blipFill>
          <a:blip r:embed="rId4"/>
          <a:stretch>
            <a:fillRect/>
          </a:stretch>
        </p:blipFill>
        <p:spPr>
          <a:xfrm>
            <a:off x="7501634" y="1027906"/>
            <a:ext cx="3918972" cy="2204422"/>
          </a:xfrm>
          <a:prstGeom prst="rect">
            <a:avLst/>
          </a:prstGeom>
        </p:spPr>
      </p:pic>
      <p:graphicFrame>
        <p:nvGraphicFramePr>
          <p:cNvPr id="7" name="Object 6">
            <a:extLst>
              <a:ext uri="{FF2B5EF4-FFF2-40B4-BE49-F238E27FC236}">
                <a16:creationId xmlns:a16="http://schemas.microsoft.com/office/drawing/2014/main" id="{D12EF280-D5AC-B770-005D-A91675DA2E05}"/>
              </a:ext>
            </a:extLst>
          </p:cNvPr>
          <p:cNvGraphicFramePr>
            <a:graphicFrameLocks noChangeAspect="1"/>
          </p:cNvGraphicFramePr>
          <p:nvPr>
            <p:extLst>
              <p:ext uri="{D42A27DB-BD31-4B8C-83A1-F6EECF244321}">
                <p14:modId xmlns:p14="http://schemas.microsoft.com/office/powerpoint/2010/main" val="172822121"/>
              </p:ext>
            </p:extLst>
          </p:nvPr>
        </p:nvGraphicFramePr>
        <p:xfrm>
          <a:off x="3424840" y="4064596"/>
          <a:ext cx="3595258" cy="2064726"/>
        </p:xfrm>
        <a:graphic>
          <a:graphicData uri="http://schemas.openxmlformats.org/presentationml/2006/ole">
            <mc:AlternateContent xmlns:mc="http://schemas.openxmlformats.org/markup-compatibility/2006">
              <mc:Choice xmlns:v="urn:schemas-microsoft-com:vml" Requires="v">
                <p:oleObj name="Bitmap Image" r:id="rId5" imgW="9188280" imgH="5276880" progId="PBrush">
                  <p:embed/>
                </p:oleObj>
              </mc:Choice>
              <mc:Fallback>
                <p:oleObj name="Bitmap Image" r:id="rId5" imgW="9188280" imgH="5276880" progId="PBrush">
                  <p:embed/>
                  <p:pic>
                    <p:nvPicPr>
                      <p:cNvPr id="5" name="Object 4">
                        <a:extLst>
                          <a:ext uri="{FF2B5EF4-FFF2-40B4-BE49-F238E27FC236}">
                            <a16:creationId xmlns:a16="http://schemas.microsoft.com/office/drawing/2014/main" id="{83581AA9-0DF8-01C8-93F0-1330EC83E4F9}"/>
                          </a:ext>
                        </a:extLst>
                      </p:cNvPr>
                      <p:cNvPicPr/>
                      <p:nvPr/>
                    </p:nvPicPr>
                    <p:blipFill>
                      <a:blip r:embed="rId6"/>
                      <a:stretch>
                        <a:fillRect/>
                      </a:stretch>
                    </p:blipFill>
                    <p:spPr>
                      <a:xfrm>
                        <a:off x="3424840" y="4064596"/>
                        <a:ext cx="3595258" cy="20647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C581B90-4F25-8204-3073-40A0CF1A5529}"/>
              </a:ext>
            </a:extLst>
          </p:cNvPr>
          <p:cNvGraphicFramePr>
            <a:graphicFrameLocks noChangeAspect="1"/>
          </p:cNvGraphicFramePr>
          <p:nvPr>
            <p:extLst>
              <p:ext uri="{D42A27DB-BD31-4B8C-83A1-F6EECF244321}">
                <p14:modId xmlns:p14="http://schemas.microsoft.com/office/powerpoint/2010/main" val="1650839036"/>
              </p:ext>
            </p:extLst>
          </p:nvPr>
        </p:nvGraphicFramePr>
        <p:xfrm>
          <a:off x="7501634" y="4064597"/>
          <a:ext cx="3446492" cy="2112366"/>
        </p:xfrm>
        <a:graphic>
          <a:graphicData uri="http://schemas.openxmlformats.org/presentationml/2006/ole">
            <mc:AlternateContent xmlns:mc="http://schemas.openxmlformats.org/markup-compatibility/2006">
              <mc:Choice xmlns:v="urn:schemas-microsoft-com:vml" Requires="v">
                <p:oleObj name="Bitmap Image" r:id="rId7" imgW="8464680" imgH="5187960" progId="PBrush">
                  <p:embed/>
                </p:oleObj>
              </mc:Choice>
              <mc:Fallback>
                <p:oleObj name="Bitmap Image" r:id="rId7" imgW="8464680" imgH="5187960" progId="PBrush">
                  <p:embed/>
                  <p:pic>
                    <p:nvPicPr>
                      <p:cNvPr id="6" name="Object 5">
                        <a:extLst>
                          <a:ext uri="{FF2B5EF4-FFF2-40B4-BE49-F238E27FC236}">
                            <a16:creationId xmlns:a16="http://schemas.microsoft.com/office/drawing/2014/main" id="{9CBE8158-A4CD-7850-D21C-E9A0A654A0D7}"/>
                          </a:ext>
                        </a:extLst>
                      </p:cNvPr>
                      <p:cNvPicPr/>
                      <p:nvPr/>
                    </p:nvPicPr>
                    <p:blipFill>
                      <a:blip r:embed="rId8"/>
                      <a:stretch>
                        <a:fillRect/>
                      </a:stretch>
                    </p:blipFill>
                    <p:spPr>
                      <a:xfrm>
                        <a:off x="7501634" y="4064597"/>
                        <a:ext cx="3446492" cy="2112366"/>
                      </a:xfrm>
                      <a:prstGeom prst="rect">
                        <a:avLst/>
                      </a:prstGeom>
                    </p:spPr>
                  </p:pic>
                </p:oleObj>
              </mc:Fallback>
            </mc:AlternateContent>
          </a:graphicData>
        </a:graphic>
      </p:graphicFrame>
    </p:spTree>
    <p:extLst>
      <p:ext uri="{BB962C8B-B14F-4D97-AF65-F5344CB8AC3E}">
        <p14:creationId xmlns:p14="http://schemas.microsoft.com/office/powerpoint/2010/main" val="267004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Project </a:t>
            </a:r>
            <a:r>
              <a:rPr lang="en-US" dirty="0" err="1"/>
              <a:t>GreenEduLARP</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lnSpcReduction="10000"/>
          </a:bodyPr>
          <a:lstStyle/>
          <a:p>
            <a:r>
              <a:rPr lang="en-US" dirty="0"/>
              <a:t>Project </a:t>
            </a:r>
            <a:r>
              <a:rPr lang="en-US" dirty="0" err="1"/>
              <a:t>GreenEduLARP</a:t>
            </a:r>
            <a:r>
              <a:rPr lang="en-US" dirty="0"/>
              <a:t> aims at </a:t>
            </a:r>
            <a:r>
              <a:rPr lang="en-US" b="1" dirty="0"/>
              <a:t>using the tool of </a:t>
            </a:r>
            <a:r>
              <a:rPr lang="en-US" b="1" dirty="0" err="1"/>
              <a:t>EduLARP</a:t>
            </a:r>
            <a:r>
              <a:rPr lang="en-US" b="1" dirty="0"/>
              <a:t> for Climate Change Education. </a:t>
            </a:r>
          </a:p>
          <a:p>
            <a:r>
              <a:rPr lang="en-US" dirty="0"/>
              <a:t>This way students but also teachers – as involved participants- </a:t>
            </a:r>
            <a:r>
              <a:rPr lang="en-US" b="1" dirty="0"/>
              <a:t>will be connecting the topics related to Climate Change learned in </a:t>
            </a:r>
            <a:br>
              <a:rPr lang="en-US" b="1" dirty="0"/>
            </a:br>
            <a:r>
              <a:rPr lang="en-US" b="1" dirty="0"/>
              <a:t>classroom with real-life </a:t>
            </a:r>
            <a:br>
              <a:rPr lang="en-US" b="1" dirty="0"/>
            </a:br>
            <a:r>
              <a:rPr lang="en-US" b="1" dirty="0"/>
              <a:t>situations</a:t>
            </a:r>
            <a:r>
              <a:rPr lang="en-US" dirty="0"/>
              <a:t>, therefore more</a:t>
            </a:r>
            <a:br>
              <a:rPr lang="en-US" dirty="0"/>
            </a:br>
            <a:r>
              <a:rPr lang="en-US" dirty="0"/>
              <a:t>easily relating them to their </a:t>
            </a:r>
            <a:br>
              <a:rPr lang="en-US" dirty="0"/>
            </a:br>
            <a:r>
              <a:rPr lang="en-US" dirty="0"/>
              <a:t>own life, making connections </a:t>
            </a:r>
            <a:br>
              <a:rPr lang="en-US" dirty="0"/>
            </a:br>
            <a:r>
              <a:rPr lang="en-US" dirty="0"/>
              <a:t>also on how green their life and </a:t>
            </a:r>
            <a:br>
              <a:rPr lang="en-US" dirty="0"/>
            </a:br>
            <a:r>
              <a:rPr lang="en-US" dirty="0"/>
              <a:t>attitude is.</a:t>
            </a:r>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pic>
        <p:nvPicPr>
          <p:cNvPr id="5" name="Google Shape;167;g1bbff80b12d_0_12">
            <a:extLst>
              <a:ext uri="{FF2B5EF4-FFF2-40B4-BE49-F238E27FC236}">
                <a16:creationId xmlns:a16="http://schemas.microsoft.com/office/drawing/2014/main" id="{F8E655E1-77A1-56CD-9D9E-20E846250B80}"/>
              </a:ext>
            </a:extLst>
          </p:cNvPr>
          <p:cNvPicPr preferRelativeResize="0"/>
          <p:nvPr/>
        </p:nvPicPr>
        <p:blipFill>
          <a:blip r:embed="rId3">
            <a:alphaModFix/>
          </a:blip>
          <a:stretch>
            <a:fillRect/>
          </a:stretch>
        </p:blipFill>
        <p:spPr>
          <a:xfrm>
            <a:off x="7685942" y="3670983"/>
            <a:ext cx="3798186" cy="2821892"/>
          </a:xfrm>
          <a:prstGeom prst="rect">
            <a:avLst/>
          </a:prstGeom>
          <a:noFill/>
          <a:ln>
            <a:noFill/>
          </a:ln>
        </p:spPr>
      </p:pic>
    </p:spTree>
    <p:extLst>
      <p:ext uri="{BB962C8B-B14F-4D97-AF65-F5344CB8AC3E}">
        <p14:creationId xmlns:p14="http://schemas.microsoft.com/office/powerpoint/2010/main" val="363451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A Tree of Life </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73100" y="1825625"/>
            <a:ext cx="4995918" cy="4351338"/>
          </a:xfrm>
        </p:spPr>
        <p:txBody>
          <a:bodyPr>
            <a:normAutofit/>
          </a:bodyPr>
          <a:lstStyle/>
          <a:p>
            <a:r>
              <a:rPr lang="en-US" dirty="0">
                <a:hlinkClick r:id="rId2"/>
              </a:rPr>
              <a:t>https://ctc.ee/activities-and-projects/implemented-projects/larp-for-climate</a:t>
            </a:r>
            <a:r>
              <a:rPr lang="en-US" dirty="0"/>
              <a:t> </a:t>
            </a:r>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3">
            <a:alphaModFix/>
          </a:blip>
          <a:stretch>
            <a:fillRect/>
          </a:stretch>
        </p:blipFill>
        <p:spPr>
          <a:xfrm>
            <a:off x="0" y="106731"/>
            <a:ext cx="2319282" cy="1015632"/>
          </a:xfrm>
          <a:prstGeom prst="rect">
            <a:avLst/>
          </a:prstGeom>
          <a:noFill/>
          <a:ln>
            <a:noFill/>
          </a:ln>
        </p:spPr>
      </p:pic>
      <p:pic>
        <p:nvPicPr>
          <p:cNvPr id="7" name="Graphic 6">
            <a:extLst>
              <a:ext uri="{FF2B5EF4-FFF2-40B4-BE49-F238E27FC236}">
                <a16:creationId xmlns:a16="http://schemas.microsoft.com/office/drawing/2014/main" id="{122020E2-5EEC-0325-2337-93237C071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0208" y="681037"/>
            <a:ext cx="4171792" cy="5919720"/>
          </a:xfrm>
          <a:prstGeom prst="rect">
            <a:avLst/>
          </a:prstGeom>
        </p:spPr>
      </p:pic>
      <p:pic>
        <p:nvPicPr>
          <p:cNvPr id="8" name="Graphic 7">
            <a:extLst>
              <a:ext uri="{FF2B5EF4-FFF2-40B4-BE49-F238E27FC236}">
                <a16:creationId xmlns:a16="http://schemas.microsoft.com/office/drawing/2014/main" id="{B5EEB766-3515-5F49-8939-D78C88013A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21356" y="3113878"/>
            <a:ext cx="1512676" cy="3299802"/>
          </a:xfrm>
          <a:prstGeom prst="rect">
            <a:avLst/>
          </a:prstGeom>
        </p:spPr>
      </p:pic>
      <p:pic>
        <p:nvPicPr>
          <p:cNvPr id="9" name="Graphic 8">
            <a:extLst>
              <a:ext uri="{FF2B5EF4-FFF2-40B4-BE49-F238E27FC236}">
                <a16:creationId xmlns:a16="http://schemas.microsoft.com/office/drawing/2014/main" id="{71CCFEB7-1B1A-34CE-D020-F7C42AF880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2418" y="3215729"/>
            <a:ext cx="2332294" cy="2868598"/>
          </a:xfrm>
          <a:prstGeom prst="rect">
            <a:avLst/>
          </a:prstGeom>
        </p:spPr>
      </p:pic>
      <p:pic>
        <p:nvPicPr>
          <p:cNvPr id="10" name="Graphic 9">
            <a:extLst>
              <a:ext uri="{FF2B5EF4-FFF2-40B4-BE49-F238E27FC236}">
                <a16:creationId xmlns:a16="http://schemas.microsoft.com/office/drawing/2014/main" id="{CB79F24A-8EF0-3A13-8A98-5EE85BD6BC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45253" y="3640897"/>
            <a:ext cx="1720718" cy="3027932"/>
          </a:xfrm>
          <a:prstGeom prst="rect">
            <a:avLst/>
          </a:prstGeom>
        </p:spPr>
      </p:pic>
      <p:pic>
        <p:nvPicPr>
          <p:cNvPr id="11" name="Graphic 10">
            <a:extLst>
              <a:ext uri="{FF2B5EF4-FFF2-40B4-BE49-F238E27FC236}">
                <a16:creationId xmlns:a16="http://schemas.microsoft.com/office/drawing/2014/main" id="{35DEA59F-4191-86E1-ACEA-9F0C06EE05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29" y="3069256"/>
            <a:ext cx="2151530" cy="2954566"/>
          </a:xfrm>
          <a:prstGeom prst="rect">
            <a:avLst/>
          </a:prstGeom>
        </p:spPr>
      </p:pic>
      <p:pic>
        <p:nvPicPr>
          <p:cNvPr id="12" name="Graphic 11">
            <a:extLst>
              <a:ext uri="{FF2B5EF4-FFF2-40B4-BE49-F238E27FC236}">
                <a16:creationId xmlns:a16="http://schemas.microsoft.com/office/drawing/2014/main" id="{ECCC27C8-945B-667C-7E80-F4E224F0507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69287" y="2546381"/>
            <a:ext cx="1519870" cy="2734236"/>
          </a:xfrm>
          <a:prstGeom prst="rect">
            <a:avLst/>
          </a:prstGeom>
        </p:spPr>
      </p:pic>
    </p:spTree>
    <p:extLst>
      <p:ext uri="{BB962C8B-B14F-4D97-AF65-F5344CB8AC3E}">
        <p14:creationId xmlns:p14="http://schemas.microsoft.com/office/powerpoint/2010/main" val="280786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D9E5-36FF-E013-C09B-AC38C863C62C}"/>
              </a:ext>
            </a:extLst>
          </p:cNvPr>
          <p:cNvSpPr>
            <a:spLocks noGrp="1"/>
          </p:cNvSpPr>
          <p:nvPr>
            <p:ph type="title"/>
          </p:nvPr>
        </p:nvSpPr>
        <p:spPr>
          <a:xfrm>
            <a:off x="2392470" y="365125"/>
            <a:ext cx="8961329" cy="1325563"/>
          </a:xfrm>
        </p:spPr>
        <p:txBody>
          <a:bodyPr>
            <a:normAutofit/>
          </a:bodyPr>
          <a:lstStyle/>
          <a:p>
            <a:r>
              <a:rPr lang="en-US" dirty="0"/>
              <a:t>Project </a:t>
            </a:r>
            <a:r>
              <a:rPr lang="en-US" dirty="0" err="1"/>
              <a:t>GreenEduLARP</a:t>
            </a:r>
            <a:endParaRPr lang="en-GB" dirty="0"/>
          </a:p>
        </p:txBody>
      </p:sp>
      <p:sp>
        <p:nvSpPr>
          <p:cNvPr id="3" name="Content Placeholder 2">
            <a:extLst>
              <a:ext uri="{FF2B5EF4-FFF2-40B4-BE49-F238E27FC236}">
                <a16:creationId xmlns:a16="http://schemas.microsoft.com/office/drawing/2014/main" id="{2453C0C4-CEDB-CCA0-A174-6CBA47E277FD}"/>
              </a:ext>
            </a:extLst>
          </p:cNvPr>
          <p:cNvSpPr>
            <a:spLocks noGrp="1"/>
          </p:cNvSpPr>
          <p:nvPr>
            <p:ph idx="1"/>
          </p:nvPr>
        </p:nvSpPr>
        <p:spPr>
          <a:xfrm>
            <a:off x="2290618" y="1825625"/>
            <a:ext cx="9063182" cy="4351338"/>
          </a:xfrm>
        </p:spPr>
        <p:txBody>
          <a:bodyPr>
            <a:normAutofit/>
          </a:bodyPr>
          <a:lstStyle/>
          <a:p>
            <a:pPr marL="0" indent="0">
              <a:buNone/>
            </a:pPr>
            <a:r>
              <a:rPr lang="en-US" dirty="0"/>
              <a:t>The aims of the project are:</a:t>
            </a:r>
          </a:p>
          <a:p>
            <a:pPr>
              <a:buFont typeface="Arial" panose="020B0604020202020204" pitchFamily="34" charset="0"/>
              <a:buChar char="•"/>
            </a:pPr>
            <a:r>
              <a:rPr lang="en-US" b="1" dirty="0"/>
              <a:t>to empower teachers </a:t>
            </a:r>
            <a:r>
              <a:rPr lang="en-US" dirty="0"/>
              <a:t>with new competencies in environmental education using LARP</a:t>
            </a:r>
          </a:p>
          <a:p>
            <a:pPr>
              <a:buFont typeface="Arial" panose="020B0604020202020204" pitchFamily="34" charset="0"/>
              <a:buChar char="•"/>
            </a:pPr>
            <a:r>
              <a:rPr lang="en-US" b="1" dirty="0"/>
              <a:t>to enhance students </a:t>
            </a:r>
            <a:r>
              <a:rPr lang="en-US" dirty="0"/>
              <a:t>with confidence and agency skills through the LARPing methodology and teamwork.</a:t>
            </a:r>
          </a:p>
          <a:p>
            <a:pPr>
              <a:buFont typeface="Arial" panose="020B0604020202020204" pitchFamily="34" charset="0"/>
              <a:buChar char="•"/>
            </a:pPr>
            <a:r>
              <a:rPr lang="en-US" b="1" dirty="0"/>
              <a:t>to create accessible online materials </a:t>
            </a:r>
            <a:r>
              <a:rPr lang="en-US" dirty="0"/>
              <a:t>about the method </a:t>
            </a:r>
          </a:p>
          <a:p>
            <a:pPr>
              <a:buFont typeface="Arial" panose="020B0604020202020204" pitchFamily="34" charset="0"/>
              <a:buChar char="•"/>
            </a:pPr>
            <a:r>
              <a:rPr lang="en-US" dirty="0"/>
              <a:t>to build a </a:t>
            </a:r>
            <a:r>
              <a:rPr lang="en-US" b="1" dirty="0"/>
              <a:t>transnational strategy </a:t>
            </a:r>
            <a:r>
              <a:rPr lang="en-US" dirty="0"/>
              <a:t>on how to adapt </a:t>
            </a:r>
            <a:r>
              <a:rPr lang="en-US" dirty="0" err="1"/>
              <a:t>EduLARP</a:t>
            </a:r>
            <a:r>
              <a:rPr lang="en-US" dirty="0"/>
              <a:t> methodology in school curricula.</a:t>
            </a:r>
          </a:p>
          <a:p>
            <a:endParaRPr lang="en-GB" b="1" dirty="0"/>
          </a:p>
        </p:txBody>
      </p:sp>
      <p:sp>
        <p:nvSpPr>
          <p:cNvPr id="4" name="Rectangle 3">
            <a:extLst>
              <a:ext uri="{FF2B5EF4-FFF2-40B4-BE49-F238E27FC236}">
                <a16:creationId xmlns:a16="http://schemas.microsoft.com/office/drawing/2014/main" id="{57F47AA3-492E-88D4-5DBD-B0135A6D9C6C}"/>
              </a:ext>
            </a:extLst>
          </p:cNvPr>
          <p:cNvSpPr/>
          <p:nvPr/>
        </p:nvSpPr>
        <p:spPr>
          <a:xfrm>
            <a:off x="0" y="0"/>
            <a:ext cx="2290618"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142;p1">
            <a:extLst>
              <a:ext uri="{FF2B5EF4-FFF2-40B4-BE49-F238E27FC236}">
                <a16:creationId xmlns:a16="http://schemas.microsoft.com/office/drawing/2014/main" id="{79D12E0C-BBCF-7036-ABB8-3640A0CD02A7}"/>
              </a:ext>
            </a:extLst>
          </p:cNvPr>
          <p:cNvPicPr preferRelativeResize="0"/>
          <p:nvPr/>
        </p:nvPicPr>
        <p:blipFill>
          <a:blip r:embed="rId2">
            <a:alphaModFix/>
          </a:blip>
          <a:stretch>
            <a:fillRect/>
          </a:stretch>
        </p:blipFill>
        <p:spPr>
          <a:xfrm>
            <a:off x="0" y="106731"/>
            <a:ext cx="2319282" cy="1015632"/>
          </a:xfrm>
          <a:prstGeom prst="rect">
            <a:avLst/>
          </a:prstGeom>
          <a:noFill/>
          <a:ln>
            <a:noFill/>
          </a:ln>
        </p:spPr>
      </p:pic>
    </p:spTree>
    <p:extLst>
      <p:ext uri="{BB962C8B-B14F-4D97-AF65-F5344CB8AC3E}">
        <p14:creationId xmlns:p14="http://schemas.microsoft.com/office/powerpoint/2010/main" val="1273066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486</Words>
  <Application>Microsoft Office PowerPoint</Application>
  <PresentationFormat>Widescreen</PresentationFormat>
  <Paragraphs>35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Bitmap Image</vt:lpstr>
      <vt:lpstr>Using Environmental LARP in Education</vt:lpstr>
      <vt:lpstr>Peipsi Center for Transboundary Cooperation</vt:lpstr>
      <vt:lpstr>Today's school experience</vt:lpstr>
      <vt:lpstr>Learning through play</vt:lpstr>
      <vt:lpstr>Educational live action role play (LARP)</vt:lpstr>
      <vt:lpstr>Edularps</vt:lpstr>
      <vt:lpstr>Project GreenEduLARP</vt:lpstr>
      <vt:lpstr>A Tree of Life </vt:lpstr>
      <vt:lpstr>Project GreenEduLARP</vt:lpstr>
      <vt:lpstr>https://greenedularp.wordpress.com/about/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Environmental LARP in Education</dc:title>
  <dc:creator>Ederi Ojasoo</dc:creator>
  <cp:lastModifiedBy>Ederi Ojasoo</cp:lastModifiedBy>
  <cp:revision>13</cp:revision>
  <dcterms:created xsi:type="dcterms:W3CDTF">2023-01-23T16:14:44Z</dcterms:created>
  <dcterms:modified xsi:type="dcterms:W3CDTF">2023-01-25T12:05:43Z</dcterms:modified>
</cp:coreProperties>
</file>