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Questrial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25" autoAdjust="0"/>
  </p:normalViewPr>
  <p:slideViewPr>
    <p:cSldViewPr snapToGrid="0">
      <p:cViewPr varScale="1">
        <p:scale>
          <a:sx n="99" d="100"/>
          <a:sy n="99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5001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ailmakool.ee/eesti-unesco-uhendkoolide-vorgustik/" TargetMode="External"/><Relationship Id="rId3" Type="http://schemas.openxmlformats.org/officeDocument/2006/relationships/hyperlink" Target="http://bsp.teec.ee/" TargetMode="External"/><Relationship Id="rId7" Type="http://schemas.openxmlformats.org/officeDocument/2006/relationships/hyperlink" Target="http://www.unesco.ee/uhendkoolide-vorgustik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tartuloodusmaja.ee/ET/projektid/laanemere-projekt/" TargetMode="External"/><Relationship Id="rId5" Type="http://schemas.openxmlformats.org/officeDocument/2006/relationships/hyperlink" Target="https://www.facebook.com/unesco.bsp" TargetMode="External"/><Relationship Id="rId4" Type="http://schemas.openxmlformats.org/officeDocument/2006/relationships/hyperlink" Target="http://www.b-s-p.org/home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9564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5547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6186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800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3572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1283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6289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2243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3178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2205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100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294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http://bsp.teec.ee/</a:t>
            </a:r>
            <a:r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(EST koduleht)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http://www.b-s-p.org/home/</a:t>
            </a:r>
            <a:r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(ENG koduleht)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https://www.facebook.com/unesco.bsp</a:t>
            </a:r>
            <a:r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(Facebook)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http://www.tartuloodusmaja.ee/ET/projektid/laanemere-projekt/</a:t>
            </a:r>
            <a:r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(TEEC)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http://www.unesco.ee/uhendkoolide-vorgustik/</a:t>
            </a:r>
            <a:r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(UNESCO ERK)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https://www.maailmakool.ee/eesti-unesco-uhendkoolide-vorgustik/</a:t>
            </a:r>
            <a:r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(Mondo)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1269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336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4956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3045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274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344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605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itelslaid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Shape 58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9" name="Shape 59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0" b="0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Shape 65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0" b="0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6" name="Shape 66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0" b="0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Shape 68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0" b="0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9" name="Shape 69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0" b="0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Shape 72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0" b="0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0" b="0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Shape 74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0" b="0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Shape 77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0" b="0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0" b="0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Shape 80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0" b="0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Shape 82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0" b="0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Shape 84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0" b="0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Shape 86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0" b="0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Shape 90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0" b="0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Shape 91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0" b="0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0" b="0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Shape 93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0" b="0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Shape 94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0" b="0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0" b="0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Shape 96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0" b="0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0" b="0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Shape 98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0" b="0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0" b="0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Shape 101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0" b="0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Shape 103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0" b="0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Shape 106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0" b="0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Shape 107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0" b="0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0" b="0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Shape 110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0" b="0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0" b="0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Shape 112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0" b="0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estrial"/>
              <a:buNone/>
              <a:defRPr sz="4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diallkirjaga panoraampilt">
  <p:cSld name="Pildiallkirjaga panoraampil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pic" idx="2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ja pildiallkiri">
  <p:cSld name="Pealkiri ja pildiallkiri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diallkirjaga tsitaat">
  <p:cSld name="Pildiallkirjaga tsitaa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Questrial"/>
              <a:buNone/>
            </a:pPr>
            <a:r>
              <a:rPr lang="et-EE" sz="8000" b="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Questrial"/>
              <a:buNone/>
            </a:pPr>
            <a:r>
              <a:rPr lang="et-EE" sz="8000" b="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iitkaart">
  <p:cSld name="Visiitkaar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veergu">
  <p:cSld name="3 veergu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2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4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5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6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ldiveergu">
  <p:cSld name="3 pildiveergu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pic" idx="2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3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4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pic" idx="5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6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7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pic" idx="8"/>
          </p:nvPr>
        </p:nvSpPr>
        <p:spPr>
          <a:xfrm>
            <a:off x="7852442" y="2666998"/>
            <a:ext cx="3194969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9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 ja vertikaaltekst" type="vertTx">
  <p:cSld name="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altiitel ja tekst" type="vertTitleAndTx">
  <p:cSld name="VERTICAL_TITLE_AND_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ja sisu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aotise päis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 sisu" type="twoObj">
  <p:cSld name="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" type="twoTxTwoObj">
  <p:cSld name="TWO_OBJECTS_WITH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nult pealkiri" type="titleOnly">
  <p:cSld name="TITLE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" type="blank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disega sisu" type="objTx">
  <p:cSld name="OBJECT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diallkirjaga pilt" type="picTx">
  <p:cSld name="PICTURE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\\DROBO-FS\QuickDrops\JB\PPTX NG\Droplets\LightingOverlay.png"/>
          <p:cNvPicPr preferRelativeResize="0"/>
          <p:nvPr/>
        </p:nvPicPr>
        <p:blipFill rotWithShape="1">
          <a:blip r:embed="rId20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Shape 11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Shape 12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Shape 13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0" b="0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Shape 17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0" b="0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Shape 19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0" b="0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Shape 20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0" b="0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Shape 23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0" b="0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" name="Shape 24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25" name="Shape 25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0" b="0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Shape 26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0" b="0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Shape 27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0" b="0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Shape 28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0" b="0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0" b="0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Shape 31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0" b="0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Shape 33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0" b="0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Shape 35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0" b="0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Shape 36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0" b="0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Shape 39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0" b="0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Shape 40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Shape 41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0" b="0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Shape 42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0" b="0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Shape 43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Shape 44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0" b="0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Shape 45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0" b="0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0" b="0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Shape 47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Shape 48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0" b="0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Shape 49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0" b="0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s/fc4ac696b7766b5d72f2330b11c59365/d2592e47eaf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kebeliefscomix.com/" TargetMode="External"/><Relationship Id="rId13" Type="http://schemas.openxmlformats.org/officeDocument/2006/relationships/hyperlink" Target="http://cartoon.pho.to/" TargetMode="External"/><Relationship Id="rId3" Type="http://schemas.openxmlformats.org/officeDocument/2006/relationships/hyperlink" Target="http://www.weebly.com/" TargetMode="External"/><Relationship Id="rId7" Type="http://schemas.openxmlformats.org/officeDocument/2006/relationships/hyperlink" Target="https://www.powtoon.com/" TargetMode="External"/><Relationship Id="rId12" Type="http://schemas.openxmlformats.org/officeDocument/2006/relationships/hyperlink" Target="http://www.picassohead.com/" TargetMode="Externa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maze.com/" TargetMode="External"/><Relationship Id="rId11" Type="http://schemas.openxmlformats.org/officeDocument/2006/relationships/hyperlink" Target="http://www.photovisi.com/" TargetMode="External"/><Relationship Id="rId5" Type="http://schemas.openxmlformats.org/officeDocument/2006/relationships/hyperlink" Target="http://prezi.com/" TargetMode="External"/><Relationship Id="rId15" Type="http://schemas.openxmlformats.org/officeDocument/2006/relationships/image" Target="../media/image13.jpg"/><Relationship Id="rId10" Type="http://schemas.openxmlformats.org/officeDocument/2006/relationships/hyperlink" Target="http://intelloware.com/art/" TargetMode="External"/><Relationship Id="rId4" Type="http://schemas.openxmlformats.org/officeDocument/2006/relationships/hyperlink" Target="https://www.wix.com/" TargetMode="External"/><Relationship Id="rId9" Type="http://schemas.openxmlformats.org/officeDocument/2006/relationships/hyperlink" Target="http://pencilmadness.com/pencil_madness" TargetMode="External"/><Relationship Id="rId14" Type="http://schemas.openxmlformats.org/officeDocument/2006/relationships/hyperlink" Target="http://tholman.com/texte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2035.org/" TargetMode="External"/><Relationship Id="rId5" Type="http://schemas.openxmlformats.org/officeDocument/2006/relationships/hyperlink" Target="https://www.hitsa.ee/ikt-hariduses/rahvusvaheline-koostoo" TargetMode="External"/><Relationship Id="rId4" Type="http://schemas.openxmlformats.org/officeDocument/2006/relationships/hyperlink" Target="http://www.sameworld.eu/et/uuri-projekti/e-oppe-platvor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oggle.it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flowchart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iderscribe.net/" TargetMode="External"/><Relationship Id="rId5" Type="http://schemas.openxmlformats.org/officeDocument/2006/relationships/hyperlink" Target="https://cacoo.com/" TargetMode="External"/><Relationship Id="rId10" Type="http://schemas.openxmlformats.org/officeDocument/2006/relationships/hyperlink" Target="https://play.google.com/store/apps/details?id=com.qdvsoftworks.schematicmind&amp;hl=et" TargetMode="External"/><Relationship Id="rId4" Type="http://schemas.openxmlformats.org/officeDocument/2006/relationships/hyperlink" Target="http://bubbl.us/" TargetMode="External"/><Relationship Id="rId9" Type="http://schemas.openxmlformats.org/officeDocument/2006/relationships/hyperlink" Target="https://pollev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ostermywall.com/" TargetMode="External"/><Relationship Id="rId4" Type="http://schemas.openxmlformats.org/officeDocument/2006/relationships/hyperlink" Target="https://www.maailmakool.ee/tahtpaevad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ordplusjunior.wixsite.com/kae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rapheine.com/bombaytv/" TargetMode="External"/><Relationship Id="rId4" Type="http://schemas.openxmlformats.org/officeDocument/2006/relationships/hyperlink" Target="https://www.powtoon.com/online-presentation/dmbEQNqWKGY/?mode=movi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sp.teec.ee/" TargetMode="Externa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-s-p.org/upload/programme/bird_eco/spring_birds_counting.pdf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b-s-p.org/upload/programme/phenology/observation_table2013_1.do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-s-p.org/upload/programme/air/air_quality_-_protocol.rtf" TargetMode="External"/><Relationship Id="rId5" Type="http://schemas.openxmlformats.org/officeDocument/2006/relationships/hyperlink" Target="http://www.b-s-p.org/upload/programme/coast/questinnaire.doc" TargetMode="External"/><Relationship Id="rId10" Type="http://schemas.openxmlformats.org/officeDocument/2006/relationships/image" Target="../media/image7.jpg"/><Relationship Id="rId4" Type="http://schemas.openxmlformats.org/officeDocument/2006/relationships/hyperlink" Target="http://www.b-s-p.org/upload/guides/lg1_water_protocol.pdf" TargetMode="External"/><Relationship Id="rId9" Type="http://schemas.openxmlformats.org/officeDocument/2006/relationships/hyperlink" Target="https://bsp.mineavasta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rtuloodusmaja.ee/ET/loodusmaja/huviringid/loodusuuringud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hyperlink" Target="http://www.tartuloodusmaja.ee/ET/loodusmaja/huviringid/loodusmatkad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ebeliefscomix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bit.ly/2FhY9P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dgfunders.org/sdgs/?tab=undefined" TargetMode="External"/><Relationship Id="rId4" Type="http://schemas.openxmlformats.org/officeDocument/2006/relationships/hyperlink" Target="http://sdgfunders.org/wizard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time_continue=63&amp;v=c80cZMz0SO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l="8277" t="12537" r="11242" b="12636"/>
          <a:stretch/>
        </p:blipFill>
        <p:spPr>
          <a:xfrm>
            <a:off x="2361062" y="0"/>
            <a:ext cx="7519917" cy="679684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t-EE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Maailmaharidus aktiivselt </a:t>
            </a: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ubTitle" idx="1"/>
          </p:nvPr>
        </p:nvSpPr>
        <p:spPr>
          <a:xfrm>
            <a:off x="1876424" y="4145280"/>
            <a:ext cx="8791575" cy="111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t-EE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GEDY SIIMENSON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t-EE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TARTU LOODUSMAJA</a:t>
            </a: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FE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8277" t="12537" r="11242" b="12636"/>
          <a:stretch/>
        </p:blipFill>
        <p:spPr>
          <a:xfrm>
            <a:off x="2334452" y="0"/>
            <a:ext cx="7519917" cy="679684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t-EE" sz="3600" b="0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Kus ja kuidas teie maailmaharidust õpetaksite?</a:t>
            </a:r>
            <a:endParaRPr sz="3600" b="0" i="0" u="sng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t-EE" sz="24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https://www.mentimeter.com/s/fc4ac696b7766b5d72f2330b11c59365/d2592e47eaf3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t-EE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Sisesta oma vastus: https://www.menti.com/ </a:t>
            </a:r>
            <a:endParaRPr sz="24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FE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1141412" y="146584"/>
            <a:ext cx="9905998" cy="13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t-EE" sz="3600" b="0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Õppija oma mina väljendamiseks</a:t>
            </a:r>
            <a:endParaRPr sz="3600" b="0" i="0" u="sng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1141412" y="1237958"/>
            <a:ext cx="9905999" cy="5276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Arial"/>
              <a:buChar char="•"/>
            </a:pPr>
            <a:r>
              <a:rPr lang="et-EE" sz="204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Weebly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 (</a:t>
            </a:r>
            <a:r>
              <a:rPr lang="et-EE" sz="204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http://www.weebly.com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),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Arial"/>
              <a:buChar char="•"/>
            </a:pPr>
            <a:r>
              <a:rPr lang="et-EE" sz="204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Wix 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</a:t>
            </a:r>
            <a:r>
              <a:rPr lang="et-EE" sz="204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https://www.wix.com/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),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Arial"/>
              <a:buChar char="•"/>
            </a:pPr>
            <a:r>
              <a:rPr lang="et-EE" sz="204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Prezi 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</a:t>
            </a:r>
            <a:r>
              <a:rPr lang="et-EE" sz="204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http://prezi.com/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), </a:t>
            </a:r>
            <a:endParaRPr sz="204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Arial"/>
              <a:buChar char="•"/>
            </a:pPr>
            <a:r>
              <a:rPr lang="et-EE" sz="204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Emaze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 (</a:t>
            </a:r>
            <a:r>
              <a:rPr lang="et-EE" sz="204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6"/>
              </a:rPr>
              <a:t>https://www.emaze.com/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), </a:t>
            </a:r>
            <a:endParaRPr sz="204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Arial"/>
              <a:buChar char="•"/>
            </a:pPr>
            <a:r>
              <a:rPr lang="et-EE" sz="204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Powtoon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 (</a:t>
            </a:r>
            <a:r>
              <a:rPr lang="et-EE" sz="204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7"/>
              </a:rPr>
              <a:t>https://www.powtoon.com/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),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Arial"/>
              <a:buChar char="•"/>
            </a:pPr>
            <a:r>
              <a:rPr lang="et-EE" sz="204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Make Beliefs Comix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 (</a:t>
            </a:r>
            <a:r>
              <a:rPr lang="et-EE" sz="204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8"/>
              </a:rPr>
              <a:t>http://www.makebeliefscomix.com/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),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Arial"/>
              <a:buChar char="•"/>
            </a:pPr>
            <a:r>
              <a:rPr lang="et-EE" sz="204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Pencil Madness 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</a:t>
            </a:r>
            <a:r>
              <a:rPr lang="et-EE" sz="204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9"/>
              </a:rPr>
              <a:t>http://pencilmadness.com/pencil_madness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),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Arial"/>
              <a:buChar char="•"/>
            </a:pPr>
            <a:r>
              <a:rPr lang="et-EE" sz="204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InspirARTion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 (</a:t>
            </a:r>
            <a:r>
              <a:rPr lang="et-EE" sz="204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10"/>
              </a:rPr>
              <a:t>http://intelloware.com/art/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),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Arial"/>
              <a:buChar char="•"/>
            </a:pPr>
            <a:r>
              <a:rPr lang="et-EE" sz="204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Photovisi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 (</a:t>
            </a:r>
            <a:r>
              <a:rPr lang="et-EE" sz="204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11"/>
              </a:rPr>
              <a:t>http://www.photovisi.com/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),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Arial"/>
              <a:buChar char="•"/>
            </a:pPr>
            <a:r>
              <a:rPr lang="et-EE" sz="204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Picassohead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 (</a:t>
            </a:r>
            <a:r>
              <a:rPr lang="et-EE" sz="204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12"/>
              </a:rPr>
              <a:t>http://www.picassohead.com/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),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Arial"/>
              <a:buChar char="•"/>
            </a:pPr>
            <a:r>
              <a:rPr lang="et-EE" sz="204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Face morfing 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</a:t>
            </a:r>
            <a:r>
              <a:rPr lang="et-EE" sz="204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13"/>
              </a:rPr>
              <a:t>http://cartoon.pho.to/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),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Arial"/>
              <a:buChar char="•"/>
            </a:pPr>
            <a:r>
              <a:rPr lang="et-EE" sz="204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Texter 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</a:t>
            </a:r>
            <a:r>
              <a:rPr lang="et-EE" sz="204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14"/>
              </a:rPr>
              <a:t>http://tholman.com/texter/</a:t>
            </a:r>
            <a:r>
              <a:rPr lang="et-EE" sz="20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).</a:t>
            </a:r>
            <a:endParaRPr/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15">
            <a:alphaModFix/>
          </a:blip>
          <a:srcRect l="1613" t="1822" r="1332" b="11165"/>
          <a:stretch/>
        </p:blipFill>
        <p:spPr>
          <a:xfrm>
            <a:off x="7313058" y="1047041"/>
            <a:ext cx="4500700" cy="2420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16">
            <a:alphaModFix/>
          </a:blip>
          <a:srcRect l="22339" t="13922" r="40779" b="27711"/>
          <a:stretch/>
        </p:blipFill>
        <p:spPr>
          <a:xfrm>
            <a:off x="7936302" y="4291678"/>
            <a:ext cx="3254212" cy="2413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FE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1141413" y="295353"/>
            <a:ext cx="9905998" cy="1105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t-EE" sz="3600" b="0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Erinevad e-õppe platvormid – </a:t>
            </a:r>
            <a:br>
              <a:rPr lang="et-EE" sz="3600" b="0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t-EE" sz="3600" b="0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maailma suurim klassiruum ☺</a:t>
            </a:r>
            <a:endParaRPr sz="3600" b="0" i="0" u="sng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1141412" y="1724297"/>
            <a:ext cx="9905999" cy="406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5314" y="1724297"/>
            <a:ext cx="7433718" cy="444937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/>
        </p:nvSpPr>
        <p:spPr>
          <a:xfrm>
            <a:off x="8323693" y="6173676"/>
            <a:ext cx="3605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Ganyu linnas Hiinas, 100 õpilast.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1060742" y="2183745"/>
            <a:ext cx="25529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3600" b="1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Same World</a:t>
            </a:r>
            <a:endParaRPr sz="36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1141411" y="3111417"/>
            <a:ext cx="217878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3600" b="1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HITSA</a:t>
            </a:r>
            <a:endParaRPr sz="36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3600" b="1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6"/>
              </a:rPr>
              <a:t>GEF</a:t>
            </a:r>
            <a:endParaRPr sz="36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36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YouTube</a:t>
            </a:r>
            <a:endParaRPr sz="36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FE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8277" t="12537" r="11242" b="12636"/>
          <a:stretch/>
        </p:blipFill>
        <p:spPr>
          <a:xfrm>
            <a:off x="2361062" y="0"/>
            <a:ext cx="7519917" cy="679684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1268022" y="0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t-EE" sz="3600" b="0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Ajurünnakud, mõttekaardid ja sõnapilved</a:t>
            </a:r>
            <a:endParaRPr sz="3600" b="1" i="0" u="sng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1141412" y="1631852"/>
            <a:ext cx="9905999" cy="415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t-EE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Bubbl</a:t>
            </a:r>
            <a:r>
              <a:rPr lang="et-E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 (</a:t>
            </a:r>
            <a:r>
              <a:rPr lang="et-EE" sz="24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http://bubbl.us/</a:t>
            </a:r>
            <a:r>
              <a:rPr lang="et-E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), 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t-EE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Cacoo</a:t>
            </a:r>
            <a:r>
              <a:rPr lang="et-E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 (</a:t>
            </a:r>
            <a:r>
              <a:rPr lang="et-EE" sz="24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https://cacoo.com/</a:t>
            </a:r>
            <a:r>
              <a:rPr lang="et-E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), 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t-EE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Spiderscribe</a:t>
            </a:r>
            <a:r>
              <a:rPr lang="et-E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 (</a:t>
            </a:r>
            <a:r>
              <a:rPr lang="et-EE" sz="24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6"/>
              </a:rPr>
              <a:t>http://www.spiderscribe.net/</a:t>
            </a:r>
            <a:r>
              <a:rPr lang="et-E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), 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t-EE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Flowchart</a:t>
            </a:r>
            <a:r>
              <a:rPr lang="et-E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</a:t>
            </a:r>
            <a:r>
              <a:rPr lang="et-EE" sz="24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7"/>
              </a:rPr>
              <a:t>http://flowchart.com/</a:t>
            </a:r>
            <a:r>
              <a:rPr lang="et-E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), 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t-EE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Coggle</a:t>
            </a:r>
            <a:r>
              <a:rPr lang="et-E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 (</a:t>
            </a:r>
            <a:r>
              <a:rPr lang="et-EE" sz="24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8"/>
              </a:rPr>
              <a:t>https://coggle.it/</a:t>
            </a:r>
            <a:r>
              <a:rPr lang="et-E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),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t-EE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Poll Everywhere </a:t>
            </a:r>
            <a:r>
              <a:rPr lang="et-E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</a:t>
            </a:r>
            <a:r>
              <a:rPr lang="et-EE" sz="24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9"/>
              </a:rPr>
              <a:t>https://pollev.com/</a:t>
            </a:r>
            <a:r>
              <a:rPr lang="et-E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), 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t-EE" sz="2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Schematicmind </a:t>
            </a:r>
            <a:r>
              <a:rPr lang="et-EE" sz="24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10"/>
              </a:rPr>
              <a:t>(https://play.google.com/store/apps/details?id=com.qdvsoftworks.schematicmind&amp;hl=et</a:t>
            </a:r>
            <a:r>
              <a:rPr lang="et-E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).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FE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1324293" y="0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t-EE" sz="3600" b="0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Aktiivõppe meetodid</a:t>
            </a:r>
            <a:endParaRPr sz="3600" b="1" i="0" u="sng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1141412" y="1645920"/>
            <a:ext cx="9905999" cy="414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t-E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Aardejaht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t-E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Rollimängud ja simulatsioonid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t-E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Probleemõpe, uurimuslik õpe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t-E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Arutelud, webinarid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t-E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Õppimine läbi õpetamise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t-E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Mängimine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t-E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Ümberpööratud klassiruum                                       jpm..</a:t>
            </a:r>
            <a:endParaRPr/>
          </a:p>
          <a:p>
            <a:pPr marL="228600" marR="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9086" y="1268730"/>
            <a:ext cx="6992913" cy="5069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FE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Shape 341" descr="Pildiotsingu active learning tulemu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7227" y="588045"/>
            <a:ext cx="11014889" cy="5498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FE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18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t-EE" sz="3600" b="0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Mis teeb lapsest maailmakodaniku?</a:t>
            </a:r>
            <a:endParaRPr sz="3600" b="0" i="0" u="sng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47" name="Shape 34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54548" y="1539055"/>
            <a:ext cx="7572689" cy="380915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 txBox="1"/>
          <p:nvPr/>
        </p:nvSpPr>
        <p:spPr>
          <a:xfrm>
            <a:off x="1296158" y="2594132"/>
            <a:ext cx="38686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800" b="1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https://wordart.com</a:t>
            </a:r>
            <a:endParaRPr/>
          </a:p>
        </p:txBody>
      </p:sp>
      <p:sp>
        <p:nvSpPr>
          <p:cNvPr id="349" name="Shape 349"/>
          <p:cNvSpPr txBox="1"/>
          <p:nvPr/>
        </p:nvSpPr>
        <p:spPr>
          <a:xfrm>
            <a:off x="1141413" y="5488886"/>
            <a:ext cx="1105058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t-EE" sz="24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Salvesta pildina ja lae pilt üles siin: </a:t>
            </a:r>
            <a:r>
              <a:rPr lang="et-EE" sz="2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https://bit.ly/2FhY9Py  </a:t>
            </a:r>
            <a:endParaRPr sz="2400" b="1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t-EE" sz="24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Hiljem jagan lugusid osalejatega!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FE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Shape 354"/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8277" t="12537" r="11242" b="12636"/>
          <a:stretch/>
        </p:blipFill>
        <p:spPr>
          <a:xfrm>
            <a:off x="2361062" y="0"/>
            <a:ext cx="7519917" cy="679684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t-EE" sz="3600" b="0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ÜRO tähtpäevade tähistamine, maailmapäevad </a:t>
            </a:r>
            <a:endParaRPr sz="3600" b="0" i="0" u="sng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et-EE" sz="296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Otsi siit üks, mida koolis tähistada soovid: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t-EE" sz="2960" b="1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https://www.maailmakool.ee/tahtpaevad/</a:t>
            </a:r>
            <a:endParaRPr sz="296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</a:pPr>
            <a:endParaRPr sz="296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et-EE" sz="296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Vali koostööpartner siit! Ka koostage ploggingu kuulutuse eeskujul oma üritusele kuulutus: </a:t>
            </a:r>
            <a:r>
              <a:rPr lang="et-EE" sz="2960" b="1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https://www.postermywall.com/</a:t>
            </a:r>
            <a:r>
              <a:rPr lang="et-EE" sz="296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296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</a:pPr>
            <a:endParaRPr sz="296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</a:pPr>
            <a:endParaRPr sz="296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FE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8277" t="12537" r="11242" b="12636"/>
          <a:stretch/>
        </p:blipFill>
        <p:spPr>
          <a:xfrm>
            <a:off x="2334452" y="0"/>
            <a:ext cx="7519917" cy="679684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t-EE" sz="3600" b="0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KAE 1: Kaotada kõikjal vaesus</a:t>
            </a:r>
            <a:endParaRPr sz="3600" b="0" i="0" u="sng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t-EE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Võib teha ka veebilehe:</a:t>
            </a:r>
            <a:endParaRPr sz="3200" b="0" i="0" u="sng" strike="noStrike" cap="none">
              <a:solidFill>
                <a:schemeClr val="hlink"/>
              </a:solidFill>
              <a:latin typeface="Questrial"/>
              <a:ea typeface="Questrial"/>
              <a:cs typeface="Questrial"/>
              <a:sym typeface="Questrial"/>
              <a:hlinkClick r:id="rId4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t-EE" sz="3200" b="1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https://nordplusjunior.wixsite.com/kae1</a:t>
            </a:r>
            <a:r>
              <a:rPr lang="et-EE" sz="3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32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FE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8277" t="12537" r="11242" b="12636"/>
          <a:stretch/>
        </p:blipFill>
        <p:spPr>
          <a:xfrm>
            <a:off x="2837581" y="61151"/>
            <a:ext cx="7519917" cy="6796849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990663" y="467310"/>
            <a:ext cx="9905998" cy="92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t-EE" sz="36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Võtame otsad kokku</a:t>
            </a:r>
            <a:endParaRPr sz="3600" b="0" i="0" u="sng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61852" y="2249487"/>
            <a:ext cx="11364686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t-EE" sz="28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See veebilahendus sobib: </a:t>
            </a:r>
            <a:endParaRPr dirty="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t-EE" sz="28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ajajoone, plaani, arenguetappide, </a:t>
            </a:r>
            <a:r>
              <a:rPr lang="et-EE" sz="2800" b="0" i="0" u="none" strike="noStrike" cap="none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eduloo</a:t>
            </a:r>
            <a:r>
              <a:rPr lang="et-EE" sz="28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või eluloo graafiliseks kujutamiseks ja kokkuvõtete tegemiseks</a:t>
            </a:r>
            <a:r>
              <a:rPr lang="et-EE" sz="28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t-EE" sz="2800" dirty="0" smtClean="0">
                <a:solidFill>
                  <a:schemeClr val="dk1"/>
                </a:solidFill>
              </a:rPr>
              <a:t>Vahvalt on võimalik kokku võtta teemat ka </a:t>
            </a:r>
            <a:r>
              <a:rPr lang="et-EE" sz="2800" dirty="0" smtClean="0">
                <a:solidFill>
                  <a:schemeClr val="dk1"/>
                </a:solidFill>
                <a:hlinkClick r:id="rId5"/>
              </a:rPr>
              <a:t>Bombay TV </a:t>
            </a:r>
            <a:r>
              <a:rPr lang="et-EE" sz="2800" dirty="0" smtClean="0">
                <a:solidFill>
                  <a:schemeClr val="dk1"/>
                </a:solidFill>
              </a:rPr>
              <a:t>kaudu.</a:t>
            </a: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FE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1225355" y="1341927"/>
            <a:ext cx="1578695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Questrial"/>
              <a:buNone/>
            </a:pPr>
            <a:r>
              <a:rPr lang="et-EE" sz="32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Mina</a:t>
            </a:r>
            <a:br>
              <a:rPr lang="et-EE" sz="32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t-EE" sz="32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ja</a:t>
            </a:r>
            <a:br>
              <a:rPr lang="et-EE" sz="32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t-EE" sz="32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maailm</a:t>
            </a:r>
            <a:br>
              <a:rPr lang="et-EE" sz="32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324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46" name="Shape 246" descr="17098269_10211074194503516_6841320490056782315_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97945" y="420554"/>
            <a:ext cx="7931503" cy="332131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 </a:t>
            </a: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/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9250" y="3429000"/>
            <a:ext cx="8953500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6696222" y="6124575"/>
            <a:ext cx="40374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400" b="1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The Baltic Sea Project (BSP)</a:t>
            </a:r>
            <a:endParaRPr sz="24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Aitäh kuulamast ja kaasa mõtlemast!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Kirjuta, joonista:</a:t>
            </a:r>
          </a:p>
          <a:p>
            <a:r>
              <a:rPr lang="et-EE" dirty="0" smtClean="0"/>
              <a:t>gedy.siimenson@tartuloodusmaja.ee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3180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FE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8277" t="12537" r="11242" b="12636"/>
          <a:stretch/>
        </p:blipFill>
        <p:spPr>
          <a:xfrm>
            <a:off x="1936059" y="0"/>
            <a:ext cx="7519917" cy="679684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1268022" y="238690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t-EE" sz="3600" b="0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Läänemere Projekt ehk BSP</a:t>
            </a:r>
            <a:endParaRPr sz="3600" b="0" i="0" u="sng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66162" y="1845297"/>
            <a:ext cx="9905999" cy="264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t-EE" sz="28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Vee kvaliteet </a:t>
            </a:r>
            <a:r>
              <a:rPr lang="et-EE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(Water Quality of the Baltic Sea)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t-EE" sz="28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Rannikuvaatlused</a:t>
            </a:r>
            <a:r>
              <a:rPr lang="et-EE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 (Coast Watch)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t-EE" sz="28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6"/>
              </a:rPr>
              <a:t>Õhu kvaliteet</a:t>
            </a:r>
            <a:r>
              <a:rPr lang="et-EE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 (Air Quality)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t-EE" sz="28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7"/>
              </a:rPr>
              <a:t>Fenoloogilised vaatlused</a:t>
            </a:r>
            <a:r>
              <a:rPr lang="et-EE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 (Phenological Studies)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t-EE" sz="28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8"/>
              </a:rPr>
              <a:t>Lindude ökoloogia</a:t>
            </a:r>
            <a:r>
              <a:rPr lang="et-EE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 (Bird Ecology)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t-EE" sz="28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Jõevaatlused</a:t>
            </a:r>
            <a:r>
              <a:rPr lang="et-EE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 (River Watch)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t-EE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Veebirakenduse kasutamine: </a:t>
            </a:r>
            <a:r>
              <a:rPr lang="et-EE" sz="28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9"/>
              </a:rPr>
              <a:t>https://bsp.mineavasta.com/</a:t>
            </a:r>
            <a:r>
              <a:rPr lang="et-EE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/>
          </a:p>
          <a:p>
            <a:pPr marL="228600" marR="0" lvl="0" indent="-6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10">
            <a:alphaModFix/>
          </a:blip>
          <a:srcRect l="8116" t="10421" r="9818" b="5810"/>
          <a:stretch/>
        </p:blipFill>
        <p:spPr>
          <a:xfrm>
            <a:off x="7877907" y="576774"/>
            <a:ext cx="3840481" cy="294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FE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t-EE" sz="3600" b="0" i="0" u="sng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Loodus- ja keskkonnauuringute ring</a:t>
            </a:r>
            <a:r>
              <a:rPr lang="et-EE" sz="3600" b="0" i="0" u="sng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t-EE" sz="3600" b="0" i="0" u="sng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t-EE" sz="3600" b="0" i="0" u="sng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Matkaring</a:t>
            </a:r>
            <a:endParaRPr sz="3600" b="0" i="0" u="sng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65" name="Shape 26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7815215" y="1445623"/>
            <a:ext cx="2965996" cy="514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70781" y="1941342"/>
            <a:ext cx="5903742" cy="4427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FE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09919" y="0"/>
            <a:ext cx="9437492" cy="6665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FE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1141413" y="139547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t-EE" sz="3600" b="0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Sina ja maailmaharidus?</a:t>
            </a:r>
            <a:endParaRPr sz="3600" b="0" i="0" u="sng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1141412" y="1280160"/>
            <a:ext cx="9905999" cy="530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t-EE" sz="24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Jutusta oma lugu: </a:t>
            </a:r>
            <a:r>
              <a:rPr lang="et-EE" sz="2400" b="1" i="0" u="sng" strike="noStrike" cap="none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www.makebeliefscomix.co</a:t>
            </a:r>
            <a:r>
              <a:rPr lang="et-EE" b="1" dirty="0">
                <a:solidFill>
                  <a:srgbClr val="000000"/>
                </a:solidFill>
              </a:rPr>
              <a:t>m</a:t>
            </a:r>
            <a:r>
              <a:rPr lang="et-EE" sz="2400" b="1" i="0" u="none" strike="noStrike" cap="none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dirty="0">
              <a:solidFill>
                <a:srgbClr val="000000"/>
              </a:solidFill>
            </a:endParaRPr>
          </a:p>
          <a:p>
            <a:pPr marL="228600" marR="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t-EE" sz="24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Salvesta pildina ja lae pilt üles siin: </a:t>
            </a:r>
            <a:r>
              <a:rPr lang="et-EE" sz="2400" b="1" i="0" u="sng" strike="noStrike" cap="none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https://bit.ly/2FhY9Py</a:t>
            </a:r>
            <a:r>
              <a:rPr lang="et-EE" sz="2400" b="1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  </a:t>
            </a:r>
            <a:endParaRPr dirty="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t-EE" sz="24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Hiljem jagan lugusid osalejatega!</a:t>
            </a:r>
            <a:endParaRPr sz="24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5211" y="1814703"/>
            <a:ext cx="10058400" cy="3357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FE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8117" y="315759"/>
            <a:ext cx="7385538" cy="620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FE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8277" t="12537" r="11242" b="12636"/>
          <a:stretch/>
        </p:blipFill>
        <p:spPr>
          <a:xfrm>
            <a:off x="2206515" y="61151"/>
            <a:ext cx="7519917" cy="679684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t-EE" sz="3600" b="0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Maailmaharidus rakenduses (ja läbi rakenduste)</a:t>
            </a:r>
            <a:endParaRPr sz="3600" b="0" i="0" u="sng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t-EE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Kuidas panustad sina oma töökohal kestliku arengu eesmärkide täitmisse?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t-EE" sz="2800" b="1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http://sdgfunders.org/wizard/</a:t>
            </a:r>
            <a:r>
              <a:rPr lang="et-EE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t-EE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Kuidas panustavad erinevad organisatsioonid üle maailma?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t-EE" sz="2800" b="1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http://sdgfunders.org/sdgs/?tab=undefined</a:t>
            </a:r>
            <a:r>
              <a:rPr lang="et-EE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FFE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8277" t="12537" r="11242" b="12636"/>
          <a:stretch/>
        </p:blipFill>
        <p:spPr>
          <a:xfrm>
            <a:off x="2051969" y="0"/>
            <a:ext cx="7519917" cy="679684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590843" y="618518"/>
            <a:ext cx="11324492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t-EE" sz="3600" b="0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Maailmaharidus = aktiivne õpe = õppijakeskne lähenemine</a:t>
            </a:r>
            <a:endParaRPr sz="3600" b="0" i="0" u="sng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1141412" y="2097088"/>
            <a:ext cx="9905999" cy="421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t-EE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Üldpädevuste arendamine                                  </a:t>
            </a:r>
            <a:r>
              <a:rPr lang="et-EE" sz="2800" b="0" i="0" u="none" strike="noStrike" cap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Vastutus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t-EE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Motivatsiooni tekitamine ja hoidmine                    </a:t>
            </a:r>
            <a:r>
              <a:rPr lang="et-EE" sz="2800" b="0" i="0" u="none" strike="noStrike" cap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Vajadus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t-EE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Õpikeskkonna loomine                                        </a:t>
            </a:r>
            <a:r>
              <a:rPr lang="et-EE" sz="2800" b="0" i="0" u="none" strike="noStrike" cap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Võimalus</a:t>
            </a:r>
            <a:endParaRPr/>
          </a:p>
          <a:p>
            <a:pPr marL="228600" marR="0" lvl="0" indent="-6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t-EE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Kus ja kuidas me kõige paremini õpime?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t-EE" sz="24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https://www.youtube.com/watch?time_continue=63&amp;v=c80cZMz0SOw</a:t>
            </a:r>
            <a:r>
              <a:rPr lang="et-E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 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ng">
  <a:themeElements>
    <a:clrScheme name="Ring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349</Words>
  <Application>Microsoft Office PowerPoint</Application>
  <PresentationFormat>Laiekraan</PresentationFormat>
  <Paragraphs>112</Paragraphs>
  <Slides>20</Slides>
  <Notes>19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20</vt:i4>
      </vt:variant>
    </vt:vector>
  </HeadingPairs>
  <TitlesOfParts>
    <vt:vector size="24" baseType="lpstr">
      <vt:lpstr>Calibri</vt:lpstr>
      <vt:lpstr>Questrial</vt:lpstr>
      <vt:lpstr>Arial</vt:lpstr>
      <vt:lpstr>Ring</vt:lpstr>
      <vt:lpstr>Maailmaharidus aktiivselt </vt:lpstr>
      <vt:lpstr>Mina ja maailm </vt:lpstr>
      <vt:lpstr>Läänemere Projekt ehk BSP</vt:lpstr>
      <vt:lpstr>Loodus- ja keskkonnauuringute ring Matkaring</vt:lpstr>
      <vt:lpstr>PowerPointi esitlus</vt:lpstr>
      <vt:lpstr>Sina ja maailmaharidus?</vt:lpstr>
      <vt:lpstr>PowerPointi esitlus</vt:lpstr>
      <vt:lpstr>Maailmaharidus rakenduses (ja läbi rakenduste)</vt:lpstr>
      <vt:lpstr>Maailmaharidus = aktiivne õpe = õppijakeskne lähenemine</vt:lpstr>
      <vt:lpstr>Kus ja kuidas teie maailmaharidust õpetaksite?</vt:lpstr>
      <vt:lpstr>Õppija oma mina väljendamiseks</vt:lpstr>
      <vt:lpstr>Erinevad e-õppe platvormid –  maailma suurim klassiruum ☺</vt:lpstr>
      <vt:lpstr>Ajurünnakud, mõttekaardid ja sõnapilved</vt:lpstr>
      <vt:lpstr>Aktiivõppe meetodid</vt:lpstr>
      <vt:lpstr>PowerPointi esitlus</vt:lpstr>
      <vt:lpstr>Mis teeb lapsest maailmakodaniku?</vt:lpstr>
      <vt:lpstr>ÜRO tähtpäevade tähistamine, maailmapäevad </vt:lpstr>
      <vt:lpstr>KAE 1: Kaotada kõikjal vaesus</vt:lpstr>
      <vt:lpstr>Võtame otsad kokku</vt:lpstr>
      <vt:lpstr>Aitäh kuulamast ja kaasa mõtlemast!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Maailmaharidus aktiivselt </dc:title>
  <cp:lastModifiedBy>Gedy Siimenson</cp:lastModifiedBy>
  <cp:revision>6</cp:revision>
  <dcterms:modified xsi:type="dcterms:W3CDTF">2018-05-02T10:29:16Z</dcterms:modified>
</cp:coreProperties>
</file>