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60" r:id="rId2"/>
    <p:sldId id="314" r:id="rId3"/>
    <p:sldId id="304" r:id="rId4"/>
    <p:sldId id="308" r:id="rId5"/>
    <p:sldId id="331" r:id="rId6"/>
    <p:sldId id="339" r:id="rId7"/>
    <p:sldId id="340" r:id="rId8"/>
    <p:sldId id="356" r:id="rId9"/>
    <p:sldId id="341" r:id="rId10"/>
    <p:sldId id="342" r:id="rId11"/>
    <p:sldId id="343" r:id="rId12"/>
    <p:sldId id="344" r:id="rId13"/>
    <p:sldId id="345" r:id="rId14"/>
    <p:sldId id="346" r:id="rId15"/>
    <p:sldId id="347" r:id="rId16"/>
    <p:sldId id="310" r:id="rId17"/>
    <p:sldId id="324" r:id="rId18"/>
    <p:sldId id="312" r:id="rId19"/>
    <p:sldId id="315" r:id="rId20"/>
    <p:sldId id="316" r:id="rId21"/>
    <p:sldId id="328" r:id="rId22"/>
    <p:sldId id="329" r:id="rId23"/>
    <p:sldId id="321" r:id="rId24"/>
    <p:sldId id="283" r:id="rId25"/>
    <p:sldId id="295" r:id="rId26"/>
    <p:sldId id="337" r:id="rId27"/>
    <p:sldId id="338" r:id="rId28"/>
    <p:sldId id="352" r:id="rId29"/>
    <p:sldId id="353" r:id="rId30"/>
    <p:sldId id="357" r:id="rId31"/>
    <p:sldId id="354" r:id="rId32"/>
    <p:sldId id="355" r:id="rId33"/>
    <p:sldId id="333" r:id="rId34"/>
    <p:sldId id="350" r:id="rId35"/>
    <p:sldId id="351" r:id="rId36"/>
    <p:sldId id="278" r:id="rId37"/>
  </p:sldIdLst>
  <p:sldSz cx="9144000" cy="6858000" type="screen4x3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717B"/>
    <a:srgbClr val="40A7B2"/>
    <a:srgbClr val="E1006A"/>
    <a:srgbClr val="008696"/>
    <a:srgbClr val="A3C600"/>
    <a:srgbClr val="EDAD14"/>
    <a:srgbClr val="760D23"/>
    <a:srgbClr val="FF4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/>
  </p:normalViewPr>
  <p:slideViewPr>
    <p:cSldViewPr>
      <p:cViewPr>
        <p:scale>
          <a:sx n="100" d="100"/>
          <a:sy n="100" d="100"/>
        </p:scale>
        <p:origin x="-516" y="10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40" d="100"/>
          <a:sy n="140" d="100"/>
        </p:scale>
        <p:origin x="-3504" y="-11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04690C1-AD08-4DE8-8D37-020311649B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397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13FCC66-462E-447C-9B24-29AC6D8263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742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FCC66-462E-447C-9B24-29AC6D8263C5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FCC66-462E-447C-9B24-29AC6D8263C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67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FCC66-462E-447C-9B24-29AC6D8263C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34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0" y="131763"/>
            <a:ext cx="847725" cy="1011237"/>
          </a:xfrm>
          <a:prstGeom prst="rect">
            <a:avLst/>
          </a:prstGeom>
          <a:noFill/>
        </p:spPr>
      </p:pic>
      <p:sp>
        <p:nvSpPr>
          <p:cNvPr id="6160" name="Rectangle 16"/>
          <p:cNvSpPr>
            <a:spLocks noChangeArrowheads="1"/>
          </p:cNvSpPr>
          <p:nvPr userDrawn="1"/>
        </p:nvSpPr>
        <p:spPr bwMode="auto">
          <a:xfrm>
            <a:off x="228600" y="1371600"/>
            <a:ext cx="8610600" cy="4724400"/>
          </a:xfrm>
          <a:prstGeom prst="rect">
            <a:avLst/>
          </a:prstGeom>
          <a:solidFill>
            <a:srgbClr val="ECECE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GB">
              <a:solidFill>
                <a:srgbClr val="E9E9E8"/>
              </a:solidFill>
            </a:endParaRPr>
          </a:p>
        </p:txBody>
      </p:sp>
      <p:sp>
        <p:nvSpPr>
          <p:cNvPr id="6161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228600" y="1447800"/>
            <a:ext cx="7086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62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124200"/>
            <a:ext cx="6400800" cy="1752600"/>
          </a:xfrm>
        </p:spPr>
        <p:txBody>
          <a:bodyPr/>
          <a:lstStyle>
            <a:lvl1pPr marL="0" indent="0">
              <a:buFontTx/>
              <a:buNone/>
              <a:defRPr sz="22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163" name="Rectangle 19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A0435A5B-670C-044D-8AA1-42D266CFDE13}" type="datetime2">
              <a:rPr lang="en-GB" smtClean="0"/>
              <a:t>Thursday, 13 November 2014</a:t>
            </a:fld>
            <a:endParaRPr lang="en-US"/>
          </a:p>
        </p:txBody>
      </p:sp>
      <p:sp>
        <p:nvSpPr>
          <p:cNvPr id="6165" name="Rectangle 2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3889A83-C56B-41C3-BCA7-1970DB3A8AA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167" name="Rectangle 2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MSc Short Course</a:t>
            </a:r>
            <a:endParaRPr lang="en-US"/>
          </a:p>
        </p:txBody>
      </p:sp>
      <p:pic>
        <p:nvPicPr>
          <p:cNvPr id="6168" name="Picture 24" descr="logo-banner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363" y="188913"/>
            <a:ext cx="3114675" cy="4381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945699-3B4B-DB46-999B-2AC332492067}" type="datetime2">
              <a:rPr lang="en-GB" smtClean="0"/>
              <a:t>Thursday, 13 November 2014</a:t>
            </a:fld>
            <a:endParaRPr lang="en-US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MSc Short Course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B97B02-C5D0-4716-A85C-5F33E700E2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57900" y="1416050"/>
            <a:ext cx="1943100" cy="3962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416050"/>
            <a:ext cx="5676900" cy="3962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BD3342-9D82-CC47-9428-85904FFDAB79}" type="datetime2">
              <a:rPr lang="en-GB" smtClean="0"/>
              <a:t>Thursday, 13 November 2014</a:t>
            </a:fld>
            <a:endParaRPr lang="en-US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MSc Short Course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ECE3F2-0E36-47E0-AB09-178A93834E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6C1F6B-BEE6-F641-9D66-E5CC72AC691C}" type="datetime2">
              <a:rPr lang="en-GB" smtClean="0"/>
              <a:t>Thursday, 13 November 2014</a:t>
            </a:fld>
            <a:endParaRPr lang="en-US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MSc Short Course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3E7E6-C602-45AB-BDDF-A4A660B9BA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C32525-AE6C-4B43-A253-EA57C8447D7C}" type="datetime2">
              <a:rPr lang="en-GB" smtClean="0"/>
              <a:t>Thursday, 13 November 2014</a:t>
            </a:fld>
            <a:endParaRPr lang="en-US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MSc Short Course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267A96-D2BF-4580-AD89-A617D8130F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2559050"/>
            <a:ext cx="3810000" cy="281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000" y="2559050"/>
            <a:ext cx="3810000" cy="281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C10E07-7695-1C4F-B8A8-D4C9E894FAC4}" type="datetime2">
              <a:rPr lang="en-GB" smtClean="0"/>
              <a:t>Thursday, 13 November 2014</a:t>
            </a:fld>
            <a:endParaRPr lang="en-US" sz="9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MSc Short Course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96ADA2-F2E5-4FDC-8A25-251A3E439F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AB72C2-8C91-5F46-90EA-D6732CE04513}" type="datetime2">
              <a:rPr lang="en-GB" smtClean="0"/>
              <a:t>Thursday, 13 November 2014</a:t>
            </a:fld>
            <a:endParaRPr lang="en-US" sz="90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MSc Short Course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F920E3-7C37-483D-8697-CCAA4289FD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893CFB-21B0-964E-9250-0F41BC86E5AB}" type="datetime2">
              <a:rPr lang="en-GB" smtClean="0"/>
              <a:t>Thursday, 13 November 2014</a:t>
            </a:fld>
            <a:endParaRPr lang="en-US" sz="9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MSc Short Course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584CFC-A179-490B-A8CE-52EC5A7C3D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3B0DB9-4CE7-FB40-AFCB-CB84B4B46D34}" type="datetime2">
              <a:rPr lang="en-GB" smtClean="0"/>
              <a:t>Thursday, 13 November 2014</a:t>
            </a:fld>
            <a:endParaRPr lang="en-US" sz="9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MSc Short Course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20F2F0-BFBD-49F9-B1B5-9392529000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0BE3B4-3256-FD44-B975-C29CF2122278}" type="datetime2">
              <a:rPr lang="en-GB" smtClean="0"/>
              <a:t>Thursday, 13 November 2014</a:t>
            </a:fld>
            <a:endParaRPr lang="en-US" sz="9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MSc Short Course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7C9911-700E-41C8-8712-837C2AB022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06FCB7-54DE-9342-9995-E71C5663E55F}" type="datetime2">
              <a:rPr lang="en-GB" smtClean="0"/>
              <a:t>Thursday, 13 November 2014</a:t>
            </a:fld>
            <a:endParaRPr lang="en-US" sz="9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MSc Short Course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C94C4-47AD-4D13-8ECE-C44F2EC76F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4160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2559050"/>
            <a:ext cx="7772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999999"/>
                </a:solidFill>
                <a:latin typeface="+mn-lt"/>
              </a:defRPr>
            </a:lvl1pPr>
          </a:lstStyle>
          <a:p>
            <a:fld id="{D782429C-4C0C-A94B-9B0C-E83DEA1FAFDE}" type="datetime2">
              <a:rPr lang="en-GB" smtClean="0"/>
              <a:t>Thursday, 13 November 2014</a:t>
            </a:fld>
            <a:endParaRPr lang="en-US" sz="90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67400" y="62484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/>
              <a:t>MSc Short Course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4400" y="62484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bg2"/>
                </a:solidFill>
                <a:latin typeface="+mn-lt"/>
              </a:defRPr>
            </a:lvl1pPr>
          </a:lstStyle>
          <a:p>
            <a:fld id="{E4C5D677-B7AA-45EE-8D69-3B3A7C09D477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01000" y="131763"/>
            <a:ext cx="847725" cy="1011237"/>
          </a:xfrm>
          <a:prstGeom prst="rect">
            <a:avLst/>
          </a:prstGeom>
          <a:noFill/>
        </p:spPr>
      </p:pic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228600" y="1371600"/>
            <a:ext cx="8610600" cy="0"/>
          </a:xfrm>
          <a:prstGeom prst="line">
            <a:avLst/>
          </a:prstGeom>
          <a:noFill/>
          <a:ln w="3175">
            <a:solidFill>
              <a:srgbClr val="D6D6D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040" name="Line 16"/>
          <p:cNvSpPr>
            <a:spLocks noChangeShapeType="1"/>
          </p:cNvSpPr>
          <p:nvPr userDrawn="1"/>
        </p:nvSpPr>
        <p:spPr bwMode="auto">
          <a:xfrm>
            <a:off x="228600" y="6096000"/>
            <a:ext cx="8610600" cy="0"/>
          </a:xfrm>
          <a:prstGeom prst="line">
            <a:avLst/>
          </a:prstGeom>
          <a:noFill/>
          <a:ln w="3175">
            <a:solidFill>
              <a:srgbClr val="D6D6D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1043" name="Picture 19" descr="logo-banner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3363" y="188913"/>
            <a:ext cx="3114675" cy="43815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rgbClr val="14406B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rgbClr val="14406B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rgbClr val="14406B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rgbClr val="14406B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rgbClr val="14406B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14406B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14406B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14406B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14406B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14406B"/>
        </a:buClr>
        <a:buChar char="•"/>
        <a:defRPr sz="2600">
          <a:solidFill>
            <a:srgbClr val="636363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636363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200">
          <a:solidFill>
            <a:srgbClr val="636363"/>
          </a:solidFill>
          <a:latin typeface="+mn-lt"/>
        </a:defRPr>
      </a:lvl3pPr>
      <a:lvl4pPr marL="15621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636363"/>
          </a:solidFill>
          <a:latin typeface="+mn-lt"/>
        </a:defRPr>
      </a:lvl4pPr>
      <a:lvl5pPr marL="1981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36363"/>
          </a:solidFill>
          <a:latin typeface="+mn-lt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36363"/>
          </a:solidFill>
          <a:latin typeface="+mn-lt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36363"/>
          </a:solidFill>
          <a:latin typeface="+mn-lt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36363"/>
          </a:solidFill>
          <a:latin typeface="+mn-lt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36363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instagram.com/p/u0IE8IMpQr/" TargetMode="External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instagram.com/p/ufYv9QEcuu/" TargetMode="Externa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instagram.com/p/ufYv9QEcuu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instagram.com/p/usAPdOr9Je/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instagram.com/p/usAPdOr9Je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B336D1BC-0681-4E09-AF9F-480FEFA963F7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3608" y="1412776"/>
            <a:ext cx="7086600" cy="1143000"/>
          </a:xfrm>
        </p:spPr>
        <p:txBody>
          <a:bodyPr/>
          <a:lstStyle/>
          <a:p>
            <a:pPr algn="ctr"/>
            <a:r>
              <a:rPr lang="en-GB" altLang="en-US" i="1" dirty="0">
                <a:solidFill>
                  <a:srgbClr val="002060"/>
                </a:solidFill>
                <a:cs typeface="Arial" charset="0"/>
              </a:rPr>
              <a:t>Sustainable aviation: how to implement the concept in Estonia?</a:t>
            </a:r>
            <a:r>
              <a:rPr lang="en-GB" altLang="en-US" dirty="0">
                <a:solidFill>
                  <a:srgbClr val="002060"/>
                </a:solidFill>
                <a:cs typeface="Arial" charset="0"/>
              </a:rPr>
              <a:t/>
            </a:r>
            <a:br>
              <a:rPr lang="en-GB" altLang="en-US" dirty="0">
                <a:solidFill>
                  <a:srgbClr val="002060"/>
                </a:solidFill>
                <a:cs typeface="Arial" charset="0"/>
              </a:rPr>
            </a:b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508104" y="4581128"/>
            <a:ext cx="3209528" cy="1440160"/>
          </a:xfrm>
        </p:spPr>
        <p:txBody>
          <a:bodyPr/>
          <a:lstStyle/>
          <a:p>
            <a:endParaRPr lang="en-US" dirty="0" smtClean="0">
              <a:solidFill>
                <a:srgbClr val="6D0012"/>
              </a:solidFill>
            </a:endParaRPr>
          </a:p>
          <a:p>
            <a:r>
              <a:rPr lang="en-US" sz="1600" dirty="0" smtClean="0">
                <a:solidFill>
                  <a:srgbClr val="002060"/>
                </a:solidFill>
              </a:rPr>
              <a:t>Dr. </a:t>
            </a:r>
            <a:r>
              <a:rPr lang="en-US" sz="1600" b="1" dirty="0" smtClean="0">
                <a:solidFill>
                  <a:srgbClr val="002060"/>
                </a:solidFill>
              </a:rPr>
              <a:t>Delia </a:t>
            </a:r>
            <a:r>
              <a:rPr lang="en-US" sz="1600" b="1" dirty="0">
                <a:solidFill>
                  <a:srgbClr val="002060"/>
                </a:solidFill>
              </a:rPr>
              <a:t>D</a:t>
            </a:r>
            <a:r>
              <a:rPr lang="en-US" sz="1600" b="1" dirty="0" smtClean="0">
                <a:solidFill>
                  <a:srgbClr val="002060"/>
                </a:solidFill>
              </a:rPr>
              <a:t>imitriu</a:t>
            </a:r>
            <a:endParaRPr lang="en-US" sz="1600" b="1" dirty="0">
              <a:solidFill>
                <a:srgbClr val="002060"/>
              </a:solidFill>
            </a:endParaRPr>
          </a:p>
          <a:p>
            <a:r>
              <a:rPr lang="en-US" sz="1400" dirty="0" smtClean="0">
                <a:solidFill>
                  <a:srgbClr val="002060"/>
                </a:solidFill>
              </a:rPr>
              <a:t>Centre for Aviation, Transport,</a:t>
            </a:r>
          </a:p>
          <a:p>
            <a:r>
              <a:rPr lang="en-US" sz="1400" dirty="0" smtClean="0">
                <a:solidFill>
                  <a:srgbClr val="002060"/>
                </a:solidFill>
              </a:rPr>
              <a:t> and the Environment</a:t>
            </a:r>
          </a:p>
          <a:p>
            <a:endParaRPr lang="en-US" dirty="0">
              <a:solidFill>
                <a:srgbClr val="6D001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6165304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bg1"/>
                </a:solidFill>
              </a:rPr>
              <a:t>Rovinari</a:t>
            </a:r>
            <a:r>
              <a:rPr lang="en-GB" sz="1400" dirty="0">
                <a:solidFill>
                  <a:schemeClr val="bg1"/>
                </a:solidFill>
              </a:rPr>
              <a:t> – </a:t>
            </a:r>
            <a:r>
              <a:rPr lang="en-GB" sz="1400" dirty="0" smtClean="0">
                <a:solidFill>
                  <a:schemeClr val="bg1"/>
                </a:solidFill>
              </a:rPr>
              <a:t>19 June2013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9" name="Picture 8" descr="10731852_1513009682283689_899539095_n">
            <a:hlinkClick r:id="rId3" tgtFrame="&quot;_blank&quot;" tooltip="&quot;Off to ASKyiv2014! #travelling #Kyiv #Ukraine #eypua #eyp #ASKyiv2014 #estonianair #excited #whatsnext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84568"/>
            <a:ext cx="1584176" cy="1796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7" y="4581128"/>
            <a:ext cx="2458085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10729384_453981288073070_1377336355_n">
            <a:hlinkClick r:id="rId6" tgtFrame="&quot;_blank&quot;" tooltip="&quot;Estonian Air Embraer ERJ-170 (ES-AED) on final approach at Sheremetyevo Intl. Airport.&quot;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304" y="3429000"/>
            <a:ext cx="1261115" cy="1098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620688"/>
            <a:ext cx="7772400" cy="720080"/>
          </a:xfrm>
        </p:spPr>
        <p:txBody>
          <a:bodyPr/>
          <a:lstStyle/>
          <a:p>
            <a:pPr algn="ctr"/>
            <a:r>
              <a:rPr lang="en-GB" altLang="en-US" sz="2800" b="1" dirty="0" smtClean="0"/>
              <a:t>Global Industry Targets</a:t>
            </a:r>
            <a:endParaRPr lang="en-GB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40768"/>
            <a:ext cx="8807896" cy="4037682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GB" altLang="en-US" sz="2400" b="1" i="1" dirty="0">
                <a:solidFill>
                  <a:schemeClr val="tx1"/>
                </a:solidFill>
              </a:rPr>
              <a:t>2010</a:t>
            </a:r>
            <a:r>
              <a:rPr lang="en-GB" altLang="en-US" sz="2400" i="1" dirty="0">
                <a:solidFill>
                  <a:schemeClr val="tx1"/>
                </a:solidFill>
              </a:rPr>
              <a:t> 			       			      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1.5% p/a fuel 50% Reduction  </a:t>
            </a:r>
            <a:r>
              <a:rPr lang="en-GB" altLang="en-US" sz="2400" dirty="0">
                <a:solidFill>
                  <a:schemeClr val="tx1"/>
                </a:solidFill>
              </a:rPr>
              <a:t>Efficiency: Working towards Carbon Neutral Growth </a:t>
            </a:r>
            <a:r>
              <a:rPr lang="en-GB" altLang="en-US" sz="2400" dirty="0" smtClean="0">
                <a:solidFill>
                  <a:schemeClr val="tx1"/>
                </a:solidFill>
              </a:rPr>
              <a:t>(CNG)</a:t>
            </a:r>
            <a:endParaRPr lang="en-GB" altLang="en-US" sz="2400" dirty="0">
              <a:solidFill>
                <a:schemeClr val="tx1"/>
              </a:solidFill>
            </a:endParaRPr>
          </a:p>
          <a:p>
            <a:pPr marL="0" indent="0">
              <a:buFont typeface="Wingdings" pitchFamily="2" charset="2"/>
              <a:buNone/>
            </a:pPr>
            <a:r>
              <a:rPr lang="en-GB" altLang="en-US" sz="2400" b="1" i="1" dirty="0" smtClean="0">
                <a:solidFill>
                  <a:schemeClr val="tx1"/>
                </a:solidFill>
              </a:rPr>
              <a:t>2020</a:t>
            </a:r>
            <a:endParaRPr lang="en-GB" altLang="en-US" sz="2400" b="1" i="1" dirty="0">
              <a:solidFill>
                <a:schemeClr val="tx1"/>
              </a:solidFill>
            </a:endParaRPr>
          </a:p>
          <a:p>
            <a:pPr marL="0" indent="0">
              <a:buFont typeface="Wingdings" pitchFamily="2" charset="2"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CNG from 2010: Implementation of Global </a:t>
            </a:r>
            <a:r>
              <a:rPr lang="en-US" altLang="en-US" sz="2400" dirty="0" err="1">
                <a:solidFill>
                  <a:schemeClr val="tx1"/>
                </a:solidFill>
              </a:rPr>
              <a:t>Sectoral</a:t>
            </a:r>
            <a:r>
              <a:rPr lang="en-US" altLang="en-US" sz="2400" dirty="0">
                <a:solidFill>
                  <a:schemeClr val="tx1"/>
                </a:solidFill>
              </a:rPr>
              <a:t> </a:t>
            </a:r>
            <a:r>
              <a:rPr lang="en-US" altLang="en-US" sz="2400" dirty="0" smtClean="0">
                <a:solidFill>
                  <a:schemeClr val="tx1"/>
                </a:solidFill>
              </a:rPr>
              <a:t>Approach</a:t>
            </a:r>
            <a:endParaRPr lang="en-GB" altLang="en-US" sz="2400" dirty="0">
              <a:solidFill>
                <a:schemeClr val="tx1"/>
              </a:solidFill>
            </a:endParaRPr>
          </a:p>
          <a:p>
            <a:pPr marL="0" indent="0">
              <a:buFont typeface="Wingdings" pitchFamily="2" charset="2"/>
              <a:buNone/>
            </a:pPr>
            <a:r>
              <a:rPr lang="en-GB" altLang="en-US" sz="2400" b="1" i="1" dirty="0">
                <a:solidFill>
                  <a:schemeClr val="tx1"/>
                </a:solidFill>
              </a:rPr>
              <a:t>2050</a:t>
            </a:r>
          </a:p>
          <a:p>
            <a:pPr marL="0" indent="0">
              <a:buFont typeface="Wingdings" pitchFamily="2" charset="2"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50% reduction in net CO2 emissions over 2005 levels</a:t>
            </a:r>
          </a:p>
          <a:p>
            <a:pPr marL="0" indent="0">
              <a:buFont typeface="Wingdings" pitchFamily="2" charset="2"/>
              <a:buNone/>
            </a:pPr>
            <a:endParaRPr lang="en-US" altLang="en-US" sz="1800" dirty="0">
              <a:solidFill>
                <a:schemeClr val="tx1"/>
              </a:solidFill>
            </a:endParaRPr>
          </a:p>
          <a:p>
            <a:pPr marL="0" indent="0">
              <a:buFont typeface="Wingdings" pitchFamily="2" charset="2"/>
              <a:buNone/>
            </a:pPr>
            <a:r>
              <a:rPr lang="en-US" altLang="en-US" sz="2400" b="1" u="sng" dirty="0">
                <a:solidFill>
                  <a:srgbClr val="002060"/>
                </a:solidFill>
              </a:rPr>
              <a:t>Goals are at the global level </a:t>
            </a:r>
            <a:r>
              <a:rPr lang="en-US" altLang="en-US" sz="2400" dirty="0">
                <a:solidFill>
                  <a:schemeClr val="tx1"/>
                </a:solidFill>
              </a:rPr>
              <a:t>– not States or operators</a:t>
            </a:r>
            <a:endParaRPr lang="en-GB" altLang="en-US" sz="2400" dirty="0">
              <a:solidFill>
                <a:schemeClr val="tx1"/>
              </a:solidFill>
            </a:endParaRPr>
          </a:p>
          <a:p>
            <a:pPr marL="0" indent="0">
              <a:buFont typeface="Wingdings" pitchFamily="2" charset="2"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Goals do </a:t>
            </a:r>
            <a:r>
              <a:rPr lang="en-US" altLang="en-US" sz="2400" b="1" dirty="0">
                <a:solidFill>
                  <a:schemeClr val="tx1"/>
                </a:solidFill>
              </a:rPr>
              <a:t>not </a:t>
            </a:r>
            <a:r>
              <a:rPr lang="en-US" altLang="en-US" sz="2400" dirty="0">
                <a:solidFill>
                  <a:schemeClr val="tx1"/>
                </a:solidFill>
              </a:rPr>
              <a:t>mean slowing down the growth of aviation</a:t>
            </a:r>
            <a:endParaRPr lang="en-GB" altLang="en-US" sz="2400" dirty="0">
              <a:solidFill>
                <a:schemeClr val="tx1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GB" altLang="en-US" sz="1800" dirty="0">
              <a:solidFill>
                <a:schemeClr val="tx1"/>
              </a:solidFill>
            </a:endParaRPr>
          </a:p>
          <a:p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3E7E6-C602-45AB-BDDF-A4A660B9BA2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4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7772400" cy="720080"/>
          </a:xfrm>
        </p:spPr>
        <p:txBody>
          <a:bodyPr/>
          <a:lstStyle/>
          <a:p>
            <a:pPr algn="ctr"/>
            <a:r>
              <a:rPr lang="en-GB" altLang="en-US" sz="3200" b="1" dirty="0" smtClean="0"/>
              <a:t>Three Imperatives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844824"/>
            <a:ext cx="8352928" cy="28194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800" u="sng" dirty="0">
                <a:solidFill>
                  <a:schemeClr val="tx1"/>
                </a:solidFill>
              </a:rPr>
              <a:t>To ensure aviation </a:t>
            </a:r>
            <a:r>
              <a:rPr lang="en-US" sz="2800" u="sng" dirty="0" smtClean="0">
                <a:solidFill>
                  <a:schemeClr val="tx1"/>
                </a:solidFill>
              </a:rPr>
              <a:t>license </a:t>
            </a:r>
            <a:r>
              <a:rPr lang="en-US" sz="2800" u="sng" dirty="0">
                <a:solidFill>
                  <a:schemeClr val="tx1"/>
                </a:solidFill>
              </a:rPr>
              <a:t>to grow: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800" u="sng" dirty="0">
              <a:solidFill>
                <a:schemeClr val="tx1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GB" sz="2800" dirty="0">
                <a:solidFill>
                  <a:schemeClr val="tx1"/>
                </a:solidFill>
              </a:rPr>
              <a:t>1. Demonstrate that </a:t>
            </a:r>
            <a:r>
              <a:rPr lang="en-GB" sz="2800" dirty="0" smtClean="0">
                <a:solidFill>
                  <a:schemeClr val="tx1"/>
                </a:solidFill>
              </a:rPr>
              <a:t>the sector can </a:t>
            </a:r>
            <a:r>
              <a:rPr lang="en-GB" sz="2800" b="1" dirty="0">
                <a:solidFill>
                  <a:schemeClr val="tx1"/>
                </a:solidFill>
              </a:rPr>
              <a:t>deliver on </a:t>
            </a:r>
            <a:r>
              <a:rPr lang="en-GB" sz="2800" b="1" dirty="0" smtClean="0">
                <a:solidFill>
                  <a:schemeClr val="tx1"/>
                </a:solidFill>
              </a:rPr>
              <a:t>its targets</a:t>
            </a:r>
            <a:endParaRPr lang="en-GB" sz="2800" b="1" dirty="0">
              <a:solidFill>
                <a:schemeClr val="tx1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GB" sz="2800" dirty="0">
                <a:solidFill>
                  <a:schemeClr val="tx1"/>
                </a:solidFill>
              </a:rPr>
              <a:t>2. Make </a:t>
            </a:r>
            <a:r>
              <a:rPr lang="en-GB" sz="2800" b="1" dirty="0">
                <a:solidFill>
                  <a:schemeClr val="tx1"/>
                </a:solidFill>
              </a:rPr>
              <a:t>sustainable biofuels a success </a:t>
            </a:r>
            <a:r>
              <a:rPr lang="en-GB" sz="2800" dirty="0">
                <a:solidFill>
                  <a:schemeClr val="tx1"/>
                </a:solidFill>
              </a:rPr>
              <a:t>for aviation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GB" sz="2800" dirty="0">
                <a:solidFill>
                  <a:schemeClr val="tx1"/>
                </a:solidFill>
              </a:rPr>
              <a:t>3. </a:t>
            </a:r>
            <a:r>
              <a:rPr lang="en-US" sz="2800" dirty="0">
                <a:solidFill>
                  <a:schemeClr val="tx1"/>
                </a:solidFill>
              </a:rPr>
              <a:t>Convince policymakers that </a:t>
            </a:r>
            <a:r>
              <a:rPr lang="en-US" sz="2800" b="1" dirty="0">
                <a:solidFill>
                  <a:schemeClr val="tx1"/>
                </a:solidFill>
              </a:rPr>
              <a:t>a global approach is the only way forward</a:t>
            </a:r>
            <a:endParaRPr lang="en-GB" sz="2800" dirty="0">
              <a:solidFill>
                <a:schemeClr val="tx1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3E7E6-C602-45AB-BDDF-A4A660B9BA2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4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7772400" cy="576064"/>
          </a:xfrm>
        </p:spPr>
        <p:txBody>
          <a:bodyPr/>
          <a:lstStyle/>
          <a:p>
            <a:pPr algn="ctr"/>
            <a:r>
              <a:rPr lang="en-US" altLang="en-US" sz="2800" b="1" dirty="0">
                <a:solidFill>
                  <a:srgbClr val="002060"/>
                </a:solidFill>
              </a:rPr>
              <a:t>Aircraft Emissions in the Environment</a:t>
            </a:r>
            <a:r>
              <a:rPr lang="en-US" altLang="en-US" b="1" dirty="0">
                <a:solidFill>
                  <a:srgbClr val="1A717B"/>
                </a:solidFill>
              </a:rPr>
              <a:t/>
            </a:r>
            <a:br>
              <a:rPr lang="en-US" altLang="en-US" b="1" dirty="0">
                <a:solidFill>
                  <a:srgbClr val="1A717B"/>
                </a:solidFill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84784"/>
            <a:ext cx="7772400" cy="303542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C1F6B-BEE6-F641-9D66-E5CC72AC691C}" type="datetime2">
              <a:rPr lang="en-GB" smtClean="0"/>
              <a:t>Thursday, 13 November 2014</a:t>
            </a:fld>
            <a:endParaRPr lang="en-US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MSc Short Course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3E7E6-C602-45AB-BDDF-A4A660B9BA27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-107950" y="1340762"/>
            <a:ext cx="9251407" cy="5517238"/>
            <a:chOff x="0" y="693"/>
            <a:chExt cx="5771" cy="2331"/>
          </a:xfrm>
        </p:grpSpPr>
        <p:pic>
          <p:nvPicPr>
            <p:cNvPr id="8" name="Picture 5" descr="AC Emis in Atmosphere_colo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693"/>
              <a:ext cx="5675" cy="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3888" y="912"/>
              <a:ext cx="57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buSzPct val="8000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buSzPct val="65000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buFontTx/>
                <a:buNone/>
              </a:pPr>
              <a:r>
                <a:rPr lang="en-US" altLang="en-US" b="1">
                  <a:solidFill>
                    <a:schemeClr val="bg2"/>
                  </a:solidFill>
                </a:rPr>
                <a:t>Sun</a:t>
              </a: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0" y="2870"/>
              <a:ext cx="5664" cy="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buSzPct val="8000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buSzPct val="65000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buFontTx/>
                <a:buNone/>
              </a:pPr>
              <a:r>
                <a:rPr lang="en-US" altLang="en-US" sz="1000">
                  <a:solidFill>
                    <a:schemeClr val="bg2"/>
                  </a:solidFill>
                </a:rPr>
                <a:t>Figure adapted from 1999 Atmospheric Effects of Aviation Project NASA /FAA /EPA Partnership poster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376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7772400" cy="648072"/>
          </a:xfrm>
        </p:spPr>
        <p:txBody>
          <a:bodyPr/>
          <a:lstStyle/>
          <a:p>
            <a:pPr algn="ctr"/>
            <a:r>
              <a:rPr lang="en-GB" altLang="en-US" sz="2800" b="1" dirty="0"/>
              <a:t>Sustainable Aviation — The Problem</a:t>
            </a:r>
            <a:br>
              <a:rPr lang="en-GB" altLang="en-US" sz="2800" b="1" dirty="0"/>
            </a:b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40768"/>
            <a:ext cx="7772400" cy="4037682"/>
          </a:xfrm>
        </p:spPr>
        <p:txBody>
          <a:bodyPr/>
          <a:lstStyle/>
          <a:p>
            <a:r>
              <a:rPr lang="en-US" altLang="en-US" sz="1800" b="1" dirty="0"/>
              <a:t>Without significant action we will have major delays, </a:t>
            </a:r>
            <a:r>
              <a:rPr lang="en-US" altLang="en-US" sz="1800" b="1" dirty="0">
                <a:solidFill>
                  <a:srgbClr val="C00000"/>
                </a:solidFill>
              </a:rPr>
              <a:t>large economic </a:t>
            </a:r>
            <a:r>
              <a:rPr lang="en-GB" altLang="en-US" sz="1800" b="1" dirty="0">
                <a:solidFill>
                  <a:srgbClr val="C00000"/>
                </a:solidFill>
              </a:rPr>
              <a:t>and environmental impact.</a:t>
            </a:r>
          </a:p>
          <a:p>
            <a:endParaRPr lang="en-GB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sz="9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3E7E6-C602-45AB-BDDF-A4A660B9BA27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76872"/>
            <a:ext cx="2900362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rgbClr val="4D664D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20888"/>
            <a:ext cx="2735263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rgbClr val="4D664D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10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0688"/>
            <a:ext cx="7772400" cy="576064"/>
          </a:xfrm>
        </p:spPr>
        <p:txBody>
          <a:bodyPr/>
          <a:lstStyle/>
          <a:p>
            <a:pPr algn="ctr"/>
            <a:r>
              <a:rPr lang="en-GB" altLang="en-US" sz="2800" b="1" dirty="0"/>
              <a:t>Sustainable Aviation — The Initiative</a:t>
            </a:r>
            <a:endParaRPr lang="en-GB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7772400" cy="2963416"/>
          </a:xfrm>
        </p:spPr>
        <p:txBody>
          <a:bodyPr/>
          <a:lstStyle/>
          <a:p>
            <a:r>
              <a:rPr lang="en-US" altLang="en-US" sz="2000" u="sng" dirty="0">
                <a:solidFill>
                  <a:schemeClr val="tx1"/>
                </a:solidFill>
              </a:rPr>
              <a:t>Goal</a:t>
            </a:r>
            <a:r>
              <a:rPr lang="en-US" altLang="en-US" sz="2000" dirty="0">
                <a:solidFill>
                  <a:schemeClr val="tx1"/>
                </a:solidFill>
              </a:rPr>
              <a:t>: Develop technologies that will allow a </a:t>
            </a:r>
            <a:r>
              <a:rPr lang="en-US" altLang="en-US" sz="2000" b="1" dirty="0">
                <a:solidFill>
                  <a:schemeClr val="tx1"/>
                </a:solidFill>
              </a:rPr>
              <a:t>tripling </a:t>
            </a:r>
            <a:r>
              <a:rPr lang="en-US" altLang="en-US" sz="2000" dirty="0">
                <a:solidFill>
                  <a:schemeClr val="tx1"/>
                </a:solidFill>
              </a:rPr>
              <a:t>of capacity with a </a:t>
            </a:r>
            <a:r>
              <a:rPr lang="en-US" altLang="en-US" sz="2000" b="1" dirty="0">
                <a:solidFill>
                  <a:schemeClr val="tx1"/>
                </a:solidFill>
              </a:rPr>
              <a:t>reduction </a:t>
            </a:r>
            <a:r>
              <a:rPr lang="en-US" altLang="en-US" sz="2000" dirty="0">
                <a:solidFill>
                  <a:schemeClr val="tx1"/>
                </a:solidFill>
              </a:rPr>
              <a:t>in </a:t>
            </a:r>
            <a:r>
              <a:rPr lang="en-GB" altLang="en-US" sz="2000" dirty="0">
                <a:solidFill>
                  <a:schemeClr val="tx1"/>
                </a:solidFill>
              </a:rPr>
              <a:t>environmental impact.</a:t>
            </a:r>
          </a:p>
          <a:p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sz="9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3E7E6-C602-45AB-BDDF-A4A660B9BA27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7920037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10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7772400" cy="864096"/>
          </a:xfrm>
        </p:spPr>
        <p:txBody>
          <a:bodyPr/>
          <a:lstStyle/>
          <a:p>
            <a:pPr algn="ctr"/>
            <a:r>
              <a:rPr lang="en-GB" altLang="en-US" sz="3200" b="1" dirty="0"/>
              <a:t>Research Thrusts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56792"/>
            <a:ext cx="7772400" cy="28194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GB" altLang="en-US" sz="2400" b="1" dirty="0">
                <a:solidFill>
                  <a:schemeClr val="tx1"/>
                </a:solidFill>
              </a:rPr>
              <a:t>Active monitoring and managing air</a:t>
            </a:r>
          </a:p>
          <a:p>
            <a:pPr marL="0" indent="0">
              <a:buFont typeface="Wingdings" pitchFamily="2" charset="2"/>
              <a:buNone/>
            </a:pPr>
            <a:r>
              <a:rPr lang="en-GB" altLang="en-US" sz="2400" b="1" dirty="0">
                <a:solidFill>
                  <a:schemeClr val="tx1"/>
                </a:solidFill>
              </a:rPr>
              <a:t>transportation’s environmental </a:t>
            </a:r>
            <a:endParaRPr lang="en-GB" altLang="en-US" sz="2400" b="1" dirty="0" smtClean="0">
              <a:solidFill>
                <a:schemeClr val="tx1"/>
              </a:solidFill>
            </a:endParaRPr>
          </a:p>
          <a:p>
            <a:pPr marL="0" indent="0">
              <a:buFont typeface="Wingdings" pitchFamily="2" charset="2"/>
              <a:buNone/>
            </a:pPr>
            <a:r>
              <a:rPr lang="en-GB" altLang="en-US" sz="2400" b="1" dirty="0" smtClean="0">
                <a:solidFill>
                  <a:schemeClr val="tx1"/>
                </a:solidFill>
              </a:rPr>
              <a:t>footprint</a:t>
            </a:r>
            <a:endParaRPr lang="en-GB" altLang="en-US" sz="2400" b="1" dirty="0">
              <a:solidFill>
                <a:schemeClr val="tx1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GB" altLang="en-US" sz="2400" b="1" dirty="0"/>
          </a:p>
          <a:p>
            <a:pPr marL="0" indent="0">
              <a:buFont typeface="Wingdings" pitchFamily="2" charset="2"/>
              <a:buNone/>
            </a:pPr>
            <a:endParaRPr lang="en-GB" altLang="en-US" sz="2400" b="1" dirty="0"/>
          </a:p>
          <a:p>
            <a:pPr marL="0" indent="0">
              <a:buFont typeface="Wingdings" pitchFamily="2" charset="2"/>
              <a:buNone/>
            </a:pPr>
            <a:r>
              <a:rPr lang="en-GB" altLang="en-US" sz="2400" b="1" dirty="0">
                <a:solidFill>
                  <a:schemeClr val="tx1"/>
                </a:solidFill>
              </a:rPr>
              <a:t>Safely increase the capacity of the</a:t>
            </a:r>
          </a:p>
          <a:p>
            <a:pPr marL="0" indent="0">
              <a:buFont typeface="Wingdings" pitchFamily="2" charset="2"/>
              <a:buNone/>
            </a:pPr>
            <a:r>
              <a:rPr lang="en-GB" altLang="en-US" sz="2400" b="1" dirty="0">
                <a:solidFill>
                  <a:schemeClr val="tx1"/>
                </a:solidFill>
              </a:rPr>
              <a:t> airspace system </a:t>
            </a:r>
          </a:p>
          <a:p>
            <a:pPr marL="0" indent="0">
              <a:buFont typeface="Wingdings" pitchFamily="2" charset="2"/>
              <a:buNone/>
            </a:pPr>
            <a:endParaRPr lang="en-GB" altLang="en-US" sz="2400" b="1" dirty="0">
              <a:solidFill>
                <a:schemeClr val="tx1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GB" altLang="en-US" sz="2400" b="1" dirty="0"/>
          </a:p>
          <a:p>
            <a:pPr marL="0" indent="0">
              <a:buFont typeface="Wingdings" pitchFamily="2" charset="2"/>
              <a:buNone/>
            </a:pPr>
            <a:r>
              <a:rPr lang="en-GB" altLang="en-US" sz="2400" b="1" dirty="0">
                <a:solidFill>
                  <a:schemeClr val="tx1"/>
                </a:solidFill>
              </a:rPr>
              <a:t>Aerospace system design</a:t>
            </a:r>
          </a:p>
          <a:p>
            <a:pPr marL="0" indent="0">
              <a:buFont typeface="Wingdings" pitchFamily="2" charset="2"/>
              <a:buNone/>
            </a:pPr>
            <a:r>
              <a:rPr lang="en-GB" altLang="en-US" sz="2400" b="1" dirty="0">
                <a:solidFill>
                  <a:schemeClr val="tx1"/>
                </a:solidFill>
              </a:rPr>
              <a:t>for the environment   </a:t>
            </a:r>
            <a:endParaRPr lang="en-GB" altLang="en-US" sz="2400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sz="9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3E7E6-C602-45AB-BDDF-A4A660B9BA2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387" y="1556792"/>
            <a:ext cx="3076575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rgbClr val="4D664D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174" y="3475832"/>
            <a:ext cx="3175000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rgbClr val="4D664D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5300663"/>
            <a:ext cx="3370262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rgbClr val="4D664D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90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6"/>
            <a:ext cx="8568952" cy="4104456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1</a:t>
            </a:r>
            <a:r>
              <a:rPr lang="en-GB" altLang="en-US" sz="1800" dirty="0">
                <a:solidFill>
                  <a:schemeClr val="tx1"/>
                </a:solidFill>
              </a:rPr>
              <a:t>. </a:t>
            </a:r>
            <a:r>
              <a:rPr lang="en-GB" altLang="en-US" sz="2400" b="1" u="sng" dirty="0">
                <a:solidFill>
                  <a:schemeClr val="tx1"/>
                </a:solidFill>
              </a:rPr>
              <a:t>Research</a:t>
            </a:r>
          </a:p>
          <a:p>
            <a:pPr marL="0" indent="0">
              <a:buFontTx/>
              <a:buNone/>
            </a:pPr>
            <a:r>
              <a:rPr lang="en-GB" altLang="en-US" sz="2800" dirty="0">
                <a:solidFill>
                  <a:schemeClr val="tx1"/>
                </a:solidFill>
              </a:rPr>
              <a:t>- </a:t>
            </a:r>
            <a:r>
              <a:rPr lang="en-GB" altLang="en-US" sz="2400" dirty="0">
                <a:solidFill>
                  <a:schemeClr val="tx1"/>
                </a:solidFill>
              </a:rPr>
              <a:t>Understanding the issue</a:t>
            </a:r>
          </a:p>
          <a:p>
            <a:pPr marL="0" indent="0"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- </a:t>
            </a:r>
            <a:r>
              <a:rPr lang="en-GB" altLang="en-US" sz="2400" dirty="0" smtClean="0">
                <a:solidFill>
                  <a:schemeClr val="tx1"/>
                </a:solidFill>
              </a:rPr>
              <a:t> Modelling </a:t>
            </a:r>
            <a:r>
              <a:rPr lang="en-GB" altLang="en-US" sz="2400" dirty="0">
                <a:solidFill>
                  <a:schemeClr val="tx1"/>
                </a:solidFill>
              </a:rPr>
              <a:t>and simulation</a:t>
            </a:r>
          </a:p>
          <a:p>
            <a:pPr marL="0" indent="0"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- </a:t>
            </a:r>
            <a:r>
              <a:rPr lang="en-GB" altLang="en-US" sz="2400" dirty="0" smtClean="0">
                <a:solidFill>
                  <a:schemeClr val="tx1"/>
                </a:solidFill>
              </a:rPr>
              <a:t> Air </a:t>
            </a:r>
            <a:r>
              <a:rPr lang="en-GB" altLang="en-US" sz="2400" dirty="0">
                <a:solidFill>
                  <a:schemeClr val="tx1"/>
                </a:solidFill>
              </a:rPr>
              <a:t>Traffic Operations</a:t>
            </a:r>
          </a:p>
          <a:p>
            <a:pPr>
              <a:buFontTx/>
              <a:buChar char="-"/>
            </a:pPr>
            <a:r>
              <a:rPr lang="en-GB" altLang="en-US" sz="2400" dirty="0" smtClean="0">
                <a:solidFill>
                  <a:schemeClr val="tx1"/>
                </a:solidFill>
              </a:rPr>
              <a:t>Environmental </a:t>
            </a:r>
            <a:r>
              <a:rPr lang="en-GB" altLang="en-US" sz="2400" dirty="0">
                <a:solidFill>
                  <a:schemeClr val="tx1"/>
                </a:solidFill>
              </a:rPr>
              <a:t>management to reduce </a:t>
            </a:r>
            <a:r>
              <a:rPr lang="en-GB" altLang="en-US" sz="2400" dirty="0" smtClean="0">
                <a:solidFill>
                  <a:schemeClr val="tx1"/>
                </a:solidFill>
              </a:rPr>
              <a:t>impact</a:t>
            </a:r>
          </a:p>
          <a:p>
            <a:pPr marL="0" indent="0">
              <a:buNone/>
            </a:pPr>
            <a:endParaRPr lang="en-GB" altLang="en-US" sz="2400" dirty="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2. </a:t>
            </a:r>
            <a:r>
              <a:rPr lang="en-GB" altLang="en-US" sz="2400" b="1" u="sng" dirty="0">
                <a:solidFill>
                  <a:schemeClr val="tx1"/>
                </a:solidFill>
              </a:rPr>
              <a:t>Implementation</a:t>
            </a:r>
          </a:p>
          <a:p>
            <a:pPr marL="0" indent="0"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- projects on aviation growth, airport capacity, ATM/New operational procedures; alternative fuels, etc</a:t>
            </a:r>
            <a:r>
              <a:rPr lang="en-GB" altLang="en-US" sz="2400" dirty="0" smtClean="0">
                <a:solidFill>
                  <a:schemeClr val="tx1"/>
                </a:solidFill>
              </a:rPr>
              <a:t>.</a:t>
            </a:r>
            <a:endParaRPr lang="en-GB" altLang="en-US" sz="24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3E7E6-C602-45AB-BDDF-A4A660B9BA2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11760" y="692696"/>
            <a:ext cx="51069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altLang="en-US" sz="2800" b="1" dirty="0">
                <a:solidFill>
                  <a:srgbClr val="002060"/>
                </a:solidFill>
                <a:latin typeface="+mn-lt"/>
              </a:rPr>
              <a:t>Aviation Sector Initiatives (1)</a:t>
            </a:r>
            <a:endParaRPr lang="en-GB" sz="2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8" name="Picture 7" descr="10729384_453981288073070_1377336355_n">
            <a:hlinkClick r:id="rId2" tgtFrame="&quot;_blank&quot;" tooltip="&quot;Estonian Air Embraer ERJ-170 (ES-AED) on final approach at Sheremetyevo Intl. Airport.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813" y="1340768"/>
            <a:ext cx="1909187" cy="1872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50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0F2F0-BFBD-49F9-B1B5-93925290005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67744" y="836712"/>
            <a:ext cx="57911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200" b="1" dirty="0">
                <a:solidFill>
                  <a:srgbClr val="002060"/>
                </a:solidFill>
                <a:latin typeface="+mn-lt"/>
              </a:rPr>
              <a:t>Aviation Sector Initiatives (2)</a:t>
            </a:r>
            <a:endParaRPr lang="en-GB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772816"/>
            <a:ext cx="56166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Tx/>
              <a:buNone/>
            </a:pPr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Work collaboratively - </a:t>
            </a:r>
            <a:r>
              <a:rPr lang="en-GB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domestically</a:t>
            </a:r>
          </a:p>
          <a:p>
            <a:pPr marL="0" indent="0">
              <a:buFontTx/>
              <a:buNone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- Airlines and airports</a:t>
            </a:r>
          </a:p>
          <a:p>
            <a:pPr marL="0" indent="0">
              <a:buFontTx/>
              <a:buNone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- Terminal area re-design</a:t>
            </a:r>
          </a:p>
          <a:p>
            <a:pPr marL="0" indent="0">
              <a:buFontTx/>
              <a:buNone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- Tailored arrivals</a:t>
            </a:r>
          </a:p>
          <a:p>
            <a:pPr marL="0" indent="0">
              <a:buFontTx/>
              <a:buNone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Corporate 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</a:p>
        </p:txBody>
      </p:sp>
      <p:sp>
        <p:nvSpPr>
          <p:cNvPr id="6" name="Rectangle 5"/>
          <p:cNvSpPr/>
          <p:nvPr/>
        </p:nvSpPr>
        <p:spPr>
          <a:xfrm>
            <a:off x="413916" y="4293096"/>
            <a:ext cx="84785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Tx/>
              <a:buNone/>
              <a:defRPr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International Cooperation</a:t>
            </a:r>
          </a:p>
          <a:p>
            <a:pPr>
              <a:buFontTx/>
              <a:buChar char="-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Work collaboratively - across 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 entire 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aviation sector- Asia &amp; South Pacific</a:t>
            </a:r>
          </a:p>
          <a:p>
            <a:pPr marL="0" indent="0">
              <a:buFontTx/>
              <a:buNone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- Initiative to Reduce Emissions (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ASPIRE): </a:t>
            </a: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Green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aviation routes will deliver environmental best practice to airlines across Asia Pacific and North America</a:t>
            </a:r>
          </a:p>
          <a:p>
            <a:pPr marL="0" indent="0">
              <a:buFontTx/>
              <a:buNone/>
              <a:defRPr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10731557_547768285322873_462252977_n">
            <a:hlinkClick r:id="rId2" tgtFrame="&quot;_blank&quot;" tooltip="&quot;Not only sun rises in the morning… #E170 #EstonianAir #VNO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72816"/>
            <a:ext cx="2376264" cy="2232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647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7772400" cy="864096"/>
          </a:xfrm>
        </p:spPr>
        <p:txBody>
          <a:bodyPr/>
          <a:lstStyle/>
          <a:p>
            <a:pPr algn="ctr"/>
            <a:r>
              <a:rPr lang="en-US" altLang="en-US" sz="2800" b="1" dirty="0" smtClean="0"/>
              <a:t>Biofuel </a:t>
            </a:r>
            <a:r>
              <a:rPr lang="en-US" altLang="en-US" sz="2800" b="1" dirty="0"/>
              <a:t>O</a:t>
            </a:r>
            <a:r>
              <a:rPr lang="en-US" altLang="en-US" sz="2800" b="1" dirty="0" smtClean="0"/>
              <a:t>pportunities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28800"/>
            <a:ext cx="8663880" cy="3749650"/>
          </a:xfrm>
        </p:spPr>
        <p:txBody>
          <a:bodyPr/>
          <a:lstStyle/>
          <a:p>
            <a:pPr algn="just">
              <a:defRPr/>
            </a:pPr>
            <a:r>
              <a:rPr lang="en-US" sz="2000" u="sng" dirty="0" smtClean="0">
                <a:solidFill>
                  <a:schemeClr val="tx1"/>
                </a:solidFill>
              </a:rPr>
              <a:t>Biofuels</a:t>
            </a:r>
            <a:r>
              <a:rPr lang="en-US" sz="2000" dirty="0" smtClean="0">
                <a:solidFill>
                  <a:schemeClr val="tx1"/>
                </a:solidFill>
              </a:rPr>
              <a:t>: </a:t>
            </a:r>
            <a:r>
              <a:rPr lang="en-US" sz="2000" dirty="0" smtClean="0">
                <a:solidFill>
                  <a:srgbClr val="002060"/>
                </a:solidFill>
              </a:rPr>
              <a:t>present and future challenges</a:t>
            </a:r>
            <a:r>
              <a:rPr lang="en-US" sz="2000" dirty="0" smtClean="0">
                <a:solidFill>
                  <a:schemeClr val="tx1"/>
                </a:solidFill>
              </a:rPr>
              <a:t>: the </a:t>
            </a:r>
            <a:r>
              <a:rPr lang="en-US" sz="2000" dirty="0">
                <a:solidFill>
                  <a:schemeClr val="tx1"/>
                </a:solidFill>
              </a:rPr>
              <a:t>feedstock for them would be </a:t>
            </a:r>
            <a:r>
              <a:rPr lang="en-US" sz="2000" dirty="0" smtClean="0">
                <a:solidFill>
                  <a:schemeClr val="tx1"/>
                </a:solidFill>
              </a:rPr>
              <a:t>algae</a:t>
            </a:r>
            <a:r>
              <a:rPr lang="en-US" sz="2000" dirty="0">
                <a:solidFill>
                  <a:schemeClr val="tx1"/>
                </a:solidFill>
              </a:rPr>
              <a:t>;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b="1" i="1" u="sng" dirty="0" err="1" smtClean="0">
                <a:solidFill>
                  <a:schemeClr val="tx1"/>
                </a:solidFill>
              </a:rPr>
              <a:t>camelina</a:t>
            </a:r>
            <a:r>
              <a:rPr lang="en-US" sz="2000" dirty="0" smtClean="0">
                <a:solidFill>
                  <a:schemeClr val="tx1"/>
                </a:solidFill>
              </a:rPr>
              <a:t>; </a:t>
            </a:r>
            <a:r>
              <a:rPr lang="en-US" sz="2000" dirty="0" err="1" smtClean="0">
                <a:solidFill>
                  <a:schemeClr val="tx1"/>
                </a:solidFill>
              </a:rPr>
              <a:t>mallee</a:t>
            </a:r>
            <a:r>
              <a:rPr lang="en-US" sz="2000" dirty="0" smtClean="0">
                <a:solidFill>
                  <a:schemeClr val="tx1"/>
                </a:solidFill>
              </a:rPr>
              <a:t> trees, 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jatropha</a:t>
            </a:r>
            <a:r>
              <a:rPr lang="en-US" sz="2000" dirty="0">
                <a:solidFill>
                  <a:schemeClr val="tx1"/>
                </a:solidFill>
              </a:rPr>
              <a:t> and </a:t>
            </a:r>
            <a:r>
              <a:rPr lang="en-US" sz="2000" dirty="0" smtClean="0">
                <a:solidFill>
                  <a:schemeClr val="tx1"/>
                </a:solidFill>
              </a:rPr>
              <a:t>halophytes</a:t>
            </a:r>
            <a:r>
              <a:rPr lang="en-US" sz="2000" dirty="0">
                <a:solidFill>
                  <a:schemeClr val="tx1"/>
                </a:solidFill>
              </a:rPr>
              <a:t>;</a:t>
            </a:r>
          </a:p>
          <a:p>
            <a:pPr algn="just">
              <a:defRPr/>
            </a:pPr>
            <a:r>
              <a:rPr lang="en-US" sz="2000" dirty="0">
                <a:solidFill>
                  <a:schemeClr val="tx1"/>
                </a:solidFill>
              </a:rPr>
              <a:t>Already commercial, as well as military, planes did some </a:t>
            </a:r>
            <a:r>
              <a:rPr lang="en-US" sz="2000" dirty="0" smtClean="0">
                <a:solidFill>
                  <a:schemeClr val="tx1"/>
                </a:solidFill>
              </a:rPr>
              <a:t>tests</a:t>
            </a:r>
            <a:r>
              <a:rPr lang="en-US" sz="2000" i="1" dirty="0" smtClean="0">
                <a:solidFill>
                  <a:schemeClr val="tx1"/>
                </a:solidFill>
              </a:rPr>
              <a:t>:</a:t>
            </a:r>
          </a:p>
          <a:p>
            <a:pPr lvl="1" algn="just">
              <a:defRPr/>
            </a:pPr>
            <a:r>
              <a:rPr lang="en-US" sz="1800" i="1" dirty="0" smtClean="0">
                <a:solidFill>
                  <a:schemeClr val="tx1"/>
                </a:solidFill>
              </a:rPr>
              <a:t>Air </a:t>
            </a:r>
            <a:r>
              <a:rPr lang="en-US" sz="1800" i="1" dirty="0">
                <a:solidFill>
                  <a:schemeClr val="tx1"/>
                </a:solidFill>
              </a:rPr>
              <a:t>New Zealand (</a:t>
            </a:r>
            <a:r>
              <a:rPr lang="en-US" sz="1800" i="1" dirty="0" err="1">
                <a:solidFill>
                  <a:schemeClr val="tx1"/>
                </a:solidFill>
              </a:rPr>
              <a:t>jatropha</a:t>
            </a:r>
            <a:r>
              <a:rPr lang="en-US" sz="1800" i="1" dirty="0">
                <a:solidFill>
                  <a:schemeClr val="tx1"/>
                </a:solidFill>
              </a:rPr>
              <a:t>), Continental Airlines (</a:t>
            </a:r>
            <a:r>
              <a:rPr lang="en-US" sz="1800" i="1" dirty="0" err="1">
                <a:solidFill>
                  <a:schemeClr val="tx1"/>
                </a:solidFill>
              </a:rPr>
              <a:t>jatropha</a:t>
            </a:r>
            <a:r>
              <a:rPr lang="en-US" sz="1800" i="1" dirty="0">
                <a:solidFill>
                  <a:schemeClr val="tx1"/>
                </a:solidFill>
              </a:rPr>
              <a:t> &amp; algae), Japan Airlines (</a:t>
            </a:r>
            <a:r>
              <a:rPr lang="en-US" sz="1800" i="1" dirty="0" err="1">
                <a:solidFill>
                  <a:schemeClr val="tx1"/>
                </a:solidFill>
              </a:rPr>
              <a:t>jatropha</a:t>
            </a:r>
            <a:r>
              <a:rPr lang="en-US" sz="1800" i="1" dirty="0">
                <a:solidFill>
                  <a:schemeClr val="tx1"/>
                </a:solidFill>
              </a:rPr>
              <a:t>, </a:t>
            </a:r>
            <a:r>
              <a:rPr lang="en-US" sz="1800" i="1" dirty="0" err="1">
                <a:solidFill>
                  <a:schemeClr val="tx1"/>
                </a:solidFill>
              </a:rPr>
              <a:t>camelina</a:t>
            </a:r>
            <a:r>
              <a:rPr lang="en-US" sz="1800" i="1" dirty="0">
                <a:solidFill>
                  <a:schemeClr val="tx1"/>
                </a:solidFill>
              </a:rPr>
              <a:t>, and algae), and KLM (</a:t>
            </a:r>
            <a:r>
              <a:rPr lang="en-US" sz="1800" i="1" dirty="0" err="1">
                <a:solidFill>
                  <a:schemeClr val="tx1"/>
                </a:solidFill>
              </a:rPr>
              <a:t>camelina</a:t>
            </a:r>
            <a:r>
              <a:rPr lang="en-US" sz="1800" dirty="0">
                <a:solidFill>
                  <a:schemeClr val="tx1"/>
                </a:solidFill>
              </a:rPr>
              <a:t>). 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0" indent="0" algn="just">
              <a:buNone/>
              <a:defRPr/>
            </a:pPr>
            <a:r>
              <a:rPr lang="en-US" sz="2000" b="1" dirty="0">
                <a:solidFill>
                  <a:schemeClr val="tx1"/>
                </a:solidFill>
              </a:rPr>
              <a:t>	</a:t>
            </a:r>
            <a:r>
              <a:rPr lang="en-US" sz="1800" b="1" dirty="0" smtClean="0">
                <a:solidFill>
                  <a:schemeClr val="tx1"/>
                </a:solidFill>
              </a:rPr>
              <a:t>- </a:t>
            </a:r>
            <a:r>
              <a:rPr lang="en-US" sz="1800" b="1" dirty="0" err="1" smtClean="0">
                <a:solidFill>
                  <a:srgbClr val="00B050"/>
                </a:solidFill>
              </a:rPr>
              <a:t>Gol</a:t>
            </a:r>
            <a:r>
              <a:rPr lang="en-US" sz="1800" b="1" dirty="0" smtClean="0">
                <a:solidFill>
                  <a:srgbClr val="00B050"/>
                </a:solidFill>
              </a:rPr>
              <a:t>- </a:t>
            </a:r>
            <a:r>
              <a:rPr lang="en-US" sz="1800" b="1" dirty="0" smtClean="0">
                <a:solidFill>
                  <a:srgbClr val="00B050"/>
                </a:solidFill>
              </a:rPr>
              <a:t>300 flights summer 2014, using </a:t>
            </a:r>
            <a:r>
              <a:rPr lang="en-GB" sz="1800" b="1" dirty="0" err="1" smtClean="0">
                <a:solidFill>
                  <a:srgbClr val="00B050"/>
                </a:solidFill>
              </a:rPr>
              <a:t>farnesane</a:t>
            </a:r>
            <a:r>
              <a:rPr lang="en-GB" sz="1800" b="1" dirty="0" smtClean="0">
                <a:solidFill>
                  <a:srgbClr val="00B050"/>
                </a:solidFill>
              </a:rPr>
              <a:t> (sugar cane based)</a:t>
            </a:r>
            <a:endParaRPr lang="en-US" sz="1800" b="1" dirty="0">
              <a:solidFill>
                <a:srgbClr val="00B050"/>
              </a:solidFill>
            </a:endParaRPr>
          </a:p>
          <a:p>
            <a:pPr algn="just">
              <a:defRPr/>
            </a:pPr>
            <a:r>
              <a:rPr lang="en-US" sz="2000" dirty="0">
                <a:solidFill>
                  <a:schemeClr val="tx1"/>
                </a:solidFill>
              </a:rPr>
              <a:t>The importance of biofuels popularization in order to establish a 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i="1" u="sng" dirty="0" smtClean="0">
                <a:solidFill>
                  <a:schemeClr val="tx1"/>
                </a:solidFill>
              </a:rPr>
              <a:t>market </a:t>
            </a:r>
            <a:r>
              <a:rPr lang="en-US" sz="2000" i="1" u="sng" dirty="0">
                <a:solidFill>
                  <a:schemeClr val="tx1"/>
                </a:solidFill>
              </a:rPr>
              <a:t>for production</a:t>
            </a:r>
            <a:r>
              <a:rPr lang="en-US" sz="2000" dirty="0">
                <a:solidFill>
                  <a:schemeClr val="tx1"/>
                </a:solidFill>
              </a:rPr>
              <a:t>, distribution, and operation on a daily basis. </a:t>
            </a:r>
          </a:p>
          <a:p>
            <a:pPr marL="0" indent="0" algn="just">
              <a:buFontTx/>
              <a:buNone/>
              <a:defRPr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0" indent="0" algn="just">
              <a:buFontTx/>
              <a:buNone/>
              <a:defRPr/>
            </a:pPr>
            <a:r>
              <a:rPr lang="en-US" sz="2000" u="sng" dirty="0" smtClean="0">
                <a:solidFill>
                  <a:schemeClr val="tx1"/>
                </a:solidFill>
              </a:rPr>
              <a:t>The need</a:t>
            </a:r>
            <a:r>
              <a:rPr lang="en-US" sz="2000" dirty="0" smtClean="0">
                <a:solidFill>
                  <a:schemeClr val="tx1"/>
                </a:solidFill>
              </a:rPr>
              <a:t>: production at an affordable </a:t>
            </a:r>
            <a:r>
              <a:rPr lang="en-US" sz="2000" dirty="0" smtClean="0">
                <a:solidFill>
                  <a:schemeClr val="tx1"/>
                </a:solidFill>
              </a:rPr>
              <a:t>price</a:t>
            </a:r>
          </a:p>
          <a:p>
            <a:pPr marL="0" indent="0" algn="just">
              <a:buFontTx/>
              <a:buNone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		‘available </a:t>
            </a:r>
            <a:r>
              <a:rPr lang="en-US" sz="2000" dirty="0">
                <a:solidFill>
                  <a:schemeClr val="tx1"/>
                </a:solidFill>
              </a:rPr>
              <a:t>a</a:t>
            </a:r>
            <a:r>
              <a:rPr lang="en-US" sz="2000" dirty="0" smtClean="0">
                <a:solidFill>
                  <a:schemeClr val="tx1"/>
                </a:solidFill>
              </a:rPr>
              <a:t>nd affordable’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sz="9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3E7E6-C602-45AB-BDDF-A4A660B9BA2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0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36712"/>
            <a:ext cx="7772400" cy="648072"/>
          </a:xfrm>
        </p:spPr>
        <p:txBody>
          <a:bodyPr/>
          <a:lstStyle/>
          <a:p>
            <a:pPr algn="ctr">
              <a:defRPr/>
            </a:pPr>
            <a:r>
              <a:rPr lang="en-GB" sz="3200" b="1" dirty="0"/>
              <a:t>Collaboration on </a:t>
            </a:r>
            <a:r>
              <a:rPr lang="en-GB" sz="3200" b="1" dirty="0" smtClean="0"/>
              <a:t>Infrastructure</a:t>
            </a:r>
            <a:r>
              <a:rPr lang="en-GB" sz="3200" b="1" dirty="0"/>
              <a:t/>
            </a:r>
            <a:br>
              <a:rPr lang="en-GB" sz="3200" b="1" dirty="0"/>
            </a:br>
            <a:r>
              <a:rPr lang="en-GB" sz="3200" dirty="0"/>
              <a:t/>
            </a:r>
            <a:br>
              <a:rPr lang="en-GB" sz="3200" dirty="0"/>
            </a:b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44824"/>
            <a:ext cx="8712968" cy="3179440"/>
          </a:xfrm>
        </p:spPr>
        <p:txBody>
          <a:bodyPr/>
          <a:lstStyle/>
          <a:p>
            <a:pPr algn="just"/>
            <a:endParaRPr lang="en-US" altLang="en-US" sz="2400" dirty="0" smtClean="0">
              <a:solidFill>
                <a:schemeClr val="tx1"/>
              </a:solidFill>
            </a:endParaRPr>
          </a:p>
          <a:p>
            <a:pPr algn="just"/>
            <a:r>
              <a:rPr lang="en-US" altLang="en-US" sz="2400" dirty="0" smtClean="0">
                <a:solidFill>
                  <a:schemeClr val="tx1"/>
                </a:solidFill>
              </a:rPr>
              <a:t>The </a:t>
            </a:r>
            <a:r>
              <a:rPr lang="en-US" altLang="en-US" sz="2400" dirty="0">
                <a:solidFill>
                  <a:schemeClr val="tx1"/>
                </a:solidFill>
              </a:rPr>
              <a:t>ATCs target by 2050 is 96 percent airspace efficiency, which means that planes will be taking only the most efficient routes. </a:t>
            </a:r>
            <a:endParaRPr lang="en-US" altLang="en-US" sz="2400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n-US" altLang="en-US" sz="2400" dirty="0" smtClean="0">
              <a:solidFill>
                <a:schemeClr val="tx1"/>
              </a:solidFill>
            </a:endParaRPr>
          </a:p>
          <a:p>
            <a:pPr algn="just"/>
            <a:r>
              <a:rPr lang="en-US" altLang="en-US" sz="2400" dirty="0" smtClean="0">
                <a:solidFill>
                  <a:schemeClr val="tx1"/>
                </a:solidFill>
              </a:rPr>
              <a:t>Importantly is </a:t>
            </a:r>
            <a:r>
              <a:rPr lang="en-US" altLang="en-US" sz="2400" u="sng" dirty="0">
                <a:solidFill>
                  <a:schemeClr val="tx1"/>
                </a:solidFill>
              </a:rPr>
              <a:t>collaborative decision making </a:t>
            </a:r>
            <a:r>
              <a:rPr lang="en-US" altLang="en-US" sz="2400" dirty="0">
                <a:solidFill>
                  <a:schemeClr val="tx1"/>
                </a:solidFill>
              </a:rPr>
              <a:t>of all stakeholders</a:t>
            </a:r>
            <a:r>
              <a:rPr lang="en-US" altLang="en-US" sz="2400" dirty="0"/>
              <a:t>: </a:t>
            </a:r>
            <a:r>
              <a:rPr lang="en-US" altLang="en-US" sz="2400" i="1" dirty="0">
                <a:solidFill>
                  <a:srgbClr val="002060"/>
                </a:solidFill>
              </a:rPr>
              <a:t>air navigation services providers, governments, airports, and airlines</a:t>
            </a:r>
            <a:endParaRPr lang="en-GB" sz="2400" i="1" dirty="0" smtClean="0">
              <a:solidFill>
                <a:srgbClr val="00206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sz="9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3E7E6-C602-45AB-BDDF-A4A660B9BA2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3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7772400" cy="1143000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002060"/>
                </a:solidFill>
              </a:rPr>
              <a:t>Sustainability</a:t>
            </a:r>
            <a:r>
              <a:rPr lang="en-GB" altLang="en-US" sz="1100" b="1" dirty="0">
                <a:solidFill>
                  <a:srgbClr val="002060"/>
                </a:solidFill>
              </a:rPr>
              <a:t>.</a:t>
            </a:r>
            <a:r>
              <a:rPr lang="en-GB" sz="1800" b="1" dirty="0">
                <a:solidFill>
                  <a:srgbClr val="002060"/>
                </a:solidFill>
              </a:rPr>
              <a:t/>
            </a:r>
            <a:br>
              <a:rPr lang="en-GB" sz="1800" b="1" dirty="0">
                <a:solidFill>
                  <a:srgbClr val="002060"/>
                </a:solidFill>
              </a:rPr>
            </a:b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84784"/>
            <a:ext cx="8640960" cy="352839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 sz="2000" i="1" dirty="0"/>
              <a:t>Determining the complex </a:t>
            </a:r>
            <a:r>
              <a:rPr lang="en-GB" sz="2000" b="1" i="1" dirty="0">
                <a:solidFill>
                  <a:srgbClr val="1A717B"/>
                </a:solidFill>
              </a:rPr>
              <a:t>environmental</a:t>
            </a:r>
            <a:r>
              <a:rPr lang="en-GB" sz="2000" i="1" dirty="0"/>
              <a:t>, </a:t>
            </a:r>
            <a:r>
              <a:rPr lang="en-US" sz="2000" b="1" i="1" dirty="0">
                <a:solidFill>
                  <a:srgbClr val="C00000"/>
                </a:solidFill>
              </a:rPr>
              <a:t>economic</a:t>
            </a:r>
            <a:r>
              <a:rPr lang="en-US" sz="2000" i="1" dirty="0"/>
              <a:t> and 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</a:rPr>
              <a:t>social</a:t>
            </a:r>
            <a:r>
              <a:rPr lang="en-US" sz="2000" i="1" dirty="0"/>
              <a:t> impacts that </a:t>
            </a:r>
            <a:r>
              <a:rPr lang="en-GB" sz="2000" i="1" dirty="0"/>
              <a:t>are defining aviation’s </a:t>
            </a:r>
            <a:r>
              <a:rPr lang="en-GB" sz="2000" i="1" dirty="0" smtClean="0"/>
              <a:t>future:</a:t>
            </a:r>
            <a:endParaRPr lang="en-US" sz="2000" i="1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Environmental aspects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Economic aspects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Social aspects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000" dirty="0"/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dirty="0"/>
              <a:t>A balance is needed between these three pillars</a:t>
            </a:r>
            <a:r>
              <a:rPr lang="en-US" sz="2000" dirty="0" smtClean="0"/>
              <a:t>…</a:t>
            </a:r>
            <a:endParaRPr lang="en-GB" sz="2000" b="1" i="1" dirty="0"/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 sz="2000" b="1" i="1" dirty="0"/>
              <a:t>Sustainable development is development that </a:t>
            </a:r>
            <a:r>
              <a:rPr lang="en-US" sz="2000" b="1" i="1" dirty="0"/>
              <a:t>meets the needs of the </a:t>
            </a:r>
            <a:r>
              <a:rPr lang="en-GB" sz="2000" b="1" i="1" dirty="0"/>
              <a:t>present without compromising the ability of future generations to meet their own needs.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GB" sz="2000" b="1" i="1" dirty="0"/>
              <a:t>- </a:t>
            </a:r>
            <a:r>
              <a:rPr lang="en-GB" sz="2000" dirty="0"/>
              <a:t>From </a:t>
            </a:r>
            <a:r>
              <a:rPr lang="en-GB" sz="2000" i="1" dirty="0"/>
              <a:t>Our Common Future </a:t>
            </a:r>
            <a:r>
              <a:rPr lang="en-GB" sz="2000" dirty="0"/>
              <a:t>(the </a:t>
            </a:r>
            <a:r>
              <a:rPr lang="en-GB" sz="2000" dirty="0" err="1"/>
              <a:t>Brundtland</a:t>
            </a:r>
            <a:r>
              <a:rPr lang="en-GB" sz="2000" dirty="0"/>
              <a:t> Report)</a:t>
            </a:r>
            <a:endParaRPr lang="en-US" sz="20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  <a:p>
            <a:pPr eaLnBrk="1" hangingPunct="1">
              <a:lnSpc>
                <a:spcPct val="90000"/>
              </a:lnSpc>
              <a:defRPr/>
            </a:pPr>
            <a:endParaRPr lang="en-US" sz="2000" dirty="0"/>
          </a:p>
          <a:p>
            <a:pPr eaLnBrk="1" hangingPunct="1">
              <a:lnSpc>
                <a:spcPct val="90000"/>
              </a:lnSpc>
              <a:defRPr/>
            </a:pPr>
            <a:endParaRPr lang="en-US" sz="2000" dirty="0"/>
          </a:p>
          <a:p>
            <a:endParaRPr lang="en-GB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3E7E6-C602-45AB-BDDF-A4A660B9BA2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8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sz="9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0F2F0-BFBD-49F9-B1B5-93925290005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3241" y="1916832"/>
            <a:ext cx="84622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b="1" u="sng" dirty="0" smtClean="0">
                <a:latin typeface="+mn-lt"/>
              </a:rPr>
              <a:t>Flight operations </a:t>
            </a:r>
            <a:r>
              <a:rPr lang="en-GB" altLang="en-US" dirty="0" smtClean="0">
                <a:latin typeface="+mn-lt"/>
              </a:rPr>
              <a:t>(</a:t>
            </a:r>
            <a:r>
              <a:rPr lang="en-GB" altLang="en-US" dirty="0" err="1" smtClean="0">
                <a:latin typeface="+mn-lt"/>
              </a:rPr>
              <a:t>eg</a:t>
            </a:r>
            <a:r>
              <a:rPr lang="en-GB" altLang="en-US" dirty="0" smtClean="0">
                <a:latin typeface="+mn-lt"/>
              </a:rPr>
              <a:t>. APU </a:t>
            </a:r>
            <a:r>
              <a:rPr lang="en-GB" altLang="en-US" dirty="0" smtClean="0">
                <a:latin typeface="+mn-lt"/>
              </a:rPr>
              <a:t>fuel savings, pilot technique and flight management, engine out, taxi out</a:t>
            </a:r>
            <a:r>
              <a:rPr lang="en-GB" altLang="en-US" dirty="0" smtClean="0">
                <a:latin typeface="+mn-lt"/>
              </a:rPr>
              <a:t>):</a:t>
            </a:r>
          </a:p>
          <a:p>
            <a:r>
              <a:rPr lang="en-GB" altLang="en-US" dirty="0" smtClean="0">
                <a:latin typeface="+mn-lt"/>
              </a:rPr>
              <a:t/>
            </a:r>
            <a:br>
              <a:rPr lang="en-GB" altLang="en-US" dirty="0" smtClean="0">
                <a:latin typeface="+mn-lt"/>
              </a:rPr>
            </a:br>
            <a:r>
              <a:rPr lang="en-GB" altLang="en-US" dirty="0" smtClean="0">
                <a:latin typeface="+mn-lt"/>
              </a:rPr>
              <a:t>- flight dispatch (e.g., cost index optimized and pilot &amp; dispatcher additional fuel);</a:t>
            </a:r>
            <a:br>
              <a:rPr lang="en-GB" altLang="en-US" dirty="0" smtClean="0">
                <a:latin typeface="+mn-lt"/>
              </a:rPr>
            </a:br>
            <a:r>
              <a:rPr lang="en-GB" altLang="en-US" dirty="0" smtClean="0">
                <a:latin typeface="+mn-lt"/>
              </a:rPr>
              <a:t>- engineering and maintenance (including APU maintenance, aerodynamic &amp; airframe drag);</a:t>
            </a:r>
            <a:br>
              <a:rPr lang="en-GB" altLang="en-US" dirty="0" smtClean="0">
                <a:latin typeface="+mn-lt"/>
              </a:rPr>
            </a:br>
            <a:r>
              <a:rPr lang="en-GB" altLang="en-US" dirty="0" smtClean="0">
                <a:latin typeface="+mn-lt"/>
              </a:rPr>
              <a:t>- regulatory measures (ground operations and performance based navigation). </a:t>
            </a:r>
            <a:endParaRPr lang="en-GB" altLang="en-US" b="1" dirty="0" smtClean="0">
              <a:latin typeface="+mn-lt"/>
            </a:endParaRPr>
          </a:p>
          <a:p>
            <a:endParaRPr lang="en-GB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71600" y="836712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3200" b="1" dirty="0">
                <a:solidFill>
                  <a:srgbClr val="002060"/>
                </a:solidFill>
                <a:latin typeface="+mn-lt"/>
              </a:rPr>
              <a:t>Collaboration on </a:t>
            </a:r>
            <a:r>
              <a:rPr lang="en-GB" altLang="en-US" sz="3200" b="1" dirty="0" smtClean="0">
                <a:solidFill>
                  <a:srgbClr val="002060"/>
                </a:solidFill>
                <a:latin typeface="+mn-lt"/>
              </a:rPr>
              <a:t>Operations</a:t>
            </a:r>
            <a:endParaRPr lang="en-GB" sz="32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677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7772400" cy="720080"/>
          </a:xfrm>
        </p:spPr>
        <p:txBody>
          <a:bodyPr/>
          <a:lstStyle/>
          <a:p>
            <a:pPr algn="ctr"/>
            <a:r>
              <a:rPr lang="en-GB" altLang="en-US" sz="3200" b="1" dirty="0"/>
              <a:t>Exploring the </a:t>
            </a:r>
            <a:r>
              <a:rPr lang="en-GB" altLang="en-US" sz="3200" b="1" dirty="0" smtClean="0"/>
              <a:t>Interdependences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44824"/>
            <a:ext cx="8519864" cy="4824536"/>
          </a:xfrm>
        </p:spPr>
        <p:txBody>
          <a:bodyPr/>
          <a:lstStyle/>
          <a:p>
            <a:pPr algn="just">
              <a:defRPr/>
            </a:pPr>
            <a:r>
              <a:rPr lang="en-US" sz="2000" dirty="0">
                <a:solidFill>
                  <a:schemeClr val="tx1"/>
                </a:solidFill>
              </a:rPr>
              <a:t>Interdependencies lead to CO2 reductions, environmental concern increase, and foster investment in alternative energy sources. </a:t>
            </a:r>
          </a:p>
          <a:p>
            <a:pPr algn="just">
              <a:defRPr/>
            </a:pPr>
            <a:r>
              <a:rPr lang="en-US" sz="2000" dirty="0">
                <a:solidFill>
                  <a:schemeClr val="tx1"/>
                </a:solidFill>
              </a:rPr>
              <a:t>The </a:t>
            </a:r>
            <a:r>
              <a:rPr lang="en-US" sz="2000" b="1" i="1" dirty="0">
                <a:solidFill>
                  <a:srgbClr val="002060"/>
                </a:solidFill>
              </a:rPr>
              <a:t>noise and emissions </a:t>
            </a:r>
            <a:r>
              <a:rPr lang="en-US" sz="2000" dirty="0">
                <a:solidFill>
                  <a:schemeClr val="tx1"/>
                </a:solidFill>
              </a:rPr>
              <a:t>are very crucial concerns for communities, therefore, airports should work on the relationship from the very beginning, as when a problem appears, that is too late. </a:t>
            </a:r>
          </a:p>
          <a:p>
            <a:pPr algn="just">
              <a:defRPr/>
            </a:pPr>
            <a:r>
              <a:rPr lang="en-US" sz="2000" dirty="0">
                <a:solidFill>
                  <a:schemeClr val="tx1"/>
                </a:solidFill>
              </a:rPr>
              <a:t>Flight path designations due to </a:t>
            </a:r>
            <a:r>
              <a:rPr lang="en-US" sz="2000" i="1" dirty="0">
                <a:solidFill>
                  <a:srgbClr val="002060"/>
                </a:solidFill>
              </a:rPr>
              <a:t>noise preferential routes</a:t>
            </a:r>
            <a:r>
              <a:rPr lang="en-US" sz="2000" dirty="0">
                <a:solidFill>
                  <a:schemeClr val="tx1"/>
                </a:solidFill>
              </a:rPr>
              <a:t>, track concentration, and </a:t>
            </a:r>
            <a:r>
              <a:rPr lang="en-US" sz="2000" i="1" dirty="0" smtClean="0">
                <a:solidFill>
                  <a:srgbClr val="002060"/>
                </a:solidFill>
              </a:rPr>
              <a:t>continuous  </a:t>
            </a:r>
            <a:r>
              <a:rPr lang="en-US" sz="2000" i="1" dirty="0">
                <a:solidFill>
                  <a:srgbClr val="002060"/>
                </a:solidFill>
              </a:rPr>
              <a:t>descent approach </a:t>
            </a:r>
            <a:r>
              <a:rPr lang="en-US" sz="2000" dirty="0">
                <a:solidFill>
                  <a:schemeClr val="tx1"/>
                </a:solidFill>
              </a:rPr>
              <a:t>are important to work on, however, airports cannot forget recording and responding to complaints. </a:t>
            </a:r>
          </a:p>
          <a:p>
            <a:pPr algn="just">
              <a:defRPr/>
            </a:pPr>
            <a:r>
              <a:rPr lang="en-US" sz="2000" dirty="0">
                <a:solidFill>
                  <a:schemeClr val="tx1"/>
                </a:solidFill>
              </a:rPr>
              <a:t>Airports need to have communities involved, and then the regulator is more likely to </a:t>
            </a:r>
            <a:r>
              <a:rPr lang="en-US" sz="2000" dirty="0" smtClean="0">
                <a:solidFill>
                  <a:schemeClr val="tx1"/>
                </a:solidFill>
              </a:rPr>
              <a:t>help</a:t>
            </a:r>
            <a:r>
              <a:rPr lang="en-US" sz="2000" dirty="0"/>
              <a:t>.</a:t>
            </a:r>
            <a:endParaRPr lang="en-GB" sz="2000" dirty="0"/>
          </a:p>
          <a:p>
            <a:endParaRPr lang="en-GB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3E7E6-C602-45AB-BDDF-A4A660B9BA2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2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7772400" cy="792088"/>
          </a:xfrm>
        </p:spPr>
        <p:txBody>
          <a:bodyPr/>
          <a:lstStyle/>
          <a:p>
            <a:pPr algn="ctr"/>
            <a:r>
              <a:rPr lang="en-GB" altLang="en-US" sz="3200" b="1" dirty="0"/>
              <a:t>Stakeholders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750" y="1844824"/>
            <a:ext cx="8712968" cy="4608512"/>
          </a:xfrm>
        </p:spPr>
        <p:txBody>
          <a:bodyPr/>
          <a:lstStyle/>
          <a:p>
            <a:r>
              <a:rPr lang="en-GB" altLang="en-US" sz="2400" dirty="0">
                <a:solidFill>
                  <a:schemeClr val="tx1"/>
                </a:solidFill>
              </a:rPr>
              <a:t>Governments</a:t>
            </a:r>
          </a:p>
          <a:p>
            <a:r>
              <a:rPr lang="en-GB" altLang="en-US" sz="2400" dirty="0">
                <a:solidFill>
                  <a:schemeClr val="tx1"/>
                </a:solidFill>
              </a:rPr>
              <a:t>Regulators</a:t>
            </a:r>
          </a:p>
          <a:p>
            <a:r>
              <a:rPr lang="en-GB" altLang="en-US" sz="2400" dirty="0">
                <a:solidFill>
                  <a:schemeClr val="tx1"/>
                </a:solidFill>
              </a:rPr>
              <a:t>Airports</a:t>
            </a:r>
          </a:p>
          <a:p>
            <a:r>
              <a:rPr lang="en-GB" altLang="en-US" sz="2400" dirty="0">
                <a:solidFill>
                  <a:schemeClr val="tx1"/>
                </a:solidFill>
              </a:rPr>
              <a:t>Airlines</a:t>
            </a:r>
          </a:p>
          <a:p>
            <a:r>
              <a:rPr lang="en-GB" altLang="en-US" sz="2400" dirty="0">
                <a:solidFill>
                  <a:schemeClr val="tx1"/>
                </a:solidFill>
              </a:rPr>
              <a:t>ANSP</a:t>
            </a:r>
          </a:p>
          <a:p>
            <a:r>
              <a:rPr lang="en-GB" altLang="en-US" sz="2400" dirty="0">
                <a:solidFill>
                  <a:schemeClr val="tx1"/>
                </a:solidFill>
              </a:rPr>
              <a:t>Public/ airport residents</a:t>
            </a:r>
          </a:p>
          <a:p>
            <a:r>
              <a:rPr lang="en-GB" altLang="en-US" sz="2400" dirty="0" smtClean="0">
                <a:solidFill>
                  <a:schemeClr val="tx1"/>
                </a:solidFill>
              </a:rPr>
              <a:t>NGOs</a:t>
            </a:r>
          </a:p>
          <a:p>
            <a:r>
              <a:rPr lang="en-GB" altLang="en-US" sz="2400" dirty="0" smtClean="0">
                <a:solidFill>
                  <a:schemeClr val="tx1"/>
                </a:solidFill>
              </a:rPr>
              <a:t>Research community</a:t>
            </a:r>
            <a:endParaRPr lang="en-GB" altLang="en-US" sz="24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3E7E6-C602-45AB-BDDF-A4A660B9BA2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2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4704"/>
            <a:ext cx="8591872" cy="716806"/>
          </a:xfrm>
        </p:spPr>
        <p:txBody>
          <a:bodyPr/>
          <a:lstStyle/>
          <a:p>
            <a:pPr algn="ctr"/>
            <a:r>
              <a:rPr lang="en-GB" altLang="en-US" sz="2800" b="1" dirty="0" err="1" smtClean="0"/>
              <a:t>Target_short</a:t>
            </a:r>
            <a:r>
              <a:rPr lang="en-GB" altLang="en-US" sz="2800" b="1" dirty="0" smtClean="0"/>
              <a:t>-term</a:t>
            </a:r>
            <a:r>
              <a:rPr lang="en-GB" altLang="en-US" sz="2800" b="1" dirty="0"/>
              <a:t>: </a:t>
            </a:r>
            <a:r>
              <a:rPr lang="en-GB" altLang="en-US" sz="2400" b="1" dirty="0"/>
              <a:t>reducing noise &amp; CO2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700808"/>
            <a:ext cx="8784976" cy="5256584"/>
          </a:xfrm>
        </p:spPr>
        <p:txBody>
          <a:bodyPr/>
          <a:lstStyle/>
          <a:p>
            <a:pPr marL="0" indent="0">
              <a:buNone/>
            </a:pPr>
            <a:endParaRPr lang="en-US" altLang="en-US" sz="14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</a:rPr>
              <a:t>Noise &amp; emissions improvements have historically </a:t>
            </a:r>
            <a:r>
              <a:rPr lang="en-GB" sz="2400" dirty="0">
                <a:solidFill>
                  <a:schemeClr val="tx1"/>
                </a:solidFill>
              </a:rPr>
              <a:t>gone hand-in-hand</a:t>
            </a: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</a:rPr>
              <a:t>Aviation  cannot afford to lose ground on </a:t>
            </a:r>
            <a:r>
              <a:rPr lang="en-US" sz="2400" dirty="0" smtClean="0">
                <a:solidFill>
                  <a:schemeClr val="tx1"/>
                </a:solidFill>
              </a:rPr>
              <a:t>either:</a:t>
            </a:r>
            <a:endParaRPr lang="en-US" sz="2400" dirty="0">
              <a:solidFill>
                <a:schemeClr val="tx1"/>
              </a:solidFill>
            </a:endParaRPr>
          </a:p>
          <a:p>
            <a:pPr marL="0" indent="0" algn="just"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400" dirty="0" smtClean="0">
                <a:solidFill>
                  <a:schemeClr val="tx1"/>
                </a:solidFill>
              </a:rPr>
              <a:t>- </a:t>
            </a:r>
            <a:r>
              <a:rPr lang="en-US" sz="2000" i="1" dirty="0" smtClean="0">
                <a:solidFill>
                  <a:schemeClr val="tx1"/>
                </a:solidFill>
              </a:rPr>
              <a:t>Conventional </a:t>
            </a:r>
            <a:r>
              <a:rPr lang="en-US" sz="2000" i="1" dirty="0">
                <a:solidFill>
                  <a:schemeClr val="tx1"/>
                </a:solidFill>
              </a:rPr>
              <a:t>architecture </a:t>
            </a:r>
            <a:r>
              <a:rPr lang="en-US" sz="2000" dirty="0">
                <a:solidFill>
                  <a:schemeClr val="tx1"/>
                </a:solidFill>
              </a:rPr>
              <a:t>can both </a:t>
            </a:r>
            <a:r>
              <a:rPr lang="en-GB" sz="2000" u="sng" dirty="0">
                <a:solidFill>
                  <a:schemeClr val="tx1"/>
                </a:solidFill>
              </a:rPr>
              <a:t>improve fuel </a:t>
            </a:r>
            <a:r>
              <a:rPr lang="en-GB" sz="2000" dirty="0">
                <a:solidFill>
                  <a:schemeClr val="tx1"/>
                </a:solidFill>
              </a:rPr>
              <a:t>burn </a:t>
            </a:r>
            <a:r>
              <a:rPr lang="en-GB" sz="2000" b="1" dirty="0">
                <a:solidFill>
                  <a:schemeClr val="tx1"/>
                </a:solidFill>
              </a:rPr>
              <a:t>and </a:t>
            </a:r>
            <a:r>
              <a:rPr lang="en-GB" sz="2000" u="sng" dirty="0">
                <a:solidFill>
                  <a:schemeClr val="tx1"/>
                </a:solidFill>
              </a:rPr>
              <a:t>reduce</a:t>
            </a:r>
            <a:r>
              <a:rPr lang="en-GB" sz="2000" dirty="0">
                <a:solidFill>
                  <a:schemeClr val="tx1"/>
                </a:solidFill>
              </a:rPr>
              <a:t> noise </a:t>
            </a:r>
            <a:r>
              <a:rPr lang="en-US" sz="2000" dirty="0">
                <a:solidFill>
                  <a:schemeClr val="tx1"/>
                </a:solidFill>
              </a:rPr>
              <a:t>levels to be within airport boundary</a:t>
            </a:r>
          </a:p>
          <a:p>
            <a:pPr marL="0" indent="0" algn="just">
              <a:buFontTx/>
              <a:buNone/>
              <a:defRPr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	- </a:t>
            </a:r>
            <a:r>
              <a:rPr lang="en-US" sz="2000" i="1" dirty="0" smtClean="0">
                <a:solidFill>
                  <a:schemeClr val="tx1"/>
                </a:solidFill>
              </a:rPr>
              <a:t>Open </a:t>
            </a:r>
            <a:r>
              <a:rPr lang="en-US" sz="2000" i="1" dirty="0">
                <a:solidFill>
                  <a:schemeClr val="tx1"/>
                </a:solidFill>
              </a:rPr>
              <a:t>rotors</a:t>
            </a:r>
            <a:r>
              <a:rPr lang="en-US" sz="2000" dirty="0">
                <a:solidFill>
                  <a:schemeClr val="tx1"/>
                </a:solidFill>
              </a:rPr>
              <a:t>, while promising, </a:t>
            </a:r>
            <a:r>
              <a:rPr lang="en-GB" sz="2000" dirty="0">
                <a:solidFill>
                  <a:schemeClr val="tx1"/>
                </a:solidFill>
              </a:rPr>
              <a:t>require more development to</a:t>
            </a:r>
          </a:p>
          <a:p>
            <a:pPr marL="0" indent="0" algn="just">
              <a:buFontTx/>
              <a:buNone/>
              <a:defRPr/>
            </a:pPr>
            <a:r>
              <a:rPr lang="en-GB" sz="2000" dirty="0">
                <a:solidFill>
                  <a:schemeClr val="tx1"/>
                </a:solidFill>
              </a:rPr>
              <a:t>resolve inherent noise issues</a:t>
            </a:r>
          </a:p>
          <a:p>
            <a:pPr marL="0" indent="0">
              <a:buNone/>
            </a:pPr>
            <a:endParaRPr lang="en-US" altLang="en-US" sz="2400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altLang="en-US" sz="14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altLang="en-US" sz="1400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3E7E6-C602-45AB-BDDF-A4A660B9BA2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06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sz="9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0F2F0-BFBD-49F9-B1B5-93925290005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43608" y="650201"/>
            <a:ext cx="6264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800" b="1" dirty="0" smtClean="0">
                <a:solidFill>
                  <a:srgbClr val="002060"/>
                </a:solidFill>
                <a:latin typeface="+mn-lt"/>
              </a:rPr>
              <a:t>Alternative fuels … evolution, not</a:t>
            </a:r>
            <a:br>
              <a:rPr lang="en-GB" altLang="en-US" sz="2800" b="1" dirty="0" smtClean="0">
                <a:solidFill>
                  <a:srgbClr val="002060"/>
                </a:solidFill>
                <a:latin typeface="+mn-lt"/>
              </a:rPr>
            </a:br>
            <a:r>
              <a:rPr lang="en-GB" altLang="en-US" sz="2800" b="1" dirty="0" smtClean="0">
                <a:solidFill>
                  <a:srgbClr val="002060"/>
                </a:solidFill>
                <a:latin typeface="+mn-lt"/>
              </a:rPr>
              <a:t>revolution</a:t>
            </a:r>
            <a:endParaRPr lang="en-GB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8054" y="1484784"/>
            <a:ext cx="8738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Carbon free implies alternative fuels … but there is </a:t>
            </a:r>
            <a:r>
              <a:rPr lang="en-US" sz="2000" dirty="0" smtClean="0">
                <a:latin typeface="+mn-lt"/>
              </a:rPr>
              <a:t>no fix answer</a:t>
            </a:r>
            <a:r>
              <a:rPr lang="en-US" sz="2000" dirty="0" smtClean="0">
                <a:latin typeface="+mn-lt"/>
              </a:rPr>
              <a:t>:</a:t>
            </a:r>
          </a:p>
          <a:p>
            <a:pPr algn="ctr">
              <a:defRPr/>
            </a:pPr>
            <a:r>
              <a:rPr lang="en-US" sz="2000" dirty="0" smtClean="0">
                <a:latin typeface="+mn-lt"/>
              </a:rPr>
              <a:t>- </a:t>
            </a:r>
            <a:r>
              <a:rPr lang="en-US" sz="2000" i="1" dirty="0" err="1" smtClean="0">
                <a:latin typeface="+mn-lt"/>
              </a:rPr>
              <a:t>Camelina</a:t>
            </a:r>
            <a:r>
              <a:rPr lang="en-US" sz="2000" i="1" dirty="0" smtClean="0">
                <a:latin typeface="+mn-lt"/>
              </a:rPr>
              <a:t> value chain </a:t>
            </a:r>
            <a:r>
              <a:rPr lang="en-US" sz="2000" dirty="0" smtClean="0">
                <a:latin typeface="+mn-lt"/>
              </a:rPr>
              <a:t>- a European feedstock-</a:t>
            </a:r>
            <a:endParaRPr lang="en-US" sz="2000" dirty="0" smtClean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2204864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2" name="Picture 3" descr="C:\Users\Delia\Documents\Biofuels\2011_project\Poze camelina_autumn cultures\Camelina 18 ian 2011 V1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76475"/>
            <a:ext cx="2590800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:\Biofuels\2011_camelina placement Trials\9 mai V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349500"/>
            <a:ext cx="27432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C:\Users\Delia\Documents\Biofuels\CAMELINA\poze Camelina\Sept_10\camelina (9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349500"/>
            <a:ext cx="27432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ontent Placeholder 9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420938"/>
            <a:ext cx="24479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29" y="3549997"/>
            <a:ext cx="2438400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ine 2" descr="D:\ULEI si BIODIESEL\Instalatie Ulei\Copy of Vedere ansamblu 2 Instalatie extragere ule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3573016"/>
            <a:ext cx="23622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Delia\Documents\Biofuels\2011_CAMELINA Trials\BIOTEHGEN\DSCF093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68514"/>
            <a:ext cx="2736304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P110096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013176"/>
            <a:ext cx="3962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25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sz="9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0F2F0-BFBD-49F9-B1B5-93925290005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79712" y="548680"/>
            <a:ext cx="52529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2800" b="1" dirty="0">
                <a:solidFill>
                  <a:srgbClr val="002060"/>
                </a:solidFill>
                <a:latin typeface="+mn-lt"/>
              </a:rPr>
              <a:t>Operational Measures –</a:t>
            </a:r>
            <a:br>
              <a:rPr lang="en-GB" altLang="en-US" sz="2800" b="1" dirty="0">
                <a:solidFill>
                  <a:srgbClr val="002060"/>
                </a:solidFill>
                <a:latin typeface="+mn-lt"/>
              </a:rPr>
            </a:br>
            <a:r>
              <a:rPr lang="en-GB" altLang="en-US" sz="2800" b="1" dirty="0">
                <a:solidFill>
                  <a:srgbClr val="002060"/>
                </a:solidFill>
                <a:latin typeface="+mn-lt"/>
              </a:rPr>
              <a:t>Global Standardization</a:t>
            </a:r>
            <a:endParaRPr lang="en-GB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1772816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36912"/>
            <a:ext cx="3014812" cy="422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3568" y="1700808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47800" y="1931640"/>
            <a:ext cx="51483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GB" altLang="en-US" dirty="0"/>
              <a:t>- </a:t>
            </a:r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CDA’s</a:t>
            </a:r>
          </a:p>
          <a:p>
            <a:pPr marL="0" indent="0">
              <a:buFontTx/>
              <a:buNone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- Optimized Descents</a:t>
            </a:r>
          </a:p>
          <a:p>
            <a:pPr marL="0" indent="0">
              <a:buFontTx/>
              <a:buNone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- RNAV/RNP</a:t>
            </a:r>
          </a:p>
          <a:p>
            <a:pPr marL="0" indent="0">
              <a:buFontTx/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- ADS-B in and out</a:t>
            </a:r>
          </a:p>
          <a:p>
            <a:pPr marL="0" indent="0">
              <a:buFontTx/>
              <a:buNone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- RVSM</a:t>
            </a:r>
          </a:p>
          <a:p>
            <a:pPr marL="0" indent="0">
              <a:buFontTx/>
              <a:buNone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- Steeper than Normal Approach</a:t>
            </a:r>
          </a:p>
          <a:p>
            <a:pPr marL="0" indent="0">
              <a:buFontTx/>
              <a:buNone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- Deeper Cutbacks</a:t>
            </a:r>
          </a:p>
          <a:p>
            <a:pPr marL="0" indent="0">
              <a:buFontTx/>
              <a:buNone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- Single-engine taxi</a:t>
            </a: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83196" y="5347960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Important: </a:t>
            </a:r>
            <a:r>
              <a:rPr lang="en-GB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 within environmental capacity-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sustainable development of aviation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14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7772400" cy="864096"/>
          </a:xfrm>
        </p:spPr>
        <p:txBody>
          <a:bodyPr/>
          <a:lstStyle/>
          <a:p>
            <a:pPr algn="ctr"/>
            <a:r>
              <a:rPr lang="en-GB" sz="2800" b="1" dirty="0" smtClean="0"/>
              <a:t>How to implement the sustainability concept in Estonia; </a:t>
            </a:r>
            <a:r>
              <a:rPr lang="en-GB" sz="1800" b="1" dirty="0" smtClean="0"/>
              <a:t>c</a:t>
            </a:r>
            <a:r>
              <a:rPr lang="en-GB" sz="1800" dirty="0" smtClean="0"/>
              <a:t>ase </a:t>
            </a:r>
            <a:r>
              <a:rPr lang="en-GB" sz="1800" dirty="0"/>
              <a:t>study: </a:t>
            </a:r>
            <a:r>
              <a:rPr lang="en-GB" sz="1800" dirty="0" smtClean="0"/>
              <a:t>Tallinn/Tartu </a:t>
            </a:r>
            <a:r>
              <a:rPr lang="en-GB" sz="1800" dirty="0"/>
              <a:t>Airport(s</a:t>
            </a:r>
            <a:r>
              <a:rPr lang="en-GB" sz="2800" dirty="0"/>
              <a:t>)</a:t>
            </a:r>
            <a:endParaRPr lang="en-GB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916832"/>
            <a:ext cx="8784976" cy="2819400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 smtClean="0">
                <a:solidFill>
                  <a:schemeClr val="tx1"/>
                </a:solidFill>
              </a:rPr>
              <a:t>Objectives</a:t>
            </a:r>
            <a:endParaRPr lang="en-GB" sz="2000" dirty="0">
              <a:solidFill>
                <a:schemeClr val="tx1"/>
              </a:solidFill>
            </a:endParaRPr>
          </a:p>
          <a:p>
            <a:pPr lvl="0"/>
            <a:r>
              <a:rPr lang="en-GB" sz="2000" dirty="0">
                <a:solidFill>
                  <a:schemeClr val="tx1"/>
                </a:solidFill>
              </a:rPr>
              <a:t>To identify </a:t>
            </a:r>
            <a:r>
              <a:rPr lang="en-GB" sz="2000" i="1" u="sng" dirty="0">
                <a:solidFill>
                  <a:schemeClr val="tx1"/>
                </a:solidFill>
              </a:rPr>
              <a:t>appropriate definition </a:t>
            </a:r>
            <a:r>
              <a:rPr lang="en-GB" sz="2000" dirty="0">
                <a:solidFill>
                  <a:schemeClr val="tx1"/>
                </a:solidFill>
              </a:rPr>
              <a:t>for sustainability at </a:t>
            </a:r>
            <a:r>
              <a:rPr lang="en-GB" sz="2000" dirty="0" smtClean="0">
                <a:solidFill>
                  <a:schemeClr val="tx1"/>
                </a:solidFill>
              </a:rPr>
              <a:t>Tartu </a:t>
            </a:r>
            <a:r>
              <a:rPr lang="en-GB" sz="2000" dirty="0">
                <a:solidFill>
                  <a:schemeClr val="tx1"/>
                </a:solidFill>
              </a:rPr>
              <a:t>Airport, linked to its role in supporting regional development </a:t>
            </a:r>
          </a:p>
          <a:p>
            <a:pPr lvl="0"/>
            <a:r>
              <a:rPr lang="en-GB" sz="2000" dirty="0">
                <a:solidFill>
                  <a:schemeClr val="tx1"/>
                </a:solidFill>
              </a:rPr>
              <a:t>To </a:t>
            </a:r>
            <a:r>
              <a:rPr lang="en-GB" sz="2000" i="1" u="sng" dirty="0">
                <a:solidFill>
                  <a:schemeClr val="tx1"/>
                </a:solidFill>
              </a:rPr>
              <a:t>design necessary steps </a:t>
            </a:r>
            <a:r>
              <a:rPr lang="en-GB" sz="2000" dirty="0">
                <a:solidFill>
                  <a:schemeClr val="tx1"/>
                </a:solidFill>
              </a:rPr>
              <a:t>for implementation of a sustainability strategy in line with stakeholders expectation and priorities</a:t>
            </a:r>
          </a:p>
          <a:p>
            <a:pPr lvl="0"/>
            <a:r>
              <a:rPr lang="en-GB" sz="2000" dirty="0">
                <a:solidFill>
                  <a:schemeClr val="tx1"/>
                </a:solidFill>
              </a:rPr>
              <a:t>To </a:t>
            </a:r>
            <a:r>
              <a:rPr lang="en-GB" sz="2000" i="1" u="sng" dirty="0">
                <a:solidFill>
                  <a:schemeClr val="tx1"/>
                </a:solidFill>
              </a:rPr>
              <a:t>assess implications </a:t>
            </a:r>
            <a:r>
              <a:rPr lang="en-GB" sz="2000" dirty="0">
                <a:solidFill>
                  <a:schemeClr val="tx1"/>
                </a:solidFill>
              </a:rPr>
              <a:t>of the findings through a </a:t>
            </a:r>
            <a:r>
              <a:rPr lang="en-GB" sz="2000" u="sng" dirty="0">
                <a:solidFill>
                  <a:schemeClr val="tx1"/>
                </a:solidFill>
              </a:rPr>
              <a:t>roundtable discussion </a:t>
            </a:r>
            <a:r>
              <a:rPr lang="en-GB" sz="2000" dirty="0">
                <a:solidFill>
                  <a:schemeClr val="tx1"/>
                </a:solidFill>
              </a:rPr>
              <a:t>with main stakeholders, including airline representatives</a:t>
            </a:r>
          </a:p>
          <a:p>
            <a:pPr lvl="0"/>
            <a:r>
              <a:rPr lang="en-GB" sz="2000" dirty="0">
                <a:solidFill>
                  <a:schemeClr val="tx1"/>
                </a:solidFill>
              </a:rPr>
              <a:t>To identify initial sustainable </a:t>
            </a:r>
            <a:r>
              <a:rPr lang="en-GB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indicators and potential targets</a:t>
            </a:r>
          </a:p>
          <a:p>
            <a:pPr lvl="0"/>
            <a:r>
              <a:rPr lang="en-GB" sz="2000" dirty="0">
                <a:solidFill>
                  <a:schemeClr val="tx1"/>
                </a:solidFill>
              </a:rPr>
              <a:t>To describe a suite of </a:t>
            </a:r>
            <a:r>
              <a:rPr lang="en-GB" sz="2000" u="sng" dirty="0">
                <a:solidFill>
                  <a:schemeClr val="tx1"/>
                </a:solidFill>
              </a:rPr>
              <a:t>possible projects and sources for funding </a:t>
            </a:r>
            <a:r>
              <a:rPr lang="en-GB" sz="2000" dirty="0">
                <a:solidFill>
                  <a:schemeClr val="tx1"/>
                </a:solidFill>
              </a:rPr>
              <a:t>as part of a sustainable development action </a:t>
            </a:r>
            <a:r>
              <a:rPr lang="en-GB" sz="2000" dirty="0" smtClean="0">
                <a:solidFill>
                  <a:schemeClr val="tx1"/>
                </a:solidFill>
              </a:rPr>
              <a:t>plan</a:t>
            </a:r>
          </a:p>
          <a:p>
            <a:pPr lvl="0"/>
            <a:r>
              <a:rPr lang="en-GB" sz="2000" dirty="0">
                <a:solidFill>
                  <a:schemeClr val="tx1"/>
                </a:solidFill>
              </a:rPr>
              <a:t>To assist in the development of an information package to support the </a:t>
            </a:r>
            <a:r>
              <a:rPr lang="en-GB" sz="2000" i="1" u="sng" dirty="0">
                <a:solidFill>
                  <a:schemeClr val="tx1"/>
                </a:solidFill>
              </a:rPr>
              <a:t>airport dialogue with its various stakeholders. </a:t>
            </a:r>
          </a:p>
          <a:p>
            <a:pPr marL="0" indent="0">
              <a:buNone/>
            </a:pPr>
            <a:endParaRPr lang="en-GB" sz="2000" i="1" u="sng" dirty="0">
              <a:solidFill>
                <a:schemeClr val="tx1"/>
              </a:solidFill>
            </a:endParaRPr>
          </a:p>
          <a:p>
            <a:pPr lvl="0"/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3E7E6-C602-45AB-BDDF-A4A660B9BA2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6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7772400" cy="648072"/>
          </a:xfrm>
        </p:spPr>
        <p:txBody>
          <a:bodyPr/>
          <a:lstStyle/>
          <a:p>
            <a:pPr algn="ctr"/>
            <a:r>
              <a:rPr lang="en-GB" sz="3200" b="1" dirty="0"/>
              <a:t>Approach</a:t>
            </a:r>
            <a:r>
              <a:rPr lang="en-GB" sz="3200" dirty="0"/>
              <a:t/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00808"/>
            <a:ext cx="8640960" cy="2819400"/>
          </a:xfrm>
        </p:spPr>
        <p:txBody>
          <a:bodyPr/>
          <a:lstStyle/>
          <a:p>
            <a:pPr lvl="0"/>
            <a:r>
              <a:rPr lang="en-GB" sz="2400" dirty="0">
                <a:solidFill>
                  <a:schemeClr val="tx1"/>
                </a:solidFill>
              </a:rPr>
              <a:t>Review of best practice in airport sustainability to inform the drafting of a be-spoke</a:t>
            </a:r>
          </a:p>
          <a:p>
            <a:r>
              <a:rPr lang="en-GB" sz="2400" dirty="0" smtClean="0">
                <a:solidFill>
                  <a:schemeClr val="tx1"/>
                </a:solidFill>
              </a:rPr>
              <a:t>Design a </a:t>
            </a:r>
            <a:r>
              <a:rPr lang="en-GB" sz="2400" i="1" dirty="0" smtClean="0">
                <a:solidFill>
                  <a:schemeClr val="tx1"/>
                </a:solidFill>
              </a:rPr>
              <a:t>Sustainable </a:t>
            </a:r>
            <a:r>
              <a:rPr lang="en-GB" sz="2400" i="1" dirty="0">
                <a:solidFill>
                  <a:schemeClr val="tx1"/>
                </a:solidFill>
              </a:rPr>
              <a:t>Development Strategy </a:t>
            </a:r>
            <a:r>
              <a:rPr lang="en-GB" sz="2400" dirty="0">
                <a:solidFill>
                  <a:schemeClr val="tx1"/>
                </a:solidFill>
              </a:rPr>
              <a:t>for </a:t>
            </a:r>
            <a:r>
              <a:rPr lang="en-GB" sz="2400" dirty="0" smtClean="0">
                <a:solidFill>
                  <a:schemeClr val="tx1"/>
                </a:solidFill>
              </a:rPr>
              <a:t>Tartu/ </a:t>
            </a:r>
            <a:r>
              <a:rPr lang="en-GB" sz="2400" dirty="0" smtClean="0">
                <a:solidFill>
                  <a:schemeClr val="tx1"/>
                </a:solidFill>
              </a:rPr>
              <a:t>T</a:t>
            </a:r>
            <a:r>
              <a:rPr lang="en-GB" sz="2400" dirty="0" smtClean="0">
                <a:solidFill>
                  <a:schemeClr val="tx1"/>
                </a:solidFill>
              </a:rPr>
              <a:t>allinn Airport</a:t>
            </a:r>
            <a:endParaRPr lang="en-GB" sz="2400" dirty="0" smtClean="0">
              <a:solidFill>
                <a:schemeClr val="tx1"/>
              </a:solidFill>
            </a:endParaRPr>
          </a:p>
          <a:p>
            <a:r>
              <a:rPr lang="en-GB" sz="2400" dirty="0" smtClean="0">
                <a:solidFill>
                  <a:schemeClr val="tx1"/>
                </a:solidFill>
              </a:rPr>
              <a:t>Stakeholders </a:t>
            </a:r>
            <a:r>
              <a:rPr lang="en-GB" sz="2400" dirty="0">
                <a:solidFill>
                  <a:schemeClr val="tx1"/>
                </a:solidFill>
              </a:rPr>
              <a:t>dialogue, involving interviews to refine the Sustainable Development Strategy</a:t>
            </a:r>
          </a:p>
          <a:p>
            <a:pPr lvl="0"/>
            <a:r>
              <a:rPr lang="en-GB" sz="2400" dirty="0">
                <a:solidFill>
                  <a:schemeClr val="tx1"/>
                </a:solidFill>
              </a:rPr>
              <a:t>Consultation with key stakeholders over an implementation </a:t>
            </a:r>
            <a:r>
              <a:rPr lang="en-GB" sz="2400" u="sng" dirty="0">
                <a:solidFill>
                  <a:schemeClr val="tx1"/>
                </a:solidFill>
              </a:rPr>
              <a:t>action plan</a:t>
            </a:r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sz="9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3E7E6-C602-45AB-BDDF-A4A660B9BA2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0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0F2F0-BFBD-49F9-B1B5-93925290005C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1520" y="692696"/>
            <a:ext cx="8640960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u="sng" dirty="0">
                <a:solidFill>
                  <a:srgbClr val="002060"/>
                </a:solidFill>
                <a:latin typeface="+mn-lt"/>
              </a:rPr>
              <a:t>Phase 1: Initial </a:t>
            </a:r>
            <a:r>
              <a:rPr lang="en-GB" b="1" u="sng" dirty="0" smtClean="0">
                <a:solidFill>
                  <a:srgbClr val="002060"/>
                </a:solidFill>
                <a:latin typeface="+mn-lt"/>
              </a:rPr>
              <a:t>review</a:t>
            </a:r>
            <a:endParaRPr lang="en-GB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en-GB" sz="1800" b="1" u="sng" dirty="0" smtClean="0">
                <a:solidFill>
                  <a:srgbClr val="002060"/>
                </a:solidFill>
                <a:latin typeface="+mn-lt"/>
              </a:rPr>
              <a:t>Task</a:t>
            </a:r>
            <a:endParaRPr lang="en-GB" sz="1800" dirty="0">
              <a:solidFill>
                <a:srgbClr val="002060"/>
              </a:solidFill>
              <a:latin typeface="+mn-lt"/>
            </a:endParaRPr>
          </a:p>
          <a:p>
            <a:r>
              <a:rPr lang="en-GB" sz="2000" dirty="0">
                <a:latin typeface="+mn-lt"/>
              </a:rPr>
              <a:t> 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>
                <a:latin typeface="+mn-lt"/>
              </a:rPr>
              <a:t>Define what is meant by sustainability for </a:t>
            </a:r>
            <a:r>
              <a:rPr lang="en-GB" sz="2000" dirty="0" smtClean="0">
                <a:latin typeface="+mn-lt"/>
              </a:rPr>
              <a:t>Tartu/</a:t>
            </a:r>
            <a:r>
              <a:rPr lang="en-GB" sz="2000" dirty="0">
                <a:latin typeface="+mn-lt"/>
              </a:rPr>
              <a:t>T</a:t>
            </a:r>
            <a:r>
              <a:rPr lang="en-GB" sz="2000" dirty="0" smtClean="0">
                <a:latin typeface="+mn-lt"/>
              </a:rPr>
              <a:t>allinn  </a:t>
            </a:r>
            <a:r>
              <a:rPr lang="en-GB" sz="2000" dirty="0" smtClean="0">
                <a:latin typeface="+mn-lt"/>
              </a:rPr>
              <a:t>Airport</a:t>
            </a:r>
            <a:endParaRPr lang="en-GB" sz="2000" dirty="0">
              <a:latin typeface="+mn-lt"/>
            </a:endParaRPr>
          </a:p>
          <a:p>
            <a:r>
              <a:rPr lang="en-GB" sz="2000" dirty="0">
                <a:latin typeface="+mn-lt"/>
              </a:rPr>
              <a:t> 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GB" sz="2000" dirty="0">
                <a:latin typeface="+mn-lt"/>
              </a:rPr>
              <a:t>Examine the existing </a:t>
            </a:r>
            <a:r>
              <a:rPr lang="en-GB" sz="2000" i="1" dirty="0">
                <a:latin typeface="+mn-lt"/>
              </a:rPr>
              <a:t>EIA study</a:t>
            </a:r>
            <a:r>
              <a:rPr lang="en-GB" sz="2000" dirty="0">
                <a:latin typeface="+mn-lt"/>
              </a:rPr>
              <a:t>, other internal sources, as well as </a:t>
            </a:r>
            <a:r>
              <a:rPr lang="en-GB" sz="2000" i="1" dirty="0">
                <a:latin typeface="+mn-lt"/>
              </a:rPr>
              <a:t>national &amp; local requirements regarding environmental</a:t>
            </a:r>
            <a:r>
              <a:rPr lang="en-GB" sz="2000" dirty="0">
                <a:latin typeface="+mn-lt"/>
              </a:rPr>
              <a:t> compliance and existing references to sustainability</a:t>
            </a:r>
          </a:p>
          <a:p>
            <a:r>
              <a:rPr lang="en-GB" sz="2000" dirty="0">
                <a:latin typeface="+mn-lt"/>
              </a:rPr>
              <a:t> 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GB" sz="2000" dirty="0">
                <a:latin typeface="+mn-lt"/>
              </a:rPr>
              <a:t>Review of lead-edge airports’ sustainability strategies: focus on noise management and action </a:t>
            </a:r>
            <a:r>
              <a:rPr lang="en-GB" sz="2000" dirty="0" smtClean="0">
                <a:latin typeface="+mn-lt"/>
              </a:rPr>
              <a:t>plan; air quality; water…waste</a:t>
            </a:r>
            <a:endParaRPr lang="en-GB" sz="2000" dirty="0">
              <a:latin typeface="+mn-lt"/>
            </a:endParaRPr>
          </a:p>
          <a:p>
            <a:r>
              <a:rPr lang="en-GB" sz="2000" dirty="0">
                <a:latin typeface="+mn-lt"/>
              </a:rPr>
              <a:t> 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GB" sz="2000" dirty="0">
                <a:latin typeface="+mn-lt"/>
              </a:rPr>
              <a:t>Clarify the role of the airport in the </a:t>
            </a:r>
            <a:r>
              <a:rPr lang="en-GB" sz="2000" dirty="0" smtClean="0">
                <a:latin typeface="+mn-lt"/>
              </a:rPr>
              <a:t>region, </a:t>
            </a:r>
            <a:r>
              <a:rPr lang="en-GB" sz="2000" dirty="0">
                <a:latin typeface="+mn-lt"/>
              </a:rPr>
              <a:t>identify the social and economic benefits and the environmental and social costs associated with the Airport’s operation and expansion</a:t>
            </a:r>
          </a:p>
          <a:p>
            <a:r>
              <a:rPr lang="en-GB" sz="2000" dirty="0">
                <a:latin typeface="+mn-lt"/>
              </a:rPr>
              <a:t> </a:t>
            </a:r>
            <a:endParaRPr lang="en-GB" sz="2000" dirty="0" smtClean="0">
              <a:latin typeface="+mn-lt"/>
            </a:endParaRPr>
          </a:p>
          <a:p>
            <a:r>
              <a:rPr lang="en-GB" sz="2000" u="sng" dirty="0" smtClean="0">
                <a:latin typeface="+mn-lt"/>
              </a:rPr>
              <a:t>Output </a:t>
            </a:r>
            <a:r>
              <a:rPr lang="en-GB" sz="2000" dirty="0">
                <a:latin typeface="+mn-lt"/>
              </a:rPr>
              <a:t>- </a:t>
            </a:r>
            <a:r>
              <a:rPr lang="en-GB" sz="1800" i="1" dirty="0">
                <a:latin typeface="+mn-lt"/>
              </a:rPr>
              <a:t>Report</a:t>
            </a:r>
            <a:r>
              <a:rPr lang="en-GB" sz="1800" dirty="0">
                <a:latin typeface="+mn-lt"/>
              </a:rPr>
              <a:t>: compare current </a:t>
            </a:r>
            <a:r>
              <a:rPr lang="en-GB" sz="1800" dirty="0" smtClean="0">
                <a:latin typeface="+mn-lt"/>
              </a:rPr>
              <a:t>Tartu position </a:t>
            </a:r>
            <a:r>
              <a:rPr lang="en-GB" sz="1800" dirty="0">
                <a:latin typeface="+mn-lt"/>
              </a:rPr>
              <a:t>and initiatives with </a:t>
            </a:r>
            <a:r>
              <a:rPr lang="en-GB" sz="1800" i="1" dirty="0">
                <a:latin typeface="+mn-lt"/>
              </a:rPr>
              <a:t>accepted best practice </a:t>
            </a:r>
            <a:r>
              <a:rPr lang="en-GB" sz="1800" dirty="0">
                <a:latin typeface="+mn-lt"/>
              </a:rPr>
              <a:t>across the sector in order to identify gaps in provision and how best to meet these challenges</a:t>
            </a:r>
          </a:p>
          <a:p>
            <a:r>
              <a:rPr lang="en-GB" sz="20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834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0F2F0-BFBD-49F9-B1B5-93925290005C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03648" y="620688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u="sng" dirty="0">
                <a:solidFill>
                  <a:srgbClr val="002060"/>
                </a:solidFill>
                <a:latin typeface="+mn-lt"/>
              </a:rPr>
              <a:t>Phase 2</a:t>
            </a:r>
            <a:r>
              <a:rPr lang="en-GB" b="1" dirty="0">
                <a:solidFill>
                  <a:srgbClr val="002060"/>
                </a:solidFill>
                <a:latin typeface="+mn-lt"/>
              </a:rPr>
              <a:t>: Identify steps towards attainment of a sustainability strategy </a:t>
            </a:r>
            <a:endParaRPr lang="en-GB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556792"/>
            <a:ext cx="856895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Task </a:t>
            </a:r>
            <a:r>
              <a:rPr lang="en-GB" b="1" u="sng" dirty="0" smtClean="0"/>
              <a:t>1</a:t>
            </a:r>
            <a:endParaRPr lang="en-GB" dirty="0"/>
          </a:p>
          <a:p>
            <a:r>
              <a:rPr lang="en-GB" sz="2000" dirty="0">
                <a:latin typeface="+mn-lt"/>
              </a:rPr>
              <a:t>a. </a:t>
            </a:r>
            <a:r>
              <a:rPr lang="en-GB" sz="1800" dirty="0" smtClean="0">
                <a:latin typeface="+mn-lt"/>
              </a:rPr>
              <a:t>Clarify </a:t>
            </a:r>
            <a:r>
              <a:rPr lang="en-GB" sz="1800" dirty="0">
                <a:latin typeface="+mn-lt"/>
              </a:rPr>
              <a:t>potential </a:t>
            </a:r>
            <a:r>
              <a:rPr lang="en-GB" sz="1800" i="1" dirty="0">
                <a:solidFill>
                  <a:srgbClr val="0070C0"/>
                </a:solidFill>
                <a:latin typeface="+mn-lt"/>
              </a:rPr>
              <a:t>constraints to growth </a:t>
            </a:r>
            <a:r>
              <a:rPr lang="en-GB" sz="1800" dirty="0">
                <a:latin typeface="+mn-lt"/>
              </a:rPr>
              <a:t>and explain how they might be addressed: </a:t>
            </a:r>
            <a:r>
              <a:rPr lang="en-GB" sz="1800" dirty="0" smtClean="0">
                <a:latin typeface="+mn-lt"/>
              </a:rPr>
              <a:t>     	i.e. identify </a:t>
            </a:r>
            <a:r>
              <a:rPr lang="en-GB" sz="1800" dirty="0">
                <a:latin typeface="+mn-lt"/>
              </a:rPr>
              <a:t>if noise is an </a:t>
            </a:r>
            <a:r>
              <a:rPr lang="en-GB" sz="1800" dirty="0" smtClean="0">
                <a:latin typeface="+mn-lt"/>
              </a:rPr>
              <a:t>issue</a:t>
            </a:r>
            <a:endParaRPr lang="en-GB" sz="1800" dirty="0">
              <a:latin typeface="+mn-lt"/>
            </a:endParaRPr>
          </a:p>
          <a:p>
            <a:r>
              <a:rPr lang="en-GB" sz="1800" dirty="0">
                <a:latin typeface="+mn-lt"/>
              </a:rPr>
              <a:t>b.  </a:t>
            </a:r>
            <a:r>
              <a:rPr lang="en-GB" sz="1800" i="1" dirty="0">
                <a:latin typeface="+mn-lt"/>
              </a:rPr>
              <a:t>Assess </a:t>
            </a:r>
            <a:r>
              <a:rPr lang="en-GB" sz="1800" i="1" dirty="0">
                <a:solidFill>
                  <a:srgbClr val="0070C0"/>
                </a:solidFill>
                <a:latin typeface="+mn-lt"/>
              </a:rPr>
              <a:t>the priorities </a:t>
            </a:r>
            <a:r>
              <a:rPr lang="en-GB" sz="1800" dirty="0">
                <a:latin typeface="+mn-lt"/>
              </a:rPr>
              <a:t>regarding development of </a:t>
            </a:r>
            <a:r>
              <a:rPr lang="en-GB" sz="1800" dirty="0" smtClean="0">
                <a:latin typeface="+mn-lt"/>
              </a:rPr>
              <a:t>Tartu/</a:t>
            </a:r>
            <a:r>
              <a:rPr lang="en-GB" sz="1800" dirty="0">
                <a:latin typeface="+mn-lt"/>
              </a:rPr>
              <a:t>T</a:t>
            </a:r>
            <a:r>
              <a:rPr lang="en-GB" sz="1800" dirty="0" smtClean="0">
                <a:latin typeface="+mn-lt"/>
              </a:rPr>
              <a:t>allinn </a:t>
            </a:r>
            <a:r>
              <a:rPr lang="en-GB" sz="1800" dirty="0" smtClean="0">
                <a:latin typeface="+mn-lt"/>
              </a:rPr>
              <a:t>Airport</a:t>
            </a:r>
            <a:r>
              <a:rPr lang="en-GB" sz="1800" dirty="0">
                <a:latin typeface="+mn-lt"/>
              </a:rPr>
              <a:t>, expressed by its line management in existing statements and documents.</a:t>
            </a:r>
          </a:p>
          <a:p>
            <a:r>
              <a:rPr lang="en-GB" sz="1800" dirty="0">
                <a:latin typeface="+mn-lt"/>
              </a:rPr>
              <a:t>c. </a:t>
            </a:r>
            <a:r>
              <a:rPr lang="en-GB" sz="1800" i="1" dirty="0">
                <a:solidFill>
                  <a:srgbClr val="0070C0"/>
                </a:solidFill>
                <a:latin typeface="+mn-lt"/>
              </a:rPr>
              <a:t>Understand the implications </a:t>
            </a:r>
            <a:r>
              <a:rPr lang="en-GB" sz="1800" dirty="0">
                <a:latin typeface="+mn-lt"/>
              </a:rPr>
              <a:t>for future sustainability arising </a:t>
            </a:r>
            <a:r>
              <a:rPr lang="en-GB" sz="1800" dirty="0" smtClean="0">
                <a:latin typeface="+mn-lt"/>
              </a:rPr>
              <a:t>from predicted growth</a:t>
            </a:r>
            <a:endParaRPr lang="en-GB" sz="2000" dirty="0" smtClean="0">
              <a:latin typeface="+mn-lt"/>
            </a:endParaRPr>
          </a:p>
          <a:p>
            <a:endParaRPr lang="en-GB" sz="2000" dirty="0" smtClean="0">
              <a:latin typeface="+mn-lt"/>
            </a:endParaRPr>
          </a:p>
          <a:p>
            <a:r>
              <a:rPr lang="en-GB" sz="1800" b="1" u="sng" dirty="0">
                <a:latin typeface="+mn-lt"/>
              </a:rPr>
              <a:t>Task 2</a:t>
            </a:r>
            <a:endParaRPr lang="en-GB" sz="1800" dirty="0">
              <a:latin typeface="+mn-lt"/>
            </a:endParaRPr>
          </a:p>
          <a:p>
            <a:r>
              <a:rPr lang="en-GB" sz="1800" b="1" dirty="0">
                <a:latin typeface="+mn-lt"/>
              </a:rPr>
              <a:t> </a:t>
            </a:r>
            <a:endParaRPr lang="en-GB" sz="1800" dirty="0">
              <a:latin typeface="+mn-lt"/>
            </a:endParaRPr>
          </a:p>
          <a:p>
            <a:r>
              <a:rPr lang="en-GB" sz="1800" dirty="0">
                <a:latin typeface="+mn-lt"/>
              </a:rPr>
              <a:t>In the light of identified future priorities and emerging sustainable development objectives, derived from the gap analysis above, </a:t>
            </a:r>
            <a:r>
              <a:rPr lang="en-GB" sz="1800" i="1" dirty="0">
                <a:solidFill>
                  <a:srgbClr val="0070C0"/>
                </a:solidFill>
                <a:latin typeface="+mn-lt"/>
              </a:rPr>
              <a:t>produce a draft sustainable development strategy</a:t>
            </a:r>
            <a:r>
              <a:rPr lang="en-GB" sz="1800" dirty="0">
                <a:latin typeface="+mn-lt"/>
              </a:rPr>
              <a:t> for </a:t>
            </a:r>
            <a:r>
              <a:rPr lang="en-GB" sz="1800" dirty="0" smtClean="0">
                <a:latin typeface="+mn-lt"/>
              </a:rPr>
              <a:t>Tartu/</a:t>
            </a:r>
            <a:r>
              <a:rPr lang="en-GB" sz="1800" dirty="0">
                <a:latin typeface="+mn-lt"/>
              </a:rPr>
              <a:t>T</a:t>
            </a:r>
            <a:r>
              <a:rPr lang="en-GB" sz="1800" dirty="0" smtClean="0">
                <a:latin typeface="+mn-lt"/>
              </a:rPr>
              <a:t>allinn Airport</a:t>
            </a:r>
            <a:r>
              <a:rPr lang="en-GB" sz="1800" dirty="0">
                <a:latin typeface="+mn-lt"/>
              </a:rPr>
              <a:t>.</a:t>
            </a:r>
          </a:p>
          <a:p>
            <a:r>
              <a:rPr lang="en-GB" sz="1800" dirty="0">
                <a:latin typeface="+mn-lt"/>
              </a:rPr>
              <a:t> </a:t>
            </a:r>
          </a:p>
          <a:p>
            <a:r>
              <a:rPr lang="en-GB" sz="1800" u="sng" dirty="0">
                <a:latin typeface="+mn-lt"/>
              </a:rPr>
              <a:t>Output </a:t>
            </a:r>
            <a:r>
              <a:rPr lang="en-GB" sz="1800" dirty="0">
                <a:latin typeface="+mn-lt"/>
              </a:rPr>
              <a:t>- Draft Sustainable Development Strategy (SD)</a:t>
            </a:r>
          </a:p>
          <a:p>
            <a:endParaRPr lang="en-GB" sz="1800" dirty="0">
              <a:latin typeface="+mn-lt"/>
            </a:endParaRPr>
          </a:p>
          <a:p>
            <a:r>
              <a:rPr lang="en-GB" sz="1800" dirty="0">
                <a:latin typeface="+mn-lt"/>
              </a:rPr>
              <a:t> 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376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7772400" cy="792088"/>
          </a:xfrm>
        </p:spPr>
        <p:txBody>
          <a:bodyPr/>
          <a:lstStyle/>
          <a:p>
            <a:pPr algn="ctr"/>
            <a:r>
              <a:rPr lang="en-GB" altLang="en-US" sz="3200" b="1" dirty="0" smtClean="0"/>
              <a:t>Aviation, an Economic Engine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28800"/>
            <a:ext cx="8424936" cy="4360550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</a:rPr>
              <a:t>Air transport is a major contributor to </a:t>
            </a:r>
            <a:r>
              <a:rPr lang="en-GB" sz="2400" dirty="0" smtClean="0">
                <a:solidFill>
                  <a:schemeClr val="tx1"/>
                </a:solidFill>
              </a:rPr>
              <a:t>global economic </a:t>
            </a:r>
            <a:r>
              <a:rPr lang="en-GB" sz="2400" dirty="0">
                <a:solidFill>
                  <a:schemeClr val="tx1"/>
                </a:solidFill>
              </a:rPr>
              <a:t>prosperity</a:t>
            </a:r>
            <a:r>
              <a:rPr lang="en-US" altLang="en-US" sz="2400" i="1" dirty="0" smtClean="0">
                <a:solidFill>
                  <a:schemeClr val="tx1"/>
                </a:solidFill>
              </a:rPr>
              <a:t>If </a:t>
            </a:r>
            <a:r>
              <a:rPr lang="en-US" altLang="en-US" sz="2400" i="1" dirty="0">
                <a:solidFill>
                  <a:schemeClr val="tx1"/>
                </a:solidFill>
              </a:rPr>
              <a:t>aviation were a country, it would rank </a:t>
            </a:r>
            <a:r>
              <a:rPr lang="en-US" altLang="en-US" sz="2400" b="1" i="1" dirty="0">
                <a:solidFill>
                  <a:schemeClr val="tx1"/>
                </a:solidFill>
              </a:rPr>
              <a:t>19th</a:t>
            </a:r>
            <a:r>
              <a:rPr lang="en-US" altLang="en-US" sz="2400" i="1" dirty="0">
                <a:solidFill>
                  <a:schemeClr val="tx1"/>
                </a:solidFill>
              </a:rPr>
              <a:t> in terms of the size of </a:t>
            </a:r>
            <a:r>
              <a:rPr lang="en-US" altLang="en-US" sz="2400" i="1" dirty="0" smtClean="0">
                <a:solidFill>
                  <a:schemeClr val="tx1"/>
                </a:solidFill>
              </a:rPr>
              <a:t>economy.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</a:rPr>
              <a:t>Every day…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</a:rPr>
              <a:t>»» 8.6 million passengers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</a:rPr>
              <a:t>»» 99,700 flights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</a:rPr>
              <a:t>»» $17.5 billion worth of goods carried</a:t>
            </a:r>
            <a:endParaRPr lang="en-US" altLang="en-US" sz="2400" i="1" dirty="0" smtClean="0">
              <a:solidFill>
                <a:schemeClr val="tx1"/>
              </a:solidFill>
            </a:endParaRPr>
          </a:p>
          <a:p>
            <a:pPr marL="0" indent="0">
              <a:buFont typeface="Wingdings" pitchFamily="2" charset="2"/>
              <a:buNone/>
            </a:pPr>
            <a:r>
              <a:rPr lang="en-US" altLang="en-US" sz="2400" i="1" dirty="0">
                <a:solidFill>
                  <a:schemeClr val="tx1"/>
                </a:solidFill>
              </a:rPr>
              <a:t> </a:t>
            </a:r>
            <a:r>
              <a:rPr lang="en-US" altLang="en-US" sz="2400" i="1" dirty="0" smtClean="0">
                <a:solidFill>
                  <a:schemeClr val="tx1"/>
                </a:solidFill>
              </a:rPr>
              <a:t>(ATAG, 2014)</a:t>
            </a:r>
            <a:endParaRPr lang="en-US" altLang="en-US" sz="2400" i="1" dirty="0">
              <a:solidFill>
                <a:schemeClr val="tx1"/>
              </a:solidFill>
            </a:endParaRPr>
          </a:p>
          <a:p>
            <a:pPr marL="914400" lvl="2" indent="0">
              <a:buNone/>
            </a:pPr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sz="9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3E7E6-C602-45AB-BDDF-A4A660B9BA2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1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sz="9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0F2F0-BFBD-49F9-B1B5-93925290005C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55576" y="757883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Balanced approach to 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aircraft noise 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700808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Content Placeholder 9"/>
          <p:cNvSpPr txBox="1">
            <a:spLocks/>
          </p:cNvSpPr>
          <p:nvPr/>
        </p:nvSpPr>
        <p:spPr bwMode="auto">
          <a:xfrm>
            <a:off x="3059832" y="2312876"/>
            <a:ext cx="2808311" cy="2304256"/>
          </a:xfrm>
          <a:prstGeom prst="ellipse">
            <a:avLst/>
          </a:prstGeom>
          <a:ln>
            <a:noFill/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14406B"/>
              </a:buClr>
              <a:buChar char="•"/>
              <a:defRPr sz="2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  <a:defRPr/>
            </a:pPr>
            <a:r>
              <a:rPr lang="en-US" sz="2000" b="1" kern="0" smtClean="0">
                <a:solidFill>
                  <a:srgbClr val="0070C0"/>
                </a:solidFill>
              </a:rPr>
              <a:t>Reducing noise</a:t>
            </a:r>
          </a:p>
          <a:p>
            <a:pPr marL="0" indent="0"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  <a:defRPr/>
            </a:pPr>
            <a:r>
              <a:rPr lang="en-US" sz="2000" b="1" kern="0" smtClean="0">
                <a:solidFill>
                  <a:srgbClr val="0070C0"/>
                </a:solidFill>
              </a:rPr>
              <a:t>impact of</a:t>
            </a:r>
          </a:p>
          <a:p>
            <a:pPr marL="0" indent="0"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  <a:defRPr/>
            </a:pPr>
            <a:r>
              <a:rPr lang="en-US" sz="2000" b="1" kern="0" smtClean="0">
                <a:solidFill>
                  <a:srgbClr val="0070C0"/>
                </a:solidFill>
              </a:rPr>
              <a:t>air transport</a:t>
            </a:r>
            <a:endParaRPr lang="en-US" sz="2000" b="1" kern="0" dirty="0">
              <a:solidFill>
                <a:srgbClr val="0070C0"/>
              </a:solidFill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755576" y="4005064"/>
            <a:ext cx="2160240" cy="122413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dirty="0">
                <a:solidFill>
                  <a:schemeClr val="tx1"/>
                </a:solidFill>
              </a:rPr>
              <a:t>Operational procedures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6444208" y="1772815"/>
            <a:ext cx="1944241" cy="36245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fr-FR" sz="1600" dirty="0" err="1" smtClean="0">
                <a:solidFill>
                  <a:schemeClr val="tx1"/>
                </a:solidFill>
              </a:rPr>
              <a:t>Understanding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>
                <a:solidFill>
                  <a:schemeClr val="tx1"/>
                </a:solidFill>
              </a:rPr>
              <a:t>and Management of</a:t>
            </a:r>
            <a:br>
              <a:rPr lang="fr-FR" sz="1600" dirty="0">
                <a:solidFill>
                  <a:schemeClr val="tx1"/>
                </a:solidFill>
              </a:rPr>
            </a:br>
            <a:r>
              <a:rPr lang="fr-FR" sz="1600" dirty="0">
                <a:solidFill>
                  <a:schemeClr val="tx1"/>
                </a:solidFill>
              </a:rPr>
              <a:t>Noise Impacts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Down Arrow 9"/>
          <p:cNvSpPr/>
          <p:nvPr/>
        </p:nvSpPr>
        <p:spPr bwMode="auto">
          <a:xfrm rot="18266525">
            <a:off x="2820080" y="2241513"/>
            <a:ext cx="539279" cy="780087"/>
          </a:xfrm>
          <a:prstGeom prst="downArrow">
            <a:avLst/>
          </a:prstGeom>
          <a:ln>
            <a:headEnd type="none" w="med" len="med"/>
            <a:tailEnd type="none" w="med" len="med"/>
          </a:ln>
          <a:scene3d>
            <a:camera prst="perspectiveContrastingLeftFacing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1" name="Down Arrow 10"/>
          <p:cNvSpPr/>
          <p:nvPr/>
        </p:nvSpPr>
        <p:spPr bwMode="auto">
          <a:xfrm rot="14276383">
            <a:off x="3979906" y="4353171"/>
            <a:ext cx="539279" cy="920668"/>
          </a:xfrm>
          <a:prstGeom prst="downArrow">
            <a:avLst/>
          </a:prstGeom>
          <a:ln>
            <a:headEnd type="none" w="med" len="med"/>
            <a:tailEnd type="none" w="med" len="med"/>
          </a:ln>
          <a:scene3d>
            <a:camera prst="isometricRightUp"/>
            <a:lightRig rig="threePt" dir="t"/>
          </a:scene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Down Arrow 11"/>
          <p:cNvSpPr/>
          <p:nvPr/>
        </p:nvSpPr>
        <p:spPr bwMode="auto">
          <a:xfrm rot="5400000">
            <a:off x="5848348" y="2989207"/>
            <a:ext cx="539279" cy="652439"/>
          </a:xfrm>
          <a:prstGeom prst="downArrow">
            <a:avLst/>
          </a:prstGeom>
          <a:ln>
            <a:headEnd type="none" w="med" len="med"/>
            <a:tailEnd type="none" w="med" len="med"/>
          </a:ln>
          <a:scene3d>
            <a:camera prst="isometricOffAxis1Right"/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971600" y="1412776"/>
            <a:ext cx="1944216" cy="115212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dirty="0">
                <a:solidFill>
                  <a:schemeClr val="tx1"/>
                </a:solidFill>
              </a:rPr>
              <a:t>Noise reduction at source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356853" y="4981815"/>
            <a:ext cx="30873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009900"/>
                </a:solidFill>
              </a:rPr>
              <a:t>Environmental</a:t>
            </a:r>
            <a:br>
              <a:rPr lang="en-US" altLang="en-US" b="1" dirty="0">
                <a:solidFill>
                  <a:srgbClr val="009900"/>
                </a:solidFill>
              </a:rPr>
            </a:br>
            <a:r>
              <a:rPr lang="en-US" altLang="en-US" b="1" dirty="0">
                <a:solidFill>
                  <a:srgbClr val="009900"/>
                </a:solidFill>
              </a:rPr>
              <a:t>Modelling</a:t>
            </a:r>
            <a:endParaRPr lang="en-US" altLang="en-US" dirty="0">
              <a:solidFill>
                <a:srgbClr val="009900"/>
              </a:solidFill>
            </a:endParaRPr>
          </a:p>
        </p:txBody>
      </p:sp>
      <p:sp>
        <p:nvSpPr>
          <p:cNvPr id="22" name="Down Arrow 21"/>
          <p:cNvSpPr/>
          <p:nvPr/>
        </p:nvSpPr>
        <p:spPr bwMode="auto">
          <a:xfrm rot="14276383">
            <a:off x="2913393" y="3749999"/>
            <a:ext cx="539279" cy="920668"/>
          </a:xfrm>
          <a:prstGeom prst="downArrow">
            <a:avLst/>
          </a:prstGeom>
          <a:ln>
            <a:headEnd type="none" w="med" len="med"/>
            <a:tailEnd type="none" w="med" len="med"/>
          </a:ln>
          <a:scene3d>
            <a:camera prst="isometricRightUp"/>
            <a:lightRig rig="threePt" dir="t"/>
          </a:scene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endParaRPr 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10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7772400" cy="648072"/>
          </a:xfrm>
        </p:spPr>
        <p:txBody>
          <a:bodyPr/>
          <a:lstStyle/>
          <a:p>
            <a:pPr algn="ctr"/>
            <a:r>
              <a:rPr lang="en-GB" sz="2800" b="1" u="sng" dirty="0"/>
              <a:t>Phase 3</a:t>
            </a:r>
            <a:r>
              <a:rPr lang="en-GB" sz="2800" b="1" dirty="0"/>
              <a:t>. Stakeholder feed-back on draft strategy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56792"/>
            <a:ext cx="8735888" cy="3821658"/>
          </a:xfrm>
        </p:spPr>
        <p:txBody>
          <a:bodyPr/>
          <a:lstStyle/>
          <a:p>
            <a:pPr marL="0" indent="0">
              <a:buNone/>
            </a:pPr>
            <a:r>
              <a:rPr lang="en-GB" sz="2000" b="1" u="sng" dirty="0"/>
              <a:t>Task 1</a:t>
            </a:r>
            <a:endParaRPr lang="en-GB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/>
              <a:t> </a:t>
            </a:r>
            <a:r>
              <a:rPr lang="en-GB" sz="1800" dirty="0" smtClean="0">
                <a:solidFill>
                  <a:schemeClr val="tx1"/>
                </a:solidFill>
              </a:rPr>
              <a:t>Identify </a:t>
            </a:r>
            <a:r>
              <a:rPr lang="en-GB" sz="1800" dirty="0">
                <a:solidFill>
                  <a:schemeClr val="tx1"/>
                </a:solidFill>
              </a:rPr>
              <a:t>the main stakeholders </a:t>
            </a:r>
            <a:r>
              <a:rPr lang="en-GB" sz="1800" dirty="0" smtClean="0">
                <a:solidFill>
                  <a:schemeClr val="tx1"/>
                </a:solidFill>
              </a:rPr>
              <a:t>of Tartu/Tallinn </a:t>
            </a:r>
            <a:r>
              <a:rPr lang="en-GB" sz="1800" dirty="0" smtClean="0">
                <a:solidFill>
                  <a:schemeClr val="tx1"/>
                </a:solidFill>
              </a:rPr>
              <a:t>Airport</a:t>
            </a:r>
            <a:endParaRPr lang="en-GB" sz="1800" dirty="0">
              <a:solidFill>
                <a:schemeClr val="tx1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tx1"/>
                </a:solidFill>
              </a:rPr>
              <a:t>Design an interactive stakeholder event (roundtable) to ensure input into the emergent Sustainable Development Strategy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tx1"/>
                </a:solidFill>
              </a:rPr>
              <a:t>Organise and deliver the stakeholder roundtable in cooperation with </a:t>
            </a:r>
            <a:r>
              <a:rPr lang="en-GB" sz="1800" dirty="0" smtClean="0">
                <a:solidFill>
                  <a:schemeClr val="tx1"/>
                </a:solidFill>
              </a:rPr>
              <a:t>Tartu/Tallinn  </a:t>
            </a:r>
            <a:r>
              <a:rPr lang="en-GB" sz="1800" dirty="0">
                <a:solidFill>
                  <a:schemeClr val="tx1"/>
                </a:solidFill>
              </a:rPr>
              <a:t>Airport and </a:t>
            </a:r>
            <a:r>
              <a:rPr lang="en-GB" sz="1800" dirty="0" smtClean="0">
                <a:solidFill>
                  <a:schemeClr val="tx1"/>
                </a:solidFill>
              </a:rPr>
              <a:t>Tartu/</a:t>
            </a:r>
            <a:r>
              <a:rPr lang="en-GB" sz="1800" dirty="0">
                <a:solidFill>
                  <a:schemeClr val="tx1"/>
                </a:solidFill>
              </a:rPr>
              <a:t>T</a:t>
            </a:r>
            <a:r>
              <a:rPr lang="en-GB" sz="1800" dirty="0" smtClean="0">
                <a:solidFill>
                  <a:schemeClr val="tx1"/>
                </a:solidFill>
              </a:rPr>
              <a:t>allinn  </a:t>
            </a:r>
            <a:r>
              <a:rPr lang="en-GB" sz="1800" dirty="0">
                <a:solidFill>
                  <a:schemeClr val="tx1"/>
                </a:solidFill>
              </a:rPr>
              <a:t>County </a:t>
            </a:r>
            <a:r>
              <a:rPr lang="en-GB" sz="1800" dirty="0" smtClean="0">
                <a:solidFill>
                  <a:schemeClr val="tx1"/>
                </a:solidFill>
              </a:rPr>
              <a:t>Council </a:t>
            </a:r>
            <a:r>
              <a:rPr lang="en-GB" sz="1800" dirty="0">
                <a:solidFill>
                  <a:schemeClr val="tx1"/>
                </a:solidFill>
              </a:rPr>
              <a:t>(</a:t>
            </a:r>
            <a:r>
              <a:rPr lang="en-GB" sz="1800" b="1" dirty="0" smtClean="0">
                <a:solidFill>
                  <a:srgbClr val="00B050"/>
                </a:solidFill>
              </a:rPr>
              <a:t>the owners?)</a:t>
            </a:r>
          </a:p>
          <a:p>
            <a:pPr marL="0" lvl="0" indent="0">
              <a:buNone/>
            </a:pPr>
            <a:endParaRPr lang="en-GB" sz="2000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GB" sz="2000" b="1" u="sng" dirty="0"/>
              <a:t>Task </a:t>
            </a:r>
            <a:r>
              <a:rPr lang="en-GB" sz="2000" b="1" u="sng" dirty="0" smtClean="0"/>
              <a:t>2</a:t>
            </a:r>
            <a:endParaRPr lang="en-GB" sz="20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tx1"/>
                </a:solidFill>
              </a:rPr>
              <a:t>Assess the roundtable findings and define roles and responsibilities in developing SD approaches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tx1"/>
                </a:solidFill>
              </a:rPr>
              <a:t>Develop a toolkit to </a:t>
            </a:r>
            <a:r>
              <a:rPr lang="en-GB" sz="1800" i="1" dirty="0">
                <a:solidFill>
                  <a:schemeClr val="tx1"/>
                </a:solidFill>
              </a:rPr>
              <a:t>communicate</a:t>
            </a:r>
            <a:r>
              <a:rPr lang="en-GB" sz="1800" dirty="0">
                <a:solidFill>
                  <a:schemeClr val="tx1"/>
                </a:solidFill>
              </a:rPr>
              <a:t> the Airport commitment to sustainability to its principle stakeholders – its employees, passengers, airlines, retailers, tenants, suppliers etc.  and the communities in which it operates</a:t>
            </a:r>
            <a:r>
              <a:rPr lang="en-GB" sz="1800" dirty="0"/>
              <a:t>. </a:t>
            </a:r>
          </a:p>
          <a:p>
            <a:pPr marL="0" indent="0">
              <a:buNone/>
            </a:pPr>
            <a:r>
              <a:rPr lang="en-GB" sz="2000" dirty="0"/>
              <a:t> </a:t>
            </a:r>
            <a:r>
              <a:rPr lang="en-GB" sz="2000" u="sng" dirty="0"/>
              <a:t> </a:t>
            </a:r>
            <a:r>
              <a:rPr lang="en-GB" sz="1800" u="sng" dirty="0">
                <a:solidFill>
                  <a:schemeClr val="tx1"/>
                </a:solidFill>
              </a:rPr>
              <a:t>Output </a:t>
            </a:r>
            <a:r>
              <a:rPr lang="en-GB" sz="1800" dirty="0">
                <a:solidFill>
                  <a:schemeClr val="tx1"/>
                </a:solidFill>
              </a:rPr>
              <a:t>– Stakeholder Roundtable Event &amp; Report with findings, roles and responsibilities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 </a:t>
            </a:r>
          </a:p>
          <a:p>
            <a:pPr marL="0" lvl="0" indent="0">
              <a:buNone/>
            </a:pPr>
            <a:endParaRPr lang="en-GB" sz="2000" b="1" dirty="0">
              <a:solidFill>
                <a:srgbClr val="00B050"/>
              </a:solidFill>
            </a:endParaRPr>
          </a:p>
          <a:p>
            <a:endParaRPr lang="en-GB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sz="9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3E7E6-C602-45AB-BDDF-A4A660B9BA2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5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7772400" cy="864096"/>
          </a:xfrm>
        </p:spPr>
        <p:txBody>
          <a:bodyPr/>
          <a:lstStyle/>
          <a:p>
            <a:pPr algn="ctr"/>
            <a:r>
              <a:rPr lang="en-GB" sz="2400" b="1" u="sng" dirty="0" smtClean="0"/>
              <a:t>Phase 4</a:t>
            </a:r>
            <a:r>
              <a:rPr lang="en-GB" sz="2400" b="1" dirty="0" smtClean="0"/>
              <a:t>. Identify possible projects and funding sources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8892480" cy="3024336"/>
          </a:xfrm>
        </p:spPr>
        <p:txBody>
          <a:bodyPr/>
          <a:lstStyle/>
          <a:p>
            <a:pPr marL="0" indent="0">
              <a:buNone/>
            </a:pPr>
            <a:r>
              <a:rPr lang="en-GB" sz="2000" b="1" u="sng" dirty="0">
                <a:solidFill>
                  <a:schemeClr val="tx1"/>
                </a:solidFill>
              </a:rPr>
              <a:t>Task </a:t>
            </a:r>
            <a:r>
              <a:rPr lang="en-GB" sz="2000" b="1" dirty="0">
                <a:solidFill>
                  <a:schemeClr val="tx1"/>
                </a:solidFill>
              </a:rPr>
              <a:t>1 Action Plan</a:t>
            </a:r>
            <a:endParaRPr lang="en-GB" sz="2000" dirty="0">
              <a:solidFill>
                <a:schemeClr val="tx1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tx1"/>
                </a:solidFill>
              </a:rPr>
              <a:t>Develop </a:t>
            </a:r>
            <a:r>
              <a:rPr lang="en-GB" sz="1800" i="1" dirty="0">
                <a:solidFill>
                  <a:schemeClr val="tx1"/>
                </a:solidFill>
              </a:rPr>
              <a:t>initial sustainability indicators- </a:t>
            </a:r>
            <a:r>
              <a:rPr lang="en-GB" sz="1800" dirty="0">
                <a:solidFill>
                  <a:schemeClr val="tx1"/>
                </a:solidFill>
              </a:rPr>
              <a:t>identify possible improvement targets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tx1"/>
                </a:solidFill>
              </a:rPr>
              <a:t>Identify project designed to deliver improvements to core sustainable indicators; with links to the EIA (Environmental Impact Assessment) and any emergent EMS (environmental management system), as appropriate.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GB" sz="1800" i="1" dirty="0">
                <a:solidFill>
                  <a:schemeClr val="tx1"/>
                </a:solidFill>
              </a:rPr>
              <a:t>Liaise with local university </a:t>
            </a:r>
            <a:r>
              <a:rPr lang="en-GB" sz="1800" dirty="0">
                <a:solidFill>
                  <a:schemeClr val="tx1"/>
                </a:solidFill>
              </a:rPr>
              <a:t>to identify possible research partners for future projects.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tx1"/>
                </a:solidFill>
              </a:rPr>
              <a:t>Liaise with the Environmental Agency regarding the update of  the existing noise strategy, noise maps and action plan (s)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tx1"/>
                </a:solidFill>
              </a:rPr>
              <a:t>Indicate possible funding </a:t>
            </a:r>
            <a:r>
              <a:rPr lang="en-GB" sz="1800" dirty="0" smtClean="0">
                <a:solidFill>
                  <a:schemeClr val="tx1"/>
                </a:solidFill>
              </a:rPr>
              <a:t>sources.</a:t>
            </a:r>
            <a:endParaRPr lang="en-GB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1800" b="1" u="sng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1800" b="1" u="sng" dirty="0" smtClean="0">
                <a:solidFill>
                  <a:schemeClr val="tx1"/>
                </a:solidFill>
              </a:rPr>
              <a:t>Task2</a:t>
            </a:r>
            <a:endParaRPr lang="en-GB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1800" dirty="0">
                <a:solidFill>
                  <a:schemeClr val="tx1"/>
                </a:solidFill>
              </a:rPr>
              <a:t> </a:t>
            </a:r>
            <a:r>
              <a:rPr lang="en-GB" sz="1800" dirty="0" smtClean="0">
                <a:solidFill>
                  <a:schemeClr val="tx1"/>
                </a:solidFill>
              </a:rPr>
              <a:t>Prepare 1 article </a:t>
            </a:r>
            <a:r>
              <a:rPr lang="en-GB" sz="1800" dirty="0">
                <a:solidFill>
                  <a:schemeClr val="tx1"/>
                </a:solidFill>
              </a:rPr>
              <a:t>to promote sustainability approach of </a:t>
            </a:r>
            <a:r>
              <a:rPr lang="en-GB" sz="1800" dirty="0" smtClean="0">
                <a:solidFill>
                  <a:schemeClr val="tx1"/>
                </a:solidFill>
              </a:rPr>
              <a:t>Tartu/</a:t>
            </a:r>
            <a:r>
              <a:rPr lang="en-GB" sz="1800" dirty="0">
                <a:solidFill>
                  <a:schemeClr val="tx1"/>
                </a:solidFill>
              </a:rPr>
              <a:t>T</a:t>
            </a:r>
            <a:r>
              <a:rPr lang="en-GB" sz="1800" dirty="0" smtClean="0">
                <a:solidFill>
                  <a:schemeClr val="tx1"/>
                </a:solidFill>
              </a:rPr>
              <a:t>allinn </a:t>
            </a:r>
            <a:r>
              <a:rPr lang="en-GB" sz="1800" dirty="0" smtClean="0">
                <a:solidFill>
                  <a:schemeClr val="tx1"/>
                </a:solidFill>
              </a:rPr>
              <a:t>Airport</a:t>
            </a:r>
          </a:p>
          <a:p>
            <a:pPr marL="0" indent="0">
              <a:buNone/>
            </a:pPr>
            <a:r>
              <a:rPr lang="en-GB" sz="1800" u="sng" dirty="0" smtClean="0">
                <a:solidFill>
                  <a:schemeClr val="tx1"/>
                </a:solidFill>
              </a:rPr>
              <a:t>Output</a:t>
            </a:r>
            <a:r>
              <a:rPr lang="en-GB" sz="1800" dirty="0" smtClean="0">
                <a:solidFill>
                  <a:schemeClr val="tx1"/>
                </a:solidFill>
              </a:rPr>
              <a:t> </a:t>
            </a:r>
            <a:r>
              <a:rPr lang="en-GB" sz="1800" dirty="0">
                <a:solidFill>
                  <a:schemeClr val="tx1"/>
                </a:solidFill>
              </a:rPr>
              <a:t>– SD Action Plan and </a:t>
            </a:r>
            <a:r>
              <a:rPr lang="en-GB" sz="1800" dirty="0" smtClean="0">
                <a:solidFill>
                  <a:schemeClr val="tx1"/>
                </a:solidFill>
              </a:rPr>
              <a:t>1 article </a:t>
            </a:r>
            <a:r>
              <a:rPr lang="en-GB" sz="1800" dirty="0">
                <a:solidFill>
                  <a:schemeClr val="tx1"/>
                </a:solidFill>
              </a:rPr>
              <a:t>(content to be agreed by </a:t>
            </a:r>
            <a:r>
              <a:rPr lang="en-GB" sz="1800" dirty="0" smtClean="0">
                <a:solidFill>
                  <a:schemeClr val="tx1"/>
                </a:solidFill>
              </a:rPr>
              <a:t>Airport(s) </a:t>
            </a:r>
            <a:r>
              <a:rPr lang="en-GB" sz="1800" dirty="0">
                <a:solidFill>
                  <a:schemeClr val="tx1"/>
                </a:solidFill>
              </a:rPr>
              <a:t>senior management)</a:t>
            </a:r>
          </a:p>
          <a:p>
            <a:endParaRPr lang="en-GB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3E7E6-C602-45AB-BDDF-A4A660B9BA2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6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7772400" cy="1143000"/>
          </a:xfrm>
        </p:spPr>
        <p:txBody>
          <a:bodyPr/>
          <a:lstStyle/>
          <a:p>
            <a:pPr algn="ctr"/>
            <a:r>
              <a:rPr lang="en-GB" altLang="en-US" sz="3200" b="1" dirty="0" smtClean="0"/>
              <a:t>Conclusion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12776"/>
            <a:ext cx="8208912" cy="2819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n-GB" sz="2000" dirty="0">
                <a:solidFill>
                  <a:schemeClr val="tx1"/>
                </a:solidFill>
                <a:cs typeface="Times New Roman" panose="02020603050405020304" pitchFamily="18" charset="0"/>
              </a:rPr>
              <a:t>Aviation is growing world-wide, and so is its environmental impact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GB" sz="2000" dirty="0">
                <a:solidFill>
                  <a:schemeClr val="tx1"/>
                </a:solidFill>
                <a:cs typeface="Times New Roman" panose="02020603050405020304" pitchFamily="18" charset="0"/>
              </a:rPr>
              <a:t>Approach needs to </a:t>
            </a:r>
            <a:r>
              <a:rPr lang="en-GB" sz="2000" b="1" dirty="0">
                <a:solidFill>
                  <a:srgbClr val="00B050"/>
                </a:solidFill>
                <a:cs typeface="Times New Roman" panose="02020603050405020304" pitchFamily="18" charset="0"/>
              </a:rPr>
              <a:t>be proactive</a:t>
            </a:r>
            <a:r>
              <a:rPr lang="en-GB" sz="2000" dirty="0">
                <a:solidFill>
                  <a:schemeClr val="tx1"/>
                </a:solidFill>
                <a:cs typeface="Times New Roman" panose="02020603050405020304" pitchFamily="18" charset="0"/>
              </a:rPr>
              <a:t>…better than reactive;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GB" sz="2000" dirty="0">
                <a:solidFill>
                  <a:schemeClr val="tx1"/>
                </a:solidFill>
                <a:cs typeface="Times New Roman" panose="02020603050405020304" pitchFamily="18" charset="0"/>
              </a:rPr>
              <a:t>Every aspect needs to be assessed and </a:t>
            </a:r>
            <a:r>
              <a:rPr lang="en-GB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mitigated </a:t>
            </a:r>
            <a:r>
              <a:rPr lang="en-GB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accordingly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GB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Assess and manage accordingly:</a:t>
            </a:r>
            <a:endParaRPr lang="en-GB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GB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noise </a:t>
            </a:r>
            <a:endParaRPr lang="en-GB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chemeClr val="tx1"/>
                </a:solidFill>
                <a:cs typeface="Times New Roman" panose="02020603050405020304" pitchFamily="18" charset="0"/>
              </a:rPr>
              <a:t>air </a:t>
            </a:r>
            <a:r>
              <a:rPr lang="en-GB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quality</a:t>
            </a:r>
            <a:endParaRPr lang="en-GB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chemeClr val="tx1"/>
                </a:solidFill>
                <a:cs typeface="Times New Roman" panose="02020603050405020304" pitchFamily="18" charset="0"/>
              </a:rPr>
              <a:t>emissions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chemeClr val="tx1"/>
                </a:solidFill>
                <a:cs typeface="Times New Roman" panose="02020603050405020304" pitchFamily="18" charset="0"/>
              </a:rPr>
              <a:t>climate change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chemeClr val="tx1"/>
                </a:solidFill>
                <a:cs typeface="Times New Roman" panose="02020603050405020304" pitchFamily="18" charset="0"/>
              </a:rPr>
              <a:t>water, </a:t>
            </a:r>
            <a:r>
              <a:rPr lang="en-GB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waste </a:t>
            </a:r>
            <a:endParaRPr lang="en-GB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chemeClr val="tx1"/>
                </a:solidFill>
                <a:cs typeface="Times New Roman" panose="02020603050405020304" pitchFamily="18" charset="0"/>
              </a:rPr>
              <a:t>energy, etc. </a:t>
            </a:r>
          </a:p>
          <a:p>
            <a:pPr marL="457200" lvl="1" indent="0">
              <a:buNone/>
              <a:defRPr/>
            </a:pPr>
            <a:endParaRPr lang="en-GB" sz="1800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sz="9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3E7E6-C602-45AB-BDDF-A4A660B9BA2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4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7772400" cy="648072"/>
          </a:xfrm>
        </p:spPr>
        <p:txBody>
          <a:bodyPr/>
          <a:lstStyle/>
          <a:p>
            <a:pPr algn="ctr"/>
            <a:r>
              <a:rPr lang="en-GB" altLang="en-US" b="1" dirty="0" smtClean="0"/>
              <a:t>Conclusion </a:t>
            </a:r>
            <a:r>
              <a:rPr lang="en-GB" altLang="en-US" b="1" dirty="0" smtClean="0"/>
              <a:t>(2)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8208912" cy="2819400"/>
          </a:xfrm>
        </p:spPr>
        <p:txBody>
          <a:bodyPr/>
          <a:lstStyle/>
          <a:p>
            <a:pPr marL="0" indent="0" algn="just">
              <a:buFont typeface="Wingdings" pitchFamily="2" charset="2"/>
              <a:buNone/>
              <a:defRPr/>
            </a:pPr>
            <a:r>
              <a:rPr lang="en-US" sz="2400" dirty="0">
                <a:solidFill>
                  <a:schemeClr val="tx1"/>
                </a:solidFill>
              </a:rPr>
              <a:t>If aviation is to continue to play a role in newly emerging visions for sustainability, it </a:t>
            </a:r>
            <a:r>
              <a:rPr lang="en-US" sz="2400" b="1" dirty="0">
                <a:solidFill>
                  <a:schemeClr val="tx1"/>
                </a:solidFill>
              </a:rPr>
              <a:t>must demonstrate </a:t>
            </a:r>
            <a:r>
              <a:rPr lang="en-US" sz="2400" dirty="0">
                <a:solidFill>
                  <a:schemeClr val="tx1"/>
                </a:solidFill>
              </a:rPr>
              <a:t>that it can </a:t>
            </a:r>
            <a:r>
              <a:rPr lang="en-GB" sz="2400" dirty="0">
                <a:solidFill>
                  <a:schemeClr val="tx1"/>
                </a:solidFill>
              </a:rPr>
              <a:t>deliver a </a:t>
            </a:r>
            <a:r>
              <a:rPr lang="en-GB" sz="2400" b="1" dirty="0">
                <a:solidFill>
                  <a:srgbClr val="00B050"/>
                </a:solidFill>
              </a:rPr>
              <a:t>positive balance </a:t>
            </a:r>
            <a:r>
              <a:rPr lang="en-GB" sz="2400" dirty="0">
                <a:solidFill>
                  <a:schemeClr val="tx1"/>
                </a:solidFill>
              </a:rPr>
              <a:t>across </a:t>
            </a:r>
            <a:r>
              <a:rPr lang="en-GB" sz="2400" i="1" u="sng" dirty="0">
                <a:solidFill>
                  <a:srgbClr val="002060"/>
                </a:solidFill>
              </a:rPr>
              <a:t>social, economic and </a:t>
            </a:r>
            <a:r>
              <a:rPr lang="en-GB" sz="2400" i="1" u="sng" dirty="0" smtClean="0">
                <a:solidFill>
                  <a:srgbClr val="002060"/>
                </a:solidFill>
              </a:rPr>
              <a:t>environmental</a:t>
            </a:r>
            <a:r>
              <a:rPr lang="en-GB" sz="2400" i="1" dirty="0" smtClean="0">
                <a:solidFill>
                  <a:srgbClr val="002060"/>
                </a:solidFill>
              </a:rPr>
              <a:t> </a:t>
            </a:r>
            <a:r>
              <a:rPr lang="en-GB" sz="2400" dirty="0" smtClean="0">
                <a:solidFill>
                  <a:srgbClr val="002060"/>
                </a:solidFill>
              </a:rPr>
              <a:t>metrics… </a:t>
            </a:r>
            <a:r>
              <a:rPr lang="en-GB" sz="2400" dirty="0" smtClean="0">
                <a:solidFill>
                  <a:srgbClr val="0070C0"/>
                </a:solidFill>
              </a:rPr>
              <a:t>cultural &amp; political  </a:t>
            </a:r>
            <a:r>
              <a:rPr lang="en-GB" sz="2400" dirty="0" smtClean="0">
                <a:solidFill>
                  <a:schemeClr val="tx1"/>
                </a:solidFill>
              </a:rPr>
              <a:t>approach to be considered</a:t>
            </a:r>
            <a:endParaRPr lang="en-GB" sz="2400" dirty="0">
              <a:solidFill>
                <a:schemeClr val="tx1"/>
              </a:solidFill>
            </a:endParaRPr>
          </a:p>
          <a:p>
            <a:pPr marL="0" indent="0" algn="just">
              <a:buFont typeface="Wingdings" pitchFamily="2" charset="2"/>
              <a:buNone/>
              <a:defRPr/>
            </a:pPr>
            <a:endParaRPr lang="en-GB" sz="2400" dirty="0">
              <a:solidFill>
                <a:schemeClr val="tx1"/>
              </a:solidFill>
            </a:endParaRPr>
          </a:p>
          <a:p>
            <a:pPr marL="0" indent="0" algn="just">
              <a:buFont typeface="Wingdings" pitchFamily="2" charset="2"/>
              <a:buNone/>
              <a:defRPr/>
            </a:pPr>
            <a:r>
              <a:rPr lang="en-GB" sz="2400" dirty="0">
                <a:solidFill>
                  <a:schemeClr val="tx1"/>
                </a:solidFill>
              </a:rPr>
              <a:t>Furthermore, all practical opportunities </a:t>
            </a:r>
            <a:r>
              <a:rPr lang="en-US" sz="2400" dirty="0">
                <a:solidFill>
                  <a:schemeClr val="tx1"/>
                </a:solidFill>
              </a:rPr>
              <a:t>to minimize adverse impacts should be seen </a:t>
            </a:r>
            <a:r>
              <a:rPr lang="en-US" sz="2400" b="1" dirty="0">
                <a:solidFill>
                  <a:srgbClr val="00B050"/>
                </a:solidFill>
              </a:rPr>
              <a:t>to be achieved</a:t>
            </a:r>
            <a:r>
              <a:rPr lang="en-US" sz="2400" b="1" dirty="0">
                <a:solidFill>
                  <a:schemeClr val="tx1"/>
                </a:solidFill>
              </a:rPr>
              <a:t>, </a:t>
            </a:r>
            <a:r>
              <a:rPr lang="en-US" sz="2400" dirty="0">
                <a:solidFill>
                  <a:schemeClr val="tx1"/>
                </a:solidFill>
              </a:rPr>
              <a:t>otherwise aviation will not be perceived by society as </a:t>
            </a:r>
            <a:r>
              <a:rPr lang="en-GB" sz="2400" dirty="0">
                <a:solidFill>
                  <a:schemeClr val="tx1"/>
                </a:solidFill>
              </a:rPr>
              <a:t>achieving the required balance.</a:t>
            </a:r>
            <a:endParaRPr lang="en-US" sz="24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en-US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sz="9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3E7E6-C602-45AB-BDDF-A4A660B9BA2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7772400" cy="360040"/>
          </a:xfrm>
        </p:spPr>
        <p:txBody>
          <a:bodyPr/>
          <a:lstStyle/>
          <a:p>
            <a:pPr algn="ctr"/>
            <a:r>
              <a:rPr lang="en-GB" altLang="en-US" b="1" dirty="0" smtClean="0"/>
              <a:t>Conclusion </a:t>
            </a:r>
            <a:r>
              <a:rPr lang="en-GB" altLang="en-US" sz="3200" b="1" dirty="0" smtClean="0"/>
              <a:t>(3)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44824"/>
            <a:ext cx="8424936" cy="3395464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800" dirty="0">
                <a:solidFill>
                  <a:schemeClr val="tx1"/>
                </a:solidFill>
              </a:rPr>
              <a:t>New initiative for sustainable aviation provides: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800" dirty="0">
                <a:solidFill>
                  <a:schemeClr val="tx1"/>
                </a:solidFill>
              </a:rPr>
              <a:t>• </a:t>
            </a:r>
            <a:r>
              <a:rPr lang="en-US" sz="2800" dirty="0" smtClean="0">
                <a:solidFill>
                  <a:schemeClr val="tx1"/>
                </a:solidFill>
              </a:rPr>
              <a:t>A strategic approach to develop business: </a:t>
            </a:r>
            <a:r>
              <a:rPr lang="en-US" sz="2400" i="1" dirty="0" smtClean="0">
                <a:solidFill>
                  <a:srgbClr val="00B050"/>
                </a:solidFill>
              </a:rPr>
              <a:t>managing environment responsible means cost reduction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A </a:t>
            </a:r>
            <a:r>
              <a:rPr lang="en-US" sz="2800" dirty="0">
                <a:solidFill>
                  <a:schemeClr val="tx1"/>
                </a:solidFill>
              </a:rPr>
              <a:t>framework for integrating research in </a:t>
            </a:r>
            <a:r>
              <a:rPr lang="en-US" sz="2800" dirty="0" smtClean="0">
                <a:solidFill>
                  <a:schemeClr val="tx1"/>
                </a:solidFill>
              </a:rPr>
              <a:t>the sector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•  A </a:t>
            </a:r>
            <a:r>
              <a:rPr lang="en-US" sz="2800" dirty="0">
                <a:solidFill>
                  <a:schemeClr val="tx1"/>
                </a:solidFill>
              </a:rPr>
              <a:t>vital field of study for future students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800">
                <a:solidFill>
                  <a:schemeClr val="tx1"/>
                </a:solidFill>
              </a:rPr>
              <a:t>• </a:t>
            </a:r>
            <a:r>
              <a:rPr lang="en-US" sz="2800" smtClean="0">
                <a:solidFill>
                  <a:schemeClr val="tx1"/>
                </a:solidFill>
              </a:rPr>
              <a:t> A </a:t>
            </a:r>
            <a:r>
              <a:rPr lang="en-US" sz="2800" dirty="0">
                <a:solidFill>
                  <a:schemeClr val="tx1"/>
                </a:solidFill>
              </a:rPr>
              <a:t>focus on the most important problem in aviation</a:t>
            </a: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i="1" u="sng" dirty="0">
                <a:solidFill>
                  <a:schemeClr val="tx1"/>
                </a:solidFill>
              </a:rPr>
              <a:t>Questions?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sz="9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3E7E6-C602-45AB-BDDF-A4A660B9BA2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4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sz="9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0F2F0-BFBD-49F9-B1B5-93925290005C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Oval 55"/>
          <p:cNvSpPr>
            <a:spLocks noChangeAspect="1" noChangeArrowheads="1"/>
          </p:cNvSpPr>
          <p:nvPr/>
        </p:nvSpPr>
        <p:spPr bwMode="auto">
          <a:xfrm>
            <a:off x="1624013" y="379413"/>
            <a:ext cx="5969000" cy="6299200"/>
          </a:xfrm>
          <a:prstGeom prst="ellipse">
            <a:avLst/>
          </a:prstGeom>
          <a:noFill/>
          <a:ln w="28575">
            <a:solidFill>
              <a:srgbClr val="67A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Freeform 7"/>
          <p:cNvSpPr>
            <a:spLocks noChangeAspect="1"/>
          </p:cNvSpPr>
          <p:nvPr/>
        </p:nvSpPr>
        <p:spPr bwMode="auto">
          <a:xfrm rot="21408768">
            <a:off x="2700746" y="1498666"/>
            <a:ext cx="1008285" cy="1478845"/>
          </a:xfrm>
          <a:custGeom>
            <a:avLst/>
            <a:gdLst>
              <a:gd name="T0" fmla="*/ 245753 w 452"/>
              <a:gd name="T1" fmla="*/ 861458 h 745"/>
              <a:gd name="T2" fmla="*/ 162164 w 452"/>
              <a:gd name="T3" fmla="*/ 918331 h 745"/>
              <a:gd name="T4" fmla="*/ 140431 w 452"/>
              <a:gd name="T5" fmla="*/ 970186 h 745"/>
              <a:gd name="T6" fmla="*/ 188913 w 452"/>
              <a:gd name="T7" fmla="*/ 998622 h 745"/>
              <a:gd name="T8" fmla="*/ 229036 w 452"/>
              <a:gd name="T9" fmla="*/ 1017022 h 745"/>
              <a:gd name="T10" fmla="*/ 302594 w 452"/>
              <a:gd name="T11" fmla="*/ 1032077 h 745"/>
              <a:gd name="T12" fmla="*/ 254112 w 452"/>
              <a:gd name="T13" fmla="*/ 1088950 h 745"/>
              <a:gd name="T14" fmla="*/ 145446 w 452"/>
              <a:gd name="T15" fmla="*/ 1057168 h 745"/>
              <a:gd name="T16" fmla="*/ 68543 w 452"/>
              <a:gd name="T17" fmla="*/ 1122405 h 745"/>
              <a:gd name="T18" fmla="*/ 3344 w 452"/>
              <a:gd name="T19" fmla="*/ 1155859 h 745"/>
              <a:gd name="T20" fmla="*/ 36779 w 452"/>
              <a:gd name="T21" fmla="*/ 1184296 h 745"/>
              <a:gd name="T22" fmla="*/ 98636 w 452"/>
              <a:gd name="T23" fmla="*/ 1174259 h 745"/>
              <a:gd name="T24" fmla="*/ 183897 w 452"/>
              <a:gd name="T25" fmla="*/ 1209387 h 745"/>
              <a:gd name="T26" fmla="*/ 247425 w 452"/>
              <a:gd name="T27" fmla="*/ 1152514 h 745"/>
              <a:gd name="T28" fmla="*/ 305938 w 452"/>
              <a:gd name="T29" fmla="*/ 1187641 h 745"/>
              <a:gd name="T30" fmla="*/ 386184 w 452"/>
              <a:gd name="T31" fmla="*/ 1199350 h 745"/>
              <a:gd name="T32" fmla="*/ 444697 w 452"/>
              <a:gd name="T33" fmla="*/ 1194332 h 745"/>
              <a:gd name="T34" fmla="*/ 526614 w 452"/>
              <a:gd name="T35" fmla="*/ 1227787 h 745"/>
              <a:gd name="T36" fmla="*/ 596830 w 452"/>
              <a:gd name="T37" fmla="*/ 1234478 h 745"/>
              <a:gd name="T38" fmla="*/ 665373 w 452"/>
              <a:gd name="T39" fmla="*/ 1209387 h 745"/>
              <a:gd name="T40" fmla="*/ 636953 w 452"/>
              <a:gd name="T41" fmla="*/ 1152514 h 745"/>
              <a:gd name="T42" fmla="*/ 640296 w 452"/>
              <a:gd name="T43" fmla="*/ 1115714 h 745"/>
              <a:gd name="T44" fmla="*/ 730573 w 452"/>
              <a:gd name="T45" fmla="*/ 1057168 h 745"/>
              <a:gd name="T46" fmla="*/ 755650 w 452"/>
              <a:gd name="T47" fmla="*/ 976877 h 745"/>
              <a:gd name="T48" fmla="*/ 690450 w 452"/>
              <a:gd name="T49" fmla="*/ 933386 h 745"/>
              <a:gd name="T50" fmla="*/ 643640 w 452"/>
              <a:gd name="T51" fmla="*/ 930040 h 745"/>
              <a:gd name="T52" fmla="*/ 658686 w 452"/>
              <a:gd name="T53" fmla="*/ 853094 h 745"/>
              <a:gd name="T54" fmla="*/ 658686 w 452"/>
              <a:gd name="T55" fmla="*/ 747712 h 745"/>
              <a:gd name="T56" fmla="*/ 591814 w 452"/>
              <a:gd name="T57" fmla="*/ 625603 h 745"/>
              <a:gd name="T58" fmla="*/ 591814 w 452"/>
              <a:gd name="T59" fmla="*/ 530257 h 745"/>
              <a:gd name="T60" fmla="*/ 570081 w 452"/>
              <a:gd name="T61" fmla="*/ 454984 h 745"/>
              <a:gd name="T62" fmla="*/ 498194 w 452"/>
              <a:gd name="T63" fmla="*/ 414838 h 745"/>
              <a:gd name="T64" fmla="*/ 491507 w 452"/>
              <a:gd name="T65" fmla="*/ 384729 h 745"/>
              <a:gd name="T66" fmla="*/ 553363 w 452"/>
              <a:gd name="T67" fmla="*/ 393093 h 745"/>
              <a:gd name="T68" fmla="*/ 650327 w 452"/>
              <a:gd name="T69" fmla="*/ 276001 h 745"/>
              <a:gd name="T70" fmla="*/ 643640 w 452"/>
              <a:gd name="T71" fmla="*/ 200728 h 745"/>
              <a:gd name="T72" fmla="*/ 553363 w 452"/>
              <a:gd name="T73" fmla="*/ 163928 h 745"/>
              <a:gd name="T74" fmla="*/ 504881 w 452"/>
              <a:gd name="T75" fmla="*/ 167273 h 745"/>
              <a:gd name="T76" fmla="*/ 531630 w 452"/>
              <a:gd name="T77" fmla="*/ 120437 h 745"/>
              <a:gd name="T78" fmla="*/ 628594 w 452"/>
              <a:gd name="T79" fmla="*/ 61891 h 745"/>
              <a:gd name="T80" fmla="*/ 566738 w 452"/>
              <a:gd name="T81" fmla="*/ 21746 h 745"/>
              <a:gd name="T82" fmla="*/ 464758 w 452"/>
              <a:gd name="T83" fmla="*/ 36800 h 745"/>
              <a:gd name="T84" fmla="*/ 417948 w 452"/>
              <a:gd name="T85" fmla="*/ 80291 h 745"/>
              <a:gd name="T86" fmla="*/ 386184 w 452"/>
              <a:gd name="T87" fmla="*/ 138837 h 745"/>
              <a:gd name="T88" fmla="*/ 305938 w 452"/>
              <a:gd name="T89" fmla="*/ 239201 h 745"/>
              <a:gd name="T90" fmla="*/ 357763 w 452"/>
              <a:gd name="T91" fmla="*/ 259274 h 745"/>
              <a:gd name="T92" fmla="*/ 282533 w 452"/>
              <a:gd name="T93" fmla="*/ 384729 h 745"/>
              <a:gd name="T94" fmla="*/ 309282 w 452"/>
              <a:gd name="T95" fmla="*/ 403129 h 745"/>
              <a:gd name="T96" fmla="*/ 356092 w 452"/>
              <a:gd name="T97" fmla="*/ 429893 h 745"/>
              <a:gd name="T98" fmla="*/ 302594 w 452"/>
              <a:gd name="T99" fmla="*/ 505166 h 745"/>
              <a:gd name="T100" fmla="*/ 377825 w 452"/>
              <a:gd name="T101" fmla="*/ 553675 h 745"/>
              <a:gd name="T102" fmla="*/ 422963 w 452"/>
              <a:gd name="T103" fmla="*/ 570402 h 745"/>
              <a:gd name="T104" fmla="*/ 407917 w 452"/>
              <a:gd name="T105" fmla="*/ 677457 h 745"/>
              <a:gd name="T106" fmla="*/ 404574 w 452"/>
              <a:gd name="T107" fmla="*/ 751058 h 745"/>
              <a:gd name="T108" fmla="*/ 371138 w 452"/>
              <a:gd name="T109" fmla="*/ 784512 h 74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52" h="745">
                <a:moveTo>
                  <a:pt x="135" y="478"/>
                </a:moveTo>
                <a:lnTo>
                  <a:pt x="156" y="497"/>
                </a:lnTo>
                <a:lnTo>
                  <a:pt x="147" y="515"/>
                </a:lnTo>
                <a:lnTo>
                  <a:pt x="134" y="530"/>
                </a:lnTo>
                <a:lnTo>
                  <a:pt x="113" y="540"/>
                </a:lnTo>
                <a:lnTo>
                  <a:pt x="97" y="549"/>
                </a:lnTo>
                <a:lnTo>
                  <a:pt x="80" y="551"/>
                </a:lnTo>
                <a:lnTo>
                  <a:pt x="71" y="558"/>
                </a:lnTo>
                <a:lnTo>
                  <a:pt x="84" y="580"/>
                </a:lnTo>
                <a:lnTo>
                  <a:pt x="104" y="580"/>
                </a:lnTo>
                <a:lnTo>
                  <a:pt x="113" y="582"/>
                </a:lnTo>
                <a:lnTo>
                  <a:pt x="113" y="597"/>
                </a:lnTo>
                <a:lnTo>
                  <a:pt x="124" y="597"/>
                </a:lnTo>
                <a:lnTo>
                  <a:pt x="132" y="593"/>
                </a:lnTo>
                <a:lnTo>
                  <a:pt x="137" y="608"/>
                </a:lnTo>
                <a:lnTo>
                  <a:pt x="148" y="621"/>
                </a:lnTo>
                <a:lnTo>
                  <a:pt x="167" y="621"/>
                </a:lnTo>
                <a:lnTo>
                  <a:pt x="181" y="617"/>
                </a:lnTo>
                <a:lnTo>
                  <a:pt x="192" y="621"/>
                </a:lnTo>
                <a:lnTo>
                  <a:pt x="163" y="645"/>
                </a:lnTo>
                <a:lnTo>
                  <a:pt x="152" y="651"/>
                </a:lnTo>
                <a:lnTo>
                  <a:pt x="137" y="645"/>
                </a:lnTo>
                <a:lnTo>
                  <a:pt x="104" y="632"/>
                </a:lnTo>
                <a:lnTo>
                  <a:pt x="87" y="632"/>
                </a:lnTo>
                <a:lnTo>
                  <a:pt x="72" y="645"/>
                </a:lnTo>
                <a:lnTo>
                  <a:pt x="52" y="662"/>
                </a:lnTo>
                <a:lnTo>
                  <a:pt x="41" y="671"/>
                </a:lnTo>
                <a:lnTo>
                  <a:pt x="28" y="675"/>
                </a:lnTo>
                <a:lnTo>
                  <a:pt x="13" y="682"/>
                </a:lnTo>
                <a:lnTo>
                  <a:pt x="2" y="691"/>
                </a:lnTo>
                <a:lnTo>
                  <a:pt x="0" y="697"/>
                </a:lnTo>
                <a:lnTo>
                  <a:pt x="13" y="699"/>
                </a:lnTo>
                <a:lnTo>
                  <a:pt x="22" y="708"/>
                </a:lnTo>
                <a:lnTo>
                  <a:pt x="35" y="714"/>
                </a:lnTo>
                <a:lnTo>
                  <a:pt x="48" y="708"/>
                </a:lnTo>
                <a:lnTo>
                  <a:pt x="59" y="702"/>
                </a:lnTo>
                <a:lnTo>
                  <a:pt x="72" y="704"/>
                </a:lnTo>
                <a:lnTo>
                  <a:pt x="91" y="715"/>
                </a:lnTo>
                <a:lnTo>
                  <a:pt x="110" y="723"/>
                </a:lnTo>
                <a:lnTo>
                  <a:pt x="122" y="715"/>
                </a:lnTo>
                <a:lnTo>
                  <a:pt x="128" y="701"/>
                </a:lnTo>
                <a:lnTo>
                  <a:pt x="148" y="689"/>
                </a:lnTo>
                <a:lnTo>
                  <a:pt x="161" y="689"/>
                </a:lnTo>
                <a:lnTo>
                  <a:pt x="173" y="702"/>
                </a:lnTo>
                <a:lnTo>
                  <a:pt x="183" y="710"/>
                </a:lnTo>
                <a:lnTo>
                  <a:pt x="198" y="710"/>
                </a:lnTo>
                <a:lnTo>
                  <a:pt x="218" y="712"/>
                </a:lnTo>
                <a:lnTo>
                  <a:pt x="231" y="717"/>
                </a:lnTo>
                <a:lnTo>
                  <a:pt x="244" y="708"/>
                </a:lnTo>
                <a:lnTo>
                  <a:pt x="255" y="708"/>
                </a:lnTo>
                <a:lnTo>
                  <a:pt x="266" y="714"/>
                </a:lnTo>
                <a:lnTo>
                  <a:pt x="279" y="728"/>
                </a:lnTo>
                <a:lnTo>
                  <a:pt x="296" y="730"/>
                </a:lnTo>
                <a:lnTo>
                  <a:pt x="315" y="734"/>
                </a:lnTo>
                <a:lnTo>
                  <a:pt x="328" y="741"/>
                </a:lnTo>
                <a:lnTo>
                  <a:pt x="344" y="745"/>
                </a:lnTo>
                <a:lnTo>
                  <a:pt x="357" y="738"/>
                </a:lnTo>
                <a:lnTo>
                  <a:pt x="374" y="728"/>
                </a:lnTo>
                <a:lnTo>
                  <a:pt x="385" y="726"/>
                </a:lnTo>
                <a:lnTo>
                  <a:pt x="398" y="723"/>
                </a:lnTo>
                <a:lnTo>
                  <a:pt x="411" y="712"/>
                </a:lnTo>
                <a:lnTo>
                  <a:pt x="402" y="701"/>
                </a:lnTo>
                <a:lnTo>
                  <a:pt x="381" y="689"/>
                </a:lnTo>
                <a:lnTo>
                  <a:pt x="374" y="682"/>
                </a:lnTo>
                <a:lnTo>
                  <a:pt x="374" y="675"/>
                </a:lnTo>
                <a:lnTo>
                  <a:pt x="383" y="667"/>
                </a:lnTo>
                <a:lnTo>
                  <a:pt x="398" y="665"/>
                </a:lnTo>
                <a:lnTo>
                  <a:pt x="413" y="658"/>
                </a:lnTo>
                <a:lnTo>
                  <a:pt x="437" y="632"/>
                </a:lnTo>
                <a:lnTo>
                  <a:pt x="448" y="619"/>
                </a:lnTo>
                <a:lnTo>
                  <a:pt x="452" y="597"/>
                </a:lnTo>
                <a:lnTo>
                  <a:pt x="452" y="584"/>
                </a:lnTo>
                <a:lnTo>
                  <a:pt x="441" y="575"/>
                </a:lnTo>
                <a:lnTo>
                  <a:pt x="426" y="564"/>
                </a:lnTo>
                <a:lnTo>
                  <a:pt x="413" y="558"/>
                </a:lnTo>
                <a:lnTo>
                  <a:pt x="398" y="560"/>
                </a:lnTo>
                <a:lnTo>
                  <a:pt x="389" y="565"/>
                </a:lnTo>
                <a:lnTo>
                  <a:pt x="385" y="556"/>
                </a:lnTo>
                <a:lnTo>
                  <a:pt x="393" y="541"/>
                </a:lnTo>
                <a:lnTo>
                  <a:pt x="396" y="530"/>
                </a:lnTo>
                <a:lnTo>
                  <a:pt x="394" y="510"/>
                </a:lnTo>
                <a:lnTo>
                  <a:pt x="393" y="482"/>
                </a:lnTo>
                <a:lnTo>
                  <a:pt x="398" y="460"/>
                </a:lnTo>
                <a:lnTo>
                  <a:pt x="394" y="447"/>
                </a:lnTo>
                <a:lnTo>
                  <a:pt x="385" y="431"/>
                </a:lnTo>
                <a:lnTo>
                  <a:pt x="363" y="392"/>
                </a:lnTo>
                <a:lnTo>
                  <a:pt x="354" y="374"/>
                </a:lnTo>
                <a:lnTo>
                  <a:pt x="350" y="352"/>
                </a:lnTo>
                <a:lnTo>
                  <a:pt x="348" y="339"/>
                </a:lnTo>
                <a:lnTo>
                  <a:pt x="354" y="317"/>
                </a:lnTo>
                <a:lnTo>
                  <a:pt x="354" y="300"/>
                </a:lnTo>
                <a:lnTo>
                  <a:pt x="350" y="281"/>
                </a:lnTo>
                <a:lnTo>
                  <a:pt x="341" y="272"/>
                </a:lnTo>
                <a:lnTo>
                  <a:pt x="324" y="255"/>
                </a:lnTo>
                <a:lnTo>
                  <a:pt x="311" y="250"/>
                </a:lnTo>
                <a:lnTo>
                  <a:pt x="298" y="248"/>
                </a:lnTo>
                <a:lnTo>
                  <a:pt x="289" y="246"/>
                </a:lnTo>
                <a:lnTo>
                  <a:pt x="289" y="237"/>
                </a:lnTo>
                <a:lnTo>
                  <a:pt x="294" y="230"/>
                </a:lnTo>
                <a:lnTo>
                  <a:pt x="309" y="228"/>
                </a:lnTo>
                <a:lnTo>
                  <a:pt x="322" y="233"/>
                </a:lnTo>
                <a:lnTo>
                  <a:pt x="331" y="235"/>
                </a:lnTo>
                <a:lnTo>
                  <a:pt x="337" y="226"/>
                </a:lnTo>
                <a:lnTo>
                  <a:pt x="335" y="215"/>
                </a:lnTo>
                <a:lnTo>
                  <a:pt x="389" y="165"/>
                </a:lnTo>
                <a:lnTo>
                  <a:pt x="398" y="154"/>
                </a:lnTo>
                <a:lnTo>
                  <a:pt x="398" y="131"/>
                </a:lnTo>
                <a:lnTo>
                  <a:pt x="385" y="120"/>
                </a:lnTo>
                <a:lnTo>
                  <a:pt x="370" y="118"/>
                </a:lnTo>
                <a:lnTo>
                  <a:pt x="357" y="98"/>
                </a:lnTo>
                <a:lnTo>
                  <a:pt x="331" y="98"/>
                </a:lnTo>
                <a:lnTo>
                  <a:pt x="307" y="102"/>
                </a:lnTo>
                <a:lnTo>
                  <a:pt x="302" y="100"/>
                </a:lnTo>
                <a:lnTo>
                  <a:pt x="296" y="91"/>
                </a:lnTo>
                <a:lnTo>
                  <a:pt x="307" y="83"/>
                </a:lnTo>
                <a:lnTo>
                  <a:pt x="318" y="72"/>
                </a:lnTo>
                <a:lnTo>
                  <a:pt x="341" y="52"/>
                </a:lnTo>
                <a:lnTo>
                  <a:pt x="359" y="50"/>
                </a:lnTo>
                <a:lnTo>
                  <a:pt x="376" y="37"/>
                </a:lnTo>
                <a:lnTo>
                  <a:pt x="393" y="24"/>
                </a:lnTo>
                <a:lnTo>
                  <a:pt x="355" y="15"/>
                </a:lnTo>
                <a:lnTo>
                  <a:pt x="339" y="13"/>
                </a:lnTo>
                <a:lnTo>
                  <a:pt x="320" y="11"/>
                </a:lnTo>
                <a:lnTo>
                  <a:pt x="298" y="0"/>
                </a:lnTo>
                <a:lnTo>
                  <a:pt x="278" y="22"/>
                </a:lnTo>
                <a:lnTo>
                  <a:pt x="279" y="33"/>
                </a:lnTo>
                <a:lnTo>
                  <a:pt x="268" y="37"/>
                </a:lnTo>
                <a:lnTo>
                  <a:pt x="250" y="48"/>
                </a:lnTo>
                <a:lnTo>
                  <a:pt x="233" y="54"/>
                </a:lnTo>
                <a:lnTo>
                  <a:pt x="233" y="70"/>
                </a:lnTo>
                <a:lnTo>
                  <a:pt x="231" y="83"/>
                </a:lnTo>
                <a:lnTo>
                  <a:pt x="216" y="104"/>
                </a:lnTo>
                <a:lnTo>
                  <a:pt x="192" y="130"/>
                </a:lnTo>
                <a:lnTo>
                  <a:pt x="183" y="143"/>
                </a:lnTo>
                <a:lnTo>
                  <a:pt x="188" y="152"/>
                </a:lnTo>
                <a:lnTo>
                  <a:pt x="213" y="150"/>
                </a:lnTo>
                <a:lnTo>
                  <a:pt x="214" y="155"/>
                </a:lnTo>
                <a:lnTo>
                  <a:pt x="214" y="165"/>
                </a:lnTo>
                <a:lnTo>
                  <a:pt x="181" y="207"/>
                </a:lnTo>
                <a:lnTo>
                  <a:pt x="169" y="230"/>
                </a:lnTo>
                <a:lnTo>
                  <a:pt x="161" y="250"/>
                </a:lnTo>
                <a:lnTo>
                  <a:pt x="169" y="259"/>
                </a:lnTo>
                <a:lnTo>
                  <a:pt x="185" y="241"/>
                </a:lnTo>
                <a:lnTo>
                  <a:pt x="200" y="220"/>
                </a:lnTo>
                <a:lnTo>
                  <a:pt x="211" y="226"/>
                </a:lnTo>
                <a:lnTo>
                  <a:pt x="213" y="257"/>
                </a:lnTo>
                <a:lnTo>
                  <a:pt x="214" y="278"/>
                </a:lnTo>
                <a:lnTo>
                  <a:pt x="194" y="289"/>
                </a:lnTo>
                <a:lnTo>
                  <a:pt x="181" y="302"/>
                </a:lnTo>
                <a:lnTo>
                  <a:pt x="176" y="313"/>
                </a:lnTo>
                <a:lnTo>
                  <a:pt x="203" y="335"/>
                </a:lnTo>
                <a:lnTo>
                  <a:pt x="226" y="331"/>
                </a:lnTo>
                <a:lnTo>
                  <a:pt x="231" y="344"/>
                </a:lnTo>
                <a:lnTo>
                  <a:pt x="255" y="329"/>
                </a:lnTo>
                <a:lnTo>
                  <a:pt x="253" y="341"/>
                </a:lnTo>
                <a:lnTo>
                  <a:pt x="233" y="365"/>
                </a:lnTo>
                <a:lnTo>
                  <a:pt x="242" y="391"/>
                </a:lnTo>
                <a:lnTo>
                  <a:pt x="244" y="405"/>
                </a:lnTo>
                <a:lnTo>
                  <a:pt x="265" y="407"/>
                </a:lnTo>
                <a:lnTo>
                  <a:pt x="266" y="420"/>
                </a:lnTo>
                <a:lnTo>
                  <a:pt x="242" y="449"/>
                </a:lnTo>
                <a:lnTo>
                  <a:pt x="233" y="445"/>
                </a:lnTo>
                <a:lnTo>
                  <a:pt x="224" y="454"/>
                </a:lnTo>
                <a:lnTo>
                  <a:pt x="222" y="469"/>
                </a:lnTo>
                <a:lnTo>
                  <a:pt x="198" y="456"/>
                </a:lnTo>
                <a:lnTo>
                  <a:pt x="135" y="478"/>
                </a:lnTo>
                <a:close/>
              </a:path>
            </a:pathLst>
          </a:custGeom>
          <a:solidFill>
            <a:srgbClr val="67AFFF"/>
          </a:solidFill>
          <a:ln w="19050" cmpd="sng">
            <a:solidFill>
              <a:srgbClr val="C3C3A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" name="Freeform 29"/>
          <p:cNvSpPr>
            <a:spLocks noChangeAspect="1"/>
          </p:cNvSpPr>
          <p:nvPr/>
        </p:nvSpPr>
        <p:spPr bwMode="auto">
          <a:xfrm rot="21408768">
            <a:off x="2263348" y="2505051"/>
            <a:ext cx="508000" cy="463550"/>
          </a:xfrm>
          <a:custGeom>
            <a:avLst/>
            <a:gdLst>
              <a:gd name="T0" fmla="*/ 181069 w 303"/>
              <a:gd name="T1" fmla="*/ 192449 h 277"/>
              <a:gd name="T2" fmla="*/ 177716 w 303"/>
              <a:gd name="T3" fmla="*/ 232612 h 277"/>
              <a:gd name="T4" fmla="*/ 144185 w 303"/>
              <a:gd name="T5" fmla="*/ 225918 h 277"/>
              <a:gd name="T6" fmla="*/ 105624 w 303"/>
              <a:gd name="T7" fmla="*/ 279469 h 277"/>
              <a:gd name="T8" fmla="*/ 55327 w 303"/>
              <a:gd name="T9" fmla="*/ 319632 h 277"/>
              <a:gd name="T10" fmla="*/ 21795 w 303"/>
              <a:gd name="T11" fmla="*/ 326326 h 277"/>
              <a:gd name="T12" fmla="*/ 10059 w 303"/>
              <a:gd name="T13" fmla="*/ 336367 h 277"/>
              <a:gd name="T14" fmla="*/ 18442 w 303"/>
              <a:gd name="T15" fmla="*/ 369836 h 277"/>
              <a:gd name="T16" fmla="*/ 6706 w 303"/>
              <a:gd name="T17" fmla="*/ 409999 h 277"/>
              <a:gd name="T18" fmla="*/ 28502 w 303"/>
              <a:gd name="T19" fmla="*/ 409999 h 277"/>
              <a:gd name="T20" fmla="*/ 50297 w 303"/>
              <a:gd name="T21" fmla="*/ 408326 h 277"/>
              <a:gd name="T22" fmla="*/ 40238 w 303"/>
              <a:gd name="T23" fmla="*/ 438448 h 277"/>
              <a:gd name="T24" fmla="*/ 90535 w 303"/>
              <a:gd name="T25" fmla="*/ 448489 h 277"/>
              <a:gd name="T26" fmla="*/ 134125 w 303"/>
              <a:gd name="T27" fmla="*/ 463550 h 277"/>
              <a:gd name="T28" fmla="*/ 181069 w 303"/>
              <a:gd name="T29" fmla="*/ 438448 h 277"/>
              <a:gd name="T30" fmla="*/ 311842 w 303"/>
              <a:gd name="T31" fmla="*/ 448489 h 277"/>
              <a:gd name="T32" fmla="*/ 380581 w 303"/>
              <a:gd name="T33" fmla="*/ 404979 h 277"/>
              <a:gd name="T34" fmla="*/ 417465 w 303"/>
              <a:gd name="T35" fmla="*/ 369836 h 277"/>
              <a:gd name="T36" fmla="*/ 449320 w 303"/>
              <a:gd name="T37" fmla="*/ 326326 h 277"/>
              <a:gd name="T38" fmla="*/ 464409 w 303"/>
              <a:gd name="T39" fmla="*/ 225918 h 277"/>
              <a:gd name="T40" fmla="*/ 482851 w 303"/>
              <a:gd name="T41" fmla="*/ 179061 h 277"/>
              <a:gd name="T42" fmla="*/ 457703 w 303"/>
              <a:gd name="T43" fmla="*/ 127183 h 277"/>
              <a:gd name="T44" fmla="*/ 420818 w 303"/>
              <a:gd name="T45" fmla="*/ 117143 h 277"/>
              <a:gd name="T46" fmla="*/ 402376 w 303"/>
              <a:gd name="T47" fmla="*/ 68612 h 277"/>
              <a:gd name="T48" fmla="*/ 454350 w 303"/>
              <a:gd name="T49" fmla="*/ 0 h 277"/>
              <a:gd name="T50" fmla="*/ 373875 w 303"/>
              <a:gd name="T51" fmla="*/ 6694 h 277"/>
              <a:gd name="T52" fmla="*/ 336990 w 303"/>
              <a:gd name="T53" fmla="*/ 31796 h 277"/>
              <a:gd name="T54" fmla="*/ 301782 w 303"/>
              <a:gd name="T55" fmla="*/ 36816 h 277"/>
              <a:gd name="T56" fmla="*/ 342020 w 303"/>
              <a:gd name="T57" fmla="*/ 73632 h 277"/>
              <a:gd name="T58" fmla="*/ 264898 w 303"/>
              <a:gd name="T59" fmla="*/ 83673 h 277"/>
              <a:gd name="T60" fmla="*/ 189452 w 303"/>
              <a:gd name="T61" fmla="*/ 53551 h 277"/>
              <a:gd name="T62" fmla="*/ 167657 w 303"/>
              <a:gd name="T63" fmla="*/ 90367 h 277"/>
              <a:gd name="T64" fmla="*/ 165980 w 303"/>
              <a:gd name="T65" fmla="*/ 112122 h 277"/>
              <a:gd name="T66" fmla="*/ 145861 w 303"/>
              <a:gd name="T67" fmla="*/ 148938 h 277"/>
              <a:gd name="T68" fmla="*/ 120713 w 303"/>
              <a:gd name="T69" fmla="*/ 185755 h 277"/>
              <a:gd name="T70" fmla="*/ 149215 w 303"/>
              <a:gd name="T71" fmla="*/ 210857 h 27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03" h="277">
                <a:moveTo>
                  <a:pt x="112" y="104"/>
                </a:moveTo>
                <a:lnTo>
                  <a:pt x="108" y="115"/>
                </a:lnTo>
                <a:lnTo>
                  <a:pt x="112" y="130"/>
                </a:lnTo>
                <a:lnTo>
                  <a:pt x="106" y="139"/>
                </a:lnTo>
                <a:lnTo>
                  <a:pt x="97" y="133"/>
                </a:lnTo>
                <a:lnTo>
                  <a:pt x="86" y="135"/>
                </a:lnTo>
                <a:lnTo>
                  <a:pt x="86" y="146"/>
                </a:lnTo>
                <a:lnTo>
                  <a:pt x="63" y="167"/>
                </a:lnTo>
                <a:lnTo>
                  <a:pt x="50" y="172"/>
                </a:lnTo>
                <a:lnTo>
                  <a:pt x="33" y="191"/>
                </a:lnTo>
                <a:lnTo>
                  <a:pt x="22" y="196"/>
                </a:lnTo>
                <a:lnTo>
                  <a:pt x="13" y="195"/>
                </a:lnTo>
                <a:lnTo>
                  <a:pt x="9" y="198"/>
                </a:lnTo>
                <a:lnTo>
                  <a:pt x="6" y="201"/>
                </a:lnTo>
                <a:lnTo>
                  <a:pt x="11" y="208"/>
                </a:lnTo>
                <a:lnTo>
                  <a:pt x="11" y="221"/>
                </a:lnTo>
                <a:lnTo>
                  <a:pt x="0" y="233"/>
                </a:lnTo>
                <a:lnTo>
                  <a:pt x="4" y="245"/>
                </a:lnTo>
                <a:lnTo>
                  <a:pt x="17" y="245"/>
                </a:lnTo>
                <a:lnTo>
                  <a:pt x="22" y="236"/>
                </a:lnTo>
                <a:lnTo>
                  <a:pt x="30" y="244"/>
                </a:lnTo>
                <a:lnTo>
                  <a:pt x="20" y="251"/>
                </a:lnTo>
                <a:lnTo>
                  <a:pt x="24" y="262"/>
                </a:lnTo>
                <a:lnTo>
                  <a:pt x="30" y="264"/>
                </a:lnTo>
                <a:lnTo>
                  <a:pt x="54" y="268"/>
                </a:lnTo>
                <a:lnTo>
                  <a:pt x="58" y="270"/>
                </a:lnTo>
                <a:lnTo>
                  <a:pt x="80" y="277"/>
                </a:lnTo>
                <a:lnTo>
                  <a:pt x="89" y="273"/>
                </a:lnTo>
                <a:lnTo>
                  <a:pt x="108" y="262"/>
                </a:lnTo>
                <a:lnTo>
                  <a:pt x="136" y="268"/>
                </a:lnTo>
                <a:lnTo>
                  <a:pt x="186" y="268"/>
                </a:lnTo>
                <a:lnTo>
                  <a:pt x="214" y="262"/>
                </a:lnTo>
                <a:lnTo>
                  <a:pt x="227" y="242"/>
                </a:lnTo>
                <a:lnTo>
                  <a:pt x="244" y="233"/>
                </a:lnTo>
                <a:lnTo>
                  <a:pt x="249" y="221"/>
                </a:lnTo>
                <a:lnTo>
                  <a:pt x="255" y="205"/>
                </a:lnTo>
                <a:lnTo>
                  <a:pt x="268" y="195"/>
                </a:lnTo>
                <a:lnTo>
                  <a:pt x="279" y="167"/>
                </a:lnTo>
                <a:lnTo>
                  <a:pt x="277" y="135"/>
                </a:lnTo>
                <a:lnTo>
                  <a:pt x="303" y="120"/>
                </a:lnTo>
                <a:lnTo>
                  <a:pt x="288" y="107"/>
                </a:lnTo>
                <a:lnTo>
                  <a:pt x="283" y="85"/>
                </a:lnTo>
                <a:lnTo>
                  <a:pt x="273" y="76"/>
                </a:lnTo>
                <a:lnTo>
                  <a:pt x="262" y="76"/>
                </a:lnTo>
                <a:lnTo>
                  <a:pt x="251" y="70"/>
                </a:lnTo>
                <a:lnTo>
                  <a:pt x="231" y="46"/>
                </a:lnTo>
                <a:lnTo>
                  <a:pt x="240" y="41"/>
                </a:lnTo>
                <a:lnTo>
                  <a:pt x="275" y="9"/>
                </a:lnTo>
                <a:lnTo>
                  <a:pt x="271" y="0"/>
                </a:lnTo>
                <a:lnTo>
                  <a:pt x="260" y="2"/>
                </a:lnTo>
                <a:lnTo>
                  <a:pt x="223" y="4"/>
                </a:lnTo>
                <a:lnTo>
                  <a:pt x="210" y="13"/>
                </a:lnTo>
                <a:lnTo>
                  <a:pt x="201" y="19"/>
                </a:lnTo>
                <a:lnTo>
                  <a:pt x="188" y="17"/>
                </a:lnTo>
                <a:lnTo>
                  <a:pt x="180" y="22"/>
                </a:lnTo>
                <a:lnTo>
                  <a:pt x="186" y="32"/>
                </a:lnTo>
                <a:lnTo>
                  <a:pt x="204" y="44"/>
                </a:lnTo>
                <a:lnTo>
                  <a:pt x="191" y="46"/>
                </a:lnTo>
                <a:lnTo>
                  <a:pt x="158" y="50"/>
                </a:lnTo>
                <a:lnTo>
                  <a:pt x="136" y="41"/>
                </a:lnTo>
                <a:lnTo>
                  <a:pt x="113" y="32"/>
                </a:lnTo>
                <a:lnTo>
                  <a:pt x="106" y="37"/>
                </a:lnTo>
                <a:lnTo>
                  <a:pt x="100" y="54"/>
                </a:lnTo>
                <a:lnTo>
                  <a:pt x="102" y="63"/>
                </a:lnTo>
                <a:lnTo>
                  <a:pt x="99" y="67"/>
                </a:lnTo>
                <a:lnTo>
                  <a:pt x="86" y="72"/>
                </a:lnTo>
                <a:lnTo>
                  <a:pt x="87" y="89"/>
                </a:lnTo>
                <a:lnTo>
                  <a:pt x="86" y="93"/>
                </a:lnTo>
                <a:lnTo>
                  <a:pt x="72" y="111"/>
                </a:lnTo>
                <a:lnTo>
                  <a:pt x="84" y="128"/>
                </a:lnTo>
                <a:lnTo>
                  <a:pt x="89" y="126"/>
                </a:lnTo>
                <a:lnTo>
                  <a:pt x="112" y="104"/>
                </a:lnTo>
                <a:close/>
              </a:path>
            </a:pathLst>
          </a:custGeom>
          <a:solidFill>
            <a:srgbClr val="67AFFF"/>
          </a:solidFill>
          <a:ln w="19050" cmpd="sng">
            <a:solidFill>
              <a:srgbClr val="C3C3A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2286000" y="301350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/>
              <a:t>Thank You</a:t>
            </a:r>
            <a:br>
              <a:rPr lang="en-GB" b="1" dirty="0"/>
            </a:br>
            <a:r>
              <a:rPr lang="en-GB" b="1" dirty="0"/>
              <a:t>For Your Attention</a:t>
            </a:r>
          </a:p>
        </p:txBody>
      </p:sp>
      <p:grpSp>
        <p:nvGrpSpPr>
          <p:cNvPr id="17" name="Group 56"/>
          <p:cNvGrpSpPr>
            <a:grpSpLocks/>
          </p:cNvGrpSpPr>
          <p:nvPr/>
        </p:nvGrpSpPr>
        <p:grpSpPr bwMode="auto">
          <a:xfrm>
            <a:off x="1458118" y="3529013"/>
            <a:ext cx="6227763" cy="833438"/>
            <a:chOff x="1174" y="1492"/>
            <a:chExt cx="4250" cy="525"/>
          </a:xfrm>
        </p:grpSpPr>
        <p:sp>
          <p:nvSpPr>
            <p:cNvPr id="18" name="Freeform 57"/>
            <p:cNvSpPr>
              <a:spLocks/>
            </p:cNvSpPr>
            <p:nvPr/>
          </p:nvSpPr>
          <p:spPr bwMode="auto">
            <a:xfrm flipH="1">
              <a:off x="4716" y="1540"/>
              <a:ext cx="708" cy="263"/>
            </a:xfrm>
            <a:custGeom>
              <a:avLst/>
              <a:gdLst>
                <a:gd name="T0" fmla="*/ 115 w 1135"/>
                <a:gd name="T1" fmla="*/ 244 h 559"/>
                <a:gd name="T2" fmla="*/ 94 w 1135"/>
                <a:gd name="T3" fmla="*/ 232 h 559"/>
                <a:gd name="T4" fmla="*/ 91 w 1135"/>
                <a:gd name="T5" fmla="*/ 226 h 559"/>
                <a:gd name="T6" fmla="*/ 100 w 1135"/>
                <a:gd name="T7" fmla="*/ 226 h 559"/>
                <a:gd name="T8" fmla="*/ 119 w 1135"/>
                <a:gd name="T9" fmla="*/ 212 h 559"/>
                <a:gd name="T10" fmla="*/ 102 w 1135"/>
                <a:gd name="T11" fmla="*/ 195 h 559"/>
                <a:gd name="T12" fmla="*/ 103 w 1135"/>
                <a:gd name="T13" fmla="*/ 186 h 559"/>
                <a:gd name="T14" fmla="*/ 117 w 1135"/>
                <a:gd name="T15" fmla="*/ 170 h 559"/>
                <a:gd name="T16" fmla="*/ 139 w 1135"/>
                <a:gd name="T17" fmla="*/ 165 h 559"/>
                <a:gd name="T18" fmla="*/ 164 w 1135"/>
                <a:gd name="T19" fmla="*/ 169 h 559"/>
                <a:gd name="T20" fmla="*/ 172 w 1135"/>
                <a:gd name="T21" fmla="*/ 172 h 559"/>
                <a:gd name="T22" fmla="*/ 193 w 1135"/>
                <a:gd name="T23" fmla="*/ 159 h 559"/>
                <a:gd name="T24" fmla="*/ 196 w 1135"/>
                <a:gd name="T25" fmla="*/ 151 h 559"/>
                <a:gd name="T26" fmla="*/ 189 w 1135"/>
                <a:gd name="T27" fmla="*/ 144 h 559"/>
                <a:gd name="T28" fmla="*/ 103 w 1135"/>
                <a:gd name="T29" fmla="*/ 107 h 559"/>
                <a:gd name="T30" fmla="*/ 29 w 1135"/>
                <a:gd name="T31" fmla="*/ 64 h 559"/>
                <a:gd name="T32" fmla="*/ 7 w 1135"/>
                <a:gd name="T33" fmla="*/ 43 h 559"/>
                <a:gd name="T34" fmla="*/ 0 w 1135"/>
                <a:gd name="T35" fmla="*/ 24 h 559"/>
                <a:gd name="T36" fmla="*/ 5 w 1135"/>
                <a:gd name="T37" fmla="*/ 12 h 559"/>
                <a:gd name="T38" fmla="*/ 17 w 1135"/>
                <a:gd name="T39" fmla="*/ 6 h 559"/>
                <a:gd name="T40" fmla="*/ 59 w 1135"/>
                <a:gd name="T41" fmla="*/ 0 h 559"/>
                <a:gd name="T42" fmla="*/ 89 w 1135"/>
                <a:gd name="T43" fmla="*/ 7 h 559"/>
                <a:gd name="T44" fmla="*/ 294 w 1135"/>
                <a:gd name="T45" fmla="*/ 88 h 559"/>
                <a:gd name="T46" fmla="*/ 303 w 1135"/>
                <a:gd name="T47" fmla="*/ 81 h 559"/>
                <a:gd name="T48" fmla="*/ 327 w 1135"/>
                <a:gd name="T49" fmla="*/ 84 h 559"/>
                <a:gd name="T50" fmla="*/ 339 w 1135"/>
                <a:gd name="T51" fmla="*/ 91 h 559"/>
                <a:gd name="T52" fmla="*/ 681 w 1135"/>
                <a:gd name="T53" fmla="*/ 49 h 559"/>
                <a:gd name="T54" fmla="*/ 684 w 1135"/>
                <a:gd name="T55" fmla="*/ 35 h 559"/>
                <a:gd name="T56" fmla="*/ 689 w 1135"/>
                <a:gd name="T57" fmla="*/ 33 h 559"/>
                <a:gd name="T58" fmla="*/ 692 w 1135"/>
                <a:gd name="T59" fmla="*/ 39 h 559"/>
                <a:gd name="T60" fmla="*/ 686 w 1135"/>
                <a:gd name="T61" fmla="*/ 69 h 559"/>
                <a:gd name="T62" fmla="*/ 682 w 1135"/>
                <a:gd name="T63" fmla="*/ 63 h 559"/>
                <a:gd name="T64" fmla="*/ 417 w 1135"/>
                <a:gd name="T65" fmla="*/ 136 h 559"/>
                <a:gd name="T66" fmla="*/ 520 w 1135"/>
                <a:gd name="T67" fmla="*/ 178 h 559"/>
                <a:gd name="T68" fmla="*/ 565 w 1135"/>
                <a:gd name="T69" fmla="*/ 127 h 559"/>
                <a:gd name="T70" fmla="*/ 592 w 1135"/>
                <a:gd name="T71" fmla="*/ 112 h 559"/>
                <a:gd name="T72" fmla="*/ 610 w 1135"/>
                <a:gd name="T73" fmla="*/ 112 h 559"/>
                <a:gd name="T74" fmla="*/ 616 w 1135"/>
                <a:gd name="T75" fmla="*/ 114 h 559"/>
                <a:gd name="T76" fmla="*/ 583 w 1135"/>
                <a:gd name="T77" fmla="*/ 208 h 559"/>
                <a:gd name="T78" fmla="*/ 694 w 1135"/>
                <a:gd name="T79" fmla="*/ 214 h 559"/>
                <a:gd name="T80" fmla="*/ 708 w 1135"/>
                <a:gd name="T81" fmla="*/ 220 h 559"/>
                <a:gd name="T82" fmla="*/ 700 w 1135"/>
                <a:gd name="T83" fmla="*/ 225 h 559"/>
                <a:gd name="T84" fmla="*/ 598 w 1135"/>
                <a:gd name="T85" fmla="*/ 234 h 559"/>
                <a:gd name="T86" fmla="*/ 613 w 1135"/>
                <a:gd name="T87" fmla="*/ 245 h 559"/>
                <a:gd name="T88" fmla="*/ 613 w 1135"/>
                <a:gd name="T89" fmla="*/ 249 h 559"/>
                <a:gd name="T90" fmla="*/ 598 w 1135"/>
                <a:gd name="T91" fmla="*/ 255 h 559"/>
                <a:gd name="T92" fmla="*/ 569 w 1135"/>
                <a:gd name="T93" fmla="*/ 257 h 559"/>
                <a:gd name="T94" fmla="*/ 521 w 1135"/>
                <a:gd name="T95" fmla="*/ 253 h 559"/>
                <a:gd name="T96" fmla="*/ 487 w 1135"/>
                <a:gd name="T97" fmla="*/ 263 h 559"/>
                <a:gd name="T98" fmla="*/ 478 w 1135"/>
                <a:gd name="T99" fmla="*/ 259 h 559"/>
                <a:gd name="T100" fmla="*/ 482 w 1135"/>
                <a:gd name="T101" fmla="*/ 252 h 559"/>
                <a:gd name="T102" fmla="*/ 485 w 1135"/>
                <a:gd name="T103" fmla="*/ 247 h 559"/>
                <a:gd name="T104" fmla="*/ 374 w 1135"/>
                <a:gd name="T105" fmla="*/ 218 h 559"/>
                <a:gd name="T106" fmla="*/ 328 w 1135"/>
                <a:gd name="T107" fmla="*/ 203 h 559"/>
                <a:gd name="T108" fmla="*/ 280 w 1135"/>
                <a:gd name="T109" fmla="*/ 201 h 559"/>
                <a:gd name="T110" fmla="*/ 267 w 1135"/>
                <a:gd name="T111" fmla="*/ 197 h 559"/>
                <a:gd name="T112" fmla="*/ 264 w 1135"/>
                <a:gd name="T113" fmla="*/ 192 h 559"/>
                <a:gd name="T114" fmla="*/ 115 w 1135"/>
                <a:gd name="T115" fmla="*/ 244 h 55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135" h="559">
                  <a:moveTo>
                    <a:pt x="184" y="519"/>
                  </a:moveTo>
                  <a:lnTo>
                    <a:pt x="150" y="494"/>
                  </a:lnTo>
                  <a:lnTo>
                    <a:pt x="146" y="480"/>
                  </a:lnTo>
                  <a:lnTo>
                    <a:pt x="161" y="480"/>
                  </a:lnTo>
                  <a:lnTo>
                    <a:pt x="190" y="450"/>
                  </a:lnTo>
                  <a:lnTo>
                    <a:pt x="163" y="415"/>
                  </a:lnTo>
                  <a:lnTo>
                    <a:pt x="165" y="396"/>
                  </a:lnTo>
                  <a:lnTo>
                    <a:pt x="188" y="361"/>
                  </a:lnTo>
                  <a:lnTo>
                    <a:pt x="223" y="350"/>
                  </a:lnTo>
                  <a:lnTo>
                    <a:pt x="263" y="359"/>
                  </a:lnTo>
                  <a:lnTo>
                    <a:pt x="275" y="365"/>
                  </a:lnTo>
                  <a:lnTo>
                    <a:pt x="309" y="338"/>
                  </a:lnTo>
                  <a:lnTo>
                    <a:pt x="315" y="321"/>
                  </a:lnTo>
                  <a:lnTo>
                    <a:pt x="303" y="306"/>
                  </a:lnTo>
                  <a:lnTo>
                    <a:pt x="165" y="227"/>
                  </a:lnTo>
                  <a:lnTo>
                    <a:pt x="46" y="135"/>
                  </a:lnTo>
                  <a:lnTo>
                    <a:pt x="12" y="91"/>
                  </a:lnTo>
                  <a:lnTo>
                    <a:pt x="0" y="52"/>
                  </a:lnTo>
                  <a:lnTo>
                    <a:pt x="8" y="25"/>
                  </a:lnTo>
                  <a:lnTo>
                    <a:pt x="27" y="12"/>
                  </a:lnTo>
                  <a:lnTo>
                    <a:pt x="94" y="0"/>
                  </a:lnTo>
                  <a:lnTo>
                    <a:pt x="142" y="14"/>
                  </a:lnTo>
                  <a:lnTo>
                    <a:pt x="471" y="187"/>
                  </a:lnTo>
                  <a:lnTo>
                    <a:pt x="486" y="173"/>
                  </a:lnTo>
                  <a:lnTo>
                    <a:pt x="524" y="179"/>
                  </a:lnTo>
                  <a:lnTo>
                    <a:pt x="544" y="194"/>
                  </a:lnTo>
                  <a:lnTo>
                    <a:pt x="1091" y="104"/>
                  </a:lnTo>
                  <a:lnTo>
                    <a:pt x="1097" y="75"/>
                  </a:lnTo>
                  <a:lnTo>
                    <a:pt x="1104" y="71"/>
                  </a:lnTo>
                  <a:lnTo>
                    <a:pt x="1110" y="83"/>
                  </a:lnTo>
                  <a:lnTo>
                    <a:pt x="1099" y="146"/>
                  </a:lnTo>
                  <a:lnTo>
                    <a:pt x="1093" y="133"/>
                  </a:lnTo>
                  <a:lnTo>
                    <a:pt x="668" y="290"/>
                  </a:lnTo>
                  <a:lnTo>
                    <a:pt x="834" y="379"/>
                  </a:lnTo>
                  <a:lnTo>
                    <a:pt x="905" y="269"/>
                  </a:lnTo>
                  <a:lnTo>
                    <a:pt x="949" y="239"/>
                  </a:lnTo>
                  <a:lnTo>
                    <a:pt x="978" y="239"/>
                  </a:lnTo>
                  <a:lnTo>
                    <a:pt x="987" y="242"/>
                  </a:lnTo>
                  <a:lnTo>
                    <a:pt x="935" y="442"/>
                  </a:lnTo>
                  <a:lnTo>
                    <a:pt x="1112" y="455"/>
                  </a:lnTo>
                  <a:lnTo>
                    <a:pt x="1135" y="467"/>
                  </a:lnTo>
                  <a:lnTo>
                    <a:pt x="1122" y="479"/>
                  </a:lnTo>
                  <a:lnTo>
                    <a:pt x="958" y="498"/>
                  </a:lnTo>
                  <a:lnTo>
                    <a:pt x="983" y="521"/>
                  </a:lnTo>
                  <a:lnTo>
                    <a:pt x="983" y="530"/>
                  </a:lnTo>
                  <a:lnTo>
                    <a:pt x="958" y="542"/>
                  </a:lnTo>
                  <a:lnTo>
                    <a:pt x="912" y="546"/>
                  </a:lnTo>
                  <a:lnTo>
                    <a:pt x="836" y="538"/>
                  </a:lnTo>
                  <a:lnTo>
                    <a:pt x="780" y="559"/>
                  </a:lnTo>
                  <a:lnTo>
                    <a:pt x="766" y="551"/>
                  </a:lnTo>
                  <a:lnTo>
                    <a:pt x="772" y="536"/>
                  </a:lnTo>
                  <a:lnTo>
                    <a:pt x="778" y="525"/>
                  </a:lnTo>
                  <a:lnTo>
                    <a:pt x="599" y="463"/>
                  </a:lnTo>
                  <a:lnTo>
                    <a:pt x="526" y="431"/>
                  </a:lnTo>
                  <a:lnTo>
                    <a:pt x="449" y="427"/>
                  </a:lnTo>
                  <a:lnTo>
                    <a:pt x="428" y="419"/>
                  </a:lnTo>
                  <a:lnTo>
                    <a:pt x="424" y="409"/>
                  </a:lnTo>
                  <a:lnTo>
                    <a:pt x="184" y="519"/>
                  </a:lnTo>
                  <a:close/>
                </a:path>
              </a:pathLst>
            </a:custGeom>
            <a:solidFill>
              <a:srgbClr val="003399"/>
            </a:solidFill>
            <a:ln w="0" cap="sq">
              <a:solidFill>
                <a:srgbClr val="003399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58"/>
            <p:cNvSpPr>
              <a:spLocks/>
            </p:cNvSpPr>
            <p:nvPr/>
          </p:nvSpPr>
          <p:spPr bwMode="auto">
            <a:xfrm>
              <a:off x="1174" y="1492"/>
              <a:ext cx="197" cy="510"/>
            </a:xfrm>
            <a:custGeom>
              <a:avLst/>
              <a:gdLst>
                <a:gd name="T0" fmla="*/ 0 w 536"/>
                <a:gd name="T1" fmla="*/ 251 h 1250"/>
                <a:gd name="T2" fmla="*/ 71 w 536"/>
                <a:gd name="T3" fmla="*/ 476 h 1250"/>
                <a:gd name="T4" fmla="*/ 141 w 536"/>
                <a:gd name="T5" fmla="*/ 49 h 1250"/>
                <a:gd name="T6" fmla="*/ 197 w 536"/>
                <a:gd name="T7" fmla="*/ 186 h 12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6" h="1250">
                  <a:moveTo>
                    <a:pt x="0" y="615"/>
                  </a:moveTo>
                  <a:cubicBezTo>
                    <a:pt x="64" y="932"/>
                    <a:pt x="128" y="1250"/>
                    <a:pt x="192" y="1167"/>
                  </a:cubicBezTo>
                  <a:cubicBezTo>
                    <a:pt x="256" y="1084"/>
                    <a:pt x="327" y="238"/>
                    <a:pt x="384" y="119"/>
                  </a:cubicBezTo>
                  <a:cubicBezTo>
                    <a:pt x="441" y="0"/>
                    <a:pt x="488" y="227"/>
                    <a:pt x="536" y="455"/>
                  </a:cubicBezTo>
                </a:path>
              </a:pathLst>
            </a:custGeom>
            <a:noFill/>
            <a:ln w="28575" cap="flat" cmpd="sng">
              <a:solidFill>
                <a:srgbClr val="67A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20" name="Line 59"/>
            <p:cNvSpPr>
              <a:spLocks noChangeShapeType="1"/>
            </p:cNvSpPr>
            <p:nvPr/>
          </p:nvSpPr>
          <p:spPr bwMode="auto">
            <a:xfrm>
              <a:off x="1375" y="1506"/>
              <a:ext cx="0" cy="468"/>
            </a:xfrm>
            <a:prstGeom prst="line">
              <a:avLst/>
            </a:prstGeom>
            <a:noFill/>
            <a:ln w="28575">
              <a:solidFill>
                <a:srgbClr val="67A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21" name="Line 60"/>
            <p:cNvSpPr>
              <a:spLocks noChangeShapeType="1"/>
            </p:cNvSpPr>
            <p:nvPr/>
          </p:nvSpPr>
          <p:spPr bwMode="auto">
            <a:xfrm>
              <a:off x="1444" y="1549"/>
              <a:ext cx="0" cy="468"/>
            </a:xfrm>
            <a:prstGeom prst="line">
              <a:avLst/>
            </a:prstGeom>
            <a:noFill/>
            <a:ln w="28575">
              <a:solidFill>
                <a:srgbClr val="67A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22" name="Freeform 61"/>
            <p:cNvSpPr>
              <a:spLocks/>
            </p:cNvSpPr>
            <p:nvPr/>
          </p:nvSpPr>
          <p:spPr bwMode="auto">
            <a:xfrm>
              <a:off x="1449" y="1689"/>
              <a:ext cx="177" cy="151"/>
            </a:xfrm>
            <a:custGeom>
              <a:avLst/>
              <a:gdLst>
                <a:gd name="T0" fmla="*/ 0 w 320"/>
                <a:gd name="T1" fmla="*/ 68 h 388"/>
                <a:gd name="T2" fmla="*/ 35 w 320"/>
                <a:gd name="T3" fmla="*/ 140 h 388"/>
                <a:gd name="T4" fmla="*/ 71 w 320"/>
                <a:gd name="T5" fmla="*/ 3 h 388"/>
                <a:gd name="T6" fmla="*/ 115 w 320"/>
                <a:gd name="T7" fmla="*/ 121 h 388"/>
                <a:gd name="T8" fmla="*/ 146 w 320"/>
                <a:gd name="T9" fmla="*/ 34 h 388"/>
                <a:gd name="T10" fmla="*/ 177 w 320"/>
                <a:gd name="T11" fmla="*/ 72 h 3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0" h="388">
                  <a:moveTo>
                    <a:pt x="0" y="176"/>
                  </a:moveTo>
                  <a:cubicBezTo>
                    <a:pt x="21" y="282"/>
                    <a:pt x="43" y="388"/>
                    <a:pt x="64" y="360"/>
                  </a:cubicBezTo>
                  <a:cubicBezTo>
                    <a:pt x="85" y="332"/>
                    <a:pt x="104" y="16"/>
                    <a:pt x="128" y="8"/>
                  </a:cubicBezTo>
                  <a:cubicBezTo>
                    <a:pt x="152" y="0"/>
                    <a:pt x="185" y="299"/>
                    <a:pt x="208" y="312"/>
                  </a:cubicBezTo>
                  <a:cubicBezTo>
                    <a:pt x="231" y="325"/>
                    <a:pt x="245" y="109"/>
                    <a:pt x="264" y="88"/>
                  </a:cubicBezTo>
                  <a:cubicBezTo>
                    <a:pt x="283" y="67"/>
                    <a:pt x="303" y="164"/>
                    <a:pt x="320" y="184"/>
                  </a:cubicBezTo>
                </a:path>
              </a:pathLst>
            </a:custGeom>
            <a:noFill/>
            <a:ln w="28575" cap="flat" cmpd="sng">
              <a:solidFill>
                <a:srgbClr val="67A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23" name="Line 62"/>
            <p:cNvSpPr>
              <a:spLocks noChangeShapeType="1"/>
            </p:cNvSpPr>
            <p:nvPr/>
          </p:nvSpPr>
          <p:spPr bwMode="auto">
            <a:xfrm>
              <a:off x="1622" y="1764"/>
              <a:ext cx="3030" cy="3"/>
            </a:xfrm>
            <a:prstGeom prst="line">
              <a:avLst/>
            </a:prstGeom>
            <a:noFill/>
            <a:ln w="28575">
              <a:solidFill>
                <a:srgbClr val="67A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5563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7772400" cy="720080"/>
          </a:xfrm>
        </p:spPr>
        <p:txBody>
          <a:bodyPr/>
          <a:lstStyle/>
          <a:p>
            <a:pPr algn="ctr"/>
            <a:r>
              <a:rPr lang="en-GB" altLang="en-US" sz="3200" b="1" dirty="0" err="1" smtClean="0"/>
              <a:t>Aviation:Tourism</a:t>
            </a:r>
            <a:endParaRPr lang="en-GB" sz="32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56792"/>
            <a:ext cx="8424936" cy="4248472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GB" altLang="en-US" sz="2000" dirty="0">
                <a:solidFill>
                  <a:schemeClr val="tx1"/>
                </a:solidFill>
              </a:rPr>
              <a:t>34 million</a:t>
            </a:r>
            <a:r>
              <a:rPr lang="en-US" altLang="en-US" sz="2000" i="1" dirty="0">
                <a:solidFill>
                  <a:schemeClr val="tx1"/>
                </a:solidFill>
              </a:rPr>
              <a:t> Jobs in tourism supported by air </a:t>
            </a:r>
            <a:r>
              <a:rPr lang="en-GB" altLang="en-US" sz="2000" i="1" dirty="0">
                <a:solidFill>
                  <a:schemeClr val="tx1"/>
                </a:solidFill>
              </a:rPr>
              <a:t>transport</a:t>
            </a:r>
            <a:endParaRPr lang="en-GB" altLang="en-US" sz="2000" dirty="0">
              <a:solidFill>
                <a:schemeClr val="tx1"/>
              </a:solidFill>
            </a:endParaRPr>
          </a:p>
          <a:p>
            <a:pPr marL="0" indent="0">
              <a:buFont typeface="Wingdings" pitchFamily="2" charset="2"/>
              <a:buNone/>
            </a:pPr>
            <a:r>
              <a:rPr lang="en-GB" altLang="en-US" sz="2000" dirty="0">
                <a:solidFill>
                  <a:schemeClr val="tx1"/>
                </a:solidFill>
              </a:rPr>
              <a:t>51% </a:t>
            </a:r>
            <a:r>
              <a:rPr lang="en-GB" altLang="en-US" sz="2000" i="1" dirty="0">
                <a:solidFill>
                  <a:schemeClr val="tx1"/>
                </a:solidFill>
              </a:rPr>
              <a:t>o</a:t>
            </a:r>
            <a:r>
              <a:rPr lang="en-GB" altLang="en-US" sz="2000" i="1" dirty="0" smtClean="0">
                <a:solidFill>
                  <a:schemeClr val="tx1"/>
                </a:solidFill>
              </a:rPr>
              <a:t>f </a:t>
            </a:r>
            <a:r>
              <a:rPr lang="en-GB" altLang="en-US" sz="2000" i="1" dirty="0">
                <a:solidFill>
                  <a:schemeClr val="tx1"/>
                </a:solidFill>
              </a:rPr>
              <a:t>international tourists travel by air.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en-US" sz="2000" i="1" dirty="0">
                <a:solidFill>
                  <a:schemeClr val="tx1"/>
                </a:solidFill>
              </a:rPr>
              <a:t>$ 762 billion </a:t>
            </a:r>
            <a:r>
              <a:rPr lang="en-US" altLang="en-US" sz="2000" i="1" dirty="0" smtClean="0">
                <a:solidFill>
                  <a:schemeClr val="tx1"/>
                </a:solidFill>
              </a:rPr>
              <a:t>contribution </a:t>
            </a:r>
            <a:r>
              <a:rPr lang="en-US" altLang="en-US" sz="2000" i="1" dirty="0">
                <a:solidFill>
                  <a:schemeClr val="tx1"/>
                </a:solidFill>
              </a:rPr>
              <a:t>to world GDP of air </a:t>
            </a:r>
            <a:r>
              <a:rPr lang="en-GB" altLang="en-US" sz="2000" i="1" dirty="0">
                <a:solidFill>
                  <a:schemeClr val="tx1"/>
                </a:solidFill>
              </a:rPr>
              <a:t>transport related tourism</a:t>
            </a:r>
          </a:p>
          <a:p>
            <a:pPr algn="just"/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sz="9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3E7E6-C602-45AB-BDDF-A4A660B9BA2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 descr="10731557_547768285322873_462252977_n">
            <a:hlinkClick r:id="rId2" tgtFrame="&quot;_blank&quot;" tooltip="&quot;Not only sun rises in the morning… #E170 #EstonianAir #VNO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140968"/>
            <a:ext cx="4536504" cy="2520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046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0F2F0-BFBD-49F9-B1B5-93925290005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915816" y="908720"/>
            <a:ext cx="30836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200" b="1" dirty="0" smtClean="0">
                <a:solidFill>
                  <a:srgbClr val="002060"/>
                </a:solidFill>
                <a:latin typeface="+mj-lt"/>
              </a:rPr>
              <a:t>Social Aspects</a:t>
            </a:r>
            <a:endParaRPr lang="en-GB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6028" y="2132856"/>
            <a:ext cx="86409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dirty="0">
                <a:latin typeface="+mn-lt"/>
              </a:rPr>
              <a:t>Aviation brings significant socially</a:t>
            </a:r>
            <a:r>
              <a:rPr lang="en-GB" dirty="0">
                <a:latin typeface="+mn-lt"/>
              </a:rPr>
              <a:t>-related benefits, such as: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latin typeface="+mn-lt"/>
              </a:rPr>
              <a:t>Freedom of mobility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GB" dirty="0">
                <a:latin typeface="+mn-lt"/>
              </a:rPr>
              <a:t>Leisure</a:t>
            </a:r>
            <a:endParaRPr lang="en-US" dirty="0">
              <a:latin typeface="+mn-lt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latin typeface="+mn-lt"/>
              </a:rPr>
              <a:t>Health and </a:t>
            </a:r>
            <a:r>
              <a:rPr lang="en-GB" dirty="0">
                <a:latin typeface="+mn-lt"/>
              </a:rPr>
              <a:t>welfare improvements through </a:t>
            </a:r>
            <a:r>
              <a:rPr lang="en-GB" dirty="0" smtClean="0">
                <a:latin typeface="+mn-lt"/>
              </a:rPr>
              <a:t>poverty reduction</a:t>
            </a:r>
            <a:endParaRPr lang="en-GB" dirty="0">
              <a:latin typeface="+mn-lt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GB" dirty="0">
                <a:latin typeface="+mn-lt"/>
              </a:rPr>
              <a:t>Cultural enrichment and diversity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GB" dirty="0">
                <a:latin typeface="+mn-lt"/>
              </a:rPr>
              <a:t>Connecting global society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GB" dirty="0">
                <a:latin typeface="+mn-lt"/>
              </a:rPr>
              <a:t>Jobs/employment opportunities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496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7772400" cy="936104"/>
          </a:xfrm>
        </p:spPr>
        <p:txBody>
          <a:bodyPr/>
          <a:lstStyle/>
          <a:p>
            <a:pPr algn="ctr"/>
            <a:r>
              <a:rPr lang="en-US" altLang="en-US" sz="2800" b="1" dirty="0"/>
              <a:t>Aviation’s Role in Global Aid and Social Development</a:t>
            </a:r>
            <a:endParaRPr lang="en-GB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44824"/>
            <a:ext cx="8280920" cy="3528392"/>
          </a:xfrm>
        </p:spPr>
        <p:txBody>
          <a:bodyPr/>
          <a:lstStyle/>
          <a:p>
            <a:pPr marL="0" indent="0" algn="just">
              <a:buFont typeface="Wingdings" pitchFamily="2" charset="2"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In times of natural disaster or conflict, communities can </a:t>
            </a:r>
            <a:r>
              <a:rPr lang="en-US" altLang="en-US" sz="2400" dirty="0" smtClean="0">
                <a:solidFill>
                  <a:schemeClr val="tx1"/>
                </a:solidFill>
              </a:rPr>
              <a:t>quickly become </a:t>
            </a:r>
            <a:r>
              <a:rPr lang="en-US" altLang="en-US" sz="2400" dirty="0">
                <a:solidFill>
                  <a:schemeClr val="tx1"/>
                </a:solidFill>
              </a:rPr>
              <a:t>displaced, isolated and left without proper access to </a:t>
            </a:r>
            <a:r>
              <a:rPr lang="en-US" altLang="en-US" sz="2400" dirty="0" smtClean="0">
                <a:solidFill>
                  <a:schemeClr val="tx1"/>
                </a:solidFill>
              </a:rPr>
              <a:t>food, water </a:t>
            </a:r>
            <a:r>
              <a:rPr lang="en-US" altLang="en-US" sz="2400" dirty="0">
                <a:solidFill>
                  <a:schemeClr val="tx1"/>
                </a:solidFill>
              </a:rPr>
              <a:t>and shelter. 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Commercial carriers </a:t>
            </a:r>
            <a:r>
              <a:rPr lang="en-US" altLang="en-US" sz="2400" i="1" u="sng" dirty="0">
                <a:solidFill>
                  <a:schemeClr val="tx1"/>
                </a:solidFill>
              </a:rPr>
              <a:t>fly personnel </a:t>
            </a:r>
            <a:r>
              <a:rPr lang="en-US" altLang="en-US" sz="2400" dirty="0">
                <a:solidFill>
                  <a:schemeClr val="tx1"/>
                </a:solidFill>
              </a:rPr>
              <a:t>between major cities and ships deliver bulk food provisions to the </a:t>
            </a:r>
            <a:r>
              <a:rPr lang="en-GB" altLang="en-US" sz="2400" dirty="0">
                <a:solidFill>
                  <a:schemeClr val="tx1"/>
                </a:solidFill>
              </a:rPr>
              <a:t>nearest ports</a:t>
            </a:r>
            <a:r>
              <a:rPr lang="en-GB" altLang="en-US" sz="2400" dirty="0" smtClean="0">
                <a:solidFill>
                  <a:schemeClr val="tx1"/>
                </a:solidFill>
              </a:rPr>
              <a:t>, etc</a:t>
            </a:r>
            <a:r>
              <a:rPr lang="en-GB" altLang="en-US" sz="2400" dirty="0">
                <a:solidFill>
                  <a:schemeClr val="tx1"/>
                </a:solidFill>
              </a:rPr>
              <a:t>.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In many cases, </a:t>
            </a:r>
            <a:r>
              <a:rPr lang="en-US" altLang="en-US" sz="2400" i="1" dirty="0">
                <a:solidFill>
                  <a:schemeClr val="tx1"/>
                </a:solidFill>
              </a:rPr>
              <a:t>the presence of humanitarian staff depends on the availability of an air service </a:t>
            </a:r>
            <a:r>
              <a:rPr lang="en-US" altLang="en-US" sz="2400" dirty="0">
                <a:solidFill>
                  <a:schemeClr val="tx1"/>
                </a:solidFill>
              </a:rPr>
              <a:t>to get them there and to get them out quickly when necessary.</a:t>
            </a:r>
            <a:endParaRPr lang="en-GB" altLang="en-US" sz="2400" dirty="0">
              <a:solidFill>
                <a:schemeClr val="tx1"/>
              </a:solidFill>
            </a:endParaRPr>
          </a:p>
          <a:p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sz="9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3E7E6-C602-45AB-BDDF-A4A660B9BA2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0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692696"/>
            <a:ext cx="7772400" cy="792088"/>
          </a:xfrm>
        </p:spPr>
        <p:txBody>
          <a:bodyPr/>
          <a:lstStyle/>
          <a:p>
            <a:pPr algn="ctr"/>
            <a:r>
              <a:rPr lang="en-GB" altLang="en-US" sz="2800" b="1" dirty="0" smtClean="0"/>
              <a:t>Aviation: environmental responsibility</a:t>
            </a:r>
            <a:endParaRPr lang="en-GB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00808"/>
            <a:ext cx="8352928" cy="2819400"/>
          </a:xfrm>
        </p:spPr>
        <p:txBody>
          <a:bodyPr/>
          <a:lstStyle/>
          <a:p>
            <a:pPr>
              <a:buFont typeface="Wingdings" pitchFamily="2" charset="2"/>
              <a:buChar char="Ø"/>
              <a:defRPr/>
            </a:pPr>
            <a:r>
              <a:rPr lang="en-GB" sz="2400" dirty="0">
                <a:solidFill>
                  <a:schemeClr val="tx1"/>
                </a:solidFill>
              </a:rPr>
              <a:t>Worldwide, flights produced 705 million tonnes of CO2 in 2013. </a:t>
            </a:r>
            <a:endParaRPr lang="en-GB" sz="2400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GB" sz="2400" i="1" dirty="0" smtClean="0">
                <a:solidFill>
                  <a:schemeClr val="tx1"/>
                </a:solidFill>
              </a:rPr>
              <a:t>2</a:t>
            </a:r>
            <a:r>
              <a:rPr lang="en-GB" sz="2400" i="1" dirty="0">
                <a:solidFill>
                  <a:schemeClr val="tx1"/>
                </a:solidFill>
              </a:rPr>
              <a:t>% of global CO2 </a:t>
            </a:r>
            <a:r>
              <a:rPr lang="en-GB" sz="2400" i="1" dirty="0" smtClean="0">
                <a:solidFill>
                  <a:schemeClr val="tx1"/>
                </a:solidFill>
              </a:rPr>
              <a:t>emissions </a:t>
            </a:r>
            <a:r>
              <a:rPr lang="en-GB" sz="1800" i="1" dirty="0" smtClean="0">
                <a:solidFill>
                  <a:schemeClr val="tx1"/>
                </a:solidFill>
              </a:rPr>
              <a:t>(</a:t>
            </a:r>
            <a:r>
              <a:rPr lang="en-GB" sz="2400" dirty="0" smtClean="0">
                <a:solidFill>
                  <a:schemeClr val="tx1"/>
                </a:solidFill>
              </a:rPr>
              <a:t> </a:t>
            </a:r>
            <a:r>
              <a:rPr lang="en-GB" sz="1800" dirty="0">
                <a:solidFill>
                  <a:schemeClr val="tx1"/>
                </a:solidFill>
              </a:rPr>
              <a:t>g</a:t>
            </a:r>
            <a:r>
              <a:rPr lang="en-GB" sz="1800" dirty="0" smtClean="0">
                <a:solidFill>
                  <a:schemeClr val="tx1"/>
                </a:solidFill>
              </a:rPr>
              <a:t>lobally</a:t>
            </a:r>
            <a:r>
              <a:rPr lang="en-GB" sz="1800" dirty="0">
                <a:solidFill>
                  <a:schemeClr val="tx1"/>
                </a:solidFill>
              </a:rPr>
              <a:t>, humans produced over 36 billion tonnes of </a:t>
            </a:r>
            <a:r>
              <a:rPr lang="en-GB" sz="1800" dirty="0" smtClean="0">
                <a:solidFill>
                  <a:schemeClr val="tx1"/>
                </a:solidFill>
              </a:rPr>
              <a:t>CO2)</a:t>
            </a:r>
            <a:r>
              <a:rPr lang="en-GB" sz="2400" dirty="0" smtClean="0">
                <a:solidFill>
                  <a:schemeClr val="tx1"/>
                </a:solidFill>
              </a:rPr>
              <a:t>. </a:t>
            </a:r>
            <a:endParaRPr lang="en-GB" sz="2400" i="1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GB" sz="2400" i="1" dirty="0">
                <a:solidFill>
                  <a:schemeClr val="tx1"/>
                </a:solidFill>
              </a:rPr>
              <a:t>70% Aviation emissions per passenger </a:t>
            </a:r>
            <a:r>
              <a:rPr lang="en-GB" sz="2400" i="1" dirty="0" smtClean="0">
                <a:solidFill>
                  <a:schemeClr val="tx1"/>
                </a:solidFill>
              </a:rPr>
              <a:t>kilometre</a:t>
            </a:r>
            <a:r>
              <a:rPr lang="en-US" sz="2400" i="1" dirty="0" smtClean="0">
                <a:solidFill>
                  <a:schemeClr val="tx1"/>
                </a:solidFill>
              </a:rPr>
              <a:t> </a:t>
            </a:r>
            <a:r>
              <a:rPr lang="en-US" sz="2400" i="1" dirty="0">
                <a:solidFill>
                  <a:schemeClr val="tx1"/>
                </a:solidFill>
              </a:rPr>
              <a:t>are over 70% less than in the </a:t>
            </a:r>
            <a:r>
              <a:rPr lang="en-GB" sz="2400" i="1" dirty="0">
                <a:solidFill>
                  <a:schemeClr val="tx1"/>
                </a:solidFill>
              </a:rPr>
              <a:t>1960s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GB" sz="2400" i="1" u="sng" dirty="0" smtClean="0">
                <a:solidFill>
                  <a:schemeClr val="tx1"/>
                </a:solidFill>
              </a:rPr>
              <a:t>High </a:t>
            </a:r>
            <a:r>
              <a:rPr lang="en-GB" sz="2400" i="1" u="sng" dirty="0" err="1">
                <a:solidFill>
                  <a:schemeClr val="tx1"/>
                </a:solidFill>
              </a:rPr>
              <a:t>ocupancy</a:t>
            </a:r>
            <a:r>
              <a:rPr lang="en-GB" sz="2400" i="1" u="sng" dirty="0">
                <a:solidFill>
                  <a:schemeClr val="tx1"/>
                </a:solidFill>
              </a:rPr>
              <a:t>:</a:t>
            </a:r>
          </a:p>
          <a:p>
            <a:pPr>
              <a:buFontTx/>
              <a:buChar char="-"/>
              <a:defRPr/>
            </a:pPr>
            <a:r>
              <a:rPr lang="en-GB" sz="2400" i="1" dirty="0">
                <a:solidFill>
                  <a:schemeClr val="tx1"/>
                </a:solidFill>
              </a:rPr>
              <a:t>Aircraft 77%</a:t>
            </a:r>
          </a:p>
          <a:p>
            <a:pPr>
              <a:buFontTx/>
              <a:buChar char="-"/>
              <a:defRPr/>
            </a:pPr>
            <a:r>
              <a:rPr lang="en-GB" sz="2400" i="1" dirty="0">
                <a:solidFill>
                  <a:schemeClr val="tx1"/>
                </a:solidFill>
              </a:rPr>
              <a:t>Train 40%</a:t>
            </a:r>
          </a:p>
          <a:p>
            <a:pPr>
              <a:buFontTx/>
              <a:buChar char="-"/>
              <a:defRPr/>
            </a:pPr>
            <a:r>
              <a:rPr lang="en-GB" sz="2400" i="1" dirty="0">
                <a:solidFill>
                  <a:schemeClr val="tx1"/>
                </a:solidFill>
              </a:rPr>
              <a:t>Coach 60%</a:t>
            </a:r>
          </a:p>
          <a:p>
            <a:pPr>
              <a:buFontTx/>
              <a:buChar char="-"/>
              <a:defRPr/>
            </a:pPr>
            <a:r>
              <a:rPr lang="en-GB" sz="2400" i="1" dirty="0">
                <a:solidFill>
                  <a:schemeClr val="tx1"/>
                </a:solidFill>
              </a:rPr>
              <a:t>Car 30%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GB" sz="2400" i="1" dirty="0">
              <a:solidFill>
                <a:schemeClr val="tx1"/>
              </a:solidFill>
            </a:endParaRPr>
          </a:p>
          <a:p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sz="9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3E7E6-C602-45AB-BDDF-A4A660B9BA2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9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B0DB9-4CE7-FB40-AFCB-CB84B4B46D34}" type="datetime2">
              <a:rPr lang="en-GB" smtClean="0"/>
              <a:t>Thursday, 13 November 2014</a:t>
            </a:fld>
            <a:endParaRPr lang="en-US" sz="9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MSc Short Course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0F2F0-BFBD-49F9-B1B5-93925290005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87624" y="922090"/>
            <a:ext cx="6991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Environmental Challenges</a:t>
            </a:r>
            <a:endParaRPr lang="en-GB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5294" y="2265689"/>
            <a:ext cx="1728787" cy="1079500"/>
          </a:xfrm>
          <a:prstGeom prst="rect">
            <a:avLst/>
          </a:prstGeom>
          <a:solidFill>
            <a:srgbClr val="CCFFCC"/>
          </a:solidFill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263107" y="1739417"/>
            <a:ext cx="4287837" cy="1676172"/>
            <a:chOff x="2252" y="2907"/>
            <a:chExt cx="2791" cy="1195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2" y="2934"/>
              <a:ext cx="1344" cy="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3657" y="2907"/>
              <a:ext cx="124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>
                <a:lnSpc>
                  <a:spcPct val="110000"/>
                </a:lnSpc>
                <a:spcBef>
                  <a:spcPts val="1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heSans Q5 Plain" pitchFamily="2" charset="0"/>
                </a:defRPr>
              </a:lvl1pPr>
              <a:lvl2pPr marL="742950" indent="-285750" algn="l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Char char="–"/>
                <a:defRPr sz="2400">
                  <a:solidFill>
                    <a:schemeClr val="tx1"/>
                  </a:solidFill>
                  <a:latin typeface="TheSans Q5 Plain" pitchFamily="2" charset="0"/>
                </a:defRPr>
              </a:lvl2pPr>
              <a:lvl3pPr marL="1143000" indent="-228600" algn="l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Char char="•"/>
                <a:defRPr sz="2200">
                  <a:solidFill>
                    <a:schemeClr val="tx1"/>
                  </a:solidFill>
                  <a:latin typeface="TheSans Q5 Plain" pitchFamily="2" charset="0"/>
                </a:defRPr>
              </a:lvl3pPr>
              <a:lvl4pPr marL="1600200" indent="-228600" algn="l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Char char="–"/>
                <a:defRPr sz="2200">
                  <a:solidFill>
                    <a:schemeClr val="tx1"/>
                  </a:solidFill>
                  <a:latin typeface="TheSans Q5 Plain" pitchFamily="2" charset="0"/>
                </a:defRPr>
              </a:lvl4pPr>
              <a:lvl5pPr marL="2057400" indent="-228600" algn="l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Char char="»"/>
                <a:defRPr sz="2200">
                  <a:solidFill>
                    <a:schemeClr val="tx1"/>
                  </a:solidFill>
                  <a:latin typeface="TheSans Q5 Plain" pitchFamily="2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200">
                  <a:solidFill>
                    <a:schemeClr val="tx1"/>
                  </a:solidFill>
                  <a:latin typeface="TheSans Q5 Plain" pitchFamily="2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200">
                  <a:solidFill>
                    <a:schemeClr val="tx1"/>
                  </a:solidFill>
                  <a:latin typeface="TheSans Q5 Plain" pitchFamily="2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200">
                  <a:solidFill>
                    <a:schemeClr val="tx1"/>
                  </a:solidFill>
                  <a:latin typeface="TheSans Q5 Plain" pitchFamily="2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200">
                  <a:solidFill>
                    <a:schemeClr val="tx1"/>
                  </a:solidFill>
                  <a:latin typeface="TheSans Q5 Plain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 b="1" dirty="0">
                  <a:latin typeface="Times New Roman" pitchFamily="18" charset="0"/>
                </a:rPr>
                <a:t>Global climate</a:t>
              </a: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657" y="3177"/>
              <a:ext cx="1386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>
                <a:lnSpc>
                  <a:spcPct val="110000"/>
                </a:lnSpc>
                <a:spcBef>
                  <a:spcPts val="1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heSans Q5 Plain" pitchFamily="2" charset="0"/>
                </a:defRPr>
              </a:lvl1pPr>
              <a:lvl2pPr marL="742950" indent="-285750" algn="l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Char char="–"/>
                <a:defRPr sz="2400">
                  <a:solidFill>
                    <a:schemeClr val="tx1"/>
                  </a:solidFill>
                  <a:latin typeface="TheSans Q5 Plain" pitchFamily="2" charset="0"/>
                </a:defRPr>
              </a:lvl2pPr>
              <a:lvl3pPr marL="1143000" indent="-228600" algn="l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Char char="•"/>
                <a:defRPr sz="2200">
                  <a:solidFill>
                    <a:schemeClr val="tx1"/>
                  </a:solidFill>
                  <a:latin typeface="TheSans Q5 Plain" pitchFamily="2" charset="0"/>
                </a:defRPr>
              </a:lvl3pPr>
              <a:lvl4pPr marL="1600200" indent="-228600" algn="l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Char char="–"/>
                <a:defRPr sz="2200">
                  <a:solidFill>
                    <a:schemeClr val="tx1"/>
                  </a:solidFill>
                  <a:latin typeface="TheSans Q5 Plain" pitchFamily="2" charset="0"/>
                </a:defRPr>
              </a:lvl4pPr>
              <a:lvl5pPr marL="2057400" indent="-228600" algn="l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Char char="»"/>
                <a:defRPr sz="2200">
                  <a:solidFill>
                    <a:schemeClr val="tx1"/>
                  </a:solidFill>
                  <a:latin typeface="TheSans Q5 Plain" pitchFamily="2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200">
                  <a:solidFill>
                    <a:schemeClr val="tx1"/>
                  </a:solidFill>
                  <a:latin typeface="TheSans Q5 Plain" pitchFamily="2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200">
                  <a:solidFill>
                    <a:schemeClr val="tx1"/>
                  </a:solidFill>
                  <a:latin typeface="TheSans Q5 Plain" pitchFamily="2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200">
                  <a:solidFill>
                    <a:schemeClr val="tx1"/>
                  </a:solidFill>
                  <a:latin typeface="TheSans Q5 Plain" pitchFamily="2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200">
                  <a:solidFill>
                    <a:schemeClr val="tx1"/>
                  </a:solidFill>
                  <a:latin typeface="TheSans Q5 Plain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>
                  <a:latin typeface="Times New Roman" pitchFamily="18" charset="0"/>
                </a:rPr>
                <a:t>The potential impact of aviation on global climate</a:t>
              </a:r>
            </a:p>
          </p:txBody>
        </p:sp>
      </p:grp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251247" y="1657431"/>
            <a:ext cx="27368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lnSpc>
                <a:spcPct val="110000"/>
              </a:lnSpc>
              <a:spcBef>
                <a:spcPts val="1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heSans Q5 Plain" pitchFamily="2" charset="0"/>
              </a:defRPr>
            </a:lvl1pPr>
            <a:lvl2pPr marL="742950" indent="-285750" algn="l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Char char="–"/>
              <a:defRPr sz="2400">
                <a:solidFill>
                  <a:schemeClr val="tx1"/>
                </a:solidFill>
                <a:latin typeface="TheSans Q5 Plain" pitchFamily="2" charset="0"/>
              </a:defRPr>
            </a:lvl2pPr>
            <a:lvl3pPr marL="1143000" indent="-228600" algn="l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Char char="•"/>
              <a:defRPr sz="2200">
                <a:solidFill>
                  <a:schemeClr val="tx1"/>
                </a:solidFill>
                <a:latin typeface="TheSans Q5 Plain" pitchFamily="2" charset="0"/>
              </a:defRPr>
            </a:lvl3pPr>
            <a:lvl4pPr marL="1600200" indent="-228600" algn="l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Char char="–"/>
              <a:defRPr sz="2200">
                <a:solidFill>
                  <a:schemeClr val="tx1"/>
                </a:solidFill>
                <a:latin typeface="TheSans Q5 Plain" pitchFamily="2" charset="0"/>
              </a:defRPr>
            </a:lvl4pPr>
            <a:lvl5pPr marL="2057400" indent="-228600" algn="l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Char char="»"/>
              <a:defRPr sz="2200">
                <a:solidFill>
                  <a:schemeClr val="tx1"/>
                </a:solidFill>
                <a:latin typeface="TheSans Q5 Plain" pitchFamily="2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Char char="»"/>
              <a:defRPr sz="2200">
                <a:solidFill>
                  <a:schemeClr val="tx1"/>
                </a:solidFill>
                <a:latin typeface="TheSans Q5 Plain" pitchFamily="2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Char char="»"/>
              <a:defRPr sz="2200">
                <a:solidFill>
                  <a:schemeClr val="tx1"/>
                </a:solidFill>
                <a:latin typeface="TheSans Q5 Plain" pitchFamily="2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Char char="»"/>
              <a:defRPr sz="2200">
                <a:solidFill>
                  <a:schemeClr val="tx1"/>
                </a:solidFill>
                <a:latin typeface="TheSans Q5 Plain" pitchFamily="2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Char char="»"/>
              <a:defRPr sz="2200">
                <a:solidFill>
                  <a:schemeClr val="tx1"/>
                </a:solidFill>
                <a:latin typeface="TheSans Q5 Plain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Community Noise Impacts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1400" dirty="0">
              <a:solidFill>
                <a:schemeClr val="tx2"/>
              </a:solidFill>
            </a:endParaRP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843463"/>
            <a:ext cx="2160587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518275" y="3101975"/>
            <a:ext cx="206533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lnSpc>
                <a:spcPct val="110000"/>
              </a:lnSpc>
              <a:spcBef>
                <a:spcPts val="1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heSans Q5 Plain" pitchFamily="2" charset="0"/>
              </a:defRPr>
            </a:lvl1pPr>
            <a:lvl2pPr marL="742950" indent="-285750" algn="l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Char char="–"/>
              <a:defRPr sz="2400">
                <a:solidFill>
                  <a:schemeClr val="tx1"/>
                </a:solidFill>
                <a:latin typeface="TheSans Q5 Plain" pitchFamily="2" charset="0"/>
              </a:defRPr>
            </a:lvl2pPr>
            <a:lvl3pPr marL="1143000" indent="-228600" algn="l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Char char="•"/>
              <a:defRPr sz="2200">
                <a:solidFill>
                  <a:schemeClr val="tx1"/>
                </a:solidFill>
                <a:latin typeface="TheSans Q5 Plain" pitchFamily="2" charset="0"/>
              </a:defRPr>
            </a:lvl3pPr>
            <a:lvl4pPr marL="1600200" indent="-228600" algn="l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Char char="–"/>
              <a:defRPr sz="2200">
                <a:solidFill>
                  <a:schemeClr val="tx1"/>
                </a:solidFill>
                <a:latin typeface="TheSans Q5 Plain" pitchFamily="2" charset="0"/>
              </a:defRPr>
            </a:lvl4pPr>
            <a:lvl5pPr marL="2057400" indent="-228600" algn="l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Char char="»"/>
              <a:defRPr sz="2200">
                <a:solidFill>
                  <a:schemeClr val="tx1"/>
                </a:solidFill>
                <a:latin typeface="TheSans Q5 Plain" pitchFamily="2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Char char="»"/>
              <a:defRPr sz="2200">
                <a:solidFill>
                  <a:schemeClr val="tx1"/>
                </a:solidFill>
                <a:latin typeface="TheSans Q5 Plain" pitchFamily="2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Char char="»"/>
              <a:defRPr sz="2200">
                <a:solidFill>
                  <a:schemeClr val="tx1"/>
                </a:solidFill>
                <a:latin typeface="TheSans Q5 Plain" pitchFamily="2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Char char="»"/>
              <a:defRPr sz="2200">
                <a:solidFill>
                  <a:schemeClr val="tx1"/>
                </a:solidFill>
                <a:latin typeface="TheSans Q5 Plain" pitchFamily="2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Char char="»"/>
              <a:defRPr sz="2200">
                <a:solidFill>
                  <a:schemeClr val="tx1"/>
                </a:solidFill>
                <a:latin typeface="TheSans Q5 Plain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latin typeface="Times New Roman" pitchFamily="18" charset="0"/>
              </a:rPr>
              <a:t>Air Quality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1400" dirty="0">
              <a:solidFill>
                <a:schemeClr val="tx2"/>
              </a:solidFill>
            </a:endParaRPr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4652963"/>
            <a:ext cx="2782888" cy="2005012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6051550" y="3700463"/>
            <a:ext cx="25923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lnSpc>
                <a:spcPct val="110000"/>
              </a:lnSpc>
              <a:spcBef>
                <a:spcPts val="1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heSans Q5 Plain" pitchFamily="2" charset="0"/>
              </a:defRPr>
            </a:lvl1pPr>
            <a:lvl2pPr marL="742950" indent="-285750" algn="l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Char char="–"/>
              <a:defRPr sz="2400">
                <a:solidFill>
                  <a:schemeClr val="tx1"/>
                </a:solidFill>
                <a:latin typeface="TheSans Q5 Plain" pitchFamily="2" charset="0"/>
              </a:defRPr>
            </a:lvl2pPr>
            <a:lvl3pPr marL="1143000" indent="-228600" algn="l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Char char="•"/>
              <a:defRPr sz="2200">
                <a:solidFill>
                  <a:schemeClr val="tx1"/>
                </a:solidFill>
                <a:latin typeface="TheSans Q5 Plain" pitchFamily="2" charset="0"/>
              </a:defRPr>
            </a:lvl3pPr>
            <a:lvl4pPr marL="1600200" indent="-228600" algn="l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Char char="–"/>
              <a:defRPr sz="2200">
                <a:solidFill>
                  <a:schemeClr val="tx1"/>
                </a:solidFill>
                <a:latin typeface="TheSans Q5 Plain" pitchFamily="2" charset="0"/>
              </a:defRPr>
            </a:lvl4pPr>
            <a:lvl5pPr marL="2057400" indent="-228600" algn="l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Char char="»"/>
              <a:defRPr sz="2200">
                <a:solidFill>
                  <a:schemeClr val="tx1"/>
                </a:solidFill>
                <a:latin typeface="TheSans Q5 Plain" pitchFamily="2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Char char="»"/>
              <a:defRPr sz="2200">
                <a:solidFill>
                  <a:schemeClr val="tx1"/>
                </a:solidFill>
                <a:latin typeface="TheSans Q5 Plain" pitchFamily="2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Char char="»"/>
              <a:defRPr sz="2200">
                <a:solidFill>
                  <a:schemeClr val="tx1"/>
                </a:solidFill>
                <a:latin typeface="TheSans Q5 Plain" pitchFamily="2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Char char="»"/>
              <a:defRPr sz="2200">
                <a:solidFill>
                  <a:schemeClr val="tx1"/>
                </a:solidFill>
                <a:latin typeface="TheSans Q5 Plain" pitchFamily="2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Char char="»"/>
              <a:defRPr sz="2200">
                <a:solidFill>
                  <a:schemeClr val="tx1"/>
                </a:solidFill>
                <a:latin typeface="TheSans Q5 Plain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Limiting or reducing impact of aviation on local air quality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1400">
              <a:solidFill>
                <a:schemeClr val="tx2"/>
              </a:solidFill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484069" y="3881438"/>
            <a:ext cx="17512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lnSpc>
                <a:spcPct val="110000"/>
              </a:lnSpc>
              <a:spcBef>
                <a:spcPts val="1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heSans Q5 Plain" pitchFamily="2" charset="0"/>
              </a:defRPr>
            </a:lvl1pPr>
            <a:lvl2pPr marL="742950" indent="-285750" algn="l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Char char="–"/>
              <a:defRPr sz="2400">
                <a:solidFill>
                  <a:schemeClr val="tx1"/>
                </a:solidFill>
                <a:latin typeface="TheSans Q5 Plain" pitchFamily="2" charset="0"/>
              </a:defRPr>
            </a:lvl2pPr>
            <a:lvl3pPr marL="1143000" indent="-228600" algn="l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Char char="•"/>
              <a:defRPr sz="2200">
                <a:solidFill>
                  <a:schemeClr val="tx1"/>
                </a:solidFill>
                <a:latin typeface="TheSans Q5 Plain" pitchFamily="2" charset="0"/>
              </a:defRPr>
            </a:lvl3pPr>
            <a:lvl4pPr marL="1600200" indent="-228600" algn="l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Char char="–"/>
              <a:defRPr sz="2200">
                <a:solidFill>
                  <a:schemeClr val="tx1"/>
                </a:solidFill>
                <a:latin typeface="TheSans Q5 Plain" pitchFamily="2" charset="0"/>
              </a:defRPr>
            </a:lvl4pPr>
            <a:lvl5pPr marL="2057400" indent="-228600" algn="l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Char char="»"/>
              <a:defRPr sz="2200">
                <a:solidFill>
                  <a:schemeClr val="tx1"/>
                </a:solidFill>
                <a:latin typeface="TheSans Q5 Plain" pitchFamily="2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Char char="»"/>
              <a:defRPr sz="2200">
                <a:solidFill>
                  <a:schemeClr val="tx1"/>
                </a:solidFill>
                <a:latin typeface="TheSans Q5 Plain" pitchFamily="2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Char char="»"/>
              <a:defRPr sz="2200">
                <a:solidFill>
                  <a:schemeClr val="tx1"/>
                </a:solidFill>
                <a:latin typeface="TheSans Q5 Plain" pitchFamily="2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Char char="»"/>
              <a:defRPr sz="2200">
                <a:solidFill>
                  <a:schemeClr val="tx1"/>
                </a:solidFill>
                <a:latin typeface="TheSans Q5 Plain" pitchFamily="2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Char char="»"/>
              <a:defRPr sz="2200">
                <a:solidFill>
                  <a:schemeClr val="tx1"/>
                </a:solidFill>
                <a:latin typeface="TheSans Q5 Plain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Quality</a:t>
            </a:r>
          </a:p>
        </p:txBody>
      </p: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327025" y="4221163"/>
            <a:ext cx="23764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lnSpc>
                <a:spcPct val="110000"/>
              </a:lnSpc>
              <a:spcBef>
                <a:spcPts val="1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heSans Q5 Plain" pitchFamily="2" charset="0"/>
              </a:defRPr>
            </a:lvl1pPr>
            <a:lvl2pPr marL="742950" indent="-285750" algn="l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Char char="–"/>
              <a:defRPr sz="2400">
                <a:solidFill>
                  <a:schemeClr val="tx1"/>
                </a:solidFill>
                <a:latin typeface="TheSans Q5 Plain" pitchFamily="2" charset="0"/>
              </a:defRPr>
            </a:lvl2pPr>
            <a:lvl3pPr marL="1143000" indent="-228600" algn="l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Char char="•"/>
              <a:defRPr sz="2200">
                <a:solidFill>
                  <a:schemeClr val="tx1"/>
                </a:solidFill>
                <a:latin typeface="TheSans Q5 Plain" pitchFamily="2" charset="0"/>
              </a:defRPr>
            </a:lvl3pPr>
            <a:lvl4pPr marL="1600200" indent="-228600" algn="l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Char char="–"/>
              <a:defRPr sz="2200">
                <a:solidFill>
                  <a:schemeClr val="tx1"/>
                </a:solidFill>
                <a:latin typeface="TheSans Q5 Plain" pitchFamily="2" charset="0"/>
              </a:defRPr>
            </a:lvl4pPr>
            <a:lvl5pPr marL="2057400" indent="-228600" algn="l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Char char="»"/>
              <a:defRPr sz="2200">
                <a:solidFill>
                  <a:schemeClr val="tx1"/>
                </a:solidFill>
                <a:latin typeface="TheSans Q5 Plain" pitchFamily="2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Char char="»"/>
              <a:defRPr sz="2200">
                <a:solidFill>
                  <a:schemeClr val="tx1"/>
                </a:solidFill>
                <a:latin typeface="TheSans Q5 Plain" pitchFamily="2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Char char="»"/>
              <a:defRPr sz="2200">
                <a:solidFill>
                  <a:schemeClr val="tx1"/>
                </a:solidFill>
                <a:latin typeface="TheSans Q5 Plain" pitchFamily="2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Char char="»"/>
              <a:defRPr sz="2200">
                <a:solidFill>
                  <a:schemeClr val="tx1"/>
                </a:solidFill>
                <a:latin typeface="TheSans Q5 Plain" pitchFamily="2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Char char="»"/>
              <a:defRPr sz="2200">
                <a:solidFill>
                  <a:schemeClr val="tx1"/>
                </a:solidFill>
                <a:latin typeface="TheSans Q5 Plain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Reducing significant impacts on local water quality</a:t>
            </a:r>
            <a:endParaRPr lang="en-US" altLang="en-US" sz="1400"/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1400">
              <a:solidFill>
                <a:schemeClr val="tx2"/>
              </a:solidFill>
            </a:endParaRPr>
          </a:p>
        </p:txBody>
      </p:sp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2586038" y="4395788"/>
            <a:ext cx="29940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lnSpc>
                <a:spcPct val="110000"/>
              </a:lnSpc>
              <a:spcBef>
                <a:spcPts val="1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heSans Q5 Plain" pitchFamily="2" charset="0"/>
              </a:defRPr>
            </a:lvl1pPr>
            <a:lvl2pPr marL="742950" indent="-285750" algn="l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Char char="–"/>
              <a:defRPr sz="2400">
                <a:solidFill>
                  <a:schemeClr val="tx1"/>
                </a:solidFill>
                <a:latin typeface="TheSans Q5 Plain" pitchFamily="2" charset="0"/>
              </a:defRPr>
            </a:lvl2pPr>
            <a:lvl3pPr marL="1143000" indent="-228600" algn="l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Char char="•"/>
              <a:defRPr sz="2200">
                <a:solidFill>
                  <a:schemeClr val="tx1"/>
                </a:solidFill>
                <a:latin typeface="TheSans Q5 Plain" pitchFamily="2" charset="0"/>
              </a:defRPr>
            </a:lvl3pPr>
            <a:lvl4pPr marL="1600200" indent="-228600" algn="l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Char char="–"/>
              <a:defRPr sz="2200">
                <a:solidFill>
                  <a:schemeClr val="tx1"/>
                </a:solidFill>
                <a:latin typeface="TheSans Q5 Plain" pitchFamily="2" charset="0"/>
              </a:defRPr>
            </a:lvl4pPr>
            <a:lvl5pPr marL="2057400" indent="-228600" algn="l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Char char="»"/>
              <a:defRPr sz="2200">
                <a:solidFill>
                  <a:schemeClr val="tx1"/>
                </a:solidFill>
                <a:latin typeface="TheSans Q5 Plain" pitchFamily="2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Char char="»"/>
              <a:defRPr sz="2200">
                <a:solidFill>
                  <a:schemeClr val="tx1"/>
                </a:solidFill>
                <a:latin typeface="TheSans Q5 Plain" pitchFamily="2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Char char="»"/>
              <a:defRPr sz="2200">
                <a:solidFill>
                  <a:schemeClr val="tx1"/>
                </a:solidFill>
                <a:latin typeface="TheSans Q5 Plain" pitchFamily="2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Char char="»"/>
              <a:defRPr sz="2200">
                <a:solidFill>
                  <a:schemeClr val="tx1"/>
                </a:solidFill>
                <a:latin typeface="TheSans Q5 Plain" pitchFamily="2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Char char="»"/>
              <a:defRPr sz="2200">
                <a:solidFill>
                  <a:schemeClr val="tx1"/>
                </a:solidFill>
                <a:latin typeface="TheSans Q5 Plain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Waste management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dirty="0"/>
              <a:t>Reducing waste /solid or liquid</a:t>
            </a:r>
          </a:p>
        </p:txBody>
      </p:sp>
    </p:spTree>
    <p:extLst>
      <p:ext uri="{BB962C8B-B14F-4D97-AF65-F5344CB8AC3E}">
        <p14:creationId xmlns:p14="http://schemas.microsoft.com/office/powerpoint/2010/main" val="252105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7772400" cy="792088"/>
          </a:xfrm>
        </p:spPr>
        <p:txBody>
          <a:bodyPr/>
          <a:lstStyle/>
          <a:p>
            <a:pPr algn="ctr"/>
            <a:r>
              <a:rPr lang="en-GB" altLang="en-US" sz="2800" b="1" dirty="0" smtClean="0"/>
              <a:t>The Four Pillar Strategy</a:t>
            </a:r>
            <a:endParaRPr lang="en-GB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72816"/>
            <a:ext cx="7772400" cy="18002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altLang="en-US" sz="2400" b="1" dirty="0">
                <a:solidFill>
                  <a:schemeClr val="tx1"/>
                </a:solidFill>
              </a:rPr>
              <a:t>1) Invest in new technology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􀂃 Including sustainable aviation </a:t>
            </a:r>
            <a:r>
              <a:rPr lang="en-US" altLang="en-US" sz="2400" b="1" dirty="0">
                <a:solidFill>
                  <a:schemeClr val="tx1"/>
                </a:solidFill>
              </a:rPr>
              <a:t>biofuels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en-US" sz="2400" b="1" dirty="0">
                <a:solidFill>
                  <a:schemeClr val="tx1"/>
                </a:solidFill>
              </a:rPr>
              <a:t>2) Fly using more efficient operations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en-US" sz="2400" b="1" dirty="0">
                <a:solidFill>
                  <a:schemeClr val="tx1"/>
                </a:solidFill>
              </a:rPr>
              <a:t>3) Build and use efficient </a:t>
            </a:r>
            <a:r>
              <a:rPr lang="en-GB" altLang="en-US" sz="2400" b="1" dirty="0">
                <a:solidFill>
                  <a:schemeClr val="tx1"/>
                </a:solidFill>
              </a:rPr>
              <a:t>infrastructure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en-US" sz="2400" b="1" dirty="0">
                <a:solidFill>
                  <a:schemeClr val="tx1"/>
                </a:solidFill>
              </a:rPr>
              <a:t>4) Use effective economic measures</a:t>
            </a:r>
            <a:endParaRPr lang="en-GB" alt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MSc Short Course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3E7E6-C602-45AB-BDDF-A4A660B9BA2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132513"/>
            <a:ext cx="19145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rgbClr val="4D664D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465763"/>
            <a:ext cx="19145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rgbClr val="4D664D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3" y="5132388"/>
            <a:ext cx="1914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rgbClr val="4D664D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5580063"/>
            <a:ext cx="2262187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rgbClr val="4D664D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5197475"/>
            <a:ext cx="2032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rgbClr val="4D664D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5656263"/>
            <a:ext cx="24907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rgbClr val="4D664D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52963"/>
            <a:ext cx="2520950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rgbClr val="4D664D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5561013"/>
            <a:ext cx="20669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rgbClr val="4D664D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649788"/>
            <a:ext cx="20510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rgbClr val="4D664D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22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3877</TotalTime>
  <Words>1584</Words>
  <Application>Microsoft Office PowerPoint</Application>
  <PresentationFormat>On-screen Show (4:3)</PresentationFormat>
  <Paragraphs>308</Paragraphs>
  <Slides>36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Blank Presentation</vt:lpstr>
      <vt:lpstr>Sustainable aviation: how to implement the concept in Estonia? </vt:lpstr>
      <vt:lpstr>Sustainability. </vt:lpstr>
      <vt:lpstr>Aviation, an Economic Engine</vt:lpstr>
      <vt:lpstr>Aviation:Tourism</vt:lpstr>
      <vt:lpstr>PowerPoint Presentation</vt:lpstr>
      <vt:lpstr>Aviation’s Role in Global Aid and Social Development</vt:lpstr>
      <vt:lpstr>Aviation: environmental responsibility</vt:lpstr>
      <vt:lpstr>PowerPoint Presentation</vt:lpstr>
      <vt:lpstr>The Four Pillar Strategy</vt:lpstr>
      <vt:lpstr>Global Industry Targets</vt:lpstr>
      <vt:lpstr>Three Imperatives</vt:lpstr>
      <vt:lpstr>Aircraft Emissions in the Environment </vt:lpstr>
      <vt:lpstr>Sustainable Aviation — The Problem </vt:lpstr>
      <vt:lpstr>Sustainable Aviation — The Initiative</vt:lpstr>
      <vt:lpstr>Research Thrusts</vt:lpstr>
      <vt:lpstr>PowerPoint Presentation</vt:lpstr>
      <vt:lpstr>PowerPoint Presentation</vt:lpstr>
      <vt:lpstr>Biofuel Opportunities</vt:lpstr>
      <vt:lpstr>Collaboration on Infrastructure  </vt:lpstr>
      <vt:lpstr>PowerPoint Presentation</vt:lpstr>
      <vt:lpstr>Exploring the Interdependences</vt:lpstr>
      <vt:lpstr>Stakeholders</vt:lpstr>
      <vt:lpstr>Target_short-term: reducing noise &amp; CO2</vt:lpstr>
      <vt:lpstr>PowerPoint Presentation</vt:lpstr>
      <vt:lpstr>PowerPoint Presentation</vt:lpstr>
      <vt:lpstr>How to implement the sustainability concept in Estonia; case study: Tallinn/Tartu Airport(s)</vt:lpstr>
      <vt:lpstr>Approach </vt:lpstr>
      <vt:lpstr>PowerPoint Presentation</vt:lpstr>
      <vt:lpstr>PowerPoint Presentation</vt:lpstr>
      <vt:lpstr>PowerPoint Presentation</vt:lpstr>
      <vt:lpstr>Phase 3. Stakeholder feed-back on draft strategy </vt:lpstr>
      <vt:lpstr>Phase 4. Identify possible projects and funding sources  </vt:lpstr>
      <vt:lpstr>Conclusion</vt:lpstr>
      <vt:lpstr>Conclusion (2)</vt:lpstr>
      <vt:lpstr>Conclusion (3)</vt:lpstr>
      <vt:lpstr>PowerPoint Presentation</vt:lpstr>
    </vt:vector>
  </TitlesOfParts>
  <Company>campbell rowley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sdvfaskldnfglkasdnffgknafkgnkfn</dc:title>
  <dc:creator>phil silk</dc:creator>
  <cp:lastModifiedBy>MMU User</cp:lastModifiedBy>
  <cp:revision>204</cp:revision>
  <cp:lastPrinted>2012-11-28T14:11:45Z</cp:lastPrinted>
  <dcterms:created xsi:type="dcterms:W3CDTF">2008-03-06T09:12:31Z</dcterms:created>
  <dcterms:modified xsi:type="dcterms:W3CDTF">2014-11-14T00:51:02Z</dcterms:modified>
</cp:coreProperties>
</file>