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98" r:id="rId3"/>
    <p:sldMasterId id="2147483699" r:id="rId4"/>
    <p:sldMasterId id="2147483700" r:id="rId5"/>
    <p:sldMasterId id="214748370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y="6858000" cx="12192000"/>
  <p:notesSz cx="6735750" cy="9866300"/>
  <p:embeddedFontLst>
    <p:embeddedFont>
      <p:font typeface="Lato"/>
      <p:regular r:id="rId43"/>
      <p:bold r:id="rId44"/>
      <p:italic r:id="rId45"/>
      <p:boldItalic r:id="rId46"/>
    </p:embeddedFont>
    <p:embeddedFont>
      <p:font typeface="Lato Light"/>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font" Target="fonts/Lato-bold.fntdata"/><Relationship Id="rId43" Type="http://schemas.openxmlformats.org/officeDocument/2006/relationships/font" Target="fonts/Lato-regular.fntdata"/><Relationship Id="rId46" Type="http://schemas.openxmlformats.org/officeDocument/2006/relationships/font" Target="fonts/Lato-boldItalic.fntdata"/><Relationship Id="rId45" Type="http://schemas.openxmlformats.org/officeDocument/2006/relationships/font" Target="fonts/Lato-italic.fntdata"/><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48" Type="http://schemas.openxmlformats.org/officeDocument/2006/relationships/font" Target="fonts/LatoLight-bold.fntdata"/><Relationship Id="rId47" Type="http://schemas.openxmlformats.org/officeDocument/2006/relationships/font" Target="fonts/LatoLight-regular.fntdata"/><Relationship Id="rId49" Type="http://schemas.openxmlformats.org/officeDocument/2006/relationships/font" Target="fonts/LatoLight-italic.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0" Type="http://schemas.openxmlformats.org/officeDocument/2006/relationships/font" Target="fonts/LatoLight-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1" y="0"/>
            <a:ext cx="2918830" cy="495029"/>
          </a:xfrm>
          <a:prstGeom prst="rect">
            <a:avLst/>
          </a:prstGeom>
          <a:noFill/>
          <a:ln>
            <a:noFill/>
          </a:ln>
        </p:spPr>
        <p:txBody>
          <a:bodyPr anchorCtr="0" anchor="t" bIns="47425" lIns="94850" spcFirstLastPara="1" rIns="94850" wrap="square" tIns="47425"/>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15374" y="0"/>
            <a:ext cx="2918830" cy="495029"/>
          </a:xfrm>
          <a:prstGeom prst="rect">
            <a:avLst/>
          </a:prstGeom>
          <a:noFill/>
          <a:ln>
            <a:noFill/>
          </a:ln>
        </p:spPr>
        <p:txBody>
          <a:bodyPr anchorCtr="0" anchor="t" bIns="47425" lIns="94850" spcFirstLastPara="1" rIns="94850" wrap="square" tIns="47425"/>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1" y="9371286"/>
            <a:ext cx="2918830" cy="495028"/>
          </a:xfrm>
          <a:prstGeom prst="rect">
            <a:avLst/>
          </a:prstGeom>
          <a:noFill/>
          <a:ln>
            <a:noFill/>
          </a:ln>
        </p:spPr>
        <p:txBody>
          <a:bodyPr anchorCtr="0" anchor="b" bIns="47425" lIns="94850" spcFirstLastPara="1" rIns="94850" wrap="square" tIns="47425"/>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marR="0" rtl="0" algn="r">
              <a:spcBef>
                <a:spcPts val="0"/>
              </a:spcBef>
              <a:spcAft>
                <a:spcPts val="0"/>
              </a:spcAft>
              <a:buNone/>
            </a:pPr>
            <a:fld id="{00000000-1234-1234-1234-123412341234}" type="slidenum">
              <a:rPr b="0" i="0" lang="et-E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p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207" name="Google Shape;207;p1: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t-EE"/>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p10: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10: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rPr lang="et-EE"/>
              <a:t>Slaid räägib kõik</a:t>
            </a:r>
            <a:endParaRPr/>
          </a:p>
        </p:txBody>
      </p:sp>
      <p:sp>
        <p:nvSpPr>
          <p:cNvPr id="303" name="Google Shape;303;p10: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t-EE"/>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p1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11: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rPr lang="et-EE"/>
              <a:t>Ühe lennundusturisti kulutused reisi kohta on suuremad kui keskmisel turistil. Samuti viibib ta Eestis kauem kui keskmine turist. (EASi väliskülastajate uuring 2015-2016 andmetel)</a:t>
            </a:r>
            <a:endParaRPr/>
          </a:p>
          <a:p>
            <a:pPr indent="0" lvl="0" marL="0" rtl="0" algn="l">
              <a:spcBef>
                <a:spcPts val="0"/>
              </a:spcBef>
              <a:spcAft>
                <a:spcPts val="0"/>
              </a:spcAft>
              <a:buNone/>
            </a:pPr>
            <a:r>
              <a:t/>
            </a:r>
            <a:endParaRPr/>
          </a:p>
          <a:p>
            <a:pPr indent="0" lvl="0" marL="0" rtl="0" algn="l">
              <a:spcBef>
                <a:spcPts val="0"/>
              </a:spcBef>
              <a:spcAft>
                <a:spcPts val="0"/>
              </a:spcAft>
              <a:buNone/>
            </a:pPr>
            <a:r>
              <a:rPr lang="et-EE" u="sng"/>
              <a:t>Joonise seletus:</a:t>
            </a:r>
            <a:endParaRPr/>
          </a:p>
          <a:p>
            <a:pPr indent="0" lvl="0" marL="0" rtl="0" algn="l">
              <a:spcBef>
                <a:spcPts val="0"/>
              </a:spcBef>
              <a:spcAft>
                <a:spcPts val="0"/>
              </a:spcAft>
              <a:buNone/>
            </a:pPr>
            <a:r>
              <a:t/>
            </a:r>
            <a:endParaRPr/>
          </a:p>
          <a:p>
            <a:pPr indent="0" lvl="0" marL="0" rtl="0" algn="l">
              <a:spcBef>
                <a:spcPts val="0"/>
              </a:spcBef>
              <a:spcAft>
                <a:spcPts val="0"/>
              </a:spcAft>
              <a:buNone/>
            </a:pPr>
            <a:r>
              <a:rPr lang="et-EE"/>
              <a:t>KESKMINE* –  kõigi erinevate transpordivahenditega Eestisse saabunud turistide keskmine - st välisturistid, kes on saabunud Eestisse lennujaama, sadama, bussijaama, Vene piir ja Läti piiri kaudu. Täpsemalt:</a:t>
            </a:r>
            <a:endParaRPr/>
          </a:p>
          <a:p>
            <a:pPr indent="0" lvl="1" marL="457200" rtl="0" algn="l">
              <a:spcBef>
                <a:spcPts val="0"/>
              </a:spcBef>
              <a:spcAft>
                <a:spcPts val="0"/>
              </a:spcAft>
              <a:buNone/>
            </a:pPr>
            <a:r>
              <a:rPr lang="et-EE"/>
              <a:t>Lennujaam – Tallinna lennujaama kaudu lahkunud Eestis ööbinud välisturistid</a:t>
            </a:r>
            <a:endParaRPr/>
          </a:p>
          <a:p>
            <a:pPr indent="0" lvl="1" marL="457200" rtl="0" algn="l">
              <a:spcBef>
                <a:spcPts val="0"/>
              </a:spcBef>
              <a:spcAft>
                <a:spcPts val="0"/>
              </a:spcAft>
              <a:buNone/>
            </a:pPr>
            <a:r>
              <a:rPr lang="et-EE"/>
              <a:t>Sadam - Tallinna sadama kaudu lahkunud Eestis ööbinud välisturistid</a:t>
            </a:r>
            <a:endParaRPr/>
          </a:p>
          <a:p>
            <a:pPr indent="0" lvl="1" marL="474290" rtl="0" algn="l">
              <a:spcBef>
                <a:spcPts val="0"/>
              </a:spcBef>
              <a:spcAft>
                <a:spcPts val="0"/>
              </a:spcAft>
              <a:buNone/>
            </a:pPr>
            <a:r>
              <a:rPr lang="et-EE"/>
              <a:t>Bussijaam - Tallinna bussijaama kaudu rahvusvahelise liinibussiga lahkunud lahkunud Eestis ööbinud välisturistid</a:t>
            </a:r>
            <a:endParaRPr/>
          </a:p>
          <a:p>
            <a:pPr indent="0" lvl="1" marL="474290" rtl="0" algn="l">
              <a:spcBef>
                <a:spcPts val="0"/>
              </a:spcBef>
              <a:spcAft>
                <a:spcPts val="0"/>
              </a:spcAft>
              <a:buNone/>
            </a:pPr>
            <a:r>
              <a:rPr lang="et-EE"/>
              <a:t>Vene piir – Vene piiri kaudu maanteetranspordiga lahkunud Eestis ööbinud välisturistid</a:t>
            </a:r>
            <a:endParaRPr/>
          </a:p>
          <a:p>
            <a:pPr indent="0" lvl="1" marL="474290" rtl="0" algn="l">
              <a:spcBef>
                <a:spcPts val="0"/>
              </a:spcBef>
              <a:spcAft>
                <a:spcPts val="0"/>
              </a:spcAft>
              <a:buNone/>
            </a:pPr>
            <a:r>
              <a:rPr lang="et-EE"/>
              <a:t>Läti piir – Läti piiri kaudu maanteetranspordiga lahkunud Eestis ööbinud välisturistid</a:t>
            </a:r>
            <a:endParaRPr/>
          </a:p>
          <a:p>
            <a:pPr indent="-177859" lvl="1" marL="652150" rtl="0" algn="l">
              <a:spcBef>
                <a:spcPts val="0"/>
              </a:spcBef>
              <a:spcAft>
                <a:spcPts val="0"/>
              </a:spcAft>
              <a:buClr>
                <a:schemeClr val="dk1"/>
              </a:buClr>
              <a:buSzPts val="1200"/>
              <a:buFont typeface="Arial"/>
              <a:buChar char="•"/>
            </a:pPr>
            <a:r>
              <a:rPr lang="et-EE"/>
              <a:t>KESKMINE sisaldab ka rongiga ja jalgsi Narvas maanteepiiri ületanud isikuid, kelle kohta ei ole eraldi andmeid välja võetud </a:t>
            </a:r>
            <a:endParaRPr/>
          </a:p>
          <a:p>
            <a:pPr indent="-101658" lvl="0" marL="177859" rtl="0" algn="l">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rPr lang="et-EE"/>
              <a:t>**aasta keskmine - aasta kaalumata keskmine. Aasta kaalumata keskmine tähendab, et on arvutatud eraldi talvise küsitlusetapi (16.11-13.12.2015 ja 14.11-11.12.2016) ja eraldi suvise küsitlusetapi (1.07-11.08.2015 ja 1.07-11.08.2016) keskmised kulutused/külastuse pikkus ning võetud neist aritmeetiline keskmine nii, et kummagi küsitlusetapi osakaal on 50%. Aasta kaalumata keskmine kulutus reisi kohta on lennundusturistil 395 € ja keskmisel turistil 294 €.  Aasta kaalumata keskmine viibitud ööde arv on 3,9 ööd lennundusturistil ja 2,5 ööd keskmisel turistil.</a:t>
            </a:r>
            <a:endParaRPr/>
          </a:p>
          <a:p>
            <a:pPr indent="0" lvl="0" marL="0" rtl="0" algn="l">
              <a:spcBef>
                <a:spcPts val="0"/>
              </a:spcBef>
              <a:spcAft>
                <a:spcPts val="0"/>
              </a:spcAft>
              <a:buNone/>
            </a:pPr>
            <a:r>
              <a:t/>
            </a:r>
            <a:endParaRPr/>
          </a:p>
          <a:p>
            <a:pPr indent="0" lvl="0" marL="0" rtl="0" algn="l">
              <a:spcBef>
                <a:spcPts val="0"/>
              </a:spcBef>
              <a:spcAft>
                <a:spcPts val="0"/>
              </a:spcAft>
              <a:buNone/>
            </a:pPr>
            <a:r>
              <a:rPr lang="et-EE"/>
              <a:t>Esitatud kulutused ei sisalda reisipaketti kasutanute puhul reisipaketis sisaldunud teenuste maksumust, kuna paketi hinnast ei saa eristada ainult Eestis tehtud kulutusi (talvel vastanutest kasutas reisipaketti 14% ja suvel 15%, keskmisest rohkem on neid Soome, Rootsi ja Aasia turistide seas). Samuti ei sisalda esitatud tööreisijate kulutused kõiki tööandja makstud kulutusi (mida vastaja ise ei maksnud ja seetõttu ka ei teadnud).</a:t>
            </a:r>
            <a:endParaRPr/>
          </a:p>
          <a:p>
            <a:pPr indent="0" lvl="0" marL="0" rtl="0" algn="l">
              <a:spcBef>
                <a:spcPts val="0"/>
              </a:spcBef>
              <a:spcAft>
                <a:spcPts val="0"/>
              </a:spcAft>
              <a:buNone/>
            </a:pPr>
            <a:r>
              <a:t/>
            </a:r>
            <a:endParaRPr/>
          </a:p>
          <a:p>
            <a:pPr indent="0" lvl="0" marL="0" rtl="0" algn="l">
              <a:spcBef>
                <a:spcPts val="0"/>
              </a:spcBef>
              <a:spcAft>
                <a:spcPts val="0"/>
              </a:spcAft>
              <a:buNone/>
            </a:pPr>
            <a:r>
              <a:rPr lang="et-EE"/>
              <a:t>***viibimise kestus on arvutatud nende vastajate kohta, kelle kulutuste kohta on uuringus info olemas. Tegelik viibimise kestus on pikem, kuna UNWTO definitsiooni järgi võib viibimise kestus olla kuni 1 aasta, kuid vastavalt maksebilansi metoodikale üle 6 kuu viibinute kulutusi arvesse ei võeta (s.t. neilt kulutuste kohta ei küsita ja seega nemad siin ei sisaldu). </a:t>
            </a:r>
            <a:endParaRPr/>
          </a:p>
          <a:p>
            <a:pPr indent="0" lvl="0" marL="0" rtl="0" algn="l">
              <a:spcBef>
                <a:spcPts val="0"/>
              </a:spcBef>
              <a:spcAft>
                <a:spcPts val="0"/>
              </a:spcAft>
              <a:buNone/>
            </a:pPr>
            <a:r>
              <a:t/>
            </a:r>
            <a:endParaRPr/>
          </a:p>
          <a:p>
            <a:pPr indent="0" lvl="0" marL="0" rtl="0" algn="l">
              <a:spcBef>
                <a:spcPts val="0"/>
              </a:spcBef>
              <a:spcAft>
                <a:spcPts val="0"/>
              </a:spcAft>
              <a:buNone/>
            </a:pPr>
            <a:r>
              <a:rPr lang="et-EE"/>
              <a:t>########################################</a:t>
            </a:r>
            <a:endParaRPr/>
          </a:p>
          <a:p>
            <a:pPr indent="0" lvl="0" marL="0" rtl="0" algn="l">
              <a:spcBef>
                <a:spcPts val="0"/>
              </a:spcBef>
              <a:spcAft>
                <a:spcPts val="0"/>
              </a:spcAft>
              <a:buNone/>
            </a:pPr>
            <a:r>
              <a:t/>
            </a:r>
            <a:endParaRPr/>
          </a:p>
          <a:p>
            <a:pPr indent="0" lvl="0" marL="0" rtl="0" algn="l">
              <a:spcBef>
                <a:spcPts val="0"/>
              </a:spcBef>
              <a:spcAft>
                <a:spcPts val="0"/>
              </a:spcAft>
              <a:buNone/>
            </a:pPr>
            <a:r>
              <a:rPr lang="et-EE"/>
              <a:t>2017. a külastas Eestit 6 124 970  mitteresidenti (Eesti panga välisreiside statistika). </a:t>
            </a:r>
            <a:endParaRPr/>
          </a:p>
          <a:p>
            <a:pPr indent="0" lvl="0" marL="0" rtl="0" algn="l">
              <a:spcBef>
                <a:spcPts val="0"/>
              </a:spcBef>
              <a:spcAft>
                <a:spcPts val="0"/>
              </a:spcAft>
              <a:buNone/>
            </a:pPr>
            <a:r>
              <a:rPr lang="et-EE"/>
              <a:t>Välisturistid kulutasid 2017. aastal Eestis ligi 1,2 miljardit eurot. https://www.eestipank.ee/press/eesti-elanikud-reisivad-uha-rohkem-08022018</a:t>
            </a:r>
            <a:endParaRPr/>
          </a:p>
          <a:p>
            <a:pPr indent="0" lvl="0" marL="0" rtl="0" algn="l">
              <a:spcBef>
                <a:spcPts val="0"/>
              </a:spcBef>
              <a:spcAft>
                <a:spcPts val="0"/>
              </a:spcAft>
              <a:buNone/>
            </a:pPr>
            <a:r>
              <a:t/>
            </a:r>
            <a:endParaRPr/>
          </a:p>
          <a:p>
            <a:pPr indent="0" lvl="0" marL="0" rtl="0" algn="l">
              <a:spcBef>
                <a:spcPts val="0"/>
              </a:spcBef>
              <a:spcAft>
                <a:spcPts val="0"/>
              </a:spcAft>
              <a:buNone/>
            </a:pPr>
            <a:r>
              <a:rPr b="1" lang="et-EE"/>
              <a:t>Lennundusturistide kulutused moodustavad kõigist välisturistide kulutustest ligikaudu 12%. </a:t>
            </a:r>
            <a:r>
              <a:rPr lang="et-EE"/>
              <a:t>– Reisi keskmised kulutused põhinevad EASi väliskülastajate uuring 2015-2016 andmetel. Tegu on ettevaatliku hinnanguga, kuna ühe reisi kulutusena on kasutatud aasta kaalumata keskmist. Aasta kaalumata keskmine tähendab, et on arvutatud eraldi talvise küsitlusetapi (16.11-13.12.2015 ja 14.11-11.12.2016) ja eraldi suvise küsitlusetapi (1.07-11.08.2015 ja 1.07-11.08.2016) keskmised kulutused ning võetud neist aritmeetiline keskmine nii, et kummagi küsitlusetapi osakaal on 50%. Aasta kaalumata keskmine on lennundusturistil 395 € ja keskmisel turistil 294 €.</a:t>
            </a:r>
            <a:endParaRPr/>
          </a:p>
          <a:p>
            <a:pPr indent="0" lvl="0" marL="0" rtl="0" algn="l">
              <a:spcBef>
                <a:spcPts val="0"/>
              </a:spcBef>
              <a:spcAft>
                <a:spcPts val="0"/>
              </a:spcAft>
              <a:buNone/>
            </a:pPr>
            <a:r>
              <a:t/>
            </a:r>
            <a:endParaRPr/>
          </a:p>
          <a:p>
            <a:pPr indent="0" lvl="0" marL="0" rtl="0" algn="l">
              <a:spcBef>
                <a:spcPts val="0"/>
              </a:spcBef>
              <a:spcAft>
                <a:spcPts val="0"/>
              </a:spcAft>
              <a:buNone/>
            </a:pPr>
            <a:r>
              <a:rPr lang="et-EE"/>
              <a:t>Väliskülastajaid 2015. ja 2016. a kokku oli 5942173+5695724 = 11637897 (EP statistika), lennundusturiste ligikaudu (1061014 + 1024321)/2 = 1042667,5  (välisriikidest pärit lennureisijate arv/2, eeldades, et välisturistid tulid ja lahkusid Tallinna lennujaama kaudu). Väliskülastajate kulutused 2015. ja 2016. a kokku 11637897*294 = 3 420 592 355 , lennundusturistide kulutused 1042667,5*395 = 411 962 564,2. Lennundusturistide kulutuste suhe kõigisse välikülastajate kulutustesse = 411 962 564,2 / 3 420 592 355 = 12,04%. Sealjuures moodustasid 2015.-2016.a lennundusturistid välisturistidest ligikaudu 9%  (1042667,5 / 11637897= 8,96%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14" name="Google Shape;314;p11: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t-EE"/>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p1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12: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rPr lang="et-EE"/>
              <a:t>Taustaks niipalju, et nagu paljud seosed majanduses, on lennuühenduste seosed </a:t>
            </a:r>
            <a:r>
              <a:rPr b="1" lang="et-EE"/>
              <a:t>investeeringutega</a:t>
            </a:r>
            <a:r>
              <a:rPr lang="et-EE"/>
              <a:t> erisuunalised – uusi lennu­ühendusi luuakse tõenäolisemalt kohtades, kuhu investeeritakse rohkem, kuid teiselt toob parem lennu­ühendus kaasa ka rohkem investeeringuid riiki. Majandusteadlased on püüdnud tuvastada lennuühenduste kausaalset mõju investeeringutele erinevate riikide näitel ning mõjud on sageli märkimisväärsed: </a:t>
            </a:r>
            <a:endParaRPr/>
          </a:p>
          <a:p>
            <a:pPr indent="0" lvl="0" marL="0" rtl="0" algn="l">
              <a:spcBef>
                <a:spcPts val="0"/>
              </a:spcBef>
              <a:spcAft>
                <a:spcPts val="0"/>
              </a:spcAft>
              <a:buNone/>
            </a:pPr>
            <a:r>
              <a:t/>
            </a:r>
            <a:endParaRPr/>
          </a:p>
          <a:p>
            <a:pPr indent="-177859" lvl="0" marL="177859" rtl="0" algn="l">
              <a:spcBef>
                <a:spcPts val="0"/>
              </a:spcBef>
              <a:spcAft>
                <a:spcPts val="0"/>
              </a:spcAft>
              <a:buClr>
                <a:schemeClr val="dk1"/>
              </a:buClr>
              <a:buSzPts val="1200"/>
              <a:buFont typeface="Arial"/>
              <a:buChar char="•"/>
            </a:pPr>
            <a:r>
              <a:rPr lang="et-EE"/>
              <a:t>USAs analüüsiti investeerimisfondide poolt tehtavaid investeeringuid erinevate USA suur­linna­­piir­kondade (</a:t>
            </a:r>
            <a:r>
              <a:rPr i="1" lang="et-EE"/>
              <a:t>metropolitan area</a:t>
            </a:r>
            <a:r>
              <a:rPr lang="et-EE"/>
              <a:t>) ettevõtetesse, võrreldes lennuühenduste dünaamikat piir­kondade vahel. Oluliseks osutus just otselendude olemasolu piirkondade vahel – kuna fondide investee­ri­mis­­otsused eeldasid mitmeid reise kohtumiseks ettevõtte esindajatega, eelis­tati otseühenduse puudu­misel pigem mõnda teist piirkonda. Uuringus leiti, et pärast seda, kui mõne fondi peakorteri asu­koha ja mõne teise suurlinnapiirkonna vahel avati otse­lend, kasvas fondi osalus vastava piir­konna ette­võtete aktsiates 27% (Ellis et al 2017). </a:t>
            </a:r>
            <a:endParaRPr/>
          </a:p>
          <a:p>
            <a:pPr indent="-177859" lvl="0" marL="177859" rtl="0" algn="l">
              <a:spcBef>
                <a:spcPts val="0"/>
              </a:spcBef>
              <a:spcAft>
                <a:spcPts val="0"/>
              </a:spcAft>
              <a:buClr>
                <a:schemeClr val="dk1"/>
              </a:buClr>
              <a:buSzPts val="1200"/>
              <a:buFont typeface="Arial"/>
              <a:buChar char="•"/>
            </a:pPr>
            <a:r>
              <a:rPr lang="et-EE"/>
              <a:t>Veelgi enam, lennuühendused ei mõjuta mitte ainult ettevõtteväliste investorite otsuseid, vaid isegi investeeringute jagunemist suurettevõtete üksuste vahel. USAs leiti, et suur­ette­võtte sisesed otse­investeeringud tootmisüksusse kasvavad 8% pärast otselennu avamist peakontori ja tootmis­üksuse vahel (Giroud 2013). </a:t>
            </a:r>
            <a:endParaRPr/>
          </a:p>
          <a:p>
            <a:pPr indent="-177859" lvl="0" marL="177859" rtl="0" algn="l">
              <a:spcBef>
                <a:spcPts val="0"/>
              </a:spcBef>
              <a:spcAft>
                <a:spcPts val="0"/>
              </a:spcAft>
              <a:buClr>
                <a:schemeClr val="dk1"/>
              </a:buClr>
              <a:buSzPts val="1200"/>
              <a:buFont typeface="Arial"/>
              <a:buChar char="•"/>
            </a:pPr>
            <a:r>
              <a:rPr lang="et-EE"/>
              <a:t>Bannó ja Redondi (2014) analüüsisid otseste välisinvesteeringute dünaamikat Itaalia lennu­­­jaa­made haardealade lõikes. Leiti, et otselendude avamine välisriigi sihtkohtadega kahe­­kordistas vasta­vast riigist pärinevate otseste välisinvesteeringute kasvutempot.</a:t>
            </a:r>
            <a:endParaRPr/>
          </a:p>
          <a:p>
            <a:pPr indent="-177859" lvl="0" marL="177859" rtl="0" algn="l">
              <a:spcBef>
                <a:spcPts val="0"/>
              </a:spcBef>
              <a:spcAft>
                <a:spcPts val="0"/>
              </a:spcAft>
              <a:buClr>
                <a:schemeClr val="dk1"/>
              </a:buClr>
              <a:buSzPts val="1200"/>
              <a:buFont typeface="Arial"/>
              <a:buChar char="•"/>
            </a:pPr>
            <a:r>
              <a:rPr lang="et-EE"/>
              <a:t>Bel ja Fageda (2008) analüüsisid suurettevõtete investeerimisotsuseid Euroopa linna­piir­kon­da­des. Leiti, et isegi pärast seda, kui arvesse on võetud sellised olulised mõjurid nagu suurte turgude ja tarnijate lähedus, tööjõu olemasolu ning maksud, tõuseb olulise tegu­ri­na esile siiski ka otse­lendude olemasolu — otsuste tegemisel pole olulised mitte ainult majan­duslikud indikaatorid, vaid vahetu näost-näkku suhtluse võimalus. Uuringus leiti, et 10% kasv kontinentidevaheliste otse­lendude pakkumises toob kaasa 4% kasvu suur­ette­võtete peakontorite asumises vastavasse linna­piir­konda. Lennuühenduste olulisust pea­kontori asukohavalikul kinnitab ka USA andmetel tehtud analüüs (Strauss-Kahn ja Vives 2009): tõenäosus, et peakontor linnapiirkonnast lahkub, on 33% madalam, kui piirkonna lennu­jaam oli väiksem </a:t>
            </a:r>
            <a:r>
              <a:rPr i="1" lang="et-EE"/>
              <a:t>hub </a:t>
            </a:r>
            <a:r>
              <a:rPr lang="et-EE"/>
              <a:t>(teenindas aastas vähemalt 305 tuhat reisijat) ning 40% mada­lam, kui tegu oli suure </a:t>
            </a:r>
            <a:r>
              <a:rPr i="1" lang="et-EE"/>
              <a:t>hub’</a:t>
            </a:r>
            <a:r>
              <a:rPr lang="et-EE"/>
              <a:t>iga (vähemalt 6 miljonit reisijat). </a:t>
            </a:r>
            <a:endParaRPr/>
          </a:p>
          <a:p>
            <a:pPr indent="-177859" lvl="0" marL="177859" rtl="0" algn="l">
              <a:spcBef>
                <a:spcPts val="0"/>
              </a:spcBef>
              <a:spcAft>
                <a:spcPts val="0"/>
              </a:spcAft>
              <a:buClr>
                <a:schemeClr val="dk1"/>
              </a:buClr>
              <a:buSzPts val="1200"/>
              <a:buFont typeface="Arial"/>
              <a:buChar char="•"/>
            </a:pPr>
            <a:r>
              <a:rPr lang="et-EE"/>
              <a:t>Ka kvalitatiivsed uuringud kinnitavad lennuühenduste olulisust ettevõtete asu­koha­vali­kute tegemisel. Iga-aastases küsitluses 500 Euroopa suurettevõtte otsustajate hulgas (</a:t>
            </a:r>
            <a:r>
              <a:rPr i="1" lang="et-EE"/>
              <a:t>Cush­man &amp; Wakefield European Cities Monitor</a:t>
            </a:r>
            <a:r>
              <a:rPr lang="et-EE"/>
              <a:t>) kerkib linnade- ja riikidevaheliste lennu­ühen­­duste olemasolu esile ühe olulisema asukohavalikuid mõjutava tegurina. </a:t>
            </a:r>
            <a:endParaRPr/>
          </a:p>
        </p:txBody>
      </p:sp>
      <p:sp>
        <p:nvSpPr>
          <p:cNvPr id="323" name="Google Shape;323;p12: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t-EE"/>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p1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13: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rPr lang="et-EE"/>
              <a:t>See on välisinvesteeringute sissevoolu koondnäitaja, mis illustreerib suurepäraselt seda, et Põhja-Itaalia on majanduslikult enam arenenud ja ka investoritele oluliselt atraktiivsem.</a:t>
            </a:r>
            <a:endParaRPr/>
          </a:p>
          <a:p>
            <a:pPr indent="0" lvl="0" marL="0" rtl="0" algn="l">
              <a:spcBef>
                <a:spcPts val="0"/>
              </a:spcBef>
              <a:spcAft>
                <a:spcPts val="0"/>
              </a:spcAft>
              <a:buNone/>
            </a:pPr>
            <a:r>
              <a:t/>
            </a:r>
            <a:endParaRPr/>
          </a:p>
          <a:p>
            <a:pPr indent="0" lvl="0" marL="0" rtl="0" algn="l">
              <a:spcBef>
                <a:spcPts val="0"/>
              </a:spcBef>
              <a:spcAft>
                <a:spcPts val="0"/>
              </a:spcAft>
              <a:buNone/>
            </a:pPr>
            <a:r>
              <a:rPr lang="et-EE"/>
              <a:t>Uuringu abstracti:</a:t>
            </a:r>
            <a:endParaRPr/>
          </a:p>
          <a:p>
            <a:pPr indent="0" lvl="0" marL="0" rtl="0" algn="l">
              <a:spcBef>
                <a:spcPts val="0"/>
              </a:spcBef>
              <a:spcAft>
                <a:spcPts val="0"/>
              </a:spcAft>
              <a:buNone/>
            </a:pPr>
            <a:r>
              <a:t/>
            </a:r>
            <a:endParaRPr/>
          </a:p>
          <a:p>
            <a:pPr indent="0" lvl="0" marL="0" rtl="0" algn="l">
              <a:spcBef>
                <a:spcPts val="0"/>
              </a:spcBef>
              <a:spcAft>
                <a:spcPts val="0"/>
              </a:spcAft>
              <a:buNone/>
            </a:pPr>
            <a:r>
              <a:rPr lang="et-EE"/>
              <a:t>Abstract</a:t>
            </a:r>
            <a:endParaRPr/>
          </a:p>
          <a:p>
            <a:pPr indent="0" lvl="0" marL="0" rtl="0" algn="l">
              <a:spcBef>
                <a:spcPts val="0"/>
              </a:spcBef>
              <a:spcAft>
                <a:spcPts val="0"/>
              </a:spcAft>
              <a:buNone/>
            </a:pPr>
            <a:r>
              <a:rPr b="1" lang="et-EE"/>
              <a:t>Purpose </a:t>
            </a:r>
            <a:r>
              <a:rPr lang="et-EE"/>
              <a:t>The key research question for this study was whether the spatial network structure offered by the global airline system contributes to the development of Italian inward Foreign Direct Investments (FDIs). We argue that the introduction of a new route, by reducing firm’s transport costs and facilitating tacit and complex knowledge flow, should increase the likelihood of FDI exchange between newly connected regions. </a:t>
            </a:r>
            <a:endParaRPr/>
          </a:p>
          <a:p>
            <a:pPr indent="0" lvl="0" marL="0" rtl="0" algn="l">
              <a:spcBef>
                <a:spcPts val="0"/>
              </a:spcBef>
              <a:spcAft>
                <a:spcPts val="0"/>
              </a:spcAft>
              <a:buNone/>
            </a:pPr>
            <a:r>
              <a:rPr b="1" lang="et-EE"/>
              <a:t>Methods </a:t>
            </a:r>
            <a:r>
              <a:rPr lang="et-EE"/>
              <a:t>We employed a comparison group design considering both small and mediumenterprises and large companies at the municipality level. </a:t>
            </a:r>
            <a:endParaRPr/>
          </a:p>
          <a:p>
            <a:pPr indent="0" lvl="0" marL="0" rtl="0" algn="l">
              <a:spcBef>
                <a:spcPts val="0"/>
              </a:spcBef>
              <a:spcAft>
                <a:spcPts val="0"/>
              </a:spcAft>
              <a:buNone/>
            </a:pPr>
            <a:r>
              <a:rPr b="1" lang="et-EE"/>
              <a:t>Results </a:t>
            </a:r>
            <a:r>
              <a:rPr lang="et-EE"/>
              <a:t>The results showed that FDIs increased overall by 33.7% in the two years after opening of the new routes while FDIs in the control group decreased by 16.6%. Similar results were obtained using differentmeasures of FDI (i.e. the number of generated employees) and by weighting the routes by their frequencies.</a:t>
            </a:r>
            <a:endParaRPr/>
          </a:p>
          <a:p>
            <a:pPr indent="0" lvl="0" marL="0" rtl="0" algn="l">
              <a:spcBef>
                <a:spcPts val="0"/>
              </a:spcBef>
              <a:spcAft>
                <a:spcPts val="0"/>
              </a:spcAft>
              <a:buNone/>
            </a:pPr>
            <a:r>
              <a:rPr b="1" lang="et-EE"/>
              <a:t>Conclusions </a:t>
            </a:r>
            <a:r>
              <a:rPr lang="et-EE"/>
              <a:t>Given the substantial benefits that urban areas can obtain from attracting multinational firms, our results provide new evidence of the contribution of transport infrastructures to local development. From a policymaker perspective, regional policies aimed at attracting FDIs must contextually promote the</a:t>
            </a:r>
            <a:endParaRPr/>
          </a:p>
          <a:p>
            <a:pPr indent="0" lvl="0" marL="0" rtl="0" algn="l">
              <a:spcBef>
                <a:spcPts val="0"/>
              </a:spcBef>
              <a:spcAft>
                <a:spcPts val="0"/>
              </a:spcAft>
              <a:buNone/>
            </a:pPr>
            <a:r>
              <a:rPr lang="et-EE"/>
              <a:t>development of transport infrastructure and in particular international airports. Investments to improve air transport capacity, strategies to attract both traditional and low-cost airlines, providing legal authorization or financing ground transport are all critical aspects for the success of such policies.</a:t>
            </a:r>
            <a:endParaRPr/>
          </a:p>
        </p:txBody>
      </p:sp>
      <p:sp>
        <p:nvSpPr>
          <p:cNvPr id="331" name="Google Shape;331;p13: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t-EE"/>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p1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14: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t-EE"/>
              <a:t>Teine näide – lühikirjeldus: </a:t>
            </a:r>
            <a:endParaRPr/>
          </a:p>
          <a:p>
            <a:pPr indent="0" lvl="0" marL="0" rtl="0" algn="l">
              <a:spcBef>
                <a:spcPts val="0"/>
              </a:spcBef>
              <a:spcAft>
                <a:spcPts val="0"/>
              </a:spcAft>
              <a:buNone/>
            </a:pPr>
            <a:r>
              <a:t/>
            </a:r>
            <a:endParaRPr/>
          </a:p>
          <a:p>
            <a:pPr indent="0" lvl="0" marL="0" rtl="0" algn="l">
              <a:spcBef>
                <a:spcPts val="0"/>
              </a:spcBef>
              <a:spcAft>
                <a:spcPts val="0"/>
              </a:spcAft>
              <a:buNone/>
            </a:pPr>
            <a:r>
              <a:rPr lang="et-EE"/>
              <a:t>We use direct flight introductions as an exogenous shock to the travel time between mutual funds and firms to estimate the causal effects of proximity on fund investment decisions and performance. We find that a fund invests significantly more in firms that become more proximate following the introduction of direct flights, and that these more proximate investments exhibit superior performance. Our findings are robust to the inclusion of a variety of fixed effects and potential confounders such as firm-level shocks, fund-level shocks, and time trends. Collectively, our results indicate that proximity enhances investors' ability to acquire value-relevant information about firms. </a:t>
            </a:r>
            <a:endParaRPr/>
          </a:p>
        </p:txBody>
      </p:sp>
      <p:sp>
        <p:nvSpPr>
          <p:cNvPr id="340" name="Google Shape;340;p14: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t-EE"/>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p1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15: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rPr lang="et-EE"/>
              <a:t>Frontier Economics (2011) on leidnud, et UK ettevõtete väliskaubanduse maht riikidega, millel on Londoniga vähemalt üks lennu­­ühendus päevas, on 20 korda suurem kui riiki­dega, mille ühendus on harvem või ümber­istu­mi­sega.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48" name="Google Shape;348;p15: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t-EE"/>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p16: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16: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rPr lang="et-EE"/>
              <a:t>Slaid selgitab kõik.</a:t>
            </a:r>
            <a:endParaRPr/>
          </a:p>
        </p:txBody>
      </p:sp>
      <p:sp>
        <p:nvSpPr>
          <p:cNvPr id="357" name="Google Shape;357;p16: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t-EE"/>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p17: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p17: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rPr lang="et-EE"/>
              <a:t>Lennuühendused pole olulised ainult suurettevõtete ning välisinvestorite jaoks. Nagu on näi­da­nud Wickham ja Vecchi (2007) Iirimaa tarkvarasektori kohta, on lennuühendused sama olu­lised väikeste ettevõtete jaoks, võimaldades neil tegevust laiendada globaalseks ilma globaal­seid tugi­struk­tuure omamata. Iiri väikesed tarkvaraettevõtted on olnud märkimisväärselt edukad oma toodete ja teenuste </a:t>
            </a:r>
            <a:r>
              <a:rPr b="1" lang="et-EE"/>
              <a:t>ekspordil</a:t>
            </a:r>
            <a:r>
              <a:rPr lang="et-EE"/>
              <a:t> ning olulise rolli selles omistavad nende esindajad just lennu­ühen­dus­tele – selleks, et luua n-ö ajutine geograafiline lähedus kliendi ja ettevõtte vahel, peavad ette­­võtte müügitöötajad sageli enam kui poole oma tööajast veetma välisreisidel. </a:t>
            </a:r>
            <a:endParaRPr/>
          </a:p>
          <a:p>
            <a:pPr indent="0" lvl="0" marL="0" rtl="0" algn="l">
              <a:spcBef>
                <a:spcPts val="0"/>
              </a:spcBef>
              <a:spcAft>
                <a:spcPts val="0"/>
              </a:spcAft>
              <a:buNone/>
            </a:pPr>
            <a:r>
              <a:rPr lang="et-EE"/>
              <a:t>Seega on lennuühendused olulised isegi selliste mittemateriaalsete kaupade ja teenuste eks­por­diks nagu seda on tarkvara ja muud digitaalsed tooted-teenused.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65" name="Google Shape;365;p17: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t-EE"/>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p18: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18: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374" name="Google Shape;374;p18: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t-EE"/>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p19: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19: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rPr lang="et-EE"/>
              <a:t>Lentso 2017 tulemustele tuginedes tekitab lennundus Eesti ca 2,6% SKP-st (kui vaadata 2017. aasta SKP-d ja eeldada, et mõju on protsendina SKP-st muutumatu, siis on 2,6% sellest 598 mln eurot).</a:t>
            </a:r>
            <a:endParaRPr/>
          </a:p>
          <a:p>
            <a:pPr indent="0" lvl="0" marL="0" rtl="0" algn="l">
              <a:spcBef>
                <a:spcPts val="0"/>
              </a:spcBef>
              <a:spcAft>
                <a:spcPts val="0"/>
              </a:spcAft>
              <a:buNone/>
            </a:pPr>
            <a:r>
              <a:t/>
            </a:r>
            <a:endParaRPr/>
          </a:p>
          <a:p>
            <a:pPr indent="0" lvl="0" marL="0" rtl="0" algn="l">
              <a:spcBef>
                <a:spcPts val="0"/>
              </a:spcBef>
              <a:spcAft>
                <a:spcPts val="0"/>
              </a:spcAft>
              <a:buNone/>
            </a:pPr>
            <a:r>
              <a:rPr lang="et-EE"/>
              <a:t>2,6% SKPst on: </a:t>
            </a:r>
            <a:endParaRPr/>
          </a:p>
          <a:p>
            <a:pPr indent="-177859" lvl="0" marL="177859" rtl="0" algn="l">
              <a:spcBef>
                <a:spcPts val="0"/>
              </a:spcBef>
              <a:spcAft>
                <a:spcPts val="0"/>
              </a:spcAft>
              <a:buClr>
                <a:schemeClr val="dk1"/>
              </a:buClr>
              <a:buSzPts val="1200"/>
              <a:buFont typeface="Arial"/>
              <a:buChar char="•"/>
            </a:pPr>
            <a:r>
              <a:rPr lang="et-EE"/>
              <a:t>Kahekordne metsanduses loodud lisandväärtus (mis 2017. aastal oli 1,3 %) </a:t>
            </a:r>
            <a:endParaRPr/>
          </a:p>
          <a:p>
            <a:pPr indent="-177859" lvl="0" marL="177859" rtl="0" algn="l">
              <a:spcBef>
                <a:spcPts val="0"/>
              </a:spcBef>
              <a:spcAft>
                <a:spcPts val="0"/>
              </a:spcAft>
              <a:buClr>
                <a:schemeClr val="dk1"/>
              </a:buClr>
              <a:buSzPts val="1200"/>
              <a:buFont typeface="Arial"/>
              <a:buChar char="•"/>
            </a:pPr>
            <a:r>
              <a:rPr lang="et-EE"/>
              <a:t>Rohkem kui Viljandimaa osa kaal SKP-s (mis 2017. aastal oli 2,3%). Lihtsalt suurusjärgu tunnetuseks – Tartu maakond annab 10,4% ja Harjumaa 64% SKP-st</a:t>
            </a:r>
            <a:endParaRPr/>
          </a:p>
          <a:p>
            <a:pPr indent="-177859" lvl="0" marL="177859" rtl="0" algn="l">
              <a:spcBef>
                <a:spcPts val="0"/>
              </a:spcBef>
              <a:spcAft>
                <a:spcPts val="0"/>
              </a:spcAft>
              <a:buClr>
                <a:schemeClr val="dk1"/>
              </a:buClr>
              <a:buSzPts val="1200"/>
              <a:buFont typeface="Arial"/>
              <a:buChar char="•"/>
            </a:pPr>
            <a:r>
              <a:rPr lang="et-EE"/>
              <a:t>Rohkem kui kogu majutus- ja toitlustussektori osakaal SKP-s (oli 2017. aastal 2,1%)</a:t>
            </a:r>
            <a:endParaRPr/>
          </a:p>
          <a:p>
            <a:pPr indent="-177859" lvl="0" marL="177859" rtl="0" algn="l">
              <a:spcBef>
                <a:spcPts val="0"/>
              </a:spcBef>
              <a:spcAft>
                <a:spcPts val="0"/>
              </a:spcAft>
              <a:buClr>
                <a:schemeClr val="dk1"/>
              </a:buClr>
              <a:buSzPts val="1200"/>
              <a:buFont typeface="Arial"/>
              <a:buChar char="•"/>
            </a:pPr>
            <a:r>
              <a:rPr lang="et-EE"/>
              <a:t>Rohkem kui kahekordne mäetööstuse osakaal SKPs (oli 2017. aastal 1,2%)</a:t>
            </a:r>
            <a:endParaRPr/>
          </a:p>
          <a:p>
            <a:pPr indent="-101658" lvl="0" marL="177859" rtl="0" algn="l">
              <a:spcBef>
                <a:spcPts val="0"/>
              </a:spcBef>
              <a:spcAft>
                <a:spcPts val="0"/>
              </a:spcAft>
              <a:buClr>
                <a:schemeClr val="dk1"/>
              </a:buClr>
              <a:buSzPts val="1200"/>
              <a:buFont typeface="Arial"/>
              <a:buNone/>
            </a:pPr>
            <a:r>
              <a:t/>
            </a:r>
            <a:endParaRPr/>
          </a:p>
          <a:p>
            <a:pPr indent="-101658" lvl="0" marL="177859" rtl="0" algn="l">
              <a:spcBef>
                <a:spcPts val="0"/>
              </a:spcBef>
              <a:spcAft>
                <a:spcPts val="0"/>
              </a:spcAft>
              <a:buClr>
                <a:schemeClr val="dk1"/>
              </a:buClr>
              <a:buSzPts val="1200"/>
              <a:buFont typeface="Arial"/>
              <a:buNone/>
            </a:pPr>
            <a:r>
              <a:t/>
            </a:r>
            <a:endParaRPr/>
          </a:p>
        </p:txBody>
      </p:sp>
      <p:sp>
        <p:nvSpPr>
          <p:cNvPr id="381" name="Google Shape;381;p19: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t-EE"/>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p2:notes"/>
          <p:cNvSpPr txBox="1"/>
          <p:nvPr>
            <p:ph idx="1" type="body"/>
          </p:nvPr>
        </p:nvSpPr>
        <p:spPr>
          <a:xfrm>
            <a:off x="673577" y="4748163"/>
            <a:ext cx="5388610" cy="3884861"/>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213" name="Google Shape;213;p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p20: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20: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rPr lang="et-EE"/>
              <a:t>Maksutulu ühe SKP (ehk lisandväärtus) ühiku koha on saadud jagades keskvalitusse ja omavalitsuste maksutulu (statistikaameti tabelid RR01 ja RR02) sisemajanduse koguproduktiga (tabel RAA0024). Kasutatud on 2017. aasta andmeid.</a:t>
            </a:r>
            <a:endParaRPr/>
          </a:p>
        </p:txBody>
      </p:sp>
      <p:sp>
        <p:nvSpPr>
          <p:cNvPr id="394" name="Google Shape;394;p20: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t-EE"/>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p2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21: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rPr lang="et-EE"/>
              <a:t>Mõju maksutuludele on leitud lihtsalt 2017. aasta SKP lennunduse osakaalu (2,2% Annika Lentso tööst) ning maksutulude ja SKP suhte korrutisena. See on lihtsustatud lähenemine, sest see 2,2% on tuletatud Intervista tööst ja pole päris selge kuidas see Eesti kohta kehtib ning lennunduse poolt genereeritud lisandväärtuse euro võib tuua rohkem või ka vähem maksutulu kui majanduses keskmiselt.  Aga … sellised andmed on. </a:t>
            </a:r>
            <a:endParaRPr/>
          </a:p>
          <a:p>
            <a:pPr indent="0" lvl="0" marL="0" rtl="0" algn="l">
              <a:spcBef>
                <a:spcPts val="0"/>
              </a:spcBef>
              <a:spcAft>
                <a:spcPts val="0"/>
              </a:spcAft>
              <a:buNone/>
            </a:pPr>
            <a:r>
              <a:t/>
            </a:r>
            <a:endParaRPr/>
          </a:p>
          <a:p>
            <a:pPr indent="-177859" lvl="0" marL="177859" rtl="0" algn="l">
              <a:spcBef>
                <a:spcPts val="0"/>
              </a:spcBef>
              <a:spcAft>
                <a:spcPts val="0"/>
              </a:spcAft>
              <a:buClr>
                <a:schemeClr val="dk1"/>
              </a:buClr>
              <a:buSzPts val="1200"/>
              <a:buFont typeface="Arial"/>
              <a:buChar char="•"/>
            </a:pPr>
            <a:r>
              <a:rPr lang="et-EE"/>
              <a:t>Maanteeameti 2017. aasta aastaraamat ütleb, et nende investeeringute eelarve (koos välisvahenditega) on 147,105 + 49,629 = 197 mln eurot, 177  on sellest 90%.</a:t>
            </a:r>
            <a:endParaRPr/>
          </a:p>
          <a:p>
            <a:pPr indent="-177859" lvl="0" marL="177859" rtl="0" algn="l">
              <a:spcBef>
                <a:spcPts val="0"/>
              </a:spcBef>
              <a:spcAft>
                <a:spcPts val="0"/>
              </a:spcAft>
              <a:buClr>
                <a:schemeClr val="dk1"/>
              </a:buClr>
              <a:buSzPts val="1200"/>
              <a:buFont typeface="Arial"/>
              <a:buChar char="•"/>
            </a:pPr>
            <a:r>
              <a:rPr lang="et-EE"/>
              <a:t>Kiirabiteenuseks kulutati 2017. aasta eelarve kohaselt ca 41 mln eurot (Riigieelarve seaduse seletuskiri, lk 275.</a:t>
            </a:r>
            <a:endParaRPr/>
          </a:p>
          <a:p>
            <a:pPr indent="-177859" lvl="0" marL="177859" rtl="0" algn="l">
              <a:spcBef>
                <a:spcPts val="0"/>
              </a:spcBef>
              <a:spcAft>
                <a:spcPts val="0"/>
              </a:spcAft>
              <a:buClr>
                <a:schemeClr val="dk1"/>
              </a:buClr>
              <a:buSzPts val="1200"/>
              <a:buFont typeface="Arial"/>
              <a:buChar char="•"/>
            </a:pPr>
            <a:r>
              <a:rPr lang="et-EE"/>
              <a:t>Vanemahüvitise kogumaksumus oli 2017. aasta eelarves 191 mln eurot (Vt seletuskiri lk 258).</a:t>
            </a:r>
            <a:endParaRPr/>
          </a:p>
          <a:p>
            <a:pPr indent="-177859" lvl="0" marL="177859" rtl="0" algn="l">
              <a:spcBef>
                <a:spcPts val="0"/>
              </a:spcBef>
              <a:spcAft>
                <a:spcPts val="0"/>
              </a:spcAft>
              <a:buClr>
                <a:schemeClr val="dk1"/>
              </a:buClr>
              <a:buSzPts val="1200"/>
              <a:buFont typeface="Arial"/>
              <a:buChar char="•"/>
            </a:pPr>
            <a:r>
              <a:rPr lang="et-EE"/>
              <a:t>Keskkonnakaitse kogumaksumus 2017. aasta eelarves oli 161 mln eurot</a:t>
            </a:r>
            <a:endParaRPr/>
          </a:p>
          <a:p>
            <a:pPr indent="-101658" lvl="0" marL="177859" rtl="0" algn="l">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t/>
            </a:r>
            <a:endParaRPr/>
          </a:p>
        </p:txBody>
      </p:sp>
      <p:sp>
        <p:nvSpPr>
          <p:cNvPr id="401" name="Google Shape;401;p21: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t-EE"/>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Google Shape;407;p2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22: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rPr lang="et-EE"/>
              <a:t>See saab olla ka ketiefekt, kus läbi lisandväärtuse loomise ahela liiguvad inimesed aste astmelt kõrgemale, kuni madalamat kvalifikatsiooni loovad kohad jäävad vabaks ja sinna liiguvad need, kes pole hõivatud.</a:t>
            </a:r>
            <a:endParaRPr/>
          </a:p>
        </p:txBody>
      </p:sp>
      <p:sp>
        <p:nvSpPr>
          <p:cNvPr id="409" name="Google Shape;409;p22: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t-EE"/>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Google Shape;415;p2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23: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417" name="Google Shape;417;p23: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t-EE"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p24:notes"/>
          <p:cNvSpPr txBox="1"/>
          <p:nvPr>
            <p:ph idx="1" type="body"/>
          </p:nvPr>
        </p:nvSpPr>
        <p:spPr>
          <a:xfrm>
            <a:off x="673577" y="4748163"/>
            <a:ext cx="5388610" cy="3884861"/>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424" name="Google Shape;424;p2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p25:notes"/>
          <p:cNvSpPr txBox="1"/>
          <p:nvPr>
            <p:ph idx="1" type="body"/>
          </p:nvPr>
        </p:nvSpPr>
        <p:spPr>
          <a:xfrm>
            <a:off x="673577" y="4748163"/>
            <a:ext cx="5388610" cy="3884861"/>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481" name="Google Shape;481;p2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p26:notes"/>
          <p:cNvSpPr txBox="1"/>
          <p:nvPr>
            <p:ph idx="1" type="body"/>
          </p:nvPr>
        </p:nvSpPr>
        <p:spPr>
          <a:xfrm>
            <a:off x="673577" y="4748163"/>
            <a:ext cx="5388610" cy="3884861"/>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488" name="Google Shape;488;p26: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2" name="Shape 492"/>
        <p:cNvGrpSpPr/>
        <p:nvPr/>
      </p:nvGrpSpPr>
      <p:grpSpPr>
        <a:xfrm>
          <a:off x="0" y="0"/>
          <a:ext cx="0" cy="0"/>
          <a:chOff x="0" y="0"/>
          <a:chExt cx="0" cy="0"/>
        </a:xfrm>
      </p:grpSpPr>
      <p:sp>
        <p:nvSpPr>
          <p:cNvPr id="493" name="Google Shape;493;p27:notes"/>
          <p:cNvSpPr txBox="1"/>
          <p:nvPr>
            <p:ph idx="1" type="body"/>
          </p:nvPr>
        </p:nvSpPr>
        <p:spPr>
          <a:xfrm>
            <a:off x="673577" y="4748163"/>
            <a:ext cx="5388610" cy="3884861"/>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494" name="Google Shape;494;p27: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8" name="Shape 498"/>
        <p:cNvGrpSpPr/>
        <p:nvPr/>
      </p:nvGrpSpPr>
      <p:grpSpPr>
        <a:xfrm>
          <a:off x="0" y="0"/>
          <a:ext cx="0" cy="0"/>
          <a:chOff x="0" y="0"/>
          <a:chExt cx="0" cy="0"/>
        </a:xfrm>
      </p:grpSpPr>
      <p:sp>
        <p:nvSpPr>
          <p:cNvPr id="499" name="Google Shape;499;p28: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28: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501" name="Google Shape;501;p28: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t-EE"/>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5" name="Shape 505"/>
        <p:cNvGrpSpPr/>
        <p:nvPr/>
      </p:nvGrpSpPr>
      <p:grpSpPr>
        <a:xfrm>
          <a:off x="0" y="0"/>
          <a:ext cx="0" cy="0"/>
          <a:chOff x="0" y="0"/>
          <a:chExt cx="0" cy="0"/>
        </a:xfrm>
      </p:grpSpPr>
      <p:sp>
        <p:nvSpPr>
          <p:cNvPr id="506" name="Google Shape;506;p29:notes"/>
          <p:cNvSpPr txBox="1"/>
          <p:nvPr>
            <p:ph idx="1" type="body"/>
          </p:nvPr>
        </p:nvSpPr>
        <p:spPr>
          <a:xfrm>
            <a:off x="673577" y="4748163"/>
            <a:ext cx="5388610" cy="3884861"/>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507" name="Google Shape;507;p29: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p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3: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rPr lang="et-EE"/>
              <a:t>Meile tundub, et enne täiendavate reisijate poolt põhjustatud majandusmõjude juurde asumist peaks vaatama, kas üldse on mingi potentsiaal kasvuks või mitte. Teeme seda kahel slaidil:</a:t>
            </a:r>
            <a:endParaRPr/>
          </a:p>
          <a:p>
            <a:pPr indent="-228600" lvl="0" marL="228600" rtl="0" algn="l">
              <a:spcBef>
                <a:spcPts val="0"/>
              </a:spcBef>
              <a:spcAft>
                <a:spcPts val="0"/>
              </a:spcAft>
              <a:buClr>
                <a:schemeClr val="dk1"/>
              </a:buClr>
              <a:buSzPts val="1200"/>
              <a:buFont typeface="Calibri"/>
              <a:buAutoNum type="alphaLcParenR"/>
            </a:pPr>
            <a:r>
              <a:rPr lang="et-EE"/>
              <a:t>Sellel slaidil näitame, et Tallinna Lennujaama reisijate arv on jõudsalt kasvanud, ehk me suudame paranenud majanduskonjunktuuri hästi ära kasutada – inimesed lendavad rohkem.</a:t>
            </a:r>
            <a:endParaRPr/>
          </a:p>
          <a:p>
            <a:pPr indent="-228600" lvl="0" marL="228600" rtl="0" algn="l">
              <a:spcBef>
                <a:spcPts val="0"/>
              </a:spcBef>
              <a:spcAft>
                <a:spcPts val="0"/>
              </a:spcAft>
              <a:buClr>
                <a:schemeClr val="dk1"/>
              </a:buClr>
              <a:buSzPts val="1200"/>
              <a:buFont typeface="Calibri"/>
              <a:buAutoNum type="alphaLcParenR"/>
            </a:pPr>
            <a:r>
              <a:rPr lang="et-EE"/>
              <a:t>Järgmisel slaidil ütleme, et kui elatustaseme kasv läheb Rahandusministeeriumi prognoosi kohaselt, siis on järgneva 15. aasta jooksul potentsiaal veel oluliselt suuremaks kasvuks – vaja on lihtsalt võimaldada sellele realiseeruda (ehk investeerida lennujaama).</a:t>
            </a:r>
            <a:endParaRPr/>
          </a:p>
          <a:p>
            <a:pPr indent="0" lvl="0" marL="0" rtl="0" algn="l">
              <a:spcBef>
                <a:spcPts val="0"/>
              </a:spcBef>
              <a:spcAft>
                <a:spcPts val="0"/>
              </a:spcAft>
              <a:buNone/>
            </a:pPr>
            <a:r>
              <a:t/>
            </a:r>
            <a:endParaRPr/>
          </a:p>
        </p:txBody>
      </p:sp>
      <p:sp>
        <p:nvSpPr>
          <p:cNvPr id="228" name="Google Shape;228;p3: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t-EE"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p30:notes"/>
          <p:cNvSpPr txBox="1"/>
          <p:nvPr>
            <p:ph idx="1" type="body"/>
          </p:nvPr>
        </p:nvSpPr>
        <p:spPr>
          <a:xfrm>
            <a:off x="673577" y="4748163"/>
            <a:ext cx="5388610" cy="3884861"/>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513" name="Google Shape;513;p30: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p31:notes"/>
          <p:cNvSpPr txBox="1"/>
          <p:nvPr>
            <p:ph idx="1" type="body"/>
          </p:nvPr>
        </p:nvSpPr>
        <p:spPr>
          <a:xfrm>
            <a:off x="673577" y="4748163"/>
            <a:ext cx="5388610" cy="3884861"/>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519" name="Google Shape;519;p31: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p32:notes"/>
          <p:cNvSpPr txBox="1"/>
          <p:nvPr>
            <p:ph idx="1" type="body"/>
          </p:nvPr>
        </p:nvSpPr>
        <p:spPr>
          <a:xfrm>
            <a:off x="673577" y="4748163"/>
            <a:ext cx="5388610" cy="3884861"/>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540" name="Google Shape;540;p32: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4" name="Shape 544"/>
        <p:cNvGrpSpPr/>
        <p:nvPr/>
      </p:nvGrpSpPr>
      <p:grpSpPr>
        <a:xfrm>
          <a:off x="0" y="0"/>
          <a:ext cx="0" cy="0"/>
          <a:chOff x="0" y="0"/>
          <a:chExt cx="0" cy="0"/>
        </a:xfrm>
      </p:grpSpPr>
      <p:sp>
        <p:nvSpPr>
          <p:cNvPr id="545" name="Google Shape;545;p33:notes"/>
          <p:cNvSpPr txBox="1"/>
          <p:nvPr>
            <p:ph idx="1" type="body"/>
          </p:nvPr>
        </p:nvSpPr>
        <p:spPr>
          <a:xfrm>
            <a:off x="673577" y="4748163"/>
            <a:ext cx="5388610" cy="3884861"/>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546" name="Google Shape;546;p33: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Google Shape;550;p34:notes"/>
          <p:cNvSpPr txBox="1"/>
          <p:nvPr>
            <p:ph idx="1" type="body"/>
          </p:nvPr>
        </p:nvSpPr>
        <p:spPr>
          <a:xfrm>
            <a:off x="673577" y="4748163"/>
            <a:ext cx="5388610" cy="3884861"/>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551" name="Google Shape;551;p3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4" name="Shape 554"/>
        <p:cNvGrpSpPr/>
        <p:nvPr/>
      </p:nvGrpSpPr>
      <p:grpSpPr>
        <a:xfrm>
          <a:off x="0" y="0"/>
          <a:ext cx="0" cy="0"/>
          <a:chOff x="0" y="0"/>
          <a:chExt cx="0" cy="0"/>
        </a:xfrm>
      </p:grpSpPr>
      <p:sp>
        <p:nvSpPr>
          <p:cNvPr id="555" name="Google Shape;555;p3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35: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557" name="Google Shape;557;p35: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t-EE"/>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p4: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4: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rPr lang="et-EE"/>
              <a:t>Rusikareegel: reisijate arvu kasv = kahekordne SKP kasv. Meil ka 5 aasta keskmine tunduvalt kiirem. Viimaste aastate kasvu on toetanud soodsad majandustingimused ja sissetulekute tõus. Kasvumootoriks on tugev nõudlus.</a:t>
            </a:r>
            <a:endParaRPr/>
          </a:p>
        </p:txBody>
      </p:sp>
      <p:sp>
        <p:nvSpPr>
          <p:cNvPr id="237" name="Google Shape;237;p4: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t-EE"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p5: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p5: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rPr lang="et-EE"/>
              <a:t>Lennureisijate arvus on toimunud oluline kasv (vt eelmine slaid), kuid see ei tähenda, et kasvupotentsiaal oleks ennast ammendanud:</a:t>
            </a:r>
            <a:endParaRPr/>
          </a:p>
          <a:p>
            <a:pPr indent="0" lvl="0" marL="0" rtl="0" algn="l">
              <a:spcBef>
                <a:spcPts val="0"/>
              </a:spcBef>
              <a:spcAft>
                <a:spcPts val="0"/>
              </a:spcAft>
              <a:buNone/>
            </a:pPr>
            <a:r>
              <a:t/>
            </a:r>
            <a:endParaRPr/>
          </a:p>
          <a:p>
            <a:pPr indent="-228600" lvl="0" marL="228600" rtl="0" algn="l">
              <a:spcBef>
                <a:spcPts val="0"/>
              </a:spcBef>
              <a:spcAft>
                <a:spcPts val="0"/>
              </a:spcAft>
              <a:buClr>
                <a:schemeClr val="dk1"/>
              </a:buClr>
              <a:buSzPts val="1200"/>
              <a:buFont typeface="Calibri"/>
              <a:buAutoNum type="arabicPeriod"/>
            </a:pPr>
            <a:r>
              <a:rPr lang="et-EE"/>
              <a:t>Võrreldes 2016. a andmeid, siis Eesti asub ELi riikide seas (arvestades SKP-d per capita) keskmisel positsioonil (peaaegu joone peal). St SKP-d arvesse võttes ei saa öelda, et Eestis oleks reisijad rahvaarvu kohta oluliselt rohkem või vähem võrreldes teiste ELi riikidega. Siiski kui võrrelda nt Lätiga, mis on SKP ja muude tunnuste poolest Eestiga sarnane riik, siis Lätis on ligikaudu 1 reisija per capita rohkem.</a:t>
            </a:r>
            <a:endParaRPr/>
          </a:p>
          <a:p>
            <a:pPr indent="-228600" lvl="0" marL="228600" rtl="0" algn="l">
              <a:spcBef>
                <a:spcPts val="0"/>
              </a:spcBef>
              <a:spcAft>
                <a:spcPts val="0"/>
              </a:spcAft>
              <a:buClr>
                <a:schemeClr val="dk1"/>
              </a:buClr>
              <a:buSzPts val="1200"/>
              <a:buFont typeface="Calibri"/>
              <a:buAutoNum type="arabicPeriod"/>
            </a:pPr>
            <a:r>
              <a:rPr lang="et-EE"/>
              <a:t>Tuleb arvestada, et kui praegust SKP taset vaadates on Eesti enam-vähem keskmisel positsioonil, siis 2030. aastaks prognoositakse SKP kahekordistumist (Eesti SKP per capita 2030. a </a:t>
            </a:r>
            <a:r>
              <a:rPr b="0" i="0" lang="et-EE" sz="1200">
                <a:solidFill>
                  <a:schemeClr val="dk1"/>
                </a:solidFill>
                <a:latin typeface="Calibri"/>
                <a:ea typeface="Calibri"/>
                <a:cs typeface="Calibri"/>
                <a:sym typeface="Calibri"/>
              </a:rPr>
              <a:t>32 336 €)</a:t>
            </a:r>
            <a:r>
              <a:rPr lang="et-EE"/>
              <a:t> . Selleks, et jõuda taas keskmisele positsioonile (st üles joone peale), peaks reisijate arv suurenema 2,3 miljoni reisija võrra ehk ligikaudu kahekordistuma võrreldes 2016. aastaga.</a:t>
            </a:r>
            <a:endParaRPr/>
          </a:p>
          <a:p>
            <a:pPr indent="-228600" lvl="0" marL="228600" rtl="0" algn="l">
              <a:spcBef>
                <a:spcPts val="0"/>
              </a:spcBef>
              <a:spcAft>
                <a:spcPts val="0"/>
              </a:spcAft>
              <a:buClr>
                <a:schemeClr val="dk1"/>
              </a:buClr>
              <a:buSzPts val="1200"/>
              <a:buFont typeface="Calibri"/>
              <a:buAutoNum type="arabicPeriod"/>
            </a:pPr>
            <a:r>
              <a:rPr lang="et-EE"/>
              <a:t>Lisaks tuleb arvestada, et trendijoont mõjutavad allapoole mitmed Euroopa riigid, kus lennureisidele on mugavaid alternatiivne teiste transpordiviiside (rong, auto, buss) kasutamise näol (nt Prantsusmaa, Saksamaa, Austria). Eestis on oma geograafilise asendi tõttu alternatiive lennuliiklusele vähem ja sellest tulenevalt võib näha potentsiaali paikneda ka veidi trendijoonest üleval pool, st võib olla potentsiaali ka suuremaks kasvuks kui 2,3 milj reisijat. </a:t>
            </a:r>
            <a:endParaRPr/>
          </a:p>
          <a:p>
            <a:pPr indent="-228600" lvl="0" marL="228600" rtl="0" algn="l">
              <a:spcBef>
                <a:spcPts val="0"/>
              </a:spcBef>
              <a:spcAft>
                <a:spcPts val="0"/>
              </a:spcAft>
              <a:buClr>
                <a:schemeClr val="dk1"/>
              </a:buClr>
              <a:buSzPts val="1200"/>
              <a:buFont typeface="Calibri"/>
              <a:buAutoNum type="arabicPeriod"/>
            </a:pPr>
            <a:r>
              <a:rPr lang="et-EE"/>
              <a:t>Kui lisada siia odavlennufirmade tugev võime nõudlust stimuleerida, siis on täiesti reaalne ka 5 milj. reisijat</a:t>
            </a:r>
            <a:endParaRPr/>
          </a:p>
          <a:p>
            <a:pPr indent="0" lvl="0" marL="0" rtl="0" algn="l">
              <a:spcBef>
                <a:spcPts val="0"/>
              </a:spcBef>
              <a:spcAft>
                <a:spcPts val="0"/>
              </a:spcAft>
              <a:buNone/>
            </a:pPr>
            <a:r>
              <a:t/>
            </a:r>
            <a:endParaRPr/>
          </a:p>
        </p:txBody>
      </p:sp>
      <p:sp>
        <p:nvSpPr>
          <p:cNvPr id="247" name="Google Shape;247;p5: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t-EE"/>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p6: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6: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256" name="Google Shape;256;p6: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t-EE"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p7: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7: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266" name="Google Shape;266;p7: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t-EE"/>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p8: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8: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273" name="Google Shape;273;p8: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t-EE">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p9:notes"/>
          <p:cNvSpPr/>
          <p:nvPr>
            <p:ph idx="2" type="sldImg"/>
          </p:nvPr>
        </p:nvSpPr>
        <p:spPr>
          <a:xfrm>
            <a:off x="407988" y="1233488"/>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9:notes"/>
          <p:cNvSpPr txBox="1"/>
          <p:nvPr>
            <p:ph idx="1" type="body"/>
          </p:nvPr>
        </p:nvSpPr>
        <p:spPr>
          <a:xfrm>
            <a:off x="673577" y="4748163"/>
            <a:ext cx="5388610" cy="3884861"/>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rPr lang="et-EE"/>
              <a:t>Need kanalid pärinevad Intervistas 2015 uuringust ja on leidnud laialdast kasutust ka Eesti lennunduse mõjuuuringutes (vt nt Maris Lauri 2013. aasta uuring või Annika Lentso 2017. aasta tööd.</a:t>
            </a:r>
            <a:endParaRPr/>
          </a:p>
        </p:txBody>
      </p:sp>
      <p:sp>
        <p:nvSpPr>
          <p:cNvPr id="283" name="Google Shape;283;p9:notes"/>
          <p:cNvSpPr txBox="1"/>
          <p:nvPr>
            <p:ph idx="12" type="sldNum"/>
          </p:nvPr>
        </p:nvSpPr>
        <p:spPr>
          <a:xfrm>
            <a:off x="3815374" y="9371286"/>
            <a:ext cx="2918830" cy="495028"/>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t-EE"/>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jpg"/><Relationship Id="rId3"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3.jpg"/><Relationship Id="rId3"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1.png"/><Relationship Id="rId3" Type="http://schemas.openxmlformats.org/officeDocument/2006/relationships/image" Target="../media/image2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p:cSld name="Title">
    <p:bg>
      <p:bgPr>
        <a:solidFill>
          <a:schemeClr val="lt2"/>
        </a:solidFill>
      </p:bgPr>
    </p:bg>
    <p:spTree>
      <p:nvGrpSpPr>
        <p:cNvPr id="10" name="Shape 10"/>
        <p:cNvGrpSpPr/>
        <p:nvPr/>
      </p:nvGrpSpPr>
      <p:grpSpPr>
        <a:xfrm>
          <a:off x="0" y="0"/>
          <a:ext cx="0" cy="0"/>
          <a:chOff x="0" y="0"/>
          <a:chExt cx="0" cy="0"/>
        </a:xfrm>
      </p:grpSpPr>
      <p:sp>
        <p:nvSpPr>
          <p:cNvPr id="11" name="Google Shape;11;p2"/>
          <p:cNvSpPr txBox="1"/>
          <p:nvPr>
            <p:ph type="ctrTitle"/>
          </p:nvPr>
        </p:nvSpPr>
        <p:spPr>
          <a:xfrm>
            <a:off x="1066800" y="3565742"/>
            <a:ext cx="10058400" cy="507565"/>
          </a:xfrm>
          <a:prstGeom prst="rect">
            <a:avLst/>
          </a:prstGeom>
          <a:noFill/>
          <a:ln>
            <a:noFill/>
          </a:ln>
        </p:spPr>
        <p:txBody>
          <a:bodyPr anchorCtr="0" anchor="b" bIns="45700" lIns="91425" spcFirstLastPara="1" rIns="91425" wrap="square" tIns="45700"/>
          <a:lstStyle>
            <a:lvl1pPr lvl="0" marR="0" rtl="0" algn="ctr">
              <a:lnSpc>
                <a:spcPct val="90000"/>
              </a:lnSpc>
              <a:spcBef>
                <a:spcPts val="0"/>
              </a:spcBef>
              <a:spcAft>
                <a:spcPts val="0"/>
              </a:spcAft>
              <a:buClr>
                <a:schemeClr val="lt1"/>
              </a:buClr>
              <a:buSzPts val="3200"/>
              <a:buFont typeface="Lato"/>
              <a:buNone/>
              <a:defRPr b="0" i="0" sz="3200" u="none" cap="none" strike="noStrike">
                <a:solidFill>
                  <a:schemeClr val="lt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2"/>
          <p:cNvSpPr txBox="1"/>
          <p:nvPr>
            <p:ph idx="1" type="subTitle"/>
          </p:nvPr>
        </p:nvSpPr>
        <p:spPr>
          <a:xfrm>
            <a:off x="1066800" y="4026735"/>
            <a:ext cx="10058400" cy="301068"/>
          </a:xfrm>
          <a:prstGeom prst="rect">
            <a:avLst/>
          </a:prstGeom>
          <a:noFill/>
          <a:ln>
            <a:noFill/>
          </a:ln>
        </p:spPr>
        <p:txBody>
          <a:bodyPr anchorCtr="0" anchor="t" bIns="45700" lIns="91425" spcFirstLastPara="1" rIns="91425" wrap="square" tIns="45700"/>
          <a:lstStyle>
            <a:lvl1pPr lvl="0" marR="0" rtl="0" algn="ctr">
              <a:lnSpc>
                <a:spcPct val="90000"/>
              </a:lnSpc>
              <a:spcBef>
                <a:spcPts val="1000"/>
              </a:spcBef>
              <a:spcAft>
                <a:spcPts val="0"/>
              </a:spcAft>
              <a:buClr>
                <a:schemeClr val="accent1"/>
              </a:buClr>
              <a:buSzPts val="1600"/>
              <a:buFont typeface="Arial"/>
              <a:buNone/>
              <a:defRPr b="0" i="0" sz="1600" u="none" cap="none" strike="noStrike">
                <a:solidFill>
                  <a:schemeClr val="accent1"/>
                </a:solidFill>
                <a:latin typeface="Lato Light"/>
                <a:ea typeface="Lato Light"/>
                <a:cs typeface="Lato Light"/>
                <a:sym typeface="Lato Light"/>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Lato Light"/>
                <a:ea typeface="Lato Light"/>
                <a:cs typeface="Lato Light"/>
                <a:sym typeface="Lato Light"/>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Lato Light"/>
                <a:ea typeface="Lato Light"/>
                <a:cs typeface="Lato Light"/>
                <a:sym typeface="Lato Light"/>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pic>
        <p:nvPicPr>
          <p:cNvPr id="13" name="Google Shape;13;p2"/>
          <p:cNvPicPr preferRelativeResize="0"/>
          <p:nvPr/>
        </p:nvPicPr>
        <p:blipFill rotWithShape="1">
          <a:blip r:embed="rId2">
            <a:alphaModFix/>
          </a:blip>
          <a:srcRect b="0" l="0" r="0" t="0"/>
          <a:stretch/>
        </p:blipFill>
        <p:spPr>
          <a:xfrm>
            <a:off x="4413717" y="1595964"/>
            <a:ext cx="4240866" cy="238548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p:cSld name="Title + 2 columns">
    <p:spTree>
      <p:nvGrpSpPr>
        <p:cNvPr id="43" name="Shape 43"/>
        <p:cNvGrpSpPr/>
        <p:nvPr/>
      </p:nvGrpSpPr>
      <p:grpSpPr>
        <a:xfrm>
          <a:off x="0" y="0"/>
          <a:ext cx="0" cy="0"/>
          <a:chOff x="0" y="0"/>
          <a:chExt cx="0" cy="0"/>
        </a:xfrm>
      </p:grpSpPr>
      <p:sp>
        <p:nvSpPr>
          <p:cNvPr id="44" name="Google Shape;44;p12"/>
          <p:cNvSpPr txBox="1"/>
          <p:nvPr>
            <p:ph idx="1" type="body"/>
          </p:nvPr>
        </p:nvSpPr>
        <p:spPr>
          <a:xfrm>
            <a:off x="838200" y="1825625"/>
            <a:ext cx="4874342" cy="4194175"/>
          </a:xfrm>
          <a:prstGeom prst="rect">
            <a:avLst/>
          </a:prstGeom>
          <a:noFill/>
          <a:ln>
            <a:noFill/>
          </a:ln>
        </p:spPr>
        <p:txBody>
          <a:bodyPr anchorCtr="0" anchor="t" bIns="45700" lIns="91425" spcFirstLastPara="1" rIns="91425" wrap="square" tIns="45700"/>
          <a:lstStyle>
            <a:lvl1pPr indent="-342900" lvl="0" marL="457200" marR="0" rtl="0" algn="l">
              <a:lnSpc>
                <a:spcPct val="90000"/>
              </a:lnSpc>
              <a:spcBef>
                <a:spcPts val="10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42900" lvl="2" marL="13716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45" name="Google Shape;45;p12"/>
          <p:cNvSpPr txBox="1"/>
          <p:nvPr>
            <p:ph idx="2" type="body"/>
          </p:nvPr>
        </p:nvSpPr>
        <p:spPr>
          <a:xfrm>
            <a:off x="6479458" y="1825625"/>
            <a:ext cx="4874341" cy="4194175"/>
          </a:xfrm>
          <a:prstGeom prst="rect">
            <a:avLst/>
          </a:prstGeom>
          <a:noFill/>
          <a:ln>
            <a:noFill/>
          </a:ln>
        </p:spPr>
        <p:txBody>
          <a:bodyPr anchorCtr="0" anchor="t" bIns="45700" lIns="91425" spcFirstLastPara="1" rIns="91425" wrap="square" tIns="45700"/>
          <a:lstStyle>
            <a:lvl1pPr indent="-342900" lvl="0" marL="457200" marR="0" rtl="0" algn="l">
              <a:lnSpc>
                <a:spcPct val="90000"/>
              </a:lnSpc>
              <a:spcBef>
                <a:spcPts val="10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42900" lvl="2" marL="13716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46" name="Google Shape;46;p12"/>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2"/>
              </a:buClr>
              <a:buSzPts val="2800"/>
              <a:buFont typeface="Lato"/>
              <a:buNone/>
              <a:defRPr b="0" i="0" sz="2800" u="none" cap="none" strike="noStrike">
                <a:solidFill>
                  <a:schemeClr val="lt2"/>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47" name="Google Shape;47;p12"/>
          <p:cNvPicPr preferRelativeResize="0"/>
          <p:nvPr/>
        </p:nvPicPr>
        <p:blipFill rotWithShape="1">
          <a:blip r:embed="rId2">
            <a:alphaModFix/>
          </a:blip>
          <a:srcRect b="0" l="0" r="0" t="0"/>
          <a:stretch/>
        </p:blipFill>
        <p:spPr>
          <a:xfrm>
            <a:off x="9578975" y="5443537"/>
            <a:ext cx="2184400" cy="12287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suleht 4">
  <p:cSld name="Sisuleht 4">
    <p:spTree>
      <p:nvGrpSpPr>
        <p:cNvPr id="48" name="Shape 48"/>
        <p:cNvGrpSpPr/>
        <p:nvPr/>
      </p:nvGrpSpPr>
      <p:grpSpPr>
        <a:xfrm>
          <a:off x="0" y="0"/>
          <a:ext cx="0" cy="0"/>
          <a:chOff x="0" y="0"/>
          <a:chExt cx="0" cy="0"/>
        </a:xfrm>
      </p:grpSpPr>
      <p:pic>
        <p:nvPicPr>
          <p:cNvPr id="49" name="Google Shape;49;p13"/>
          <p:cNvPicPr preferRelativeResize="0"/>
          <p:nvPr/>
        </p:nvPicPr>
        <p:blipFill rotWithShape="1">
          <a:blip r:embed="rId2">
            <a:alphaModFix/>
          </a:blip>
          <a:srcRect b="0" l="0" r="0" t="0"/>
          <a:stretch/>
        </p:blipFill>
        <p:spPr>
          <a:xfrm>
            <a:off x="11035874" y="5726683"/>
            <a:ext cx="524381" cy="513155"/>
          </a:xfrm>
          <a:prstGeom prst="rect">
            <a:avLst/>
          </a:prstGeom>
          <a:noFill/>
          <a:ln>
            <a:noFill/>
          </a:ln>
        </p:spPr>
      </p:pic>
      <p:sp>
        <p:nvSpPr>
          <p:cNvPr id="50" name="Google Shape;50;p13"/>
          <p:cNvSpPr txBox="1"/>
          <p:nvPr>
            <p:ph idx="1" type="body"/>
          </p:nvPr>
        </p:nvSpPr>
        <p:spPr>
          <a:xfrm>
            <a:off x="847344" y="1825625"/>
            <a:ext cx="10506456" cy="4194175"/>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2"/>
              </a:buClr>
              <a:buSzPts val="1800"/>
              <a:buFont typeface="Arial"/>
              <a:buNone/>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30200" lvl="2" marL="1371600" marR="0" rtl="0" algn="l">
              <a:lnSpc>
                <a:spcPct val="90000"/>
              </a:lnSpc>
              <a:spcBef>
                <a:spcPts val="500"/>
              </a:spcBef>
              <a:spcAft>
                <a:spcPts val="0"/>
              </a:spcAft>
              <a:buClr>
                <a:schemeClr val="dk2"/>
              </a:buClr>
              <a:buSzPts val="1600"/>
              <a:buFont typeface="Arial"/>
              <a:buChar char="•"/>
              <a:defRPr b="0" i="0" sz="16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51" name="Google Shape;51;p13"/>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2"/>
              </a:buClr>
              <a:buSzPts val="2800"/>
              <a:buFont typeface="Arial"/>
              <a:buNone/>
              <a:defRPr b="0" i="0" sz="2800" u="none" cap="none" strike="noStrike">
                <a:solidFill>
                  <a:schemeClr val="l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suleht 3">
  <p:cSld name="Sisuleht 3">
    <p:spTree>
      <p:nvGrpSpPr>
        <p:cNvPr id="52" name="Shape 52"/>
        <p:cNvGrpSpPr/>
        <p:nvPr/>
      </p:nvGrpSpPr>
      <p:grpSpPr>
        <a:xfrm>
          <a:off x="0" y="0"/>
          <a:ext cx="0" cy="0"/>
          <a:chOff x="0" y="0"/>
          <a:chExt cx="0" cy="0"/>
        </a:xfrm>
      </p:grpSpPr>
      <p:sp>
        <p:nvSpPr>
          <p:cNvPr id="53" name="Google Shape;53;p14"/>
          <p:cNvSpPr txBox="1"/>
          <p:nvPr>
            <p:ph idx="1" type="body"/>
          </p:nvPr>
        </p:nvSpPr>
        <p:spPr>
          <a:xfrm>
            <a:off x="847344" y="1825625"/>
            <a:ext cx="10506456" cy="4194175"/>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2"/>
              </a:buClr>
              <a:buSzPts val="1800"/>
              <a:buFont typeface="Arial"/>
              <a:buNone/>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30200" lvl="2" marL="1371600" marR="0" rtl="0" algn="l">
              <a:lnSpc>
                <a:spcPct val="90000"/>
              </a:lnSpc>
              <a:spcBef>
                <a:spcPts val="500"/>
              </a:spcBef>
              <a:spcAft>
                <a:spcPts val="0"/>
              </a:spcAft>
              <a:buClr>
                <a:schemeClr val="dk2"/>
              </a:buClr>
              <a:buSzPts val="1600"/>
              <a:buFont typeface="Arial"/>
              <a:buChar char="•"/>
              <a:defRPr b="0" i="0" sz="16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54" name="Google Shape;54;p14"/>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2"/>
              </a:buClr>
              <a:buSzPts val="2800"/>
              <a:buFont typeface="Arial"/>
              <a:buNone/>
              <a:defRPr b="0" i="0" sz="2800" u="none" cap="none" strike="noStrike">
                <a:solidFill>
                  <a:schemeClr val="l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55" name="Google Shape;55;p14"/>
          <p:cNvPicPr preferRelativeResize="0"/>
          <p:nvPr/>
        </p:nvPicPr>
        <p:blipFill rotWithShape="1">
          <a:blip r:embed="rId2">
            <a:alphaModFix/>
          </a:blip>
          <a:srcRect b="0" l="0" r="0" t="0"/>
          <a:stretch/>
        </p:blipFill>
        <p:spPr>
          <a:xfrm>
            <a:off x="9672320" y="5627365"/>
            <a:ext cx="2003004" cy="813816"/>
          </a:xfrm>
          <a:prstGeom prst="rect">
            <a:avLst/>
          </a:prstGeom>
          <a:noFill/>
          <a:ln>
            <a:noFill/>
          </a:ln>
        </p:spPr>
      </p:pic>
    </p:spTree>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sileht 1">
  <p:cSld name="Esileht 1">
    <p:bg>
      <p:bgPr>
        <a:solidFill>
          <a:schemeClr val="lt2"/>
        </a:solidFill>
      </p:bgPr>
    </p:bg>
    <p:spTree>
      <p:nvGrpSpPr>
        <p:cNvPr id="56" name="Shape 56"/>
        <p:cNvGrpSpPr/>
        <p:nvPr/>
      </p:nvGrpSpPr>
      <p:grpSpPr>
        <a:xfrm>
          <a:off x="0" y="0"/>
          <a:ext cx="0" cy="0"/>
          <a:chOff x="0" y="0"/>
          <a:chExt cx="0" cy="0"/>
        </a:xfrm>
      </p:grpSpPr>
      <p:pic>
        <p:nvPicPr>
          <p:cNvPr id="57" name="Google Shape;57;p15"/>
          <p:cNvPicPr preferRelativeResize="0"/>
          <p:nvPr/>
        </p:nvPicPr>
        <p:blipFill rotWithShape="1">
          <a:blip r:embed="rId2">
            <a:alphaModFix/>
          </a:blip>
          <a:srcRect b="0" l="0" r="0" t="0"/>
          <a:stretch/>
        </p:blipFill>
        <p:spPr>
          <a:xfrm>
            <a:off x="-1" y="5230369"/>
            <a:ext cx="12199025" cy="1764792"/>
          </a:xfrm>
          <a:prstGeom prst="rect">
            <a:avLst/>
          </a:prstGeom>
          <a:noFill/>
          <a:ln>
            <a:noFill/>
          </a:ln>
        </p:spPr>
      </p:pic>
      <p:pic>
        <p:nvPicPr>
          <p:cNvPr id="58" name="Google Shape;58;p15"/>
          <p:cNvPicPr preferRelativeResize="0"/>
          <p:nvPr/>
        </p:nvPicPr>
        <p:blipFill rotWithShape="1">
          <a:blip r:embed="rId3">
            <a:alphaModFix/>
          </a:blip>
          <a:srcRect b="0" l="0" r="0" t="0"/>
          <a:stretch/>
        </p:blipFill>
        <p:spPr>
          <a:xfrm>
            <a:off x="4006765" y="1852025"/>
            <a:ext cx="4874431" cy="1980469"/>
          </a:xfrm>
          <a:prstGeom prst="rect">
            <a:avLst/>
          </a:prstGeom>
          <a:noFill/>
          <a:ln>
            <a:noFill/>
          </a:ln>
        </p:spPr>
      </p:pic>
    </p:spTree>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sileht 2">
  <p:cSld name="Esileht 2">
    <p:bg>
      <p:bgPr>
        <a:solidFill>
          <a:schemeClr val="lt2"/>
        </a:solidFill>
      </p:bgPr>
    </p:bg>
    <p:spTree>
      <p:nvGrpSpPr>
        <p:cNvPr id="59" name="Shape 59"/>
        <p:cNvGrpSpPr/>
        <p:nvPr/>
      </p:nvGrpSpPr>
      <p:grpSpPr>
        <a:xfrm>
          <a:off x="0" y="0"/>
          <a:ext cx="0" cy="0"/>
          <a:chOff x="0" y="0"/>
          <a:chExt cx="0" cy="0"/>
        </a:xfrm>
      </p:grpSpPr>
      <p:pic>
        <p:nvPicPr>
          <p:cNvPr id="60" name="Google Shape;60;p16"/>
          <p:cNvPicPr preferRelativeResize="0"/>
          <p:nvPr/>
        </p:nvPicPr>
        <p:blipFill rotWithShape="1">
          <a:blip r:embed="rId2">
            <a:alphaModFix/>
          </a:blip>
          <a:srcRect b="0" l="0" r="0" t="0"/>
          <a:stretch/>
        </p:blipFill>
        <p:spPr>
          <a:xfrm>
            <a:off x="-1" y="5230369"/>
            <a:ext cx="12199025" cy="1764792"/>
          </a:xfrm>
          <a:prstGeom prst="rect">
            <a:avLst/>
          </a:prstGeom>
          <a:noFill/>
          <a:ln>
            <a:noFill/>
          </a:ln>
        </p:spPr>
      </p:pic>
      <p:sp>
        <p:nvSpPr>
          <p:cNvPr id="61" name="Google Shape;61;p16"/>
          <p:cNvSpPr txBox="1"/>
          <p:nvPr>
            <p:ph type="ctrTitle"/>
          </p:nvPr>
        </p:nvSpPr>
        <p:spPr>
          <a:xfrm>
            <a:off x="1066800" y="2921435"/>
            <a:ext cx="10058400" cy="507565"/>
          </a:xfrm>
          <a:prstGeom prst="rect">
            <a:avLst/>
          </a:prstGeom>
          <a:noFill/>
          <a:ln>
            <a:noFill/>
          </a:ln>
        </p:spPr>
        <p:txBody>
          <a:bodyPr anchorCtr="0" anchor="b" bIns="45700" lIns="91425" spcFirstLastPara="1" rIns="91425" wrap="square" tIns="45700"/>
          <a:lstStyle>
            <a:lvl1pPr lvl="0" marR="0" rtl="0" algn="ctr">
              <a:lnSpc>
                <a:spcPct val="9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2" name="Google Shape;62;p16"/>
          <p:cNvSpPr txBox="1"/>
          <p:nvPr>
            <p:ph idx="1" type="subTitle"/>
          </p:nvPr>
        </p:nvSpPr>
        <p:spPr>
          <a:xfrm>
            <a:off x="1066800" y="3382428"/>
            <a:ext cx="10058400" cy="301068"/>
          </a:xfrm>
          <a:prstGeom prst="rect">
            <a:avLst/>
          </a:prstGeom>
          <a:noFill/>
          <a:ln>
            <a:noFill/>
          </a:ln>
        </p:spPr>
        <p:txBody>
          <a:bodyPr anchorCtr="0" anchor="t" bIns="45700" lIns="91425" spcFirstLastPara="1" rIns="91425" wrap="square" tIns="45700"/>
          <a:lstStyle>
            <a:lvl1pPr lvl="0" marR="0" rtl="0" algn="ctr">
              <a:lnSpc>
                <a:spcPct val="90000"/>
              </a:lnSpc>
              <a:spcBef>
                <a:spcPts val="1000"/>
              </a:spcBef>
              <a:spcAft>
                <a:spcPts val="0"/>
              </a:spcAft>
              <a:buClr>
                <a:schemeClr val="accent3"/>
              </a:buClr>
              <a:buSzPts val="1600"/>
              <a:buFont typeface="Arial"/>
              <a:buNone/>
              <a:defRPr b="0" i="0" sz="1600" u="none" cap="none" strike="noStrike">
                <a:solidFill>
                  <a:schemeClr val="accent3"/>
                </a:solidFill>
                <a:latin typeface="Lato Light"/>
                <a:ea typeface="Lato Light"/>
                <a:cs typeface="Lato Light"/>
                <a:sym typeface="Lato Light"/>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Lato Light"/>
                <a:ea typeface="Lato Light"/>
                <a:cs typeface="Lato Light"/>
                <a:sym typeface="Lato Light"/>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Lato Light"/>
                <a:ea typeface="Lato Light"/>
                <a:cs typeface="Lato Light"/>
                <a:sym typeface="Lato Light"/>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9pPr>
          </a:lstStyle>
          <a:p/>
        </p:txBody>
      </p:sp>
      <p:pic>
        <p:nvPicPr>
          <p:cNvPr id="63" name="Google Shape;63;p16"/>
          <p:cNvPicPr preferRelativeResize="0"/>
          <p:nvPr/>
        </p:nvPicPr>
        <p:blipFill rotWithShape="1">
          <a:blip r:embed="rId3">
            <a:alphaModFix/>
          </a:blip>
          <a:srcRect b="0" l="0" r="0" t="0"/>
          <a:stretch/>
        </p:blipFill>
        <p:spPr>
          <a:xfrm>
            <a:off x="5199381" y="406986"/>
            <a:ext cx="2072638" cy="842107"/>
          </a:xfrm>
          <a:prstGeom prst="rect">
            <a:avLst/>
          </a:prstGeom>
          <a:noFill/>
          <a:ln>
            <a:noFill/>
          </a:ln>
        </p:spPr>
      </p:pic>
    </p:spTree>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sileht 3">
  <p:cSld name="Esileht 3">
    <p:spTree>
      <p:nvGrpSpPr>
        <p:cNvPr id="64" name="Shape 64"/>
        <p:cNvGrpSpPr/>
        <p:nvPr/>
      </p:nvGrpSpPr>
      <p:grpSpPr>
        <a:xfrm>
          <a:off x="0" y="0"/>
          <a:ext cx="0" cy="0"/>
          <a:chOff x="0" y="0"/>
          <a:chExt cx="0" cy="0"/>
        </a:xfrm>
      </p:grpSpPr>
      <p:pic>
        <p:nvPicPr>
          <p:cNvPr id="65" name="Google Shape;65;p17"/>
          <p:cNvPicPr preferRelativeResize="0"/>
          <p:nvPr/>
        </p:nvPicPr>
        <p:blipFill rotWithShape="1">
          <a:blip r:embed="rId2">
            <a:alphaModFix/>
          </a:blip>
          <a:srcRect b="0" l="0" r="0" t="0"/>
          <a:stretch/>
        </p:blipFill>
        <p:spPr>
          <a:xfrm>
            <a:off x="0" y="348"/>
            <a:ext cx="12192000" cy="7324953"/>
          </a:xfrm>
          <a:prstGeom prst="rect">
            <a:avLst/>
          </a:prstGeom>
          <a:noFill/>
          <a:ln>
            <a:noFill/>
          </a:ln>
        </p:spPr>
      </p:pic>
      <p:pic>
        <p:nvPicPr>
          <p:cNvPr id="66" name="Google Shape;66;p17"/>
          <p:cNvPicPr preferRelativeResize="0"/>
          <p:nvPr/>
        </p:nvPicPr>
        <p:blipFill rotWithShape="1">
          <a:blip r:embed="rId3">
            <a:alphaModFix/>
          </a:blip>
          <a:srcRect b="0" l="0" r="0" t="0"/>
          <a:stretch/>
        </p:blipFill>
        <p:spPr>
          <a:xfrm>
            <a:off x="462281" y="5608320"/>
            <a:ext cx="2292885" cy="931593"/>
          </a:xfrm>
          <a:prstGeom prst="rect">
            <a:avLst/>
          </a:prstGeom>
          <a:noFill/>
          <a:ln>
            <a:noFill/>
          </a:ln>
        </p:spPr>
      </p:pic>
    </p:spTree>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sileht 4">
  <p:cSld name="Esileht 4">
    <p:spTree>
      <p:nvGrpSpPr>
        <p:cNvPr id="67" name="Shape 67"/>
        <p:cNvGrpSpPr/>
        <p:nvPr/>
      </p:nvGrpSpPr>
      <p:grpSpPr>
        <a:xfrm>
          <a:off x="0" y="0"/>
          <a:ext cx="0" cy="0"/>
          <a:chOff x="0" y="0"/>
          <a:chExt cx="0" cy="0"/>
        </a:xfrm>
      </p:grpSpPr>
      <p:pic>
        <p:nvPicPr>
          <p:cNvPr id="68" name="Google Shape;68;p18"/>
          <p:cNvPicPr preferRelativeResize="0"/>
          <p:nvPr/>
        </p:nvPicPr>
        <p:blipFill rotWithShape="1">
          <a:blip r:embed="rId2">
            <a:alphaModFix/>
          </a:blip>
          <a:srcRect b="0" l="0" r="0" t="0"/>
          <a:stretch/>
        </p:blipFill>
        <p:spPr>
          <a:xfrm>
            <a:off x="7938" y="3175"/>
            <a:ext cx="12192000" cy="6858000"/>
          </a:xfrm>
          <a:prstGeom prst="rect">
            <a:avLst/>
          </a:prstGeom>
          <a:noFill/>
          <a:ln>
            <a:noFill/>
          </a:ln>
        </p:spPr>
      </p:pic>
    </p:spTree>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suleht 1">
  <p:cSld name="Sisuleht 1">
    <p:bg>
      <p:bgPr>
        <a:solidFill>
          <a:schemeClr val="lt2"/>
        </a:solidFill>
      </p:bgPr>
    </p:bg>
    <p:spTree>
      <p:nvGrpSpPr>
        <p:cNvPr id="69" name="Shape 69"/>
        <p:cNvGrpSpPr/>
        <p:nvPr/>
      </p:nvGrpSpPr>
      <p:grpSpPr>
        <a:xfrm>
          <a:off x="0" y="0"/>
          <a:ext cx="0" cy="0"/>
          <a:chOff x="0" y="0"/>
          <a:chExt cx="0" cy="0"/>
        </a:xfrm>
      </p:grpSpPr>
      <p:pic>
        <p:nvPicPr>
          <p:cNvPr id="70" name="Google Shape;70;p19"/>
          <p:cNvPicPr preferRelativeResize="0"/>
          <p:nvPr/>
        </p:nvPicPr>
        <p:blipFill rotWithShape="1">
          <a:blip r:embed="rId2">
            <a:alphaModFix/>
          </a:blip>
          <a:srcRect b="0" l="0" r="0" t="0"/>
          <a:stretch/>
        </p:blipFill>
        <p:spPr>
          <a:xfrm>
            <a:off x="9983035" y="1"/>
            <a:ext cx="1474609" cy="6857998"/>
          </a:xfrm>
          <a:prstGeom prst="rect">
            <a:avLst/>
          </a:prstGeom>
          <a:noFill/>
          <a:ln>
            <a:noFill/>
          </a:ln>
        </p:spPr>
      </p:pic>
      <p:sp>
        <p:nvSpPr>
          <p:cNvPr id="71" name="Google Shape;71;p19"/>
          <p:cNvSpPr/>
          <p:nvPr/>
        </p:nvSpPr>
        <p:spPr>
          <a:xfrm>
            <a:off x="-1" y="0"/>
            <a:ext cx="998303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t-EE" sz="1800">
                <a:solidFill>
                  <a:schemeClr val="lt1"/>
                </a:solidFill>
                <a:latin typeface="Lato Light"/>
                <a:ea typeface="Lato Light"/>
                <a:cs typeface="Lato Light"/>
                <a:sym typeface="Lato Light"/>
              </a:rPr>
              <a:t>v</a:t>
            </a:r>
            <a:endParaRPr/>
          </a:p>
        </p:txBody>
      </p:sp>
      <p:pic>
        <p:nvPicPr>
          <p:cNvPr id="72" name="Google Shape;72;p19"/>
          <p:cNvPicPr preferRelativeResize="0"/>
          <p:nvPr/>
        </p:nvPicPr>
        <p:blipFill rotWithShape="1">
          <a:blip r:embed="rId3">
            <a:alphaModFix/>
          </a:blip>
          <a:srcRect b="0" l="0" r="0" t="0"/>
          <a:stretch/>
        </p:blipFill>
        <p:spPr>
          <a:xfrm>
            <a:off x="11035874" y="5726683"/>
            <a:ext cx="524380" cy="513155"/>
          </a:xfrm>
          <a:prstGeom prst="rect">
            <a:avLst/>
          </a:prstGeom>
          <a:noFill/>
          <a:ln>
            <a:noFill/>
          </a:ln>
        </p:spPr>
      </p:pic>
      <p:sp>
        <p:nvSpPr>
          <p:cNvPr id="73" name="Google Shape;73;p19"/>
          <p:cNvSpPr txBox="1"/>
          <p:nvPr>
            <p:ph idx="1" type="body"/>
          </p:nvPr>
        </p:nvSpPr>
        <p:spPr>
          <a:xfrm>
            <a:off x="847344" y="1825625"/>
            <a:ext cx="8269941" cy="4194175"/>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2"/>
              </a:buClr>
              <a:buSzPts val="1800"/>
              <a:buFont typeface="Arial"/>
              <a:buNone/>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30200" lvl="2" marL="1371600" marR="0" rtl="0" algn="l">
              <a:lnSpc>
                <a:spcPct val="90000"/>
              </a:lnSpc>
              <a:spcBef>
                <a:spcPts val="500"/>
              </a:spcBef>
              <a:spcAft>
                <a:spcPts val="0"/>
              </a:spcAft>
              <a:buClr>
                <a:schemeClr val="dk2"/>
              </a:buClr>
              <a:buSzPts val="1600"/>
              <a:buFont typeface="Arial"/>
              <a:buChar char="•"/>
              <a:defRPr b="0" i="0" sz="16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74" name="Google Shape;74;p19"/>
          <p:cNvSpPr txBox="1"/>
          <p:nvPr>
            <p:ph type="title"/>
          </p:nvPr>
        </p:nvSpPr>
        <p:spPr>
          <a:xfrm>
            <a:off x="838200" y="838200"/>
            <a:ext cx="8269941"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2"/>
              </a:buClr>
              <a:buSzPts val="2800"/>
              <a:buFont typeface="Arial"/>
              <a:buNone/>
              <a:defRPr b="0" i="0" sz="2800" u="none" cap="none" strike="noStrike">
                <a:solidFill>
                  <a:schemeClr val="l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suleht 2">
  <p:cSld name="Sisuleht 2">
    <p:spTree>
      <p:nvGrpSpPr>
        <p:cNvPr id="75" name="Shape 75"/>
        <p:cNvGrpSpPr/>
        <p:nvPr/>
      </p:nvGrpSpPr>
      <p:grpSpPr>
        <a:xfrm>
          <a:off x="0" y="0"/>
          <a:ext cx="0" cy="0"/>
          <a:chOff x="0" y="0"/>
          <a:chExt cx="0" cy="0"/>
        </a:xfrm>
      </p:grpSpPr>
      <p:pic>
        <p:nvPicPr>
          <p:cNvPr id="76" name="Google Shape;76;p20"/>
          <p:cNvPicPr preferRelativeResize="0"/>
          <p:nvPr/>
        </p:nvPicPr>
        <p:blipFill rotWithShape="1">
          <a:blip r:embed="rId2">
            <a:alphaModFix/>
          </a:blip>
          <a:srcRect b="0" l="0" r="0" t="0"/>
          <a:stretch/>
        </p:blipFill>
        <p:spPr>
          <a:xfrm>
            <a:off x="9983035" y="0"/>
            <a:ext cx="1474609" cy="6858000"/>
          </a:xfrm>
          <a:prstGeom prst="rect">
            <a:avLst/>
          </a:prstGeom>
          <a:noFill/>
          <a:ln>
            <a:noFill/>
          </a:ln>
        </p:spPr>
      </p:pic>
      <p:sp>
        <p:nvSpPr>
          <p:cNvPr id="77" name="Google Shape;77;p20"/>
          <p:cNvSpPr/>
          <p:nvPr/>
        </p:nvSpPr>
        <p:spPr>
          <a:xfrm>
            <a:off x="-1" y="0"/>
            <a:ext cx="9983035"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pic>
        <p:nvPicPr>
          <p:cNvPr id="78" name="Google Shape;78;p20"/>
          <p:cNvPicPr preferRelativeResize="0"/>
          <p:nvPr/>
        </p:nvPicPr>
        <p:blipFill rotWithShape="1">
          <a:blip r:embed="rId3">
            <a:alphaModFix/>
          </a:blip>
          <a:srcRect b="0" l="0" r="0" t="0"/>
          <a:stretch/>
        </p:blipFill>
        <p:spPr>
          <a:xfrm>
            <a:off x="11035874" y="5726683"/>
            <a:ext cx="524381" cy="513155"/>
          </a:xfrm>
          <a:prstGeom prst="rect">
            <a:avLst/>
          </a:prstGeom>
          <a:noFill/>
          <a:ln>
            <a:noFill/>
          </a:ln>
        </p:spPr>
      </p:pic>
      <p:sp>
        <p:nvSpPr>
          <p:cNvPr id="79" name="Google Shape;79;p20"/>
          <p:cNvSpPr txBox="1"/>
          <p:nvPr>
            <p:ph idx="1" type="body"/>
          </p:nvPr>
        </p:nvSpPr>
        <p:spPr>
          <a:xfrm>
            <a:off x="847344" y="1825625"/>
            <a:ext cx="8269941" cy="4194175"/>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30200" lvl="2" marL="1371600" marR="0" rtl="0" algn="l">
              <a:lnSpc>
                <a:spcPct val="90000"/>
              </a:lnSpc>
              <a:spcBef>
                <a:spcPts val="500"/>
              </a:spcBef>
              <a:spcAft>
                <a:spcPts val="0"/>
              </a:spcAft>
              <a:buClr>
                <a:schemeClr val="dk2"/>
              </a:buClr>
              <a:buSzPts val="1600"/>
              <a:buFont typeface="Arial"/>
              <a:buChar char="•"/>
              <a:defRPr b="0" i="0" sz="16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80" name="Google Shape;80;p20"/>
          <p:cNvSpPr txBox="1"/>
          <p:nvPr>
            <p:ph type="title"/>
          </p:nvPr>
        </p:nvSpPr>
        <p:spPr>
          <a:xfrm>
            <a:off x="838200" y="838200"/>
            <a:ext cx="8269941"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accent3"/>
              </a:buClr>
              <a:buSzPts val="2800"/>
              <a:buFont typeface="Arial"/>
              <a:buNone/>
              <a:defRPr b="0" i="0" sz="2800" u="none" cap="none" strike="noStrike">
                <a:solidFill>
                  <a:schemeClr val="accent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suleht 5">
  <p:cSld name="Sisuleht 5">
    <p:bg>
      <p:bgPr>
        <a:solidFill>
          <a:schemeClr val="lt2"/>
        </a:solidFill>
      </p:bgPr>
    </p:bg>
    <p:spTree>
      <p:nvGrpSpPr>
        <p:cNvPr id="81" name="Shape 81"/>
        <p:cNvGrpSpPr/>
        <p:nvPr/>
      </p:nvGrpSpPr>
      <p:grpSpPr>
        <a:xfrm>
          <a:off x="0" y="0"/>
          <a:ext cx="0" cy="0"/>
          <a:chOff x="0" y="0"/>
          <a:chExt cx="0" cy="0"/>
        </a:xfrm>
      </p:grpSpPr>
      <p:pic>
        <p:nvPicPr>
          <p:cNvPr id="82" name="Google Shape;82;p21"/>
          <p:cNvPicPr preferRelativeResize="0"/>
          <p:nvPr/>
        </p:nvPicPr>
        <p:blipFill rotWithShape="1">
          <a:blip r:embed="rId2">
            <a:alphaModFix/>
          </a:blip>
          <a:srcRect b="0" l="0" r="0" t="0"/>
          <a:stretch/>
        </p:blipFill>
        <p:spPr>
          <a:xfrm>
            <a:off x="11035874" y="5726683"/>
            <a:ext cx="524380" cy="513155"/>
          </a:xfrm>
          <a:prstGeom prst="rect">
            <a:avLst/>
          </a:prstGeom>
          <a:noFill/>
          <a:ln>
            <a:noFill/>
          </a:ln>
        </p:spPr>
      </p:pic>
      <p:sp>
        <p:nvSpPr>
          <p:cNvPr id="83" name="Google Shape;83;p21"/>
          <p:cNvSpPr txBox="1"/>
          <p:nvPr>
            <p:ph idx="1" type="body"/>
          </p:nvPr>
        </p:nvSpPr>
        <p:spPr>
          <a:xfrm>
            <a:off x="847344" y="1825625"/>
            <a:ext cx="10506456" cy="4194175"/>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30200" lvl="2" marL="1371600" marR="0" rtl="0" algn="l">
              <a:lnSpc>
                <a:spcPct val="90000"/>
              </a:lnSpc>
              <a:spcBef>
                <a:spcPts val="500"/>
              </a:spcBef>
              <a:spcAft>
                <a:spcPts val="0"/>
              </a:spcAft>
              <a:buClr>
                <a:schemeClr val="dk2"/>
              </a:buClr>
              <a:buSzPts val="1600"/>
              <a:buFont typeface="Arial"/>
              <a:buChar char="•"/>
              <a:defRPr b="0" i="0" sz="16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84" name="Google Shape;84;p21"/>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accent3"/>
              </a:buClr>
              <a:buSzPts val="2800"/>
              <a:buFont typeface="Arial"/>
              <a:buNone/>
              <a:defRPr b="0" i="0" sz="2800" u="none" cap="none" strike="noStrike">
                <a:solidFill>
                  <a:schemeClr val="accent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suleht 1">
  <p:cSld name="Sisuleht 1">
    <p:bg>
      <p:bgPr>
        <a:solidFill>
          <a:schemeClr val="lt2"/>
        </a:solidFill>
      </p:bgPr>
    </p:bg>
    <p:spTree>
      <p:nvGrpSpPr>
        <p:cNvPr id="14" name="Shape 14"/>
        <p:cNvGrpSpPr/>
        <p:nvPr/>
      </p:nvGrpSpPr>
      <p:grpSpPr>
        <a:xfrm>
          <a:off x="0" y="0"/>
          <a:ext cx="0" cy="0"/>
          <a:chOff x="0" y="0"/>
          <a:chExt cx="0" cy="0"/>
        </a:xfrm>
      </p:grpSpPr>
      <p:pic>
        <p:nvPicPr>
          <p:cNvPr id="15" name="Google Shape;15;p3"/>
          <p:cNvPicPr preferRelativeResize="0"/>
          <p:nvPr/>
        </p:nvPicPr>
        <p:blipFill rotWithShape="1">
          <a:blip r:embed="rId2">
            <a:alphaModFix/>
          </a:blip>
          <a:srcRect b="0" l="0" r="0" t="0"/>
          <a:stretch/>
        </p:blipFill>
        <p:spPr>
          <a:xfrm>
            <a:off x="9983035" y="1"/>
            <a:ext cx="1474609" cy="6857998"/>
          </a:xfrm>
          <a:prstGeom prst="rect">
            <a:avLst/>
          </a:prstGeom>
          <a:noFill/>
          <a:ln>
            <a:noFill/>
          </a:ln>
        </p:spPr>
      </p:pic>
      <p:sp>
        <p:nvSpPr>
          <p:cNvPr id="16" name="Google Shape;16;p3"/>
          <p:cNvSpPr/>
          <p:nvPr/>
        </p:nvSpPr>
        <p:spPr>
          <a:xfrm>
            <a:off x="-1" y="0"/>
            <a:ext cx="998303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t-EE" sz="1800" u="none" cap="none" strike="noStrike">
                <a:solidFill>
                  <a:schemeClr val="lt1"/>
                </a:solidFill>
                <a:latin typeface="Calibri"/>
                <a:ea typeface="Calibri"/>
                <a:cs typeface="Calibri"/>
                <a:sym typeface="Calibri"/>
              </a:rPr>
              <a:t>v</a:t>
            </a:r>
            <a:endParaRPr/>
          </a:p>
        </p:txBody>
      </p:sp>
      <p:pic>
        <p:nvPicPr>
          <p:cNvPr id="17" name="Google Shape;17;p3"/>
          <p:cNvPicPr preferRelativeResize="0"/>
          <p:nvPr/>
        </p:nvPicPr>
        <p:blipFill rotWithShape="1">
          <a:blip r:embed="rId3">
            <a:alphaModFix/>
          </a:blip>
          <a:srcRect b="0" l="0" r="0" t="0"/>
          <a:stretch/>
        </p:blipFill>
        <p:spPr>
          <a:xfrm>
            <a:off x="11035874" y="5726683"/>
            <a:ext cx="524380" cy="513155"/>
          </a:xfrm>
          <a:prstGeom prst="rect">
            <a:avLst/>
          </a:prstGeom>
          <a:noFill/>
          <a:ln>
            <a:noFill/>
          </a:ln>
        </p:spPr>
      </p:pic>
      <p:sp>
        <p:nvSpPr>
          <p:cNvPr id="18" name="Google Shape;18;p3"/>
          <p:cNvSpPr txBox="1"/>
          <p:nvPr>
            <p:ph idx="1" type="body"/>
          </p:nvPr>
        </p:nvSpPr>
        <p:spPr>
          <a:xfrm>
            <a:off x="847344" y="1825625"/>
            <a:ext cx="8269941" cy="4194175"/>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2"/>
              </a:buClr>
              <a:buSzPts val="1800"/>
              <a:buFont typeface="Arial"/>
              <a:buNone/>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30200" lvl="2" marL="1371600" marR="0" rtl="0" algn="l">
              <a:lnSpc>
                <a:spcPct val="90000"/>
              </a:lnSpc>
              <a:spcBef>
                <a:spcPts val="500"/>
              </a:spcBef>
              <a:spcAft>
                <a:spcPts val="0"/>
              </a:spcAft>
              <a:buClr>
                <a:schemeClr val="dk2"/>
              </a:buClr>
              <a:buSzPts val="1600"/>
              <a:buFont typeface="Arial"/>
              <a:buChar char="•"/>
              <a:defRPr b="0" i="0" sz="16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 name="Google Shape;19;p3"/>
          <p:cNvSpPr txBox="1"/>
          <p:nvPr>
            <p:ph type="title"/>
          </p:nvPr>
        </p:nvSpPr>
        <p:spPr>
          <a:xfrm>
            <a:off x="838200" y="838200"/>
            <a:ext cx="8269941"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2"/>
              </a:buClr>
              <a:buSzPts val="2800"/>
              <a:buFont typeface="Arial"/>
              <a:buNone/>
              <a:defRPr b="0" i="0" sz="2800" u="none" cap="none" strike="noStrike">
                <a:solidFill>
                  <a:schemeClr val="l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lank" showMasterSp="0" type="tx">
  <p:cSld name="TITLE_AND_BODY">
    <p:spTree>
      <p:nvGrpSpPr>
        <p:cNvPr id="85" name="Shape 85"/>
        <p:cNvGrpSpPr/>
        <p:nvPr/>
      </p:nvGrpSpPr>
      <p:grpSpPr>
        <a:xfrm>
          <a:off x="0" y="0"/>
          <a:ext cx="0" cy="0"/>
          <a:chOff x="0" y="0"/>
          <a:chExt cx="0" cy="0"/>
        </a:xfrm>
      </p:grpSpPr>
      <p:sp>
        <p:nvSpPr>
          <p:cNvPr id="86" name="Google Shape;86;p2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Lato Light"/>
                <a:ea typeface="Lato Light"/>
                <a:cs typeface="Lato Light"/>
                <a:sym typeface="Lato Light"/>
              </a:defRPr>
            </a:lvl1pPr>
            <a:lvl2pPr indent="0" lvl="1" marL="0" marR="0" rtl="0" algn="l">
              <a:spcBef>
                <a:spcPts val="0"/>
              </a:spcBef>
              <a:buNone/>
              <a:defRPr sz="1800">
                <a:solidFill>
                  <a:schemeClr val="dk1"/>
                </a:solidFill>
                <a:latin typeface="Lato Light"/>
                <a:ea typeface="Lato Light"/>
                <a:cs typeface="Lato Light"/>
                <a:sym typeface="Lato Light"/>
              </a:defRPr>
            </a:lvl2pPr>
            <a:lvl3pPr indent="0" lvl="2" marL="0" marR="0" rtl="0" algn="l">
              <a:spcBef>
                <a:spcPts val="0"/>
              </a:spcBef>
              <a:buNone/>
              <a:defRPr sz="1800">
                <a:solidFill>
                  <a:schemeClr val="dk1"/>
                </a:solidFill>
                <a:latin typeface="Lato Light"/>
                <a:ea typeface="Lato Light"/>
                <a:cs typeface="Lato Light"/>
                <a:sym typeface="Lato Light"/>
              </a:defRPr>
            </a:lvl3pPr>
            <a:lvl4pPr indent="0" lvl="3" marL="0" marR="0" rtl="0" algn="l">
              <a:spcBef>
                <a:spcPts val="0"/>
              </a:spcBef>
              <a:buNone/>
              <a:defRPr sz="1800">
                <a:solidFill>
                  <a:schemeClr val="dk1"/>
                </a:solidFill>
                <a:latin typeface="Lato Light"/>
                <a:ea typeface="Lato Light"/>
                <a:cs typeface="Lato Light"/>
                <a:sym typeface="Lato Light"/>
              </a:defRPr>
            </a:lvl4pPr>
            <a:lvl5pPr indent="0" lvl="4" marL="0" marR="0" rtl="0" algn="l">
              <a:spcBef>
                <a:spcPts val="0"/>
              </a:spcBef>
              <a:buNone/>
              <a:defRPr sz="1800">
                <a:solidFill>
                  <a:schemeClr val="dk1"/>
                </a:solidFill>
                <a:latin typeface="Lato Light"/>
                <a:ea typeface="Lato Light"/>
                <a:cs typeface="Lato Light"/>
                <a:sym typeface="Lato Light"/>
              </a:defRPr>
            </a:lvl5pPr>
            <a:lvl6pPr indent="0" lvl="5" marL="0" marR="0" rtl="0" algn="l">
              <a:spcBef>
                <a:spcPts val="0"/>
              </a:spcBef>
              <a:buNone/>
              <a:defRPr sz="1800">
                <a:solidFill>
                  <a:schemeClr val="dk1"/>
                </a:solidFill>
                <a:latin typeface="Lato Light"/>
                <a:ea typeface="Lato Light"/>
                <a:cs typeface="Lato Light"/>
                <a:sym typeface="Lato Light"/>
              </a:defRPr>
            </a:lvl6pPr>
            <a:lvl7pPr indent="0" lvl="6" marL="0" marR="0" rtl="0" algn="l">
              <a:spcBef>
                <a:spcPts val="0"/>
              </a:spcBef>
              <a:buNone/>
              <a:defRPr sz="1800">
                <a:solidFill>
                  <a:schemeClr val="dk1"/>
                </a:solidFill>
                <a:latin typeface="Lato Light"/>
                <a:ea typeface="Lato Light"/>
                <a:cs typeface="Lato Light"/>
                <a:sym typeface="Lato Light"/>
              </a:defRPr>
            </a:lvl7pPr>
            <a:lvl8pPr indent="0" lvl="7" marL="0" marR="0" rtl="0" algn="l">
              <a:spcBef>
                <a:spcPts val="0"/>
              </a:spcBef>
              <a:buNone/>
              <a:defRPr sz="1800">
                <a:solidFill>
                  <a:schemeClr val="dk1"/>
                </a:solidFill>
                <a:latin typeface="Lato Light"/>
                <a:ea typeface="Lato Light"/>
                <a:cs typeface="Lato Light"/>
                <a:sym typeface="Lato Light"/>
              </a:defRPr>
            </a:lvl8pPr>
            <a:lvl9pPr indent="0" lvl="8" marL="0" marR="0" rtl="0" algn="l">
              <a:spcBef>
                <a:spcPts val="0"/>
              </a:spcBef>
              <a:buNone/>
              <a:defRPr sz="1800">
                <a:solidFill>
                  <a:schemeClr val="dk1"/>
                </a:solidFill>
                <a:latin typeface="Lato Light"/>
                <a:ea typeface="Lato Light"/>
                <a:cs typeface="Lato Light"/>
                <a:sym typeface="Lato Light"/>
              </a:defRPr>
            </a:lvl9pPr>
          </a:lstStyle>
          <a:p>
            <a:pPr indent="0" lvl="0" marL="0" rtl="0" algn="l">
              <a:spcBef>
                <a:spcPts val="0"/>
              </a:spcBef>
              <a:spcAft>
                <a:spcPts val="0"/>
              </a:spcAft>
              <a:buNone/>
            </a:pPr>
            <a:fld id="{00000000-1234-1234-1234-123412341234}" type="slidenum">
              <a:rPr lang="et-EE"/>
              <a:t>‹#›</a:t>
            </a:fld>
            <a:endParaRPr/>
          </a:p>
        </p:txBody>
      </p:sp>
    </p:spTree>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p:cSld name="Title">
    <p:bg>
      <p:bgPr>
        <a:solidFill>
          <a:schemeClr val="lt2"/>
        </a:solidFill>
      </p:bgPr>
    </p:bg>
    <p:spTree>
      <p:nvGrpSpPr>
        <p:cNvPr id="87" name="Shape 87"/>
        <p:cNvGrpSpPr/>
        <p:nvPr/>
      </p:nvGrpSpPr>
      <p:grpSpPr>
        <a:xfrm>
          <a:off x="0" y="0"/>
          <a:ext cx="0" cy="0"/>
          <a:chOff x="0" y="0"/>
          <a:chExt cx="0" cy="0"/>
        </a:xfrm>
      </p:grpSpPr>
      <p:sp>
        <p:nvSpPr>
          <p:cNvPr id="88" name="Google Shape;88;p23"/>
          <p:cNvSpPr txBox="1"/>
          <p:nvPr>
            <p:ph type="ctrTitle"/>
          </p:nvPr>
        </p:nvSpPr>
        <p:spPr>
          <a:xfrm>
            <a:off x="1066800" y="3565742"/>
            <a:ext cx="10058400" cy="507565"/>
          </a:xfrm>
          <a:prstGeom prst="rect">
            <a:avLst/>
          </a:prstGeom>
          <a:noFill/>
          <a:ln>
            <a:noFill/>
          </a:ln>
        </p:spPr>
        <p:txBody>
          <a:bodyPr anchorCtr="0" anchor="b" bIns="45700" lIns="91425" spcFirstLastPara="1" rIns="91425" wrap="square" tIns="45700"/>
          <a:lstStyle>
            <a:lvl1pPr lvl="0" marR="0" rtl="0" algn="ctr">
              <a:lnSpc>
                <a:spcPct val="90000"/>
              </a:lnSpc>
              <a:spcBef>
                <a:spcPts val="0"/>
              </a:spcBef>
              <a:spcAft>
                <a:spcPts val="0"/>
              </a:spcAft>
              <a:buClr>
                <a:schemeClr val="lt1"/>
              </a:buClr>
              <a:buSzPts val="3200"/>
              <a:buFont typeface="Lato"/>
              <a:buNone/>
              <a:defRPr b="0" i="0" sz="3200" u="none" cap="none" strike="noStrike">
                <a:solidFill>
                  <a:schemeClr val="lt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9" name="Google Shape;89;p23"/>
          <p:cNvSpPr txBox="1"/>
          <p:nvPr>
            <p:ph idx="1" type="subTitle"/>
          </p:nvPr>
        </p:nvSpPr>
        <p:spPr>
          <a:xfrm>
            <a:off x="1066800" y="4026735"/>
            <a:ext cx="10058400" cy="301068"/>
          </a:xfrm>
          <a:prstGeom prst="rect">
            <a:avLst/>
          </a:prstGeom>
          <a:noFill/>
          <a:ln>
            <a:noFill/>
          </a:ln>
        </p:spPr>
        <p:txBody>
          <a:bodyPr anchorCtr="0" anchor="t" bIns="45700" lIns="91425" spcFirstLastPara="1" rIns="91425" wrap="square" tIns="45700"/>
          <a:lstStyle>
            <a:lvl1pPr lvl="0" marR="0" rtl="0" algn="ctr">
              <a:lnSpc>
                <a:spcPct val="90000"/>
              </a:lnSpc>
              <a:spcBef>
                <a:spcPts val="1000"/>
              </a:spcBef>
              <a:spcAft>
                <a:spcPts val="0"/>
              </a:spcAft>
              <a:buClr>
                <a:schemeClr val="accent1"/>
              </a:buClr>
              <a:buSzPts val="1600"/>
              <a:buFont typeface="Arial"/>
              <a:buNone/>
              <a:defRPr b="0" i="0" sz="1600" u="none" cap="none" strike="noStrike">
                <a:solidFill>
                  <a:schemeClr val="accent1"/>
                </a:solidFill>
                <a:latin typeface="Lato Light"/>
                <a:ea typeface="Lato Light"/>
                <a:cs typeface="Lato Light"/>
                <a:sym typeface="Lato Light"/>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Lato Light"/>
                <a:ea typeface="Lato Light"/>
                <a:cs typeface="Lato Light"/>
                <a:sym typeface="Lato Light"/>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Lato Light"/>
                <a:ea typeface="Lato Light"/>
                <a:cs typeface="Lato Light"/>
                <a:sym typeface="Lato Light"/>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9pPr>
          </a:lstStyle>
          <a:p/>
        </p:txBody>
      </p:sp>
      <p:pic>
        <p:nvPicPr>
          <p:cNvPr id="90" name="Google Shape;90;p23"/>
          <p:cNvPicPr preferRelativeResize="0"/>
          <p:nvPr/>
        </p:nvPicPr>
        <p:blipFill rotWithShape="1">
          <a:blip r:embed="rId2">
            <a:alphaModFix/>
          </a:blip>
          <a:srcRect b="0" l="0" r="0" t="0"/>
          <a:stretch/>
        </p:blipFill>
        <p:spPr>
          <a:xfrm>
            <a:off x="4413717" y="1595964"/>
            <a:ext cx="4240866" cy="2385486"/>
          </a:xfrm>
          <a:prstGeom prst="rect">
            <a:avLst/>
          </a:prstGeom>
          <a:noFill/>
          <a:ln>
            <a:noFill/>
          </a:ln>
        </p:spPr>
      </p:pic>
      <p:pic>
        <p:nvPicPr>
          <p:cNvPr id="91" name="Google Shape;91;p23"/>
          <p:cNvPicPr preferRelativeResize="0"/>
          <p:nvPr/>
        </p:nvPicPr>
        <p:blipFill rotWithShape="1">
          <a:blip r:embed="rId3">
            <a:alphaModFix/>
          </a:blip>
          <a:srcRect b="0" l="0" r="0" t="0"/>
          <a:stretch/>
        </p:blipFill>
        <p:spPr>
          <a:xfrm>
            <a:off x="4413717" y="5076200"/>
            <a:ext cx="3371344" cy="1781800"/>
          </a:xfrm>
          <a:prstGeom prst="rect">
            <a:avLst/>
          </a:prstGeom>
          <a:noFill/>
          <a:ln>
            <a:noFill/>
          </a:ln>
        </p:spPr>
      </p:pic>
    </p:spTree>
  </p:cSld>
  <p:clrMapOvr>
    <a:masterClrMapping/>
  </p:clrMapOvr>
  <p:transition spd="slow">
    <p:fade thruBlk="1"/>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p:cSld name="Section title">
    <p:bg>
      <p:bgPr>
        <a:solidFill>
          <a:schemeClr val="lt2"/>
        </a:solidFill>
      </p:bgPr>
    </p:bg>
    <p:spTree>
      <p:nvGrpSpPr>
        <p:cNvPr id="92" name="Shape 92"/>
        <p:cNvGrpSpPr/>
        <p:nvPr/>
      </p:nvGrpSpPr>
      <p:grpSpPr>
        <a:xfrm>
          <a:off x="0" y="0"/>
          <a:ext cx="0" cy="0"/>
          <a:chOff x="0" y="0"/>
          <a:chExt cx="0" cy="0"/>
        </a:xfrm>
      </p:grpSpPr>
      <p:sp>
        <p:nvSpPr>
          <p:cNvPr id="93" name="Google Shape;93;p24"/>
          <p:cNvSpPr txBox="1"/>
          <p:nvPr>
            <p:ph type="title"/>
          </p:nvPr>
        </p:nvSpPr>
        <p:spPr>
          <a:xfrm>
            <a:off x="838200" y="2002632"/>
            <a:ext cx="10515600" cy="2852737"/>
          </a:xfrm>
          <a:prstGeom prst="rect">
            <a:avLst/>
          </a:prstGeom>
          <a:noFill/>
          <a:ln>
            <a:noFill/>
          </a:ln>
        </p:spPr>
        <p:txBody>
          <a:bodyPr anchorCtr="0" anchor="ctr" bIns="45700" lIns="91425" spcFirstLastPara="1" rIns="91425" wrap="square" tIns="45700"/>
          <a:lstStyle>
            <a:lvl1pPr lvl="0" marR="0" rtl="0" algn="ctr">
              <a:lnSpc>
                <a:spcPct val="90000"/>
              </a:lnSpc>
              <a:spcBef>
                <a:spcPts val="0"/>
              </a:spcBef>
              <a:spcAft>
                <a:spcPts val="0"/>
              </a:spcAft>
              <a:buClr>
                <a:schemeClr val="lt1"/>
              </a:buClr>
              <a:buSzPts val="3200"/>
              <a:buFont typeface="Lato"/>
              <a:buNone/>
              <a:defRPr b="0" i="0" sz="3200" u="none" cap="none" strike="noStrike">
                <a:solidFill>
                  <a:schemeClr val="lt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94" name="Google Shape;94;p24"/>
          <p:cNvPicPr preferRelativeResize="0"/>
          <p:nvPr/>
        </p:nvPicPr>
        <p:blipFill rotWithShape="1">
          <a:blip r:embed="rId2">
            <a:alphaModFix/>
          </a:blip>
          <a:srcRect b="0" l="0" r="0" t="0"/>
          <a:stretch/>
        </p:blipFill>
        <p:spPr>
          <a:xfrm>
            <a:off x="9578975" y="5443537"/>
            <a:ext cx="2178304" cy="1225296"/>
          </a:xfrm>
          <a:prstGeom prst="rect">
            <a:avLst/>
          </a:prstGeom>
          <a:noFill/>
          <a:ln>
            <a:noFill/>
          </a:ln>
        </p:spPr>
      </p:pic>
      <p:pic>
        <p:nvPicPr>
          <p:cNvPr id="95" name="Google Shape;95;p24"/>
          <p:cNvPicPr preferRelativeResize="0"/>
          <p:nvPr/>
        </p:nvPicPr>
        <p:blipFill rotWithShape="1">
          <a:blip r:embed="rId3">
            <a:alphaModFix/>
          </a:blip>
          <a:srcRect b="0" l="0" r="0" t="0"/>
          <a:stretch/>
        </p:blipFill>
        <p:spPr>
          <a:xfrm>
            <a:off x="34490" y="5104230"/>
            <a:ext cx="3371344" cy="1781800"/>
          </a:xfrm>
          <a:prstGeom prst="rect">
            <a:avLst/>
          </a:prstGeom>
          <a:noFill/>
          <a:ln>
            <a:noFill/>
          </a:ln>
        </p:spPr>
      </p:pic>
    </p:spTree>
  </p:cSld>
  <p:clrMapOvr>
    <a:masterClrMapping/>
  </p:clrMapOvr>
  <p:transition spd="slow">
    <p:fade thruBlk="1"/>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mpty">
  <p:cSld name="Empty">
    <p:spTree>
      <p:nvGrpSpPr>
        <p:cNvPr id="96" name="Shape 96"/>
        <p:cNvGrpSpPr/>
        <p:nvPr/>
      </p:nvGrpSpPr>
      <p:grpSpPr>
        <a:xfrm>
          <a:off x="0" y="0"/>
          <a:ext cx="0" cy="0"/>
          <a:chOff x="0" y="0"/>
          <a:chExt cx="0" cy="0"/>
        </a:xfrm>
      </p:grpSpPr>
    </p:spTree>
  </p:cSld>
  <p:clrMapOvr>
    <a:masterClrMapping/>
  </p:clrMapOvr>
  <p:transition spd="slow">
    <p:fade thruBlk="1"/>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p:cSld name="Title + 1 column">
    <p:spTree>
      <p:nvGrpSpPr>
        <p:cNvPr id="97" name="Shape 97"/>
        <p:cNvGrpSpPr/>
        <p:nvPr/>
      </p:nvGrpSpPr>
      <p:grpSpPr>
        <a:xfrm>
          <a:off x="0" y="0"/>
          <a:ext cx="0" cy="0"/>
          <a:chOff x="0" y="0"/>
          <a:chExt cx="0" cy="0"/>
        </a:xfrm>
      </p:grpSpPr>
      <p:sp>
        <p:nvSpPr>
          <p:cNvPr id="98" name="Google Shape;98;p26"/>
          <p:cNvSpPr txBox="1"/>
          <p:nvPr>
            <p:ph idx="1" type="body"/>
          </p:nvPr>
        </p:nvSpPr>
        <p:spPr>
          <a:xfrm>
            <a:off x="838200" y="1825625"/>
            <a:ext cx="10515600" cy="4194175"/>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2"/>
              </a:buClr>
              <a:buSzPts val="1800"/>
              <a:buFont typeface="Arial"/>
              <a:buNone/>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30200" lvl="2" marL="1371600" marR="0" rtl="0" algn="l">
              <a:lnSpc>
                <a:spcPct val="90000"/>
              </a:lnSpc>
              <a:spcBef>
                <a:spcPts val="500"/>
              </a:spcBef>
              <a:spcAft>
                <a:spcPts val="0"/>
              </a:spcAft>
              <a:buClr>
                <a:schemeClr val="dk2"/>
              </a:buClr>
              <a:buSzPts val="1600"/>
              <a:buFont typeface="Arial"/>
              <a:buChar char="•"/>
              <a:defRPr b="0" i="0" sz="16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99" name="Google Shape;99;p26"/>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2"/>
              </a:buClr>
              <a:buSzPts val="2800"/>
              <a:buFont typeface="Lato"/>
              <a:buNone/>
              <a:defRPr b="0" i="0" sz="2800" u="none" cap="none" strike="noStrike">
                <a:solidFill>
                  <a:schemeClr val="lt2"/>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00" name="Google Shape;100;p26"/>
          <p:cNvPicPr preferRelativeResize="0"/>
          <p:nvPr/>
        </p:nvPicPr>
        <p:blipFill rotWithShape="1">
          <a:blip r:embed="rId2">
            <a:alphaModFix/>
          </a:blip>
          <a:srcRect b="0" l="0" r="0" t="0"/>
          <a:stretch/>
        </p:blipFill>
        <p:spPr>
          <a:xfrm>
            <a:off x="9578975" y="5443537"/>
            <a:ext cx="2184400" cy="1228725"/>
          </a:xfrm>
          <a:prstGeom prst="rect">
            <a:avLst/>
          </a:prstGeom>
          <a:noFill/>
          <a:ln>
            <a:noFill/>
          </a:ln>
        </p:spPr>
      </p:pic>
      <p:pic>
        <p:nvPicPr>
          <p:cNvPr id="101" name="Google Shape;101;p26"/>
          <p:cNvPicPr preferRelativeResize="0"/>
          <p:nvPr/>
        </p:nvPicPr>
        <p:blipFill rotWithShape="1">
          <a:blip r:embed="rId3">
            <a:alphaModFix/>
          </a:blip>
          <a:srcRect b="0" l="0" r="0" t="0"/>
          <a:stretch/>
        </p:blipFill>
        <p:spPr>
          <a:xfrm>
            <a:off x="26126" y="5095620"/>
            <a:ext cx="3387635" cy="1790410"/>
          </a:xfrm>
          <a:prstGeom prst="rect">
            <a:avLst/>
          </a:prstGeom>
          <a:noFill/>
          <a:ln>
            <a:noFill/>
          </a:ln>
        </p:spPr>
      </p:pic>
    </p:spTree>
  </p:cSld>
  <p:clrMapOvr>
    <a:masterClrMapping/>
  </p:clrMapOvr>
  <p:transition spd="slow">
    <p:fade thruBlk="1"/>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02" name="Shape 102"/>
        <p:cNvGrpSpPr/>
        <p:nvPr/>
      </p:nvGrpSpPr>
      <p:grpSpPr>
        <a:xfrm>
          <a:off x="0" y="0"/>
          <a:ext cx="0" cy="0"/>
          <a:chOff x="0" y="0"/>
          <a:chExt cx="0" cy="0"/>
        </a:xfrm>
      </p:grpSpPr>
      <p:pic>
        <p:nvPicPr>
          <p:cNvPr id="103" name="Google Shape;103;p27"/>
          <p:cNvPicPr preferRelativeResize="0"/>
          <p:nvPr/>
        </p:nvPicPr>
        <p:blipFill rotWithShape="1">
          <a:blip r:embed="rId2">
            <a:alphaModFix/>
          </a:blip>
          <a:srcRect b="0" l="0" r="0" t="0"/>
          <a:stretch/>
        </p:blipFill>
        <p:spPr>
          <a:xfrm>
            <a:off x="9810750" y="5443537"/>
            <a:ext cx="2178304" cy="1225296"/>
          </a:xfrm>
          <a:prstGeom prst="rect">
            <a:avLst/>
          </a:prstGeom>
          <a:noFill/>
          <a:ln>
            <a:noFill/>
          </a:ln>
        </p:spPr>
      </p:pic>
      <p:pic>
        <p:nvPicPr>
          <p:cNvPr id="104" name="Google Shape;104;p27"/>
          <p:cNvPicPr preferRelativeResize="0"/>
          <p:nvPr/>
        </p:nvPicPr>
        <p:blipFill rotWithShape="1">
          <a:blip r:embed="rId3">
            <a:alphaModFix/>
          </a:blip>
          <a:srcRect b="0" l="0" r="0" t="0"/>
          <a:stretch/>
        </p:blipFill>
        <p:spPr>
          <a:xfrm>
            <a:off x="26126" y="5095620"/>
            <a:ext cx="3387635" cy="1790410"/>
          </a:xfrm>
          <a:prstGeom prst="rect">
            <a:avLst/>
          </a:prstGeom>
          <a:noFill/>
          <a:ln>
            <a:noFill/>
          </a:ln>
        </p:spPr>
      </p:pic>
    </p:spTree>
  </p:cSld>
  <p:clrMapOvr>
    <a:masterClrMapping/>
  </p:clrMapOvr>
  <p:transition spd="slow">
    <p:fade thruBlk="1"/>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p:cSld name="Title + 1 column">
    <p:spTree>
      <p:nvGrpSpPr>
        <p:cNvPr id="106" name="Shape 106"/>
        <p:cNvGrpSpPr/>
        <p:nvPr/>
      </p:nvGrpSpPr>
      <p:grpSpPr>
        <a:xfrm>
          <a:off x="0" y="0"/>
          <a:ext cx="0" cy="0"/>
          <a:chOff x="0" y="0"/>
          <a:chExt cx="0" cy="0"/>
        </a:xfrm>
      </p:grpSpPr>
      <p:sp>
        <p:nvSpPr>
          <p:cNvPr id="107" name="Google Shape;107;p29"/>
          <p:cNvSpPr txBox="1"/>
          <p:nvPr>
            <p:ph idx="1" type="body"/>
          </p:nvPr>
        </p:nvSpPr>
        <p:spPr>
          <a:xfrm>
            <a:off x="838200" y="1825625"/>
            <a:ext cx="10515600" cy="4194175"/>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2"/>
              </a:buClr>
              <a:buSzPts val="1800"/>
              <a:buFont typeface="Arial"/>
              <a:buNone/>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30200" lvl="2" marL="1371600" marR="0" rtl="0" algn="l">
              <a:lnSpc>
                <a:spcPct val="90000"/>
              </a:lnSpc>
              <a:spcBef>
                <a:spcPts val="500"/>
              </a:spcBef>
              <a:spcAft>
                <a:spcPts val="0"/>
              </a:spcAft>
              <a:buClr>
                <a:schemeClr val="dk2"/>
              </a:buClr>
              <a:buSzPts val="1600"/>
              <a:buFont typeface="Arial"/>
              <a:buChar char="•"/>
              <a:defRPr b="0" i="0" sz="16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 name="Google Shape;108;p29"/>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2"/>
              </a:buClr>
              <a:buSzPts val="2800"/>
              <a:buFont typeface="Lato"/>
              <a:buNone/>
              <a:defRPr b="0" i="0" sz="2800" u="none" cap="none" strike="noStrike">
                <a:solidFill>
                  <a:schemeClr val="lt2"/>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09" name="Google Shape;109;p29"/>
          <p:cNvPicPr preferRelativeResize="0"/>
          <p:nvPr/>
        </p:nvPicPr>
        <p:blipFill rotWithShape="1">
          <a:blip r:embed="rId2">
            <a:alphaModFix/>
          </a:blip>
          <a:srcRect b="0" l="0" r="0" t="0"/>
          <a:stretch/>
        </p:blipFill>
        <p:spPr>
          <a:xfrm>
            <a:off x="9578975" y="5443537"/>
            <a:ext cx="2184400" cy="122872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Blank">
  <p:cSld name="Title + Blank">
    <p:spTree>
      <p:nvGrpSpPr>
        <p:cNvPr id="110" name="Shape 110"/>
        <p:cNvGrpSpPr/>
        <p:nvPr/>
      </p:nvGrpSpPr>
      <p:grpSpPr>
        <a:xfrm>
          <a:off x="0" y="0"/>
          <a:ext cx="0" cy="0"/>
          <a:chOff x="0" y="0"/>
          <a:chExt cx="0" cy="0"/>
        </a:xfrm>
      </p:grpSpPr>
      <p:sp>
        <p:nvSpPr>
          <p:cNvPr id="111" name="Google Shape;111;p30"/>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2"/>
              </a:buClr>
              <a:buSzPts val="2800"/>
              <a:buFont typeface="Lato"/>
              <a:buNone/>
              <a:defRPr b="0" i="0" sz="2800" u="none" cap="none" strike="noStrike">
                <a:solidFill>
                  <a:schemeClr val="lt2"/>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12" name="Google Shape;112;p30"/>
          <p:cNvPicPr preferRelativeResize="0"/>
          <p:nvPr/>
        </p:nvPicPr>
        <p:blipFill rotWithShape="1">
          <a:blip r:embed="rId2">
            <a:alphaModFix/>
          </a:blip>
          <a:srcRect b="0" l="0" r="0" t="0"/>
          <a:stretch/>
        </p:blipFill>
        <p:spPr>
          <a:xfrm>
            <a:off x="9578975" y="5443537"/>
            <a:ext cx="2184400" cy="122872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sileht 2">
  <p:cSld name="Esileht 2">
    <p:bg>
      <p:bgPr>
        <a:solidFill>
          <a:schemeClr val="lt2"/>
        </a:solidFill>
      </p:bgPr>
    </p:bg>
    <p:spTree>
      <p:nvGrpSpPr>
        <p:cNvPr id="113" name="Shape 113"/>
        <p:cNvGrpSpPr/>
        <p:nvPr/>
      </p:nvGrpSpPr>
      <p:grpSpPr>
        <a:xfrm>
          <a:off x="0" y="0"/>
          <a:ext cx="0" cy="0"/>
          <a:chOff x="0" y="0"/>
          <a:chExt cx="0" cy="0"/>
        </a:xfrm>
      </p:grpSpPr>
      <p:pic>
        <p:nvPicPr>
          <p:cNvPr id="114" name="Google Shape;114;p31"/>
          <p:cNvPicPr preferRelativeResize="0"/>
          <p:nvPr/>
        </p:nvPicPr>
        <p:blipFill rotWithShape="1">
          <a:blip r:embed="rId2">
            <a:alphaModFix/>
          </a:blip>
          <a:srcRect b="0" l="0" r="0" t="0"/>
          <a:stretch/>
        </p:blipFill>
        <p:spPr>
          <a:xfrm>
            <a:off x="-1" y="5230369"/>
            <a:ext cx="12199025" cy="1764792"/>
          </a:xfrm>
          <a:prstGeom prst="rect">
            <a:avLst/>
          </a:prstGeom>
          <a:noFill/>
          <a:ln>
            <a:noFill/>
          </a:ln>
        </p:spPr>
      </p:pic>
      <p:sp>
        <p:nvSpPr>
          <p:cNvPr id="115" name="Google Shape;115;p31"/>
          <p:cNvSpPr txBox="1"/>
          <p:nvPr>
            <p:ph type="ctrTitle"/>
          </p:nvPr>
        </p:nvSpPr>
        <p:spPr>
          <a:xfrm>
            <a:off x="1066800" y="2921435"/>
            <a:ext cx="10058400" cy="507565"/>
          </a:xfrm>
          <a:prstGeom prst="rect">
            <a:avLst/>
          </a:prstGeom>
          <a:noFill/>
          <a:ln>
            <a:noFill/>
          </a:ln>
        </p:spPr>
        <p:txBody>
          <a:bodyPr anchorCtr="0" anchor="b" bIns="45700" lIns="91425" spcFirstLastPara="1" rIns="91425" wrap="square" tIns="45700"/>
          <a:lstStyle>
            <a:lvl1pPr lvl="0" marR="0" rtl="0" algn="ctr">
              <a:lnSpc>
                <a:spcPct val="9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6" name="Google Shape;116;p31"/>
          <p:cNvSpPr txBox="1"/>
          <p:nvPr>
            <p:ph idx="1" type="subTitle"/>
          </p:nvPr>
        </p:nvSpPr>
        <p:spPr>
          <a:xfrm>
            <a:off x="1066800" y="3382428"/>
            <a:ext cx="10058400" cy="301068"/>
          </a:xfrm>
          <a:prstGeom prst="rect">
            <a:avLst/>
          </a:prstGeom>
          <a:noFill/>
          <a:ln>
            <a:noFill/>
          </a:ln>
        </p:spPr>
        <p:txBody>
          <a:bodyPr anchorCtr="0" anchor="t" bIns="45700" lIns="91425" spcFirstLastPara="1" rIns="91425" wrap="square" tIns="45700"/>
          <a:lstStyle>
            <a:lvl1pPr lvl="0" marR="0" rtl="0" algn="ctr">
              <a:lnSpc>
                <a:spcPct val="90000"/>
              </a:lnSpc>
              <a:spcBef>
                <a:spcPts val="1000"/>
              </a:spcBef>
              <a:spcAft>
                <a:spcPts val="0"/>
              </a:spcAft>
              <a:buClr>
                <a:schemeClr val="accent3"/>
              </a:buClr>
              <a:buSzPts val="1600"/>
              <a:buFont typeface="Arial"/>
              <a:buNone/>
              <a:defRPr b="0" i="0" sz="1600" u="none" cap="none" strike="noStrike">
                <a:solidFill>
                  <a:schemeClr val="accent3"/>
                </a:solidFill>
                <a:latin typeface="Lato Light"/>
                <a:ea typeface="Lato Light"/>
                <a:cs typeface="Lato Light"/>
                <a:sym typeface="Lato Light"/>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Lato Light"/>
                <a:ea typeface="Lato Light"/>
                <a:cs typeface="Lato Light"/>
                <a:sym typeface="Lato Light"/>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Lato Light"/>
                <a:ea typeface="Lato Light"/>
                <a:cs typeface="Lato Light"/>
                <a:sym typeface="Lato Light"/>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pic>
        <p:nvPicPr>
          <p:cNvPr id="117" name="Google Shape;117;p31"/>
          <p:cNvPicPr preferRelativeResize="0"/>
          <p:nvPr/>
        </p:nvPicPr>
        <p:blipFill rotWithShape="1">
          <a:blip r:embed="rId3">
            <a:alphaModFix/>
          </a:blip>
          <a:srcRect b="0" l="0" r="0" t="0"/>
          <a:stretch/>
        </p:blipFill>
        <p:spPr>
          <a:xfrm>
            <a:off x="5199381" y="406986"/>
            <a:ext cx="2072638" cy="842107"/>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suleht 1">
  <p:cSld name="Sisuleht 1">
    <p:bg>
      <p:bgPr>
        <a:solidFill>
          <a:schemeClr val="lt2"/>
        </a:solidFill>
      </p:bgPr>
    </p:bg>
    <p:spTree>
      <p:nvGrpSpPr>
        <p:cNvPr id="118" name="Shape 118"/>
        <p:cNvGrpSpPr/>
        <p:nvPr/>
      </p:nvGrpSpPr>
      <p:grpSpPr>
        <a:xfrm>
          <a:off x="0" y="0"/>
          <a:ext cx="0" cy="0"/>
          <a:chOff x="0" y="0"/>
          <a:chExt cx="0" cy="0"/>
        </a:xfrm>
      </p:grpSpPr>
      <p:pic>
        <p:nvPicPr>
          <p:cNvPr id="119" name="Google Shape;119;p32"/>
          <p:cNvPicPr preferRelativeResize="0"/>
          <p:nvPr/>
        </p:nvPicPr>
        <p:blipFill rotWithShape="1">
          <a:blip r:embed="rId2">
            <a:alphaModFix/>
          </a:blip>
          <a:srcRect b="0" l="0" r="0" t="0"/>
          <a:stretch/>
        </p:blipFill>
        <p:spPr>
          <a:xfrm>
            <a:off x="9983035" y="1"/>
            <a:ext cx="1474609" cy="6857998"/>
          </a:xfrm>
          <a:prstGeom prst="rect">
            <a:avLst/>
          </a:prstGeom>
          <a:noFill/>
          <a:ln>
            <a:noFill/>
          </a:ln>
        </p:spPr>
      </p:pic>
      <p:sp>
        <p:nvSpPr>
          <p:cNvPr id="120" name="Google Shape;120;p32"/>
          <p:cNvSpPr/>
          <p:nvPr/>
        </p:nvSpPr>
        <p:spPr>
          <a:xfrm>
            <a:off x="-1" y="0"/>
            <a:ext cx="998303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t-EE" sz="1800">
                <a:solidFill>
                  <a:srgbClr val="FFFFFF"/>
                </a:solidFill>
                <a:latin typeface="Calibri"/>
                <a:ea typeface="Calibri"/>
                <a:cs typeface="Calibri"/>
                <a:sym typeface="Calibri"/>
              </a:rPr>
              <a:t>v</a:t>
            </a:r>
            <a:endParaRPr/>
          </a:p>
        </p:txBody>
      </p:sp>
      <p:pic>
        <p:nvPicPr>
          <p:cNvPr id="121" name="Google Shape;121;p32"/>
          <p:cNvPicPr preferRelativeResize="0"/>
          <p:nvPr/>
        </p:nvPicPr>
        <p:blipFill rotWithShape="1">
          <a:blip r:embed="rId3">
            <a:alphaModFix/>
          </a:blip>
          <a:srcRect b="0" l="0" r="0" t="0"/>
          <a:stretch/>
        </p:blipFill>
        <p:spPr>
          <a:xfrm>
            <a:off x="11035874" y="5726683"/>
            <a:ext cx="524380" cy="513155"/>
          </a:xfrm>
          <a:prstGeom prst="rect">
            <a:avLst/>
          </a:prstGeom>
          <a:noFill/>
          <a:ln>
            <a:noFill/>
          </a:ln>
        </p:spPr>
      </p:pic>
      <p:sp>
        <p:nvSpPr>
          <p:cNvPr id="122" name="Google Shape;122;p32"/>
          <p:cNvSpPr txBox="1"/>
          <p:nvPr>
            <p:ph idx="1" type="body"/>
          </p:nvPr>
        </p:nvSpPr>
        <p:spPr>
          <a:xfrm>
            <a:off x="847344" y="1825625"/>
            <a:ext cx="8269941" cy="4194175"/>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2"/>
              </a:buClr>
              <a:buSzPts val="1800"/>
              <a:buFont typeface="Arial"/>
              <a:buNone/>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30200" lvl="2" marL="1371600" marR="0" rtl="0" algn="l">
              <a:lnSpc>
                <a:spcPct val="90000"/>
              </a:lnSpc>
              <a:spcBef>
                <a:spcPts val="500"/>
              </a:spcBef>
              <a:spcAft>
                <a:spcPts val="0"/>
              </a:spcAft>
              <a:buClr>
                <a:schemeClr val="dk2"/>
              </a:buClr>
              <a:buSzPts val="1600"/>
              <a:buFont typeface="Arial"/>
              <a:buChar char="•"/>
              <a:defRPr b="0" i="0" sz="16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 name="Google Shape;123;p32"/>
          <p:cNvSpPr txBox="1"/>
          <p:nvPr>
            <p:ph type="title"/>
          </p:nvPr>
        </p:nvSpPr>
        <p:spPr>
          <a:xfrm>
            <a:off x="838200" y="838200"/>
            <a:ext cx="8269941"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2"/>
              </a:buClr>
              <a:buSzPts val="2800"/>
              <a:buFont typeface="Arial"/>
              <a:buNone/>
              <a:defRPr b="0" i="0" sz="2800" u="none" cap="none" strike="noStrike">
                <a:solidFill>
                  <a:schemeClr val="l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p:cSld name="Title + 2 columns">
    <p:spTree>
      <p:nvGrpSpPr>
        <p:cNvPr id="20" name="Shape 20"/>
        <p:cNvGrpSpPr/>
        <p:nvPr/>
      </p:nvGrpSpPr>
      <p:grpSpPr>
        <a:xfrm>
          <a:off x="0" y="0"/>
          <a:ext cx="0" cy="0"/>
          <a:chOff x="0" y="0"/>
          <a:chExt cx="0" cy="0"/>
        </a:xfrm>
      </p:grpSpPr>
      <p:sp>
        <p:nvSpPr>
          <p:cNvPr id="21" name="Google Shape;21;p4"/>
          <p:cNvSpPr txBox="1"/>
          <p:nvPr>
            <p:ph idx="1" type="body"/>
          </p:nvPr>
        </p:nvSpPr>
        <p:spPr>
          <a:xfrm>
            <a:off x="838200" y="1825625"/>
            <a:ext cx="4874342" cy="4194175"/>
          </a:xfrm>
          <a:prstGeom prst="rect">
            <a:avLst/>
          </a:prstGeom>
          <a:noFill/>
          <a:ln>
            <a:noFill/>
          </a:ln>
        </p:spPr>
        <p:txBody>
          <a:bodyPr anchorCtr="0" anchor="t" bIns="45700" lIns="91425" spcFirstLastPara="1" rIns="91425" wrap="square" tIns="45700"/>
          <a:lstStyle>
            <a:lvl1pPr indent="-342900" lvl="0" marL="457200" marR="0" rtl="0" algn="l">
              <a:lnSpc>
                <a:spcPct val="90000"/>
              </a:lnSpc>
              <a:spcBef>
                <a:spcPts val="10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42900" lvl="2" marL="13716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 name="Google Shape;22;p4"/>
          <p:cNvSpPr txBox="1"/>
          <p:nvPr>
            <p:ph idx="2" type="body"/>
          </p:nvPr>
        </p:nvSpPr>
        <p:spPr>
          <a:xfrm>
            <a:off x="6479458" y="1825625"/>
            <a:ext cx="4874341" cy="4194175"/>
          </a:xfrm>
          <a:prstGeom prst="rect">
            <a:avLst/>
          </a:prstGeom>
          <a:noFill/>
          <a:ln>
            <a:noFill/>
          </a:ln>
        </p:spPr>
        <p:txBody>
          <a:bodyPr anchorCtr="0" anchor="t" bIns="45700" lIns="91425" spcFirstLastPara="1" rIns="91425" wrap="square" tIns="45700"/>
          <a:lstStyle>
            <a:lvl1pPr indent="-342900" lvl="0" marL="457200" marR="0" rtl="0" algn="l">
              <a:lnSpc>
                <a:spcPct val="90000"/>
              </a:lnSpc>
              <a:spcBef>
                <a:spcPts val="10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42900" lvl="2" marL="13716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 name="Google Shape;23;p4"/>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2"/>
              </a:buClr>
              <a:buSzPts val="2800"/>
              <a:buFont typeface="Lato"/>
              <a:buNone/>
              <a:defRPr b="0" i="0" sz="2800" u="none" cap="none" strike="noStrike">
                <a:solidFill>
                  <a:schemeClr val="lt2"/>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24" name="Google Shape;24;p4"/>
          <p:cNvPicPr preferRelativeResize="0"/>
          <p:nvPr/>
        </p:nvPicPr>
        <p:blipFill rotWithShape="1">
          <a:blip r:embed="rId2">
            <a:alphaModFix/>
          </a:blip>
          <a:srcRect b="0" l="0" r="0" t="0"/>
          <a:stretch/>
        </p:blipFill>
        <p:spPr>
          <a:xfrm>
            <a:off x="9578975" y="5443537"/>
            <a:ext cx="2184400" cy="122872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4" name="Shape 124"/>
        <p:cNvGrpSpPr/>
        <p:nvPr/>
      </p:nvGrpSpPr>
      <p:grpSpPr>
        <a:xfrm>
          <a:off x="0" y="0"/>
          <a:ext cx="0" cy="0"/>
          <a:chOff x="0" y="0"/>
          <a:chExt cx="0" cy="0"/>
        </a:xfrm>
      </p:grpSpPr>
      <p:pic>
        <p:nvPicPr>
          <p:cNvPr id="125" name="Google Shape;125;p33"/>
          <p:cNvPicPr preferRelativeResize="0"/>
          <p:nvPr/>
        </p:nvPicPr>
        <p:blipFill rotWithShape="1">
          <a:blip r:embed="rId2">
            <a:alphaModFix/>
          </a:blip>
          <a:srcRect b="0" l="0" r="0" t="0"/>
          <a:stretch/>
        </p:blipFill>
        <p:spPr>
          <a:xfrm>
            <a:off x="9578975" y="5443537"/>
            <a:ext cx="2184400" cy="12287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p:cSld name="Title">
    <p:bg>
      <p:bgPr>
        <a:solidFill>
          <a:schemeClr val="lt2"/>
        </a:solidFill>
      </p:bgPr>
    </p:bg>
    <p:spTree>
      <p:nvGrpSpPr>
        <p:cNvPr id="126" name="Shape 126"/>
        <p:cNvGrpSpPr/>
        <p:nvPr/>
      </p:nvGrpSpPr>
      <p:grpSpPr>
        <a:xfrm>
          <a:off x="0" y="0"/>
          <a:ext cx="0" cy="0"/>
          <a:chOff x="0" y="0"/>
          <a:chExt cx="0" cy="0"/>
        </a:xfrm>
      </p:grpSpPr>
      <p:sp>
        <p:nvSpPr>
          <p:cNvPr id="127" name="Google Shape;127;p34"/>
          <p:cNvSpPr txBox="1"/>
          <p:nvPr>
            <p:ph type="ctrTitle"/>
          </p:nvPr>
        </p:nvSpPr>
        <p:spPr>
          <a:xfrm>
            <a:off x="1066800" y="3565742"/>
            <a:ext cx="10058400" cy="507565"/>
          </a:xfrm>
          <a:prstGeom prst="rect">
            <a:avLst/>
          </a:prstGeom>
          <a:noFill/>
          <a:ln>
            <a:noFill/>
          </a:ln>
        </p:spPr>
        <p:txBody>
          <a:bodyPr anchorCtr="0" anchor="b" bIns="45700" lIns="91425" spcFirstLastPara="1" rIns="91425" wrap="square" tIns="45700"/>
          <a:lstStyle>
            <a:lvl1pPr lvl="0" marR="0" rtl="0" algn="ctr">
              <a:lnSpc>
                <a:spcPct val="90000"/>
              </a:lnSpc>
              <a:spcBef>
                <a:spcPts val="0"/>
              </a:spcBef>
              <a:spcAft>
                <a:spcPts val="0"/>
              </a:spcAft>
              <a:buClr>
                <a:schemeClr val="lt1"/>
              </a:buClr>
              <a:buSzPts val="3200"/>
              <a:buFont typeface="Lato"/>
              <a:buNone/>
              <a:defRPr b="0" i="0" sz="3200" u="none" cap="none" strike="noStrike">
                <a:solidFill>
                  <a:schemeClr val="lt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8" name="Google Shape;128;p34"/>
          <p:cNvSpPr txBox="1"/>
          <p:nvPr>
            <p:ph idx="1" type="subTitle"/>
          </p:nvPr>
        </p:nvSpPr>
        <p:spPr>
          <a:xfrm>
            <a:off x="1066800" y="4026735"/>
            <a:ext cx="10058400" cy="301068"/>
          </a:xfrm>
          <a:prstGeom prst="rect">
            <a:avLst/>
          </a:prstGeom>
          <a:noFill/>
          <a:ln>
            <a:noFill/>
          </a:ln>
        </p:spPr>
        <p:txBody>
          <a:bodyPr anchorCtr="0" anchor="t" bIns="45700" lIns="91425" spcFirstLastPara="1" rIns="91425" wrap="square" tIns="45700"/>
          <a:lstStyle>
            <a:lvl1pPr lvl="0" marR="0" rtl="0" algn="ctr">
              <a:lnSpc>
                <a:spcPct val="90000"/>
              </a:lnSpc>
              <a:spcBef>
                <a:spcPts val="1000"/>
              </a:spcBef>
              <a:spcAft>
                <a:spcPts val="0"/>
              </a:spcAft>
              <a:buClr>
                <a:schemeClr val="accent1"/>
              </a:buClr>
              <a:buSzPts val="1600"/>
              <a:buFont typeface="Arial"/>
              <a:buNone/>
              <a:defRPr b="0" i="0" sz="1600" u="none" cap="none" strike="noStrike">
                <a:solidFill>
                  <a:schemeClr val="accent1"/>
                </a:solidFill>
                <a:latin typeface="Lato Light"/>
                <a:ea typeface="Lato Light"/>
                <a:cs typeface="Lato Light"/>
                <a:sym typeface="Lato Light"/>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Lato Light"/>
                <a:ea typeface="Lato Light"/>
                <a:cs typeface="Lato Light"/>
                <a:sym typeface="Lato Light"/>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Lato Light"/>
                <a:ea typeface="Lato Light"/>
                <a:cs typeface="Lato Light"/>
                <a:sym typeface="Lato Light"/>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pic>
        <p:nvPicPr>
          <p:cNvPr id="129" name="Google Shape;129;p34"/>
          <p:cNvPicPr preferRelativeResize="0"/>
          <p:nvPr/>
        </p:nvPicPr>
        <p:blipFill rotWithShape="1">
          <a:blip r:embed="rId2">
            <a:alphaModFix/>
          </a:blip>
          <a:srcRect b="0" l="0" r="0" t="0"/>
          <a:stretch/>
        </p:blipFill>
        <p:spPr>
          <a:xfrm>
            <a:off x="4413717" y="1595964"/>
            <a:ext cx="4240866" cy="238548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p:cSld name="Section title">
    <p:bg>
      <p:bgPr>
        <a:solidFill>
          <a:schemeClr val="lt2"/>
        </a:solidFill>
      </p:bgPr>
    </p:bg>
    <p:spTree>
      <p:nvGrpSpPr>
        <p:cNvPr id="130" name="Shape 130"/>
        <p:cNvGrpSpPr/>
        <p:nvPr/>
      </p:nvGrpSpPr>
      <p:grpSpPr>
        <a:xfrm>
          <a:off x="0" y="0"/>
          <a:ext cx="0" cy="0"/>
          <a:chOff x="0" y="0"/>
          <a:chExt cx="0" cy="0"/>
        </a:xfrm>
      </p:grpSpPr>
      <p:sp>
        <p:nvSpPr>
          <p:cNvPr id="131" name="Google Shape;131;p35"/>
          <p:cNvSpPr txBox="1"/>
          <p:nvPr>
            <p:ph type="title"/>
          </p:nvPr>
        </p:nvSpPr>
        <p:spPr>
          <a:xfrm>
            <a:off x="838200" y="2002632"/>
            <a:ext cx="10515600" cy="2852737"/>
          </a:xfrm>
          <a:prstGeom prst="rect">
            <a:avLst/>
          </a:prstGeom>
          <a:noFill/>
          <a:ln>
            <a:noFill/>
          </a:ln>
        </p:spPr>
        <p:txBody>
          <a:bodyPr anchorCtr="0" anchor="ctr" bIns="45700" lIns="91425" spcFirstLastPara="1" rIns="91425" wrap="square" tIns="45700"/>
          <a:lstStyle>
            <a:lvl1pPr lvl="0" marR="0" rtl="0" algn="ctr">
              <a:lnSpc>
                <a:spcPct val="90000"/>
              </a:lnSpc>
              <a:spcBef>
                <a:spcPts val="0"/>
              </a:spcBef>
              <a:spcAft>
                <a:spcPts val="0"/>
              </a:spcAft>
              <a:buClr>
                <a:schemeClr val="lt1"/>
              </a:buClr>
              <a:buSzPts val="3200"/>
              <a:buFont typeface="Lato"/>
              <a:buNone/>
              <a:defRPr b="0" i="0" sz="3200" u="none" cap="none" strike="noStrike">
                <a:solidFill>
                  <a:schemeClr val="lt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32" name="Google Shape;132;p35"/>
          <p:cNvPicPr preferRelativeResize="0"/>
          <p:nvPr/>
        </p:nvPicPr>
        <p:blipFill rotWithShape="1">
          <a:blip r:embed="rId2">
            <a:alphaModFix/>
          </a:blip>
          <a:srcRect b="0" l="0" r="0" t="0"/>
          <a:stretch/>
        </p:blipFill>
        <p:spPr>
          <a:xfrm>
            <a:off x="9578975" y="5443537"/>
            <a:ext cx="2178304" cy="122529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Bullets">
  <p:cSld name="Title + Bullets">
    <p:spTree>
      <p:nvGrpSpPr>
        <p:cNvPr id="133" name="Shape 133"/>
        <p:cNvGrpSpPr/>
        <p:nvPr/>
      </p:nvGrpSpPr>
      <p:grpSpPr>
        <a:xfrm>
          <a:off x="0" y="0"/>
          <a:ext cx="0" cy="0"/>
          <a:chOff x="0" y="0"/>
          <a:chExt cx="0" cy="0"/>
        </a:xfrm>
      </p:grpSpPr>
      <p:sp>
        <p:nvSpPr>
          <p:cNvPr id="134" name="Google Shape;134;p36"/>
          <p:cNvSpPr txBox="1"/>
          <p:nvPr>
            <p:ph idx="1" type="body"/>
          </p:nvPr>
        </p:nvSpPr>
        <p:spPr>
          <a:xfrm>
            <a:off x="838200" y="1825625"/>
            <a:ext cx="10515600" cy="4194175"/>
          </a:xfrm>
          <a:prstGeom prst="rect">
            <a:avLst/>
          </a:prstGeom>
          <a:noFill/>
          <a:ln>
            <a:noFill/>
          </a:ln>
        </p:spPr>
        <p:txBody>
          <a:bodyPr anchorCtr="0" anchor="t" bIns="45700" lIns="91425" spcFirstLastPara="1" rIns="91425" wrap="square" tIns="45700"/>
          <a:lstStyle>
            <a:lvl1pPr indent="-342900" lvl="0" marL="457200" marR="0" rtl="0" algn="l">
              <a:lnSpc>
                <a:spcPct val="90000"/>
              </a:lnSpc>
              <a:spcBef>
                <a:spcPts val="10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42900" lvl="2" marL="13716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 name="Google Shape;135;p36"/>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2"/>
              </a:buClr>
              <a:buSzPts val="2800"/>
              <a:buFont typeface="Lato"/>
              <a:buNone/>
              <a:defRPr b="0" i="0" sz="2800" u="none" cap="none" strike="noStrike">
                <a:solidFill>
                  <a:schemeClr val="lt2"/>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36" name="Google Shape;136;p36"/>
          <p:cNvPicPr preferRelativeResize="0"/>
          <p:nvPr/>
        </p:nvPicPr>
        <p:blipFill rotWithShape="1">
          <a:blip r:embed="rId2">
            <a:alphaModFix/>
          </a:blip>
          <a:srcRect b="0" l="0" r="0" t="0"/>
          <a:stretch/>
        </p:blipFill>
        <p:spPr>
          <a:xfrm>
            <a:off x="9578975" y="5443537"/>
            <a:ext cx="2184400" cy="122872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p:cSld name="Title + 2 columns">
    <p:spTree>
      <p:nvGrpSpPr>
        <p:cNvPr id="137" name="Shape 137"/>
        <p:cNvGrpSpPr/>
        <p:nvPr/>
      </p:nvGrpSpPr>
      <p:grpSpPr>
        <a:xfrm>
          <a:off x="0" y="0"/>
          <a:ext cx="0" cy="0"/>
          <a:chOff x="0" y="0"/>
          <a:chExt cx="0" cy="0"/>
        </a:xfrm>
      </p:grpSpPr>
      <p:sp>
        <p:nvSpPr>
          <p:cNvPr id="138" name="Google Shape;138;p37"/>
          <p:cNvSpPr txBox="1"/>
          <p:nvPr>
            <p:ph idx="1" type="body"/>
          </p:nvPr>
        </p:nvSpPr>
        <p:spPr>
          <a:xfrm>
            <a:off x="838200" y="1825625"/>
            <a:ext cx="4874342" cy="4194175"/>
          </a:xfrm>
          <a:prstGeom prst="rect">
            <a:avLst/>
          </a:prstGeom>
          <a:noFill/>
          <a:ln>
            <a:noFill/>
          </a:ln>
        </p:spPr>
        <p:txBody>
          <a:bodyPr anchorCtr="0" anchor="t" bIns="45700" lIns="91425" spcFirstLastPara="1" rIns="91425" wrap="square" tIns="45700"/>
          <a:lstStyle>
            <a:lvl1pPr indent="-342900" lvl="0" marL="457200" marR="0" rtl="0" algn="l">
              <a:lnSpc>
                <a:spcPct val="90000"/>
              </a:lnSpc>
              <a:spcBef>
                <a:spcPts val="10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42900" lvl="2" marL="13716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9" name="Google Shape;139;p37"/>
          <p:cNvSpPr txBox="1"/>
          <p:nvPr>
            <p:ph idx="2" type="body"/>
          </p:nvPr>
        </p:nvSpPr>
        <p:spPr>
          <a:xfrm>
            <a:off x="6479458" y="1825625"/>
            <a:ext cx="4874341" cy="4194175"/>
          </a:xfrm>
          <a:prstGeom prst="rect">
            <a:avLst/>
          </a:prstGeom>
          <a:noFill/>
          <a:ln>
            <a:noFill/>
          </a:ln>
        </p:spPr>
        <p:txBody>
          <a:bodyPr anchorCtr="0" anchor="t" bIns="45700" lIns="91425" spcFirstLastPara="1" rIns="91425" wrap="square" tIns="45700"/>
          <a:lstStyle>
            <a:lvl1pPr indent="-342900" lvl="0" marL="457200" marR="0" rtl="0" algn="l">
              <a:lnSpc>
                <a:spcPct val="90000"/>
              </a:lnSpc>
              <a:spcBef>
                <a:spcPts val="10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42900" lvl="2" marL="13716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0" name="Google Shape;140;p37"/>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2"/>
              </a:buClr>
              <a:buSzPts val="2800"/>
              <a:buFont typeface="Lato"/>
              <a:buNone/>
              <a:defRPr b="0" i="0" sz="2800" u="none" cap="none" strike="noStrike">
                <a:solidFill>
                  <a:schemeClr val="lt2"/>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41" name="Google Shape;141;p37"/>
          <p:cNvPicPr preferRelativeResize="0"/>
          <p:nvPr/>
        </p:nvPicPr>
        <p:blipFill rotWithShape="1">
          <a:blip r:embed="rId2">
            <a:alphaModFix/>
          </a:blip>
          <a:srcRect b="0" l="0" r="0" t="0"/>
          <a:stretch/>
        </p:blipFill>
        <p:spPr>
          <a:xfrm>
            <a:off x="9578975" y="5443537"/>
            <a:ext cx="2184400" cy="122872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mpty">
  <p:cSld name="Empty">
    <p:spTree>
      <p:nvGrpSpPr>
        <p:cNvPr id="142" name="Shape 142"/>
        <p:cNvGrpSpPr/>
        <p:nvPr/>
      </p:nvGrpSpPr>
      <p:grpSpPr>
        <a:xfrm>
          <a:off x="0" y="0"/>
          <a:ext cx="0" cy="0"/>
          <a:chOff x="0" y="0"/>
          <a:chExt cx="0" cy="0"/>
        </a:xfrm>
      </p:grpSpPr>
    </p:spTree>
  </p:cSld>
  <p:clrMapOvr>
    <a:masterClrMapping/>
  </p:clrMapOvr>
  <mc:AlternateContent>
    <mc:Choice Requires="p14">
      <p:transition spd="slow" p14:dur="1500">
        <p:fade thruBlk="1"/>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sileht 2">
  <p:cSld name="Esileht 2">
    <p:bg>
      <p:bgPr>
        <a:solidFill>
          <a:schemeClr val="lt2"/>
        </a:solidFill>
      </p:bgPr>
    </p:bg>
    <p:spTree>
      <p:nvGrpSpPr>
        <p:cNvPr id="144" name="Shape 144"/>
        <p:cNvGrpSpPr/>
        <p:nvPr/>
      </p:nvGrpSpPr>
      <p:grpSpPr>
        <a:xfrm>
          <a:off x="0" y="0"/>
          <a:ext cx="0" cy="0"/>
          <a:chOff x="0" y="0"/>
          <a:chExt cx="0" cy="0"/>
        </a:xfrm>
      </p:grpSpPr>
      <p:pic>
        <p:nvPicPr>
          <p:cNvPr id="145" name="Google Shape;145;p40"/>
          <p:cNvPicPr preferRelativeResize="0"/>
          <p:nvPr/>
        </p:nvPicPr>
        <p:blipFill rotWithShape="1">
          <a:blip r:embed="rId2">
            <a:alphaModFix/>
          </a:blip>
          <a:srcRect b="0" l="0" r="0" t="0"/>
          <a:stretch/>
        </p:blipFill>
        <p:spPr>
          <a:xfrm>
            <a:off x="-1" y="5230369"/>
            <a:ext cx="12199025" cy="1764792"/>
          </a:xfrm>
          <a:prstGeom prst="rect">
            <a:avLst/>
          </a:prstGeom>
          <a:noFill/>
          <a:ln>
            <a:noFill/>
          </a:ln>
        </p:spPr>
      </p:pic>
      <p:sp>
        <p:nvSpPr>
          <p:cNvPr id="146" name="Google Shape;146;p40"/>
          <p:cNvSpPr txBox="1"/>
          <p:nvPr>
            <p:ph type="ctrTitle"/>
          </p:nvPr>
        </p:nvSpPr>
        <p:spPr>
          <a:xfrm>
            <a:off x="1066800" y="2921435"/>
            <a:ext cx="10058400" cy="507565"/>
          </a:xfrm>
          <a:prstGeom prst="rect">
            <a:avLst/>
          </a:prstGeom>
          <a:noFill/>
          <a:ln>
            <a:noFill/>
          </a:ln>
        </p:spPr>
        <p:txBody>
          <a:bodyPr anchorCtr="0" anchor="b" bIns="45700" lIns="91425" spcFirstLastPara="1" rIns="91425" wrap="square" tIns="45700"/>
          <a:lstStyle>
            <a:lvl1pPr lvl="0" marR="0" rtl="0" algn="ctr">
              <a:lnSpc>
                <a:spcPct val="9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7" name="Google Shape;147;p40"/>
          <p:cNvSpPr txBox="1"/>
          <p:nvPr>
            <p:ph idx="1" type="subTitle"/>
          </p:nvPr>
        </p:nvSpPr>
        <p:spPr>
          <a:xfrm>
            <a:off x="1066800" y="3382428"/>
            <a:ext cx="10058400" cy="301068"/>
          </a:xfrm>
          <a:prstGeom prst="rect">
            <a:avLst/>
          </a:prstGeom>
          <a:noFill/>
          <a:ln>
            <a:noFill/>
          </a:ln>
        </p:spPr>
        <p:txBody>
          <a:bodyPr anchorCtr="0" anchor="t" bIns="45700" lIns="91425" spcFirstLastPara="1" rIns="91425" wrap="square" tIns="45700"/>
          <a:lstStyle>
            <a:lvl1pPr lvl="0" marR="0" rtl="0" algn="ctr">
              <a:lnSpc>
                <a:spcPct val="90000"/>
              </a:lnSpc>
              <a:spcBef>
                <a:spcPts val="1000"/>
              </a:spcBef>
              <a:spcAft>
                <a:spcPts val="0"/>
              </a:spcAft>
              <a:buClr>
                <a:schemeClr val="accent3"/>
              </a:buClr>
              <a:buSzPts val="1600"/>
              <a:buFont typeface="Arial"/>
              <a:buNone/>
              <a:defRPr b="0" i="0" sz="1600" u="none" cap="none" strike="noStrike">
                <a:solidFill>
                  <a:schemeClr val="accent3"/>
                </a:solidFill>
                <a:latin typeface="Lato Light"/>
                <a:ea typeface="Lato Light"/>
                <a:cs typeface="Lato Light"/>
                <a:sym typeface="Lato Light"/>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Lato Light"/>
                <a:ea typeface="Lato Light"/>
                <a:cs typeface="Lato Light"/>
                <a:sym typeface="Lato Light"/>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Lato Light"/>
                <a:ea typeface="Lato Light"/>
                <a:cs typeface="Lato Light"/>
                <a:sym typeface="Lato Light"/>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9pPr>
          </a:lstStyle>
          <a:p/>
        </p:txBody>
      </p:sp>
      <p:pic>
        <p:nvPicPr>
          <p:cNvPr id="148" name="Google Shape;148;p40"/>
          <p:cNvPicPr preferRelativeResize="0"/>
          <p:nvPr/>
        </p:nvPicPr>
        <p:blipFill rotWithShape="1">
          <a:blip r:embed="rId3">
            <a:alphaModFix/>
          </a:blip>
          <a:srcRect b="0" l="0" r="0" t="0"/>
          <a:stretch/>
        </p:blipFill>
        <p:spPr>
          <a:xfrm>
            <a:off x="5199381" y="406986"/>
            <a:ext cx="2072638" cy="84210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Blank">
  <p:cSld name="Title + Blank">
    <p:spTree>
      <p:nvGrpSpPr>
        <p:cNvPr id="149" name="Shape 149"/>
        <p:cNvGrpSpPr/>
        <p:nvPr/>
      </p:nvGrpSpPr>
      <p:grpSpPr>
        <a:xfrm>
          <a:off x="0" y="0"/>
          <a:ext cx="0" cy="0"/>
          <a:chOff x="0" y="0"/>
          <a:chExt cx="0" cy="0"/>
        </a:xfrm>
      </p:grpSpPr>
      <p:sp>
        <p:nvSpPr>
          <p:cNvPr id="150" name="Google Shape;150;p41"/>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2"/>
              </a:buClr>
              <a:buSzPts val="2800"/>
              <a:buFont typeface="Lato"/>
              <a:buNone/>
              <a:defRPr b="0" i="0" sz="2800" u="none" cap="none" strike="noStrike">
                <a:solidFill>
                  <a:schemeClr val="lt2"/>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51" name="Google Shape;151;p41"/>
          <p:cNvPicPr preferRelativeResize="0"/>
          <p:nvPr/>
        </p:nvPicPr>
        <p:blipFill rotWithShape="1">
          <a:blip r:embed="rId2">
            <a:alphaModFix/>
          </a:blip>
          <a:srcRect b="0" l="0" r="0" t="0"/>
          <a:stretch/>
        </p:blipFill>
        <p:spPr>
          <a:xfrm>
            <a:off x="9578975" y="5443537"/>
            <a:ext cx="2184400" cy="122872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Bullets">
  <p:cSld name="Title + Bullets">
    <p:spTree>
      <p:nvGrpSpPr>
        <p:cNvPr id="152" name="Shape 152"/>
        <p:cNvGrpSpPr/>
        <p:nvPr/>
      </p:nvGrpSpPr>
      <p:grpSpPr>
        <a:xfrm>
          <a:off x="0" y="0"/>
          <a:ext cx="0" cy="0"/>
          <a:chOff x="0" y="0"/>
          <a:chExt cx="0" cy="0"/>
        </a:xfrm>
      </p:grpSpPr>
      <p:sp>
        <p:nvSpPr>
          <p:cNvPr id="153" name="Google Shape;153;p42"/>
          <p:cNvSpPr txBox="1"/>
          <p:nvPr>
            <p:ph idx="1" type="body"/>
          </p:nvPr>
        </p:nvSpPr>
        <p:spPr>
          <a:xfrm>
            <a:off x="838200" y="1825625"/>
            <a:ext cx="10515600" cy="4194175"/>
          </a:xfrm>
          <a:prstGeom prst="rect">
            <a:avLst/>
          </a:prstGeom>
          <a:noFill/>
          <a:ln>
            <a:noFill/>
          </a:ln>
        </p:spPr>
        <p:txBody>
          <a:bodyPr anchorCtr="0" anchor="t" bIns="45700" lIns="91425" spcFirstLastPara="1" rIns="91425" wrap="square" tIns="45700"/>
          <a:lstStyle>
            <a:lvl1pPr indent="-342900" lvl="0" marL="457200" marR="0" rtl="0" algn="l">
              <a:lnSpc>
                <a:spcPct val="90000"/>
              </a:lnSpc>
              <a:spcBef>
                <a:spcPts val="10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42900" lvl="2" marL="13716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154" name="Google Shape;154;p42"/>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2"/>
              </a:buClr>
              <a:buSzPts val="2800"/>
              <a:buFont typeface="Lato"/>
              <a:buNone/>
              <a:defRPr b="0" i="0" sz="2800" u="none" cap="none" strike="noStrike">
                <a:solidFill>
                  <a:schemeClr val="lt2"/>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55" name="Google Shape;155;p42"/>
          <p:cNvPicPr preferRelativeResize="0"/>
          <p:nvPr/>
        </p:nvPicPr>
        <p:blipFill rotWithShape="1">
          <a:blip r:embed="rId2">
            <a:alphaModFix/>
          </a:blip>
          <a:srcRect b="0" l="0" r="0" t="0"/>
          <a:stretch/>
        </p:blipFill>
        <p:spPr>
          <a:xfrm>
            <a:off x="9578975" y="5443537"/>
            <a:ext cx="2184400" cy="122872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56" name="Shape 156"/>
        <p:cNvGrpSpPr/>
        <p:nvPr/>
      </p:nvGrpSpPr>
      <p:grpSpPr>
        <a:xfrm>
          <a:off x="0" y="0"/>
          <a:ext cx="0" cy="0"/>
          <a:chOff x="0" y="0"/>
          <a:chExt cx="0" cy="0"/>
        </a:xfrm>
      </p:grpSpPr>
      <p:sp>
        <p:nvSpPr>
          <p:cNvPr id="157" name="Google Shape;157;p4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158" name="Google Shape;158;p4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159" name="Google Shape;159;p4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Lato Light"/>
                <a:ea typeface="Lato Light"/>
                <a:cs typeface="Lato Light"/>
                <a:sym typeface="Lato Light"/>
              </a:defRPr>
            </a:lvl1pPr>
            <a:lvl2pPr indent="0" lvl="1" marL="0" marR="0" rtl="0" algn="l">
              <a:spcBef>
                <a:spcPts val="0"/>
              </a:spcBef>
              <a:buNone/>
              <a:defRPr sz="1800">
                <a:solidFill>
                  <a:srgbClr val="888888"/>
                </a:solidFill>
                <a:latin typeface="Lato Light"/>
                <a:ea typeface="Lato Light"/>
                <a:cs typeface="Lato Light"/>
                <a:sym typeface="Lato Light"/>
              </a:defRPr>
            </a:lvl2pPr>
            <a:lvl3pPr indent="0" lvl="2" marL="0" marR="0" rtl="0" algn="l">
              <a:spcBef>
                <a:spcPts val="0"/>
              </a:spcBef>
              <a:buNone/>
              <a:defRPr sz="1800">
                <a:solidFill>
                  <a:srgbClr val="888888"/>
                </a:solidFill>
                <a:latin typeface="Lato Light"/>
                <a:ea typeface="Lato Light"/>
                <a:cs typeface="Lato Light"/>
                <a:sym typeface="Lato Light"/>
              </a:defRPr>
            </a:lvl3pPr>
            <a:lvl4pPr indent="0" lvl="3" marL="0" marR="0" rtl="0" algn="l">
              <a:spcBef>
                <a:spcPts val="0"/>
              </a:spcBef>
              <a:buNone/>
              <a:defRPr sz="1800">
                <a:solidFill>
                  <a:srgbClr val="888888"/>
                </a:solidFill>
                <a:latin typeface="Lato Light"/>
                <a:ea typeface="Lato Light"/>
                <a:cs typeface="Lato Light"/>
                <a:sym typeface="Lato Light"/>
              </a:defRPr>
            </a:lvl4pPr>
            <a:lvl5pPr indent="0" lvl="4" marL="0" marR="0" rtl="0" algn="l">
              <a:spcBef>
                <a:spcPts val="0"/>
              </a:spcBef>
              <a:buNone/>
              <a:defRPr sz="1800">
                <a:solidFill>
                  <a:srgbClr val="888888"/>
                </a:solidFill>
                <a:latin typeface="Lato Light"/>
                <a:ea typeface="Lato Light"/>
                <a:cs typeface="Lato Light"/>
                <a:sym typeface="Lato Light"/>
              </a:defRPr>
            </a:lvl5pPr>
            <a:lvl6pPr indent="0" lvl="5" marL="0" marR="0" rtl="0" algn="l">
              <a:spcBef>
                <a:spcPts val="0"/>
              </a:spcBef>
              <a:buNone/>
              <a:defRPr sz="1800">
                <a:solidFill>
                  <a:srgbClr val="888888"/>
                </a:solidFill>
                <a:latin typeface="Lato Light"/>
                <a:ea typeface="Lato Light"/>
                <a:cs typeface="Lato Light"/>
                <a:sym typeface="Lato Light"/>
              </a:defRPr>
            </a:lvl6pPr>
            <a:lvl7pPr indent="0" lvl="6" marL="0" marR="0" rtl="0" algn="l">
              <a:spcBef>
                <a:spcPts val="0"/>
              </a:spcBef>
              <a:buNone/>
              <a:defRPr sz="1800">
                <a:solidFill>
                  <a:srgbClr val="888888"/>
                </a:solidFill>
                <a:latin typeface="Lato Light"/>
                <a:ea typeface="Lato Light"/>
                <a:cs typeface="Lato Light"/>
                <a:sym typeface="Lato Light"/>
              </a:defRPr>
            </a:lvl7pPr>
            <a:lvl8pPr indent="0" lvl="7" marL="0" marR="0" rtl="0" algn="l">
              <a:spcBef>
                <a:spcPts val="0"/>
              </a:spcBef>
              <a:buNone/>
              <a:defRPr sz="1800">
                <a:solidFill>
                  <a:srgbClr val="888888"/>
                </a:solidFill>
                <a:latin typeface="Lato Light"/>
                <a:ea typeface="Lato Light"/>
                <a:cs typeface="Lato Light"/>
                <a:sym typeface="Lato Light"/>
              </a:defRPr>
            </a:lvl8pPr>
            <a:lvl9pPr indent="0" lvl="8" marL="0" marR="0" rtl="0" algn="l">
              <a:spcBef>
                <a:spcPts val="0"/>
              </a:spcBef>
              <a:buNone/>
              <a:defRPr sz="1800">
                <a:solidFill>
                  <a:srgbClr val="888888"/>
                </a:solidFill>
                <a:latin typeface="Lato Light"/>
                <a:ea typeface="Lato Light"/>
                <a:cs typeface="Lato Light"/>
                <a:sym typeface="Lato Light"/>
              </a:defRPr>
            </a:lvl9pPr>
          </a:lstStyle>
          <a:p>
            <a:pPr indent="0" lvl="0" marL="0" rtl="0" algn="l">
              <a:spcBef>
                <a:spcPts val="0"/>
              </a:spcBef>
              <a:spcAft>
                <a:spcPts val="0"/>
              </a:spcAft>
              <a:buNone/>
            </a:pPr>
            <a:fld id="{00000000-1234-1234-1234-123412341234}" type="slidenum">
              <a:rPr lang="et-E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Bullets">
  <p:cSld name="Title + Bullets">
    <p:spTree>
      <p:nvGrpSpPr>
        <p:cNvPr id="25" name="Shape 25"/>
        <p:cNvGrpSpPr/>
        <p:nvPr/>
      </p:nvGrpSpPr>
      <p:grpSpPr>
        <a:xfrm>
          <a:off x="0" y="0"/>
          <a:ext cx="0" cy="0"/>
          <a:chOff x="0" y="0"/>
          <a:chExt cx="0" cy="0"/>
        </a:xfrm>
      </p:grpSpPr>
      <p:sp>
        <p:nvSpPr>
          <p:cNvPr id="26" name="Google Shape;26;p5"/>
          <p:cNvSpPr txBox="1"/>
          <p:nvPr>
            <p:ph idx="1" type="body"/>
          </p:nvPr>
        </p:nvSpPr>
        <p:spPr>
          <a:xfrm>
            <a:off x="838200" y="1825625"/>
            <a:ext cx="10515600" cy="4194175"/>
          </a:xfrm>
          <a:prstGeom prst="rect">
            <a:avLst/>
          </a:prstGeom>
          <a:noFill/>
          <a:ln>
            <a:noFill/>
          </a:ln>
        </p:spPr>
        <p:txBody>
          <a:bodyPr anchorCtr="0" anchor="t" bIns="45700" lIns="91425" spcFirstLastPara="1" rIns="91425" wrap="square" tIns="45700"/>
          <a:lstStyle>
            <a:lvl1pPr indent="-342900" lvl="0" marL="457200" marR="0" rtl="0" algn="l">
              <a:lnSpc>
                <a:spcPct val="90000"/>
              </a:lnSpc>
              <a:spcBef>
                <a:spcPts val="10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42900" lvl="2" marL="13716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 name="Google Shape;27;p5"/>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2"/>
              </a:buClr>
              <a:buSzPts val="2800"/>
              <a:buFont typeface="Lato"/>
              <a:buNone/>
              <a:defRPr b="0" i="0" sz="2800" u="none" cap="none" strike="noStrike">
                <a:solidFill>
                  <a:schemeClr val="lt2"/>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28" name="Google Shape;28;p5"/>
          <p:cNvPicPr preferRelativeResize="0"/>
          <p:nvPr/>
        </p:nvPicPr>
        <p:blipFill rotWithShape="1">
          <a:blip r:embed="rId2">
            <a:alphaModFix/>
          </a:blip>
          <a:srcRect b="0" l="0" r="0" t="0"/>
          <a:stretch/>
        </p:blipFill>
        <p:spPr>
          <a:xfrm>
            <a:off x="9578975" y="5443537"/>
            <a:ext cx="2184400" cy="122872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sileht 1">
  <p:cSld name="Esileht 1">
    <p:bg>
      <p:bgPr>
        <a:solidFill>
          <a:schemeClr val="lt2"/>
        </a:solidFill>
      </p:bgPr>
    </p:bg>
    <p:spTree>
      <p:nvGrpSpPr>
        <p:cNvPr id="160" name="Shape 160"/>
        <p:cNvGrpSpPr/>
        <p:nvPr/>
      </p:nvGrpSpPr>
      <p:grpSpPr>
        <a:xfrm>
          <a:off x="0" y="0"/>
          <a:ext cx="0" cy="0"/>
          <a:chOff x="0" y="0"/>
          <a:chExt cx="0" cy="0"/>
        </a:xfrm>
      </p:grpSpPr>
      <p:pic>
        <p:nvPicPr>
          <p:cNvPr id="161" name="Google Shape;161;p44"/>
          <p:cNvPicPr preferRelativeResize="0"/>
          <p:nvPr/>
        </p:nvPicPr>
        <p:blipFill rotWithShape="1">
          <a:blip r:embed="rId2">
            <a:alphaModFix/>
          </a:blip>
          <a:srcRect b="0" l="0" r="0" t="0"/>
          <a:stretch/>
        </p:blipFill>
        <p:spPr>
          <a:xfrm>
            <a:off x="-1" y="5230369"/>
            <a:ext cx="12199025" cy="1764792"/>
          </a:xfrm>
          <a:prstGeom prst="rect">
            <a:avLst/>
          </a:prstGeom>
          <a:noFill/>
          <a:ln>
            <a:noFill/>
          </a:ln>
        </p:spPr>
      </p:pic>
      <p:pic>
        <p:nvPicPr>
          <p:cNvPr id="162" name="Google Shape;162;p44"/>
          <p:cNvPicPr preferRelativeResize="0"/>
          <p:nvPr/>
        </p:nvPicPr>
        <p:blipFill rotWithShape="1">
          <a:blip r:embed="rId3">
            <a:alphaModFix/>
          </a:blip>
          <a:srcRect b="0" l="0" r="0" t="0"/>
          <a:stretch/>
        </p:blipFill>
        <p:spPr>
          <a:xfrm>
            <a:off x="4006765" y="1852025"/>
            <a:ext cx="4874431" cy="198046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sileht 3">
  <p:cSld name="Esileht 3">
    <p:spTree>
      <p:nvGrpSpPr>
        <p:cNvPr id="163" name="Shape 163"/>
        <p:cNvGrpSpPr/>
        <p:nvPr/>
      </p:nvGrpSpPr>
      <p:grpSpPr>
        <a:xfrm>
          <a:off x="0" y="0"/>
          <a:ext cx="0" cy="0"/>
          <a:chOff x="0" y="0"/>
          <a:chExt cx="0" cy="0"/>
        </a:xfrm>
      </p:grpSpPr>
      <p:pic>
        <p:nvPicPr>
          <p:cNvPr id="164" name="Google Shape;164;p45"/>
          <p:cNvPicPr preferRelativeResize="0"/>
          <p:nvPr/>
        </p:nvPicPr>
        <p:blipFill rotWithShape="1">
          <a:blip r:embed="rId2">
            <a:alphaModFix/>
          </a:blip>
          <a:srcRect b="0" l="0" r="0" t="0"/>
          <a:stretch/>
        </p:blipFill>
        <p:spPr>
          <a:xfrm>
            <a:off x="0" y="348"/>
            <a:ext cx="12192000" cy="7324953"/>
          </a:xfrm>
          <a:prstGeom prst="rect">
            <a:avLst/>
          </a:prstGeom>
          <a:noFill/>
          <a:ln>
            <a:noFill/>
          </a:ln>
        </p:spPr>
      </p:pic>
      <p:pic>
        <p:nvPicPr>
          <p:cNvPr id="165" name="Google Shape;165;p45"/>
          <p:cNvPicPr preferRelativeResize="0"/>
          <p:nvPr/>
        </p:nvPicPr>
        <p:blipFill rotWithShape="1">
          <a:blip r:embed="rId3">
            <a:alphaModFix/>
          </a:blip>
          <a:srcRect b="0" l="0" r="0" t="0"/>
          <a:stretch/>
        </p:blipFill>
        <p:spPr>
          <a:xfrm>
            <a:off x="462281" y="5608320"/>
            <a:ext cx="2292885" cy="931593"/>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sileht 4">
  <p:cSld name="Esileht 4">
    <p:spTree>
      <p:nvGrpSpPr>
        <p:cNvPr id="166" name="Shape 166"/>
        <p:cNvGrpSpPr/>
        <p:nvPr/>
      </p:nvGrpSpPr>
      <p:grpSpPr>
        <a:xfrm>
          <a:off x="0" y="0"/>
          <a:ext cx="0" cy="0"/>
          <a:chOff x="0" y="0"/>
          <a:chExt cx="0" cy="0"/>
        </a:xfrm>
      </p:grpSpPr>
      <p:pic>
        <p:nvPicPr>
          <p:cNvPr id="167" name="Google Shape;167;p46"/>
          <p:cNvPicPr preferRelativeResize="0"/>
          <p:nvPr/>
        </p:nvPicPr>
        <p:blipFill rotWithShape="1">
          <a:blip r:embed="rId2">
            <a:alphaModFix/>
          </a:blip>
          <a:srcRect b="0" l="0" r="0" t="0"/>
          <a:stretch/>
        </p:blipFill>
        <p:spPr>
          <a:xfrm>
            <a:off x="7938" y="3175"/>
            <a:ext cx="12192000" cy="68580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suleht 1">
  <p:cSld name="Sisuleht 1">
    <p:bg>
      <p:bgPr>
        <a:solidFill>
          <a:schemeClr val="lt2"/>
        </a:solidFill>
      </p:bgPr>
    </p:bg>
    <p:spTree>
      <p:nvGrpSpPr>
        <p:cNvPr id="168" name="Shape 168"/>
        <p:cNvGrpSpPr/>
        <p:nvPr/>
      </p:nvGrpSpPr>
      <p:grpSpPr>
        <a:xfrm>
          <a:off x="0" y="0"/>
          <a:ext cx="0" cy="0"/>
          <a:chOff x="0" y="0"/>
          <a:chExt cx="0" cy="0"/>
        </a:xfrm>
      </p:grpSpPr>
      <p:pic>
        <p:nvPicPr>
          <p:cNvPr id="169" name="Google Shape;169;p47"/>
          <p:cNvPicPr preferRelativeResize="0"/>
          <p:nvPr/>
        </p:nvPicPr>
        <p:blipFill rotWithShape="1">
          <a:blip r:embed="rId2">
            <a:alphaModFix/>
          </a:blip>
          <a:srcRect b="0" l="0" r="0" t="0"/>
          <a:stretch/>
        </p:blipFill>
        <p:spPr>
          <a:xfrm>
            <a:off x="9983035" y="1"/>
            <a:ext cx="1474609" cy="6857998"/>
          </a:xfrm>
          <a:prstGeom prst="rect">
            <a:avLst/>
          </a:prstGeom>
          <a:noFill/>
          <a:ln>
            <a:noFill/>
          </a:ln>
        </p:spPr>
      </p:pic>
      <p:sp>
        <p:nvSpPr>
          <p:cNvPr id="170" name="Google Shape;170;p47"/>
          <p:cNvSpPr/>
          <p:nvPr/>
        </p:nvSpPr>
        <p:spPr>
          <a:xfrm>
            <a:off x="-1" y="0"/>
            <a:ext cx="998303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t-EE" sz="1800">
                <a:solidFill>
                  <a:schemeClr val="lt1"/>
                </a:solidFill>
                <a:latin typeface="Lato Light"/>
                <a:ea typeface="Lato Light"/>
                <a:cs typeface="Lato Light"/>
                <a:sym typeface="Lato Light"/>
              </a:rPr>
              <a:t>v</a:t>
            </a:r>
            <a:endParaRPr/>
          </a:p>
        </p:txBody>
      </p:sp>
      <p:pic>
        <p:nvPicPr>
          <p:cNvPr id="171" name="Google Shape;171;p47"/>
          <p:cNvPicPr preferRelativeResize="0"/>
          <p:nvPr/>
        </p:nvPicPr>
        <p:blipFill rotWithShape="1">
          <a:blip r:embed="rId3">
            <a:alphaModFix/>
          </a:blip>
          <a:srcRect b="0" l="0" r="0" t="0"/>
          <a:stretch/>
        </p:blipFill>
        <p:spPr>
          <a:xfrm>
            <a:off x="11035874" y="5726683"/>
            <a:ext cx="524380" cy="513155"/>
          </a:xfrm>
          <a:prstGeom prst="rect">
            <a:avLst/>
          </a:prstGeom>
          <a:noFill/>
          <a:ln>
            <a:noFill/>
          </a:ln>
        </p:spPr>
      </p:pic>
      <p:sp>
        <p:nvSpPr>
          <p:cNvPr id="172" name="Google Shape;172;p47"/>
          <p:cNvSpPr txBox="1"/>
          <p:nvPr>
            <p:ph idx="1" type="body"/>
          </p:nvPr>
        </p:nvSpPr>
        <p:spPr>
          <a:xfrm>
            <a:off x="847344" y="1825625"/>
            <a:ext cx="8269941" cy="4194175"/>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2"/>
              </a:buClr>
              <a:buSzPts val="1800"/>
              <a:buFont typeface="Arial"/>
              <a:buNone/>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30200" lvl="2" marL="1371600" marR="0" rtl="0" algn="l">
              <a:lnSpc>
                <a:spcPct val="90000"/>
              </a:lnSpc>
              <a:spcBef>
                <a:spcPts val="500"/>
              </a:spcBef>
              <a:spcAft>
                <a:spcPts val="0"/>
              </a:spcAft>
              <a:buClr>
                <a:schemeClr val="dk2"/>
              </a:buClr>
              <a:buSzPts val="1600"/>
              <a:buFont typeface="Arial"/>
              <a:buChar char="•"/>
              <a:defRPr b="0" i="0" sz="16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173" name="Google Shape;173;p47"/>
          <p:cNvSpPr txBox="1"/>
          <p:nvPr>
            <p:ph type="title"/>
          </p:nvPr>
        </p:nvSpPr>
        <p:spPr>
          <a:xfrm>
            <a:off x="838200" y="838200"/>
            <a:ext cx="8269941"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2"/>
              </a:buClr>
              <a:buSzPts val="2800"/>
              <a:buFont typeface="Arial"/>
              <a:buNone/>
              <a:defRPr b="0" i="0" sz="2800" u="none" cap="none" strike="noStrike">
                <a:solidFill>
                  <a:schemeClr val="l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suleht 2">
  <p:cSld name="Sisuleht 2">
    <p:spTree>
      <p:nvGrpSpPr>
        <p:cNvPr id="174" name="Shape 174"/>
        <p:cNvGrpSpPr/>
        <p:nvPr/>
      </p:nvGrpSpPr>
      <p:grpSpPr>
        <a:xfrm>
          <a:off x="0" y="0"/>
          <a:ext cx="0" cy="0"/>
          <a:chOff x="0" y="0"/>
          <a:chExt cx="0" cy="0"/>
        </a:xfrm>
      </p:grpSpPr>
      <p:pic>
        <p:nvPicPr>
          <p:cNvPr id="175" name="Google Shape;175;p48"/>
          <p:cNvPicPr preferRelativeResize="0"/>
          <p:nvPr/>
        </p:nvPicPr>
        <p:blipFill rotWithShape="1">
          <a:blip r:embed="rId2">
            <a:alphaModFix/>
          </a:blip>
          <a:srcRect b="0" l="0" r="0" t="0"/>
          <a:stretch/>
        </p:blipFill>
        <p:spPr>
          <a:xfrm>
            <a:off x="9983035" y="0"/>
            <a:ext cx="1474609" cy="6858000"/>
          </a:xfrm>
          <a:prstGeom prst="rect">
            <a:avLst/>
          </a:prstGeom>
          <a:noFill/>
          <a:ln>
            <a:noFill/>
          </a:ln>
        </p:spPr>
      </p:pic>
      <p:sp>
        <p:nvSpPr>
          <p:cNvPr id="176" name="Google Shape;176;p48"/>
          <p:cNvSpPr/>
          <p:nvPr/>
        </p:nvSpPr>
        <p:spPr>
          <a:xfrm>
            <a:off x="-1" y="0"/>
            <a:ext cx="9983035"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pic>
        <p:nvPicPr>
          <p:cNvPr id="177" name="Google Shape;177;p48"/>
          <p:cNvPicPr preferRelativeResize="0"/>
          <p:nvPr/>
        </p:nvPicPr>
        <p:blipFill rotWithShape="1">
          <a:blip r:embed="rId3">
            <a:alphaModFix/>
          </a:blip>
          <a:srcRect b="0" l="0" r="0" t="0"/>
          <a:stretch/>
        </p:blipFill>
        <p:spPr>
          <a:xfrm>
            <a:off x="11035874" y="5726683"/>
            <a:ext cx="524381" cy="513155"/>
          </a:xfrm>
          <a:prstGeom prst="rect">
            <a:avLst/>
          </a:prstGeom>
          <a:noFill/>
          <a:ln>
            <a:noFill/>
          </a:ln>
        </p:spPr>
      </p:pic>
      <p:sp>
        <p:nvSpPr>
          <p:cNvPr id="178" name="Google Shape;178;p48"/>
          <p:cNvSpPr txBox="1"/>
          <p:nvPr>
            <p:ph idx="1" type="body"/>
          </p:nvPr>
        </p:nvSpPr>
        <p:spPr>
          <a:xfrm>
            <a:off x="847344" y="1825625"/>
            <a:ext cx="8269941" cy="4194175"/>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30200" lvl="2" marL="1371600" marR="0" rtl="0" algn="l">
              <a:lnSpc>
                <a:spcPct val="90000"/>
              </a:lnSpc>
              <a:spcBef>
                <a:spcPts val="500"/>
              </a:spcBef>
              <a:spcAft>
                <a:spcPts val="0"/>
              </a:spcAft>
              <a:buClr>
                <a:schemeClr val="dk2"/>
              </a:buClr>
              <a:buSzPts val="1600"/>
              <a:buFont typeface="Arial"/>
              <a:buChar char="•"/>
              <a:defRPr b="0" i="0" sz="16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179" name="Google Shape;179;p48"/>
          <p:cNvSpPr txBox="1"/>
          <p:nvPr>
            <p:ph type="title"/>
          </p:nvPr>
        </p:nvSpPr>
        <p:spPr>
          <a:xfrm>
            <a:off x="838200" y="838200"/>
            <a:ext cx="8269941"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accent3"/>
              </a:buClr>
              <a:buSzPts val="2800"/>
              <a:buFont typeface="Arial"/>
              <a:buNone/>
              <a:defRPr b="0" i="0" sz="2800" u="none" cap="none" strike="noStrike">
                <a:solidFill>
                  <a:schemeClr val="accent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suleht 3">
  <p:cSld name="Sisuleht 3">
    <p:spTree>
      <p:nvGrpSpPr>
        <p:cNvPr id="180" name="Shape 180"/>
        <p:cNvGrpSpPr/>
        <p:nvPr/>
      </p:nvGrpSpPr>
      <p:grpSpPr>
        <a:xfrm>
          <a:off x="0" y="0"/>
          <a:ext cx="0" cy="0"/>
          <a:chOff x="0" y="0"/>
          <a:chExt cx="0" cy="0"/>
        </a:xfrm>
      </p:grpSpPr>
      <p:sp>
        <p:nvSpPr>
          <p:cNvPr id="181" name="Google Shape;181;p49"/>
          <p:cNvSpPr txBox="1"/>
          <p:nvPr>
            <p:ph idx="1" type="body"/>
          </p:nvPr>
        </p:nvSpPr>
        <p:spPr>
          <a:xfrm>
            <a:off x="847344" y="1825625"/>
            <a:ext cx="10506456" cy="4194175"/>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2"/>
              </a:buClr>
              <a:buSzPts val="1800"/>
              <a:buFont typeface="Arial"/>
              <a:buNone/>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30200" lvl="2" marL="1371600" marR="0" rtl="0" algn="l">
              <a:lnSpc>
                <a:spcPct val="90000"/>
              </a:lnSpc>
              <a:spcBef>
                <a:spcPts val="500"/>
              </a:spcBef>
              <a:spcAft>
                <a:spcPts val="0"/>
              </a:spcAft>
              <a:buClr>
                <a:schemeClr val="dk2"/>
              </a:buClr>
              <a:buSzPts val="1600"/>
              <a:buFont typeface="Arial"/>
              <a:buChar char="•"/>
              <a:defRPr b="0" i="0" sz="16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182" name="Google Shape;182;p49"/>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2"/>
              </a:buClr>
              <a:buSzPts val="2800"/>
              <a:buFont typeface="Arial"/>
              <a:buNone/>
              <a:defRPr b="0" i="0" sz="2800" u="none" cap="none" strike="noStrike">
                <a:solidFill>
                  <a:schemeClr val="l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83" name="Google Shape;183;p49"/>
          <p:cNvPicPr preferRelativeResize="0"/>
          <p:nvPr/>
        </p:nvPicPr>
        <p:blipFill rotWithShape="1">
          <a:blip r:embed="rId2">
            <a:alphaModFix/>
          </a:blip>
          <a:srcRect b="0" l="0" r="0" t="0"/>
          <a:stretch/>
        </p:blipFill>
        <p:spPr>
          <a:xfrm>
            <a:off x="9672320" y="5627365"/>
            <a:ext cx="2003004" cy="813816"/>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suleht 4">
  <p:cSld name="Sisuleht 4">
    <p:spTree>
      <p:nvGrpSpPr>
        <p:cNvPr id="184" name="Shape 184"/>
        <p:cNvGrpSpPr/>
        <p:nvPr/>
      </p:nvGrpSpPr>
      <p:grpSpPr>
        <a:xfrm>
          <a:off x="0" y="0"/>
          <a:ext cx="0" cy="0"/>
          <a:chOff x="0" y="0"/>
          <a:chExt cx="0" cy="0"/>
        </a:xfrm>
      </p:grpSpPr>
      <p:pic>
        <p:nvPicPr>
          <p:cNvPr id="185" name="Google Shape;185;p50"/>
          <p:cNvPicPr preferRelativeResize="0"/>
          <p:nvPr/>
        </p:nvPicPr>
        <p:blipFill rotWithShape="1">
          <a:blip r:embed="rId2">
            <a:alphaModFix/>
          </a:blip>
          <a:srcRect b="0" l="0" r="0" t="0"/>
          <a:stretch/>
        </p:blipFill>
        <p:spPr>
          <a:xfrm>
            <a:off x="11035874" y="5726683"/>
            <a:ext cx="524381" cy="513155"/>
          </a:xfrm>
          <a:prstGeom prst="rect">
            <a:avLst/>
          </a:prstGeom>
          <a:noFill/>
          <a:ln>
            <a:noFill/>
          </a:ln>
        </p:spPr>
      </p:pic>
      <p:sp>
        <p:nvSpPr>
          <p:cNvPr id="186" name="Google Shape;186;p50"/>
          <p:cNvSpPr txBox="1"/>
          <p:nvPr>
            <p:ph idx="1" type="body"/>
          </p:nvPr>
        </p:nvSpPr>
        <p:spPr>
          <a:xfrm>
            <a:off x="847344" y="1825625"/>
            <a:ext cx="10506456" cy="4194175"/>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2"/>
              </a:buClr>
              <a:buSzPts val="1800"/>
              <a:buFont typeface="Arial"/>
              <a:buNone/>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30200" lvl="2" marL="1371600" marR="0" rtl="0" algn="l">
              <a:lnSpc>
                <a:spcPct val="90000"/>
              </a:lnSpc>
              <a:spcBef>
                <a:spcPts val="500"/>
              </a:spcBef>
              <a:spcAft>
                <a:spcPts val="0"/>
              </a:spcAft>
              <a:buClr>
                <a:schemeClr val="dk2"/>
              </a:buClr>
              <a:buSzPts val="1600"/>
              <a:buFont typeface="Arial"/>
              <a:buChar char="•"/>
              <a:defRPr b="0" i="0" sz="16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187" name="Google Shape;187;p50"/>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2"/>
              </a:buClr>
              <a:buSzPts val="2800"/>
              <a:buFont typeface="Arial"/>
              <a:buNone/>
              <a:defRPr b="0" i="0" sz="2800" u="none" cap="none" strike="noStrike">
                <a:solidFill>
                  <a:schemeClr val="l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suleht 5">
  <p:cSld name="Sisuleht 5">
    <p:bg>
      <p:bgPr>
        <a:solidFill>
          <a:schemeClr val="lt2"/>
        </a:solidFill>
      </p:bgPr>
    </p:bg>
    <p:spTree>
      <p:nvGrpSpPr>
        <p:cNvPr id="188" name="Shape 188"/>
        <p:cNvGrpSpPr/>
        <p:nvPr/>
      </p:nvGrpSpPr>
      <p:grpSpPr>
        <a:xfrm>
          <a:off x="0" y="0"/>
          <a:ext cx="0" cy="0"/>
          <a:chOff x="0" y="0"/>
          <a:chExt cx="0" cy="0"/>
        </a:xfrm>
      </p:grpSpPr>
      <p:pic>
        <p:nvPicPr>
          <p:cNvPr id="189" name="Google Shape;189;p51"/>
          <p:cNvPicPr preferRelativeResize="0"/>
          <p:nvPr/>
        </p:nvPicPr>
        <p:blipFill rotWithShape="1">
          <a:blip r:embed="rId2">
            <a:alphaModFix/>
          </a:blip>
          <a:srcRect b="0" l="0" r="0" t="0"/>
          <a:stretch/>
        </p:blipFill>
        <p:spPr>
          <a:xfrm>
            <a:off x="11035874" y="5726683"/>
            <a:ext cx="524380" cy="513155"/>
          </a:xfrm>
          <a:prstGeom prst="rect">
            <a:avLst/>
          </a:prstGeom>
          <a:noFill/>
          <a:ln>
            <a:noFill/>
          </a:ln>
        </p:spPr>
      </p:pic>
      <p:sp>
        <p:nvSpPr>
          <p:cNvPr id="190" name="Google Shape;190;p51"/>
          <p:cNvSpPr txBox="1"/>
          <p:nvPr>
            <p:ph idx="1" type="body"/>
          </p:nvPr>
        </p:nvSpPr>
        <p:spPr>
          <a:xfrm>
            <a:off x="847344" y="1825625"/>
            <a:ext cx="10506456" cy="4194175"/>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30200" lvl="2" marL="1371600" marR="0" rtl="0" algn="l">
              <a:lnSpc>
                <a:spcPct val="90000"/>
              </a:lnSpc>
              <a:spcBef>
                <a:spcPts val="500"/>
              </a:spcBef>
              <a:spcAft>
                <a:spcPts val="0"/>
              </a:spcAft>
              <a:buClr>
                <a:schemeClr val="dk2"/>
              </a:buClr>
              <a:buSzPts val="1600"/>
              <a:buFont typeface="Arial"/>
              <a:buChar char="•"/>
              <a:defRPr b="0" i="0" sz="16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191" name="Google Shape;191;p51"/>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accent3"/>
              </a:buClr>
              <a:buSzPts val="2800"/>
              <a:buFont typeface="Arial"/>
              <a:buNone/>
              <a:defRPr b="0" i="0" sz="2800" u="none" cap="none" strike="noStrike">
                <a:solidFill>
                  <a:schemeClr val="accent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p:cSld name="Section title">
    <p:bg>
      <p:bgPr>
        <a:solidFill>
          <a:schemeClr val="lt2"/>
        </a:solidFill>
      </p:bgPr>
    </p:bg>
    <p:spTree>
      <p:nvGrpSpPr>
        <p:cNvPr id="192" name="Shape 192"/>
        <p:cNvGrpSpPr/>
        <p:nvPr/>
      </p:nvGrpSpPr>
      <p:grpSpPr>
        <a:xfrm>
          <a:off x="0" y="0"/>
          <a:ext cx="0" cy="0"/>
          <a:chOff x="0" y="0"/>
          <a:chExt cx="0" cy="0"/>
        </a:xfrm>
      </p:grpSpPr>
      <p:sp>
        <p:nvSpPr>
          <p:cNvPr id="193" name="Google Shape;193;p52"/>
          <p:cNvSpPr txBox="1"/>
          <p:nvPr>
            <p:ph type="title"/>
          </p:nvPr>
        </p:nvSpPr>
        <p:spPr>
          <a:xfrm>
            <a:off x="838200" y="2002632"/>
            <a:ext cx="10515600" cy="2852737"/>
          </a:xfrm>
          <a:prstGeom prst="rect">
            <a:avLst/>
          </a:prstGeom>
          <a:noFill/>
          <a:ln>
            <a:noFill/>
          </a:ln>
        </p:spPr>
        <p:txBody>
          <a:bodyPr anchorCtr="0" anchor="ctr" bIns="45700" lIns="91425" spcFirstLastPara="1" rIns="91425" wrap="square" tIns="45700"/>
          <a:lstStyle>
            <a:lvl1pPr lvl="0" marR="0" rtl="0" algn="ctr">
              <a:lnSpc>
                <a:spcPct val="90000"/>
              </a:lnSpc>
              <a:spcBef>
                <a:spcPts val="0"/>
              </a:spcBef>
              <a:spcAft>
                <a:spcPts val="0"/>
              </a:spcAft>
              <a:buClr>
                <a:schemeClr val="lt1"/>
              </a:buClr>
              <a:buSzPts val="3200"/>
              <a:buFont typeface="Lato"/>
              <a:buNone/>
              <a:defRPr b="0" i="0" sz="3200" u="none" cap="none" strike="noStrike">
                <a:solidFill>
                  <a:schemeClr val="lt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94" name="Google Shape;194;p52"/>
          <p:cNvPicPr preferRelativeResize="0"/>
          <p:nvPr/>
        </p:nvPicPr>
        <p:blipFill rotWithShape="1">
          <a:blip r:embed="rId2">
            <a:alphaModFix/>
          </a:blip>
          <a:srcRect b="0" l="0" r="0" t="0"/>
          <a:stretch/>
        </p:blipFill>
        <p:spPr>
          <a:xfrm>
            <a:off x="9578975" y="5443537"/>
            <a:ext cx="2178304" cy="1225296"/>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p:cSld name="Title + 1 column">
    <p:spTree>
      <p:nvGrpSpPr>
        <p:cNvPr id="195" name="Shape 195"/>
        <p:cNvGrpSpPr/>
        <p:nvPr/>
      </p:nvGrpSpPr>
      <p:grpSpPr>
        <a:xfrm>
          <a:off x="0" y="0"/>
          <a:ext cx="0" cy="0"/>
          <a:chOff x="0" y="0"/>
          <a:chExt cx="0" cy="0"/>
        </a:xfrm>
      </p:grpSpPr>
      <p:sp>
        <p:nvSpPr>
          <p:cNvPr id="196" name="Google Shape;196;p53"/>
          <p:cNvSpPr txBox="1"/>
          <p:nvPr>
            <p:ph idx="1" type="body"/>
          </p:nvPr>
        </p:nvSpPr>
        <p:spPr>
          <a:xfrm>
            <a:off x="838200" y="1825625"/>
            <a:ext cx="10515600" cy="4194175"/>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2"/>
              </a:buClr>
              <a:buSzPts val="1800"/>
              <a:buFont typeface="Arial"/>
              <a:buNone/>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30200" lvl="2" marL="1371600" marR="0" rtl="0" algn="l">
              <a:lnSpc>
                <a:spcPct val="90000"/>
              </a:lnSpc>
              <a:spcBef>
                <a:spcPts val="500"/>
              </a:spcBef>
              <a:spcAft>
                <a:spcPts val="0"/>
              </a:spcAft>
              <a:buClr>
                <a:schemeClr val="dk2"/>
              </a:buClr>
              <a:buSzPts val="1600"/>
              <a:buFont typeface="Arial"/>
              <a:buChar char="•"/>
              <a:defRPr b="0" i="0" sz="16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197" name="Google Shape;197;p53"/>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2"/>
              </a:buClr>
              <a:buSzPts val="2800"/>
              <a:buFont typeface="Lato"/>
              <a:buNone/>
              <a:defRPr b="0" i="0" sz="2800" u="none" cap="none" strike="noStrike">
                <a:solidFill>
                  <a:schemeClr val="lt2"/>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98" name="Google Shape;198;p53"/>
          <p:cNvPicPr preferRelativeResize="0"/>
          <p:nvPr/>
        </p:nvPicPr>
        <p:blipFill rotWithShape="1">
          <a:blip r:embed="rId2">
            <a:alphaModFix/>
          </a:blip>
          <a:srcRect b="0" l="0" r="0" t="0"/>
          <a:stretch/>
        </p:blipFill>
        <p:spPr>
          <a:xfrm>
            <a:off x="9578975" y="5443537"/>
            <a:ext cx="2184400" cy="12287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mpty">
  <p:cSld name="Empty">
    <p:spTree>
      <p:nvGrpSpPr>
        <p:cNvPr id="29" name="Shape 29"/>
        <p:cNvGrpSpPr/>
        <p:nvPr/>
      </p:nvGrpSpPr>
      <p:grpSpPr>
        <a:xfrm>
          <a:off x="0" y="0"/>
          <a:ext cx="0" cy="0"/>
          <a:chOff x="0" y="0"/>
          <a:chExt cx="0" cy="0"/>
        </a:xfrm>
      </p:grpSpPr>
    </p:spTree>
  </p:cSld>
  <p:clrMapOvr>
    <a:masterClrMapping/>
  </p:clrMapOvr>
  <mc:AlternateContent>
    <mc:Choice Requires="p14">
      <p:transition spd="slow" p14:dur="1500">
        <p:fade thruBlk="1"/>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p:cSld name="Title + 2 columns">
    <p:spTree>
      <p:nvGrpSpPr>
        <p:cNvPr id="199" name="Shape 199"/>
        <p:cNvGrpSpPr/>
        <p:nvPr/>
      </p:nvGrpSpPr>
      <p:grpSpPr>
        <a:xfrm>
          <a:off x="0" y="0"/>
          <a:ext cx="0" cy="0"/>
          <a:chOff x="0" y="0"/>
          <a:chExt cx="0" cy="0"/>
        </a:xfrm>
      </p:grpSpPr>
      <p:sp>
        <p:nvSpPr>
          <p:cNvPr id="200" name="Google Shape;200;p54"/>
          <p:cNvSpPr txBox="1"/>
          <p:nvPr>
            <p:ph idx="1" type="body"/>
          </p:nvPr>
        </p:nvSpPr>
        <p:spPr>
          <a:xfrm>
            <a:off x="838200" y="1825625"/>
            <a:ext cx="4874342" cy="4194175"/>
          </a:xfrm>
          <a:prstGeom prst="rect">
            <a:avLst/>
          </a:prstGeom>
          <a:noFill/>
          <a:ln>
            <a:noFill/>
          </a:ln>
        </p:spPr>
        <p:txBody>
          <a:bodyPr anchorCtr="0" anchor="t" bIns="45700" lIns="91425" spcFirstLastPara="1" rIns="91425" wrap="square" tIns="45700"/>
          <a:lstStyle>
            <a:lvl1pPr indent="-342900" lvl="0" marL="457200" marR="0" rtl="0" algn="l">
              <a:lnSpc>
                <a:spcPct val="90000"/>
              </a:lnSpc>
              <a:spcBef>
                <a:spcPts val="10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42900" lvl="2" marL="13716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201" name="Google Shape;201;p54"/>
          <p:cNvSpPr txBox="1"/>
          <p:nvPr>
            <p:ph idx="2" type="body"/>
          </p:nvPr>
        </p:nvSpPr>
        <p:spPr>
          <a:xfrm>
            <a:off x="6479458" y="1825625"/>
            <a:ext cx="4874341" cy="4194175"/>
          </a:xfrm>
          <a:prstGeom prst="rect">
            <a:avLst/>
          </a:prstGeom>
          <a:noFill/>
          <a:ln>
            <a:noFill/>
          </a:ln>
        </p:spPr>
        <p:txBody>
          <a:bodyPr anchorCtr="0" anchor="t" bIns="45700" lIns="91425" spcFirstLastPara="1" rIns="91425" wrap="square" tIns="45700"/>
          <a:lstStyle>
            <a:lvl1pPr indent="-342900" lvl="0" marL="457200" marR="0" rtl="0" algn="l">
              <a:lnSpc>
                <a:spcPct val="90000"/>
              </a:lnSpc>
              <a:spcBef>
                <a:spcPts val="10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42900" lvl="2" marL="13716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202" name="Google Shape;202;p54"/>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2"/>
              </a:buClr>
              <a:buSzPts val="2800"/>
              <a:buFont typeface="Lato"/>
              <a:buNone/>
              <a:defRPr b="0" i="0" sz="2800" u="none" cap="none" strike="noStrike">
                <a:solidFill>
                  <a:schemeClr val="lt2"/>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203" name="Google Shape;203;p54"/>
          <p:cNvPicPr preferRelativeResize="0"/>
          <p:nvPr/>
        </p:nvPicPr>
        <p:blipFill rotWithShape="1">
          <a:blip r:embed="rId2">
            <a:alphaModFix/>
          </a:blip>
          <a:srcRect b="0" l="0" r="0" t="0"/>
          <a:stretch/>
        </p:blipFill>
        <p:spPr>
          <a:xfrm>
            <a:off x="9578975" y="5443537"/>
            <a:ext cx="2184400" cy="12287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p:cSld name="Title + 1 column">
    <p:spTree>
      <p:nvGrpSpPr>
        <p:cNvPr id="30" name="Shape 30"/>
        <p:cNvGrpSpPr/>
        <p:nvPr/>
      </p:nvGrpSpPr>
      <p:grpSpPr>
        <a:xfrm>
          <a:off x="0" y="0"/>
          <a:ext cx="0" cy="0"/>
          <a:chOff x="0" y="0"/>
          <a:chExt cx="0" cy="0"/>
        </a:xfrm>
      </p:grpSpPr>
      <p:sp>
        <p:nvSpPr>
          <p:cNvPr id="31" name="Google Shape;31;p7"/>
          <p:cNvSpPr txBox="1"/>
          <p:nvPr>
            <p:ph idx="1" type="body"/>
          </p:nvPr>
        </p:nvSpPr>
        <p:spPr>
          <a:xfrm>
            <a:off x="838200" y="1825625"/>
            <a:ext cx="10515600" cy="4194175"/>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2"/>
              </a:buClr>
              <a:buSzPts val="1800"/>
              <a:buFont typeface="Arial"/>
              <a:buNone/>
              <a:defRPr b="0" i="0" sz="1800" u="none" cap="none" strike="noStrike">
                <a:solidFill>
                  <a:schemeClr val="dk2"/>
                </a:solidFill>
                <a:latin typeface="Lato Light"/>
                <a:ea typeface="Lato Light"/>
                <a:cs typeface="Lato Light"/>
                <a:sym typeface="Lato Light"/>
              </a:defRPr>
            </a:lvl1pPr>
            <a:lvl2pPr indent="-342900" lvl="1" marL="9144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Lato Light"/>
                <a:ea typeface="Lato Light"/>
                <a:cs typeface="Lato Light"/>
                <a:sym typeface="Lato Light"/>
              </a:defRPr>
            </a:lvl2pPr>
            <a:lvl3pPr indent="-330200" lvl="2" marL="1371600" marR="0" rtl="0" algn="l">
              <a:lnSpc>
                <a:spcPct val="90000"/>
              </a:lnSpc>
              <a:spcBef>
                <a:spcPts val="500"/>
              </a:spcBef>
              <a:spcAft>
                <a:spcPts val="0"/>
              </a:spcAft>
              <a:buClr>
                <a:schemeClr val="dk2"/>
              </a:buClr>
              <a:buSzPts val="1600"/>
              <a:buFont typeface="Arial"/>
              <a:buChar char="•"/>
              <a:defRPr b="0" i="0" sz="1600" u="none" cap="none" strike="noStrike">
                <a:solidFill>
                  <a:schemeClr val="dk2"/>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Google Shape;32;p7"/>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2"/>
              </a:buClr>
              <a:buSzPts val="2800"/>
              <a:buFont typeface="Lato"/>
              <a:buNone/>
              <a:defRPr b="0" i="0" sz="2800" u="none" cap="none" strike="noStrike">
                <a:solidFill>
                  <a:schemeClr val="lt2"/>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33" name="Google Shape;33;p7"/>
          <p:cNvPicPr preferRelativeResize="0"/>
          <p:nvPr/>
        </p:nvPicPr>
        <p:blipFill rotWithShape="1">
          <a:blip r:embed="rId2">
            <a:alphaModFix/>
          </a:blip>
          <a:srcRect b="0" l="0" r="0" t="0"/>
          <a:stretch/>
        </p:blipFill>
        <p:spPr>
          <a:xfrm>
            <a:off x="9578975" y="5443537"/>
            <a:ext cx="2184400" cy="12287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p:cSld name="Section title">
    <p:bg>
      <p:bgPr>
        <a:solidFill>
          <a:schemeClr val="lt2"/>
        </a:solidFill>
      </p:bgPr>
    </p:bg>
    <p:spTree>
      <p:nvGrpSpPr>
        <p:cNvPr id="34" name="Shape 34"/>
        <p:cNvGrpSpPr/>
        <p:nvPr/>
      </p:nvGrpSpPr>
      <p:grpSpPr>
        <a:xfrm>
          <a:off x="0" y="0"/>
          <a:ext cx="0" cy="0"/>
          <a:chOff x="0" y="0"/>
          <a:chExt cx="0" cy="0"/>
        </a:xfrm>
      </p:grpSpPr>
      <p:sp>
        <p:nvSpPr>
          <p:cNvPr id="35" name="Google Shape;35;p8"/>
          <p:cNvSpPr txBox="1"/>
          <p:nvPr>
            <p:ph type="title"/>
          </p:nvPr>
        </p:nvSpPr>
        <p:spPr>
          <a:xfrm>
            <a:off x="838200" y="2002632"/>
            <a:ext cx="10515600" cy="2852737"/>
          </a:xfrm>
          <a:prstGeom prst="rect">
            <a:avLst/>
          </a:prstGeom>
          <a:noFill/>
          <a:ln>
            <a:noFill/>
          </a:ln>
        </p:spPr>
        <p:txBody>
          <a:bodyPr anchorCtr="0" anchor="ctr" bIns="45700" lIns="91425" spcFirstLastPara="1" rIns="91425" wrap="square" tIns="45700"/>
          <a:lstStyle>
            <a:lvl1pPr lvl="0" marR="0" rtl="0" algn="ctr">
              <a:lnSpc>
                <a:spcPct val="90000"/>
              </a:lnSpc>
              <a:spcBef>
                <a:spcPts val="0"/>
              </a:spcBef>
              <a:spcAft>
                <a:spcPts val="0"/>
              </a:spcAft>
              <a:buClr>
                <a:schemeClr val="lt1"/>
              </a:buClr>
              <a:buSzPts val="3200"/>
              <a:buFont typeface="Lato"/>
              <a:buNone/>
              <a:defRPr b="0" i="0" sz="3200" u="none" cap="none" strike="noStrike">
                <a:solidFill>
                  <a:schemeClr val="lt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36" name="Google Shape;36;p8"/>
          <p:cNvPicPr preferRelativeResize="0"/>
          <p:nvPr/>
        </p:nvPicPr>
        <p:blipFill rotWithShape="1">
          <a:blip r:embed="rId2">
            <a:alphaModFix/>
          </a:blip>
          <a:srcRect b="0" l="0" r="0" t="0"/>
          <a:stretch/>
        </p:blipFill>
        <p:spPr>
          <a:xfrm>
            <a:off x="9578975" y="5443537"/>
            <a:ext cx="2178304" cy="122529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Blank">
  <p:cSld name="Title + Blank">
    <p:spTree>
      <p:nvGrpSpPr>
        <p:cNvPr id="37" name="Shape 37"/>
        <p:cNvGrpSpPr/>
        <p:nvPr/>
      </p:nvGrpSpPr>
      <p:grpSpPr>
        <a:xfrm>
          <a:off x="0" y="0"/>
          <a:ext cx="0" cy="0"/>
          <a:chOff x="0" y="0"/>
          <a:chExt cx="0" cy="0"/>
        </a:xfrm>
      </p:grpSpPr>
      <p:sp>
        <p:nvSpPr>
          <p:cNvPr id="38" name="Google Shape;38;p9"/>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2"/>
              </a:buClr>
              <a:buSzPts val="2800"/>
              <a:buFont typeface="Lato"/>
              <a:buNone/>
              <a:defRPr b="0" i="0" sz="2800" u="none" cap="none" strike="noStrike">
                <a:solidFill>
                  <a:schemeClr val="lt2"/>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39" name="Google Shape;39;p9"/>
          <p:cNvPicPr preferRelativeResize="0"/>
          <p:nvPr/>
        </p:nvPicPr>
        <p:blipFill rotWithShape="1">
          <a:blip r:embed="rId2">
            <a:alphaModFix/>
          </a:blip>
          <a:srcRect b="0" l="0" r="0" t="0"/>
          <a:stretch/>
        </p:blipFill>
        <p:spPr>
          <a:xfrm>
            <a:off x="9578975" y="5443537"/>
            <a:ext cx="2184400" cy="12287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0" name="Shape 40"/>
        <p:cNvGrpSpPr/>
        <p:nvPr/>
      </p:nvGrpSpPr>
      <p:grpSpPr>
        <a:xfrm>
          <a:off x="0" y="0"/>
          <a:ext cx="0" cy="0"/>
          <a:chOff x="0" y="0"/>
          <a:chExt cx="0" cy="0"/>
        </a:xfrm>
      </p:grpSpPr>
      <p:pic>
        <p:nvPicPr>
          <p:cNvPr id="41" name="Google Shape;41;p10"/>
          <p:cNvPicPr preferRelativeResize="0"/>
          <p:nvPr/>
        </p:nvPicPr>
        <p:blipFill rotWithShape="1">
          <a:blip r:embed="rId2">
            <a:alphaModFix/>
          </a:blip>
          <a:srcRect b="0" l="0" r="0" t="0"/>
          <a:stretch/>
        </p:blipFill>
        <p:spPr>
          <a:xfrm>
            <a:off x="9578975" y="5443537"/>
            <a:ext cx="2184400" cy="12287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0" Type="http://schemas.openxmlformats.org/officeDocument/2006/relationships/slideLayout" Target="../slideLayouts/slideLayout19.xml"/><Relationship Id="rId13" Type="http://schemas.openxmlformats.org/officeDocument/2006/relationships/slideLayout" Target="../slideLayouts/slideLayout22.xml"/><Relationship Id="rId12" Type="http://schemas.openxmlformats.org/officeDocument/2006/relationships/slideLayout" Target="../slideLayouts/slideLayout21.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5" Type="http://schemas.openxmlformats.org/officeDocument/2006/relationships/slideLayout" Target="../slideLayouts/slideLayout24.xml"/><Relationship Id="rId14" Type="http://schemas.openxmlformats.org/officeDocument/2006/relationships/slideLayout" Target="../slideLayouts/slideLayout23.xml"/><Relationship Id="rId17" Type="http://schemas.openxmlformats.org/officeDocument/2006/relationships/theme" Target="../theme/theme2.xml"/><Relationship Id="rId16" Type="http://schemas.openxmlformats.org/officeDocument/2006/relationships/slideLayout" Target="../slideLayouts/slideLayout25.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1" Type="http://schemas.openxmlformats.org/officeDocument/2006/relationships/theme" Target="../theme/theme3.xml"/><Relationship Id="rId10" Type="http://schemas.openxmlformats.org/officeDocument/2006/relationships/slideLayout" Target="../slideLayouts/slideLayout35.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5" Type="http://schemas.openxmlformats.org/officeDocument/2006/relationships/slideLayout" Target="../slideLayouts/slideLayout50.xml"/><Relationship Id="rId14" Type="http://schemas.openxmlformats.org/officeDocument/2006/relationships/slideLayout" Target="../slideLayouts/slideLayout49.xml"/><Relationship Id="rId16" Type="http://schemas.openxmlformats.org/officeDocument/2006/relationships/theme" Target="../theme/theme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528">
          <p15:clr>
            <a:srgbClr val="F26B43"/>
          </p15:clr>
        </p15:guide>
        <p15:guide id="4" pos="7152">
          <p15:clr>
            <a:srgbClr val="F26B43"/>
          </p15:clr>
        </p15:guide>
        <p15:guide id="5" orient="horz" pos="528">
          <p15:clr>
            <a:srgbClr val="F26B43"/>
          </p15:clr>
        </p15:guide>
        <p15:guide id="6" orient="horz" pos="379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2" name="Shape 4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Lst>
  <p:transition spd="slow">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528">
          <p15:clr>
            <a:srgbClr val="F26B43"/>
          </p15:clr>
        </p15:guide>
        <p15:guide id="4" pos="7152">
          <p15:clr>
            <a:srgbClr val="F26B43"/>
          </p15:clr>
        </p15:guide>
        <p15:guide id="5" orient="horz" pos="528">
          <p15:clr>
            <a:srgbClr val="F26B43"/>
          </p15:clr>
        </p15:guide>
        <p15:guide id="6" orient="horz" pos="3792">
          <p15:clr>
            <a:srgbClr val="F26B43"/>
          </p15:clr>
        </p15:guide>
        <p15:guide id="7">
          <p15:clr>
            <a:srgbClr val="F26B43"/>
          </p15:clr>
        </p15:guide>
        <p15:guide id="8" pos="7680">
          <p15:clr>
            <a:srgbClr val="F26B43"/>
          </p15:clr>
        </p15:guide>
        <p15:guide id="9" orient="horz">
          <p15:clr>
            <a:srgbClr val="F26B43"/>
          </p15:clr>
        </p15:guide>
        <p15:guide id="10" orient="horz" pos="43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5" name="Shape 10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528">
          <p15:clr>
            <a:srgbClr val="F26B43"/>
          </p15:clr>
        </p15:guide>
        <p15:guide id="4" pos="7152">
          <p15:clr>
            <a:srgbClr val="F26B43"/>
          </p15:clr>
        </p15:guide>
        <p15:guide id="5" orient="horz" pos="528">
          <p15:clr>
            <a:srgbClr val="F26B43"/>
          </p15:clr>
        </p15:guide>
        <p15:guide id="6" orient="horz" pos="379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43" name="Shape 143"/>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528">
          <p15:clr>
            <a:srgbClr val="F26B43"/>
          </p15:clr>
        </p15:guide>
        <p15:guide id="4" pos="7152">
          <p15:clr>
            <a:srgbClr val="F26B43"/>
          </p15:clr>
        </p15:guide>
        <p15:guide id="5" orient="horz" pos="528">
          <p15:clr>
            <a:srgbClr val="F26B43"/>
          </p15:clr>
        </p15:guide>
        <p15:guide id="6" orient="horz" pos="3792">
          <p15:clr>
            <a:srgbClr val="F26B43"/>
          </p15:clr>
        </p15:guide>
        <p15:guide id="7">
          <p15:clr>
            <a:srgbClr val="F26B43"/>
          </p15:clr>
        </p15:guide>
        <p15:guide id="8" pos="7680">
          <p15:clr>
            <a:srgbClr val="F26B43"/>
          </p15:clr>
        </p15:guide>
        <p15:guide id="9" orient="horz">
          <p15:clr>
            <a:srgbClr val="F26B43"/>
          </p15:clr>
        </p15:guide>
        <p15:guide id="10" orient="horz" pos="432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6.jpg"/><Relationship Id="rId4" Type="http://schemas.openxmlformats.org/officeDocument/2006/relationships/image" Target="../media/image29.jpg"/><Relationship Id="rId5" Type="http://schemas.openxmlformats.org/officeDocument/2006/relationships/image" Target="../media/image37.jpg"/><Relationship Id="rId6" Type="http://schemas.openxmlformats.org/officeDocument/2006/relationships/image" Target="../media/image3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0.png"/><Relationship Id="rId4" Type="http://schemas.openxmlformats.org/officeDocument/2006/relationships/image" Target="../media/image46.jpg"/><Relationship Id="rId5" Type="http://schemas.openxmlformats.org/officeDocument/2006/relationships/image" Target="../media/image42.jpg"/><Relationship Id="rId6" Type="http://schemas.openxmlformats.org/officeDocument/2006/relationships/image" Target="../media/image5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3.jpg"/><Relationship Id="rId4" Type="http://schemas.openxmlformats.org/officeDocument/2006/relationships/image" Target="../media/image25.png"/><Relationship Id="rId5" Type="http://schemas.openxmlformats.org/officeDocument/2006/relationships/image" Target="../media/image27.png"/><Relationship Id="rId6" Type="http://schemas.openxmlformats.org/officeDocument/2006/relationships/image" Target="../media/image21.png"/><Relationship Id="rId7" Type="http://schemas.openxmlformats.org/officeDocument/2006/relationships/image" Target="../media/image34.jpg"/><Relationship Id="rId8"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4.xml"/><Relationship Id="rId3" Type="http://schemas.openxmlformats.org/officeDocument/2006/relationships/image" Target="../media/image39.png"/><Relationship Id="rId4" Type="http://schemas.openxmlformats.org/officeDocument/2006/relationships/image" Target="../media/image48.png"/><Relationship Id="rId9" Type="http://schemas.openxmlformats.org/officeDocument/2006/relationships/image" Target="../media/image59.png"/><Relationship Id="rId5" Type="http://schemas.openxmlformats.org/officeDocument/2006/relationships/image" Target="../media/image47.png"/><Relationship Id="rId6" Type="http://schemas.openxmlformats.org/officeDocument/2006/relationships/image" Target="../media/image55.png"/><Relationship Id="rId7" Type="http://schemas.openxmlformats.org/officeDocument/2006/relationships/image" Target="../media/image60.png"/><Relationship Id="rId8"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 Id="rId3"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8.xml"/><Relationship Id="rId3"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3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0.xml"/><Relationship Id="rId3" Type="http://schemas.openxmlformats.org/officeDocument/2006/relationships/image" Target="../media/image6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3.xml"/><Relationship Id="rId3"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4.xml"/><Relationship Id="rId3"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31.jp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55"/>
          <p:cNvSpPr txBox="1"/>
          <p:nvPr>
            <p:ph type="ctrTitle"/>
          </p:nvPr>
        </p:nvSpPr>
        <p:spPr>
          <a:xfrm>
            <a:off x="1066800" y="3565742"/>
            <a:ext cx="10058400" cy="50756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2880"/>
              <a:buFont typeface="Lato"/>
              <a:buNone/>
            </a:pPr>
            <a:r>
              <a:rPr lang="et-EE" sz="2880"/>
              <a:t>Lennunduse mõju majandusele</a:t>
            </a:r>
            <a:endParaRPr/>
          </a:p>
        </p:txBody>
      </p:sp>
      <p:sp>
        <p:nvSpPr>
          <p:cNvPr id="210" name="Google Shape;210;p55"/>
          <p:cNvSpPr txBox="1"/>
          <p:nvPr>
            <p:ph idx="1" type="subTitle"/>
          </p:nvPr>
        </p:nvSpPr>
        <p:spPr>
          <a:xfrm>
            <a:off x="1066800" y="4026735"/>
            <a:ext cx="10058400" cy="301068"/>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0"/>
              </a:spcBef>
              <a:spcAft>
                <a:spcPts val="0"/>
              </a:spcAft>
              <a:buClr>
                <a:schemeClr val="accent1"/>
              </a:buClr>
              <a:buSzPts val="1600"/>
              <a:buNone/>
            </a:pPr>
            <a:r>
              <a:t/>
            </a:r>
            <a:endParaRPr/>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64"/>
          <p:cNvSpPr txBox="1"/>
          <p:nvPr>
            <p:ph idx="1" type="body"/>
          </p:nvPr>
        </p:nvSpPr>
        <p:spPr>
          <a:xfrm>
            <a:off x="838200" y="1825625"/>
            <a:ext cx="4874342" cy="41941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2"/>
              </a:buClr>
              <a:buSzPts val="1800"/>
              <a:buChar char="•"/>
            </a:pPr>
            <a:r>
              <a:rPr b="1" lang="et-EE"/>
              <a:t>Turism </a:t>
            </a:r>
            <a:r>
              <a:rPr lang="et-EE"/>
              <a:t>– õhutransport mängib olulist rolli nii äri- kui puhkusereisil olevate turistide Eestisse saabumise</a:t>
            </a:r>
            <a:endParaRPr/>
          </a:p>
          <a:p>
            <a:pPr indent="-228600" lvl="0" marL="228600" rtl="0" algn="l">
              <a:lnSpc>
                <a:spcPct val="90000"/>
              </a:lnSpc>
              <a:spcBef>
                <a:spcPts val="1000"/>
              </a:spcBef>
              <a:spcAft>
                <a:spcPts val="0"/>
              </a:spcAft>
              <a:buClr>
                <a:schemeClr val="dk2"/>
              </a:buClr>
              <a:buSzPts val="1800"/>
              <a:buChar char="•"/>
            </a:pPr>
            <a:r>
              <a:rPr b="1" lang="et-EE"/>
              <a:t>Investeeringud</a:t>
            </a:r>
            <a:r>
              <a:rPr lang="et-EE"/>
              <a:t> – hea lennuühendus tähendab seda, et välisinvestoril on lihtsam ettevõtte juhtimises osaleda</a:t>
            </a:r>
            <a:endParaRPr/>
          </a:p>
          <a:p>
            <a:pPr indent="-228600" lvl="0" marL="228600" rtl="0" algn="l">
              <a:lnSpc>
                <a:spcPct val="90000"/>
              </a:lnSpc>
              <a:spcBef>
                <a:spcPts val="1000"/>
              </a:spcBef>
              <a:spcAft>
                <a:spcPts val="0"/>
              </a:spcAft>
              <a:buClr>
                <a:schemeClr val="dk2"/>
              </a:buClr>
              <a:buSzPts val="1800"/>
              <a:buChar char="•"/>
            </a:pPr>
            <a:r>
              <a:rPr b="1" lang="et-EE"/>
              <a:t>Kaubandus</a:t>
            </a:r>
            <a:r>
              <a:rPr lang="et-EE"/>
              <a:t> – õhutransport on oluline nii kaupade kui teenuste ekspordikanal</a:t>
            </a:r>
            <a:endParaRPr/>
          </a:p>
          <a:p>
            <a:pPr indent="-228600" lvl="0" marL="228600" rtl="0" algn="l">
              <a:lnSpc>
                <a:spcPct val="90000"/>
              </a:lnSpc>
              <a:spcBef>
                <a:spcPts val="1000"/>
              </a:spcBef>
              <a:spcAft>
                <a:spcPts val="0"/>
              </a:spcAft>
              <a:buClr>
                <a:schemeClr val="dk2"/>
              </a:buClr>
              <a:buSzPts val="1800"/>
              <a:buChar char="•"/>
            </a:pPr>
            <a:r>
              <a:rPr b="1" lang="et-EE"/>
              <a:t>Tootlikkus</a:t>
            </a:r>
            <a:r>
              <a:rPr lang="et-EE"/>
              <a:t> – õhutransport annab juurdepääsu uutele turgudele, võimaldab paremini ära kasutada mastaabiefekte ning värvata tipptasemel tööjõudu. </a:t>
            </a:r>
            <a:endParaRPr/>
          </a:p>
        </p:txBody>
      </p:sp>
      <p:sp>
        <p:nvSpPr>
          <p:cNvPr id="306" name="Google Shape;306;p64"/>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Lato"/>
              <a:buNone/>
            </a:pPr>
            <a:r>
              <a:rPr lang="et-EE"/>
              <a:t>Katalüütilised mõjud, kust need tulevad?</a:t>
            </a:r>
            <a:endParaRPr/>
          </a:p>
        </p:txBody>
      </p:sp>
      <p:pic>
        <p:nvPicPr>
          <p:cNvPr id="307" name="Google Shape;307;p64"/>
          <p:cNvPicPr preferRelativeResize="0"/>
          <p:nvPr/>
        </p:nvPicPr>
        <p:blipFill rotWithShape="1">
          <a:blip r:embed="rId3">
            <a:alphaModFix/>
          </a:blip>
          <a:srcRect b="0" l="0" r="0" t="0"/>
          <a:stretch/>
        </p:blipFill>
        <p:spPr>
          <a:xfrm>
            <a:off x="6016373" y="3719699"/>
            <a:ext cx="2710589" cy="1800000"/>
          </a:xfrm>
          <a:prstGeom prst="rect">
            <a:avLst/>
          </a:prstGeom>
          <a:noFill/>
          <a:ln>
            <a:noFill/>
          </a:ln>
        </p:spPr>
      </p:pic>
      <p:pic>
        <p:nvPicPr>
          <p:cNvPr id="308" name="Google Shape;308;p64"/>
          <p:cNvPicPr preferRelativeResize="0"/>
          <p:nvPr>
            <p:ph idx="2" type="body"/>
          </p:nvPr>
        </p:nvPicPr>
        <p:blipFill rotWithShape="1">
          <a:blip r:embed="rId4">
            <a:alphaModFix/>
          </a:blip>
          <a:srcRect b="0" l="0" r="0" t="1373"/>
          <a:stretch/>
        </p:blipFill>
        <p:spPr>
          <a:xfrm>
            <a:off x="8804395" y="3732756"/>
            <a:ext cx="2748125" cy="1799874"/>
          </a:xfrm>
          <a:prstGeom prst="rect">
            <a:avLst/>
          </a:prstGeom>
          <a:noFill/>
          <a:ln>
            <a:noFill/>
          </a:ln>
        </p:spPr>
      </p:pic>
      <p:pic>
        <p:nvPicPr>
          <p:cNvPr id="309" name="Google Shape;309;p64"/>
          <p:cNvPicPr preferRelativeResize="0"/>
          <p:nvPr/>
        </p:nvPicPr>
        <p:blipFill rotWithShape="1">
          <a:blip r:embed="rId5">
            <a:alphaModFix/>
          </a:blip>
          <a:srcRect b="0" l="0" r="0" t="0"/>
          <a:stretch/>
        </p:blipFill>
        <p:spPr>
          <a:xfrm>
            <a:off x="6016373" y="1827226"/>
            <a:ext cx="2710589" cy="1812706"/>
          </a:xfrm>
          <a:prstGeom prst="rect">
            <a:avLst/>
          </a:prstGeom>
          <a:noFill/>
          <a:ln>
            <a:noFill/>
          </a:ln>
        </p:spPr>
      </p:pic>
      <p:pic>
        <p:nvPicPr>
          <p:cNvPr id="310" name="Google Shape;310;p64"/>
          <p:cNvPicPr preferRelativeResize="0"/>
          <p:nvPr/>
        </p:nvPicPr>
        <p:blipFill rotWithShape="1">
          <a:blip r:embed="rId6">
            <a:alphaModFix/>
          </a:blip>
          <a:srcRect b="0" l="0" r="0" t="0"/>
          <a:stretch/>
        </p:blipFill>
        <p:spPr>
          <a:xfrm>
            <a:off x="8804395" y="1816274"/>
            <a:ext cx="2739768" cy="182365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65"/>
          <p:cNvSpPr txBox="1"/>
          <p:nvPr>
            <p:ph idx="1" type="body"/>
          </p:nvPr>
        </p:nvSpPr>
        <p:spPr>
          <a:xfrm>
            <a:off x="838200" y="1813593"/>
            <a:ext cx="4874342" cy="41941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2"/>
              </a:buClr>
              <a:buSzPts val="1800"/>
              <a:buChar char="•"/>
            </a:pPr>
            <a:r>
              <a:rPr lang="et-EE"/>
              <a:t>Lennujaama kaudu Eestisse saabunud turist viibib Eestis keskmisest turistist </a:t>
            </a:r>
            <a:r>
              <a:rPr b="1" lang="et-EE"/>
              <a:t>0,9–1,7 ööd kauem</a:t>
            </a:r>
            <a:endParaRPr/>
          </a:p>
          <a:p>
            <a:pPr indent="-228600" lvl="0" marL="228600" rtl="0" algn="l">
              <a:lnSpc>
                <a:spcPct val="90000"/>
              </a:lnSpc>
              <a:spcBef>
                <a:spcPts val="1000"/>
              </a:spcBef>
              <a:spcAft>
                <a:spcPts val="0"/>
              </a:spcAft>
              <a:buClr>
                <a:schemeClr val="dk2"/>
              </a:buClr>
              <a:buSzPts val="1800"/>
              <a:buChar char="•"/>
            </a:pPr>
            <a:r>
              <a:rPr lang="et-EE"/>
              <a:t>Ühtlasi kulutab ta reisi kohta ka </a:t>
            </a:r>
            <a:r>
              <a:rPr b="1" lang="et-EE"/>
              <a:t>73–130 € rohkem</a:t>
            </a:r>
            <a:endParaRPr/>
          </a:p>
          <a:p>
            <a:pPr indent="-228600" lvl="0" marL="228600" rtl="0" algn="l">
              <a:lnSpc>
                <a:spcPct val="90000"/>
              </a:lnSpc>
              <a:spcBef>
                <a:spcPts val="1000"/>
              </a:spcBef>
              <a:spcAft>
                <a:spcPts val="0"/>
              </a:spcAft>
              <a:buClr>
                <a:schemeClr val="dk2"/>
              </a:buClr>
              <a:buSzPts val="1800"/>
              <a:buChar char="•"/>
            </a:pPr>
            <a:r>
              <a:rPr lang="et-EE"/>
              <a:t>2017. aastal külastas Eestit 6,1 miljonit välisturisti, kes kulutasid Eestis ligi </a:t>
            </a:r>
            <a:r>
              <a:rPr b="1" lang="et-EE"/>
              <a:t>1,2 miljardit eurot</a:t>
            </a:r>
            <a:endParaRPr/>
          </a:p>
          <a:p>
            <a:pPr indent="-228600" lvl="0" marL="228600" rtl="0" algn="l">
              <a:lnSpc>
                <a:spcPct val="90000"/>
              </a:lnSpc>
              <a:spcBef>
                <a:spcPts val="1000"/>
              </a:spcBef>
              <a:spcAft>
                <a:spcPts val="0"/>
              </a:spcAft>
              <a:buClr>
                <a:schemeClr val="dk2"/>
              </a:buClr>
              <a:buSzPts val="1800"/>
              <a:buChar char="•"/>
            </a:pPr>
            <a:r>
              <a:rPr lang="et-EE"/>
              <a:t>Lennundusturistide kulutused moodustavad kõigist välisturistide kulutustest ligikaudu 12% ehk </a:t>
            </a:r>
            <a:r>
              <a:rPr b="1" lang="et-EE"/>
              <a:t>144 mln eurot </a:t>
            </a:r>
            <a:endParaRPr/>
          </a:p>
        </p:txBody>
      </p:sp>
      <p:sp>
        <p:nvSpPr>
          <p:cNvPr id="317" name="Google Shape;317;p65"/>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520"/>
              <a:buFont typeface="Lato"/>
              <a:buNone/>
            </a:pPr>
            <a:r>
              <a:rPr lang="et-EE" sz="2520"/>
              <a:t>Lennundusturistid on majandusele kasulikumad kui tavalised turistid</a:t>
            </a:r>
            <a:endParaRPr/>
          </a:p>
        </p:txBody>
      </p:sp>
      <p:pic>
        <p:nvPicPr>
          <p:cNvPr id="318" name="Google Shape;318;p65"/>
          <p:cNvPicPr preferRelativeResize="0"/>
          <p:nvPr/>
        </p:nvPicPr>
        <p:blipFill rotWithShape="1">
          <a:blip r:embed="rId3">
            <a:alphaModFix/>
          </a:blip>
          <a:srcRect b="0" l="0" r="0" t="0"/>
          <a:stretch/>
        </p:blipFill>
        <p:spPr>
          <a:xfrm>
            <a:off x="7064679" y="1702334"/>
            <a:ext cx="4171168" cy="3657989"/>
          </a:xfrm>
          <a:prstGeom prst="rect">
            <a:avLst/>
          </a:prstGeom>
          <a:noFill/>
          <a:ln>
            <a:noFill/>
          </a:ln>
        </p:spPr>
      </p:pic>
      <p:sp>
        <p:nvSpPr>
          <p:cNvPr id="319" name="Google Shape;319;p65"/>
          <p:cNvSpPr txBox="1"/>
          <p:nvPr/>
        </p:nvSpPr>
        <p:spPr>
          <a:xfrm>
            <a:off x="6869855" y="5001777"/>
            <a:ext cx="4928850"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t-EE" sz="1400">
                <a:solidFill>
                  <a:schemeClr val="dk1"/>
                </a:solidFill>
                <a:latin typeface="Calibri"/>
                <a:ea typeface="Calibri"/>
                <a:cs typeface="Calibri"/>
                <a:sym typeface="Calibri"/>
              </a:rPr>
              <a:t>Allikas: EASi ja Statistikaameti väliskülastajate uuring 2015-2016</a:t>
            </a:r>
            <a:endParaRPr i="1" sz="14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66"/>
          <p:cNvSpPr txBox="1"/>
          <p:nvPr>
            <p:ph idx="1" type="body"/>
          </p:nvPr>
        </p:nvSpPr>
        <p:spPr>
          <a:xfrm>
            <a:off x="838200" y="1825625"/>
            <a:ext cx="4874342" cy="41941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1800"/>
              <a:buNone/>
            </a:pPr>
            <a:r>
              <a:t/>
            </a:r>
            <a:endParaRPr/>
          </a:p>
          <a:p>
            <a:pPr indent="-228600" lvl="0" marL="228600" rtl="0" algn="l">
              <a:lnSpc>
                <a:spcPct val="90000"/>
              </a:lnSpc>
              <a:spcBef>
                <a:spcPts val="1000"/>
              </a:spcBef>
              <a:spcAft>
                <a:spcPts val="0"/>
              </a:spcAft>
              <a:buClr>
                <a:schemeClr val="dk2"/>
              </a:buClr>
              <a:buSzPts val="1800"/>
              <a:buChar char="•"/>
            </a:pPr>
            <a:r>
              <a:rPr lang="et-EE"/>
              <a:t>Mitmed viimase aja teadusuuringud, mis vaatavad lennuühenduste mõju välisinvesteeringutele näitavad, et:</a:t>
            </a:r>
            <a:endParaRPr/>
          </a:p>
          <a:p>
            <a:pPr indent="-228600" lvl="1" marL="685800" rtl="0" algn="l">
              <a:lnSpc>
                <a:spcPct val="90000"/>
              </a:lnSpc>
              <a:spcBef>
                <a:spcPts val="500"/>
              </a:spcBef>
              <a:spcAft>
                <a:spcPts val="0"/>
              </a:spcAft>
              <a:buClr>
                <a:schemeClr val="dk2"/>
              </a:buClr>
              <a:buSzPts val="1800"/>
              <a:buChar char="•"/>
            </a:pPr>
            <a:r>
              <a:rPr b="1" lang="et-EE"/>
              <a:t>Otselennud </a:t>
            </a:r>
            <a:r>
              <a:rPr lang="et-EE"/>
              <a:t>on olulised</a:t>
            </a:r>
            <a:endParaRPr/>
          </a:p>
          <a:p>
            <a:pPr indent="-228600" lvl="1" marL="685800" rtl="0" algn="l">
              <a:lnSpc>
                <a:spcPct val="90000"/>
              </a:lnSpc>
              <a:spcBef>
                <a:spcPts val="500"/>
              </a:spcBef>
              <a:spcAft>
                <a:spcPts val="0"/>
              </a:spcAft>
              <a:buClr>
                <a:schemeClr val="dk2"/>
              </a:buClr>
              <a:buSzPts val="1800"/>
              <a:buChar char="•"/>
            </a:pPr>
            <a:r>
              <a:rPr lang="et-EE"/>
              <a:t>Mõju tekib sageli läbi </a:t>
            </a:r>
            <a:r>
              <a:rPr b="1" lang="et-EE"/>
              <a:t>suurtehingute</a:t>
            </a:r>
            <a:r>
              <a:rPr lang="et-EE"/>
              <a:t>, mille ulatus võib olla mastaapne </a:t>
            </a:r>
            <a:endParaRPr/>
          </a:p>
          <a:p>
            <a:pPr indent="-228600" lvl="1" marL="685800" rtl="0" algn="l">
              <a:lnSpc>
                <a:spcPct val="90000"/>
              </a:lnSpc>
              <a:spcBef>
                <a:spcPts val="500"/>
              </a:spcBef>
              <a:spcAft>
                <a:spcPts val="0"/>
              </a:spcAft>
              <a:buClr>
                <a:schemeClr val="dk2"/>
              </a:buClr>
              <a:buSzPts val="1800"/>
              <a:buChar char="•"/>
            </a:pPr>
            <a:r>
              <a:rPr b="1" lang="et-EE"/>
              <a:t>Näost-näkku suhtluse </a:t>
            </a:r>
            <a:r>
              <a:rPr lang="et-EE"/>
              <a:t>hõlpsus on investori jaoks oluline – telefon ja e-post ei asenda vahetut suhtlust ja mitteformaalset infovahetust</a:t>
            </a:r>
            <a:endParaRPr/>
          </a:p>
          <a:p>
            <a:pPr indent="0" lvl="0" marL="0" rtl="0" algn="l">
              <a:lnSpc>
                <a:spcPct val="90000"/>
              </a:lnSpc>
              <a:spcBef>
                <a:spcPts val="1000"/>
              </a:spcBef>
              <a:spcAft>
                <a:spcPts val="0"/>
              </a:spcAft>
              <a:buClr>
                <a:schemeClr val="dk2"/>
              </a:buClr>
              <a:buSzPts val="1800"/>
              <a:buNone/>
            </a:pPr>
            <a:r>
              <a:rPr lang="et-EE"/>
              <a:t>Investori põhiküsimus:</a:t>
            </a:r>
            <a:endParaRPr/>
          </a:p>
          <a:p>
            <a:pPr indent="0" lvl="0" marL="0" rtl="0" algn="l">
              <a:lnSpc>
                <a:spcPct val="90000"/>
              </a:lnSpc>
              <a:spcBef>
                <a:spcPts val="1000"/>
              </a:spcBef>
              <a:spcAft>
                <a:spcPts val="0"/>
              </a:spcAft>
              <a:buClr>
                <a:schemeClr val="dk2"/>
              </a:buClr>
              <a:buSzPts val="1600"/>
              <a:buNone/>
            </a:pPr>
            <a:r>
              <a:rPr i="1" lang="et-EE" sz="1600"/>
              <a:t>        “Kui kaua võtab mul aega sinna jõudmine?”</a:t>
            </a:r>
            <a:endParaRPr/>
          </a:p>
        </p:txBody>
      </p:sp>
      <p:sp>
        <p:nvSpPr>
          <p:cNvPr id="326" name="Google Shape;326;p66"/>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Lato"/>
              <a:buNone/>
            </a:pPr>
            <a:r>
              <a:rPr lang="et-EE"/>
              <a:t>Investeeringud</a:t>
            </a:r>
            <a:endParaRPr/>
          </a:p>
        </p:txBody>
      </p:sp>
      <p:pic>
        <p:nvPicPr>
          <p:cNvPr id="327" name="Google Shape;327;p66"/>
          <p:cNvPicPr preferRelativeResize="0"/>
          <p:nvPr/>
        </p:nvPicPr>
        <p:blipFill rotWithShape="1">
          <a:blip r:embed="rId3">
            <a:alphaModFix/>
          </a:blip>
          <a:srcRect b="0" l="0" r="0" t="0"/>
          <a:stretch/>
        </p:blipFill>
        <p:spPr>
          <a:xfrm>
            <a:off x="6096000" y="1629000"/>
            <a:ext cx="5120000" cy="3600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67"/>
          <p:cNvSpPr txBox="1"/>
          <p:nvPr>
            <p:ph idx="1" type="body"/>
          </p:nvPr>
        </p:nvSpPr>
        <p:spPr>
          <a:xfrm>
            <a:off x="838200" y="1825625"/>
            <a:ext cx="4874342" cy="41941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2"/>
              </a:buClr>
              <a:buSzPts val="1800"/>
              <a:buChar char="•"/>
            </a:pPr>
            <a:r>
              <a:rPr lang="et-EE"/>
              <a:t>Bannó ja Redondi (2014) viisid Itaalias läbi uurimuse </a:t>
            </a:r>
            <a:r>
              <a:rPr b="1" lang="et-EE"/>
              <a:t>otselendude mõjust otsestele välisinvesteeringutele</a:t>
            </a:r>
            <a:endParaRPr/>
          </a:p>
          <a:p>
            <a:pPr indent="-228600" lvl="0" marL="228600" rtl="0" algn="l">
              <a:lnSpc>
                <a:spcPct val="90000"/>
              </a:lnSpc>
              <a:spcBef>
                <a:spcPts val="1000"/>
              </a:spcBef>
              <a:spcAft>
                <a:spcPts val="0"/>
              </a:spcAft>
              <a:buClr>
                <a:schemeClr val="dk2"/>
              </a:buClr>
              <a:buSzPts val="1800"/>
              <a:buChar char="•"/>
            </a:pPr>
            <a:r>
              <a:rPr lang="et-EE"/>
              <a:t>Nad vaatasid linnalisi piirkondi Itaalias, kus </a:t>
            </a:r>
            <a:r>
              <a:rPr b="1" lang="et-EE"/>
              <a:t>avati uus otseliin </a:t>
            </a:r>
            <a:r>
              <a:rPr lang="et-EE"/>
              <a:t>välisriiki</a:t>
            </a:r>
            <a:endParaRPr/>
          </a:p>
          <a:p>
            <a:pPr indent="-228600" lvl="0" marL="228600" rtl="0" algn="l">
              <a:lnSpc>
                <a:spcPct val="90000"/>
              </a:lnSpc>
              <a:spcBef>
                <a:spcPts val="1000"/>
              </a:spcBef>
              <a:spcAft>
                <a:spcPts val="0"/>
              </a:spcAft>
              <a:buClr>
                <a:schemeClr val="dk2"/>
              </a:buClr>
              <a:buSzPts val="1800"/>
              <a:buChar char="•"/>
            </a:pPr>
            <a:r>
              <a:rPr lang="et-EE"/>
              <a:t>Tulemused näitasid, et otseliinide avamisele järgnenud kahe aasta jooksul kasvas otseste välisinvesteeringute maht otselendudega ühendatud piirkondadest Itaaliasse </a:t>
            </a:r>
            <a:r>
              <a:rPr b="1" lang="et-EE"/>
              <a:t>kaks korda </a:t>
            </a:r>
            <a:r>
              <a:rPr lang="et-EE"/>
              <a:t>kiiremini kui võrdlusgrupis</a:t>
            </a:r>
            <a:endParaRPr/>
          </a:p>
        </p:txBody>
      </p:sp>
      <p:sp>
        <p:nvSpPr>
          <p:cNvPr id="334" name="Google Shape;334;p67"/>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Lato"/>
              <a:buNone/>
            </a:pPr>
            <a:r>
              <a:rPr lang="et-EE"/>
              <a:t>Itaalia näide</a:t>
            </a:r>
            <a:endParaRPr/>
          </a:p>
        </p:txBody>
      </p:sp>
      <p:sp>
        <p:nvSpPr>
          <p:cNvPr id="335" name="Google Shape;335;p67"/>
          <p:cNvSpPr txBox="1"/>
          <p:nvPr/>
        </p:nvSpPr>
        <p:spPr>
          <a:xfrm>
            <a:off x="6479460" y="5291137"/>
            <a:ext cx="2532168"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t-EE" sz="1400">
                <a:solidFill>
                  <a:schemeClr val="dk1"/>
                </a:solidFill>
                <a:latin typeface="Calibri"/>
                <a:ea typeface="Calibri"/>
                <a:cs typeface="Calibri"/>
                <a:sym typeface="Calibri"/>
              </a:rPr>
              <a:t>Allikas: Bannó ja Redondi (2014)</a:t>
            </a:r>
            <a:endParaRPr i="1" sz="1400">
              <a:solidFill>
                <a:schemeClr val="dk1"/>
              </a:solidFill>
              <a:latin typeface="Calibri"/>
              <a:ea typeface="Calibri"/>
              <a:cs typeface="Calibri"/>
              <a:sym typeface="Calibri"/>
            </a:endParaRPr>
          </a:p>
        </p:txBody>
      </p:sp>
      <p:pic>
        <p:nvPicPr>
          <p:cNvPr id="336" name="Google Shape;336;p67"/>
          <p:cNvPicPr preferRelativeResize="0"/>
          <p:nvPr/>
        </p:nvPicPr>
        <p:blipFill rotWithShape="1">
          <a:blip r:embed="rId3">
            <a:alphaModFix/>
          </a:blip>
          <a:srcRect b="0" l="0" r="0" t="0"/>
          <a:stretch/>
        </p:blipFill>
        <p:spPr>
          <a:xfrm>
            <a:off x="7507527" y="838200"/>
            <a:ext cx="3314700" cy="4305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68"/>
          <p:cNvSpPr txBox="1"/>
          <p:nvPr>
            <p:ph idx="1" type="body"/>
          </p:nvPr>
        </p:nvSpPr>
        <p:spPr>
          <a:xfrm>
            <a:off x="838200" y="1825625"/>
            <a:ext cx="4874342" cy="41941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2"/>
              </a:buClr>
              <a:buSzPts val="1800"/>
              <a:buChar char="•"/>
            </a:pPr>
            <a:r>
              <a:rPr lang="et-EE"/>
              <a:t>Ellis, Madureira ja Underwood (2017) uurisid investeerimisfondide peakorterite ja investeeringuid vajavate firmade omavahelise kauguse mõju fondide investeerimiskäitumisele USA-s</a:t>
            </a:r>
            <a:endParaRPr/>
          </a:p>
          <a:p>
            <a:pPr indent="-228600" lvl="0" marL="228600" rtl="0" algn="l">
              <a:lnSpc>
                <a:spcPct val="90000"/>
              </a:lnSpc>
              <a:spcBef>
                <a:spcPts val="1000"/>
              </a:spcBef>
              <a:spcAft>
                <a:spcPts val="0"/>
              </a:spcAft>
              <a:buClr>
                <a:schemeClr val="dk2"/>
              </a:buClr>
              <a:buSzPts val="1800"/>
              <a:buChar char="•"/>
            </a:pPr>
            <a:r>
              <a:rPr lang="et-EE"/>
              <a:t>Uuringu tulemused näitasid, et otselendude olemasolu suurendas </a:t>
            </a:r>
            <a:r>
              <a:rPr b="1" lang="et-EE"/>
              <a:t>märkimisväärselt (27%) </a:t>
            </a:r>
            <a:r>
              <a:rPr lang="et-EE"/>
              <a:t>tõenäosust, et fond investeerib piirkonnas asuvasse firmasse</a:t>
            </a:r>
            <a:endParaRPr/>
          </a:p>
          <a:p>
            <a:pPr indent="-228600" lvl="0" marL="228600" rtl="0" algn="l">
              <a:lnSpc>
                <a:spcPct val="90000"/>
              </a:lnSpc>
              <a:spcBef>
                <a:spcPts val="1000"/>
              </a:spcBef>
              <a:spcAft>
                <a:spcPts val="0"/>
              </a:spcAft>
              <a:buClr>
                <a:schemeClr val="dk2"/>
              </a:buClr>
              <a:buSzPts val="1800"/>
              <a:buChar char="•"/>
            </a:pPr>
            <a:r>
              <a:rPr lang="et-EE"/>
              <a:t>Ühtlasi näitasid tulemused ka seda, et otselendudel oli positiivne mõju investeeringute tootlikkusele</a:t>
            </a:r>
            <a:endParaRPr/>
          </a:p>
        </p:txBody>
      </p:sp>
      <p:sp>
        <p:nvSpPr>
          <p:cNvPr id="343" name="Google Shape;343;p68"/>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Lato"/>
              <a:buNone/>
            </a:pPr>
            <a:r>
              <a:rPr lang="et-EE"/>
              <a:t>USA näide</a:t>
            </a:r>
            <a:endParaRPr/>
          </a:p>
        </p:txBody>
      </p:sp>
      <p:pic>
        <p:nvPicPr>
          <p:cNvPr id="344" name="Google Shape;344;p68"/>
          <p:cNvPicPr preferRelativeResize="0"/>
          <p:nvPr/>
        </p:nvPicPr>
        <p:blipFill rotWithShape="1">
          <a:blip r:embed="rId3">
            <a:alphaModFix/>
          </a:blip>
          <a:srcRect b="0" l="0" r="0" t="0"/>
          <a:stretch/>
        </p:blipFill>
        <p:spPr>
          <a:xfrm>
            <a:off x="6266070" y="1745974"/>
            <a:ext cx="5485714" cy="3600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69"/>
          <p:cNvSpPr txBox="1"/>
          <p:nvPr>
            <p:ph idx="1" type="body"/>
          </p:nvPr>
        </p:nvSpPr>
        <p:spPr>
          <a:xfrm>
            <a:off x="838200" y="1825625"/>
            <a:ext cx="4874342" cy="41941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2"/>
              </a:buClr>
              <a:buSzPts val="1800"/>
              <a:buChar char="•"/>
            </a:pPr>
            <a:r>
              <a:rPr lang="et-EE"/>
              <a:t>Lennutranspordi osakaal kaupade transpordis on kaalu järgi väike</a:t>
            </a:r>
            <a:endParaRPr/>
          </a:p>
          <a:p>
            <a:pPr indent="-228600" lvl="0" marL="228600" rtl="0" algn="l">
              <a:lnSpc>
                <a:spcPct val="90000"/>
              </a:lnSpc>
              <a:spcBef>
                <a:spcPts val="1000"/>
              </a:spcBef>
              <a:spcAft>
                <a:spcPts val="0"/>
              </a:spcAft>
              <a:buClr>
                <a:schemeClr val="dk2"/>
              </a:buClr>
              <a:buSzPts val="1800"/>
              <a:buChar char="•"/>
            </a:pPr>
            <a:r>
              <a:rPr lang="et-EE"/>
              <a:t>Samas on tegu kõrge väärtusega kaupadega</a:t>
            </a:r>
            <a:endParaRPr/>
          </a:p>
          <a:p>
            <a:pPr indent="-228600" lvl="0" marL="228600" rtl="0" algn="l">
              <a:lnSpc>
                <a:spcPct val="90000"/>
              </a:lnSpc>
              <a:spcBef>
                <a:spcPts val="1000"/>
              </a:spcBef>
              <a:spcAft>
                <a:spcPts val="0"/>
              </a:spcAft>
              <a:buClr>
                <a:schemeClr val="dk2"/>
              </a:buClr>
              <a:buSzPts val="1800"/>
              <a:buChar char="•"/>
            </a:pPr>
            <a:r>
              <a:rPr lang="et-EE"/>
              <a:t>Otselendude olemasolu käib kaasas tihedate kaubandussidemetega – UK kaubavahetus arenguriikidega, kellega on igapäevane otselend, on 20x kõrgem võrreldes nendega, kus ühendus on harvem või ümberistumisega (Frontier Economics (2011))</a:t>
            </a:r>
            <a:endParaRPr/>
          </a:p>
        </p:txBody>
      </p:sp>
      <p:pic>
        <p:nvPicPr>
          <p:cNvPr id="351" name="Google Shape;351;p69"/>
          <p:cNvPicPr preferRelativeResize="0"/>
          <p:nvPr/>
        </p:nvPicPr>
        <p:blipFill rotWithShape="1">
          <a:blip r:embed="rId3">
            <a:alphaModFix/>
          </a:blip>
          <a:srcRect b="0" l="0" r="0" t="0"/>
          <a:stretch/>
        </p:blipFill>
        <p:spPr>
          <a:xfrm>
            <a:off x="6480175" y="1467817"/>
            <a:ext cx="4873625" cy="3909254"/>
          </a:xfrm>
          <a:prstGeom prst="rect">
            <a:avLst/>
          </a:prstGeom>
          <a:noFill/>
          <a:ln>
            <a:noFill/>
          </a:ln>
        </p:spPr>
      </p:pic>
      <p:sp>
        <p:nvSpPr>
          <p:cNvPr id="352" name="Google Shape;352;p69"/>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Lato"/>
              <a:buNone/>
            </a:pPr>
            <a:r>
              <a:rPr lang="et-EE"/>
              <a:t>Kaubandus</a:t>
            </a:r>
            <a:endParaRPr/>
          </a:p>
        </p:txBody>
      </p:sp>
      <p:sp>
        <p:nvSpPr>
          <p:cNvPr id="353" name="Google Shape;353;p69"/>
          <p:cNvSpPr txBox="1"/>
          <p:nvPr/>
        </p:nvSpPr>
        <p:spPr>
          <a:xfrm>
            <a:off x="6549887" y="5357845"/>
            <a:ext cx="2553712"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t-EE" sz="1400">
                <a:solidFill>
                  <a:schemeClr val="dk1"/>
                </a:solidFill>
                <a:latin typeface="Calibri"/>
                <a:ea typeface="Calibri"/>
                <a:cs typeface="Calibri"/>
                <a:sym typeface="Calibri"/>
              </a:rPr>
              <a:t>Allikas: Oxford Economics (2011)</a:t>
            </a:r>
            <a:endParaRPr sz="14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70"/>
          <p:cNvSpPr txBox="1"/>
          <p:nvPr>
            <p:ph idx="1" type="body"/>
          </p:nvPr>
        </p:nvSpPr>
        <p:spPr>
          <a:xfrm>
            <a:off x="838200" y="1825625"/>
            <a:ext cx="4874342" cy="41941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2"/>
              </a:buClr>
              <a:buSzPts val="1800"/>
              <a:buChar char="•"/>
            </a:pPr>
            <a:r>
              <a:rPr lang="et-EE"/>
              <a:t>Eesti siseturg on väike, eksport on ainuke kasvuvõimalus</a:t>
            </a:r>
            <a:endParaRPr/>
          </a:p>
          <a:p>
            <a:pPr indent="-228600" lvl="0" marL="228600" rtl="0" algn="l">
              <a:lnSpc>
                <a:spcPct val="90000"/>
              </a:lnSpc>
              <a:spcBef>
                <a:spcPts val="1000"/>
              </a:spcBef>
              <a:spcAft>
                <a:spcPts val="0"/>
              </a:spcAft>
              <a:buClr>
                <a:schemeClr val="dk2"/>
              </a:buClr>
              <a:buSzPts val="1800"/>
              <a:buChar char="•"/>
            </a:pPr>
            <a:r>
              <a:rPr lang="et-EE"/>
              <a:t>Mida rohkem spetsialiseerunud teenus, seda olulisemad on välisturud</a:t>
            </a:r>
            <a:endParaRPr/>
          </a:p>
          <a:p>
            <a:pPr indent="-228600" lvl="0" marL="228600" rtl="0" algn="l">
              <a:lnSpc>
                <a:spcPct val="90000"/>
              </a:lnSpc>
              <a:spcBef>
                <a:spcPts val="1000"/>
              </a:spcBef>
              <a:spcAft>
                <a:spcPts val="0"/>
              </a:spcAft>
              <a:buClr>
                <a:schemeClr val="dk2"/>
              </a:buClr>
              <a:buSzPts val="1800"/>
              <a:buChar char="•"/>
            </a:pPr>
            <a:r>
              <a:rPr lang="et-EE"/>
              <a:t>Teenuste osakaal maailmamajanduses on kasvav, ka Eesti kasvulootuseks on kõrge lisandväärtusega teenused (nt IKT)</a:t>
            </a:r>
            <a:endParaRPr/>
          </a:p>
          <a:p>
            <a:pPr indent="-228600" lvl="0" marL="228600" rtl="0" algn="l">
              <a:lnSpc>
                <a:spcPct val="90000"/>
              </a:lnSpc>
              <a:spcBef>
                <a:spcPts val="1000"/>
              </a:spcBef>
              <a:spcAft>
                <a:spcPts val="0"/>
              </a:spcAft>
              <a:buClr>
                <a:schemeClr val="dk2"/>
              </a:buClr>
              <a:buSzPts val="1800"/>
              <a:buChar char="•"/>
            </a:pPr>
            <a:r>
              <a:rPr lang="et-EE"/>
              <a:t>Kuna Eesti on Euroopa ääremaa, siis tuleb kaugust suurtest turgudest kompenseerida heade lennuühendustega, vastasel juhul liiguvad kõrge lisandväärtusega töökohad Eestist välja</a:t>
            </a:r>
            <a:endParaRPr/>
          </a:p>
        </p:txBody>
      </p:sp>
      <p:pic>
        <p:nvPicPr>
          <p:cNvPr id="360" name="Google Shape;360;p70"/>
          <p:cNvPicPr preferRelativeResize="0"/>
          <p:nvPr>
            <p:ph idx="2" type="body"/>
          </p:nvPr>
        </p:nvPicPr>
        <p:blipFill rotWithShape="1">
          <a:blip r:embed="rId3">
            <a:alphaModFix/>
          </a:blip>
          <a:srcRect b="0" l="0" r="0" t="0"/>
          <a:stretch/>
        </p:blipFill>
        <p:spPr>
          <a:xfrm>
            <a:off x="6480175" y="1932962"/>
            <a:ext cx="4873625" cy="3244006"/>
          </a:xfrm>
          <a:prstGeom prst="rect">
            <a:avLst/>
          </a:prstGeom>
          <a:noFill/>
          <a:ln>
            <a:noFill/>
          </a:ln>
        </p:spPr>
      </p:pic>
      <p:sp>
        <p:nvSpPr>
          <p:cNvPr id="361" name="Google Shape;361;p70"/>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Lato"/>
              <a:buNone/>
            </a:pPr>
            <a:r>
              <a:rPr lang="et-EE"/>
              <a:t>Teenuste eksport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Google Shape;367;p71"/>
          <p:cNvSpPr txBox="1"/>
          <p:nvPr>
            <p:ph idx="1" type="body"/>
          </p:nvPr>
        </p:nvSpPr>
        <p:spPr>
          <a:xfrm>
            <a:off x="838200" y="1825625"/>
            <a:ext cx="4874342" cy="4194175"/>
          </a:xfrm>
          <a:prstGeom prst="rect">
            <a:avLst/>
          </a:prstGeom>
          <a:noFill/>
          <a:ln>
            <a:noFill/>
          </a:ln>
        </p:spPr>
        <p:txBody>
          <a:bodyPr anchorCtr="0" anchor="t" bIns="45700" lIns="91425" spcFirstLastPara="1" rIns="91425" wrap="square" tIns="45700">
            <a:noAutofit/>
          </a:bodyPr>
          <a:lstStyle/>
          <a:p>
            <a:pPr indent="-285750" lvl="0" marL="285750" rtl="0" algn="l">
              <a:lnSpc>
                <a:spcPct val="90000"/>
              </a:lnSpc>
              <a:spcBef>
                <a:spcPts val="0"/>
              </a:spcBef>
              <a:spcAft>
                <a:spcPts val="0"/>
              </a:spcAft>
              <a:buClr>
                <a:schemeClr val="dk2"/>
              </a:buClr>
              <a:buSzPts val="1800"/>
              <a:buFont typeface="Arial"/>
              <a:buChar char="•"/>
            </a:pPr>
            <a:r>
              <a:rPr lang="et-EE"/>
              <a:t>Wickham ja Vecchi (2007) uurisid Iiri tarkvarasektori edulugu ja leidsid, et võtmerolli mängisid selles Dublini lennujaama head ühendused USA ja Euroopaga</a:t>
            </a:r>
            <a:endParaRPr/>
          </a:p>
          <a:p>
            <a:pPr indent="-285750" lvl="0" marL="285750" rtl="0" algn="l">
              <a:lnSpc>
                <a:spcPct val="90000"/>
              </a:lnSpc>
              <a:spcBef>
                <a:spcPts val="1000"/>
              </a:spcBef>
              <a:spcAft>
                <a:spcPts val="0"/>
              </a:spcAft>
              <a:buClr>
                <a:schemeClr val="dk2"/>
              </a:buClr>
              <a:buSzPts val="1800"/>
              <a:buFont typeface="Arial"/>
              <a:buChar char="•"/>
            </a:pPr>
            <a:r>
              <a:rPr lang="et-EE"/>
              <a:t>Iirimaal on samuti peamiselt väikesed ettevõtted ning siseturg ei ole suur</a:t>
            </a:r>
            <a:endParaRPr/>
          </a:p>
          <a:p>
            <a:pPr indent="-285750" lvl="0" marL="285750" rtl="0" algn="l">
              <a:lnSpc>
                <a:spcPct val="90000"/>
              </a:lnSpc>
              <a:spcBef>
                <a:spcPts val="1000"/>
              </a:spcBef>
              <a:spcAft>
                <a:spcPts val="0"/>
              </a:spcAft>
              <a:buClr>
                <a:schemeClr val="dk2"/>
              </a:buClr>
              <a:buSzPts val="1800"/>
              <a:buFont typeface="Arial"/>
              <a:buChar char="•"/>
            </a:pPr>
            <a:r>
              <a:rPr lang="et-EE"/>
              <a:t>Hea lennuühendus võimaldas paljudel väikefirmadel kasvada globaalseteks ettevõteteks ilma riigist ära kolimata – müügitöötajate reisimisvõimalused võimaldasid olla välismaistele klientidele lähedal</a:t>
            </a:r>
            <a:endParaRPr/>
          </a:p>
        </p:txBody>
      </p:sp>
      <p:pic>
        <p:nvPicPr>
          <p:cNvPr id="368" name="Google Shape;368;p71"/>
          <p:cNvPicPr preferRelativeResize="0"/>
          <p:nvPr/>
        </p:nvPicPr>
        <p:blipFill rotWithShape="1">
          <a:blip r:embed="rId3">
            <a:alphaModFix/>
          </a:blip>
          <a:srcRect b="0" l="0" r="0" t="0"/>
          <a:stretch/>
        </p:blipFill>
        <p:spPr>
          <a:xfrm>
            <a:off x="6491605" y="1425576"/>
            <a:ext cx="4873625" cy="4038462"/>
          </a:xfrm>
          <a:prstGeom prst="rect">
            <a:avLst/>
          </a:prstGeom>
          <a:noFill/>
          <a:ln>
            <a:noFill/>
          </a:ln>
        </p:spPr>
      </p:pic>
      <p:sp>
        <p:nvSpPr>
          <p:cNvPr id="369" name="Google Shape;369;p71"/>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Lato"/>
              <a:buNone/>
            </a:pPr>
            <a:r>
              <a:rPr lang="et-EE"/>
              <a:t>Iiri tarkvarasektori ekspordi edulugu</a:t>
            </a:r>
            <a:endParaRPr/>
          </a:p>
        </p:txBody>
      </p:sp>
      <p:sp>
        <p:nvSpPr>
          <p:cNvPr id="370" name="Google Shape;370;p71"/>
          <p:cNvSpPr txBox="1"/>
          <p:nvPr/>
        </p:nvSpPr>
        <p:spPr>
          <a:xfrm>
            <a:off x="6549887" y="5294850"/>
            <a:ext cx="5525680"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t-EE" sz="1400">
                <a:solidFill>
                  <a:schemeClr val="dk1"/>
                </a:solidFill>
                <a:latin typeface="Calibri"/>
                <a:ea typeface="Calibri"/>
                <a:cs typeface="Calibri"/>
                <a:sym typeface="Calibri"/>
              </a:rPr>
              <a:t>Allikas: Euroopa Komisjon (2017). Europe's Digital Progress Report 2017 – </a:t>
            </a:r>
            <a:endParaRPr i="1" sz="1400">
              <a:solidFill>
                <a:schemeClr val="dk1"/>
              </a:solidFill>
              <a:latin typeface="Calibri"/>
              <a:ea typeface="Calibri"/>
              <a:cs typeface="Calibri"/>
              <a:sym typeface="Calibri"/>
            </a:endParaRPr>
          </a:p>
          <a:p>
            <a:pPr indent="0" lvl="0" marL="0" marR="0" rtl="0" algn="l">
              <a:spcBef>
                <a:spcPts val="0"/>
              </a:spcBef>
              <a:spcAft>
                <a:spcPts val="0"/>
              </a:spcAft>
              <a:buNone/>
            </a:pPr>
            <a:r>
              <a:rPr i="1" lang="et-EE" sz="1400">
                <a:solidFill>
                  <a:schemeClr val="dk1"/>
                </a:solidFill>
                <a:latin typeface="Calibri"/>
                <a:ea typeface="Calibri"/>
                <a:cs typeface="Calibri"/>
                <a:sym typeface="Calibri"/>
              </a:rPr>
              <a:t>the EU ICT sector and its R&amp;D performance. </a:t>
            </a:r>
            <a:endParaRPr sz="14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Google Shape;376;p72"/>
          <p:cNvSpPr txBox="1"/>
          <p:nvPr>
            <p:ph idx="1" type="body"/>
          </p:nvPr>
        </p:nvSpPr>
        <p:spPr>
          <a:xfrm>
            <a:off x="838200" y="1825625"/>
            <a:ext cx="10515600" cy="41941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sz="3600"/>
          </a:p>
          <a:p>
            <a:pPr indent="0" lvl="0" marL="0" rtl="0" algn="ctr">
              <a:lnSpc>
                <a:spcPct val="90000"/>
              </a:lnSpc>
              <a:spcBef>
                <a:spcPts val="1000"/>
              </a:spcBef>
              <a:spcAft>
                <a:spcPts val="0"/>
              </a:spcAft>
              <a:buClr>
                <a:schemeClr val="dk2"/>
              </a:buClr>
              <a:buSzPts val="3600"/>
              <a:buNone/>
            </a:pPr>
            <a:r>
              <a:rPr lang="et-EE" sz="3600"/>
              <a:t>Eeltoodu viitab sellele, et heal lennuühendusel peaks olema arvestatav mõju Eesti majandusele ning sellesse tasub investeerida</a:t>
            </a:r>
            <a:endParaRPr/>
          </a:p>
        </p:txBody>
      </p:sp>
      <p:sp>
        <p:nvSpPr>
          <p:cNvPr id="377" name="Google Shape;377;p72"/>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Lato"/>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73"/>
          <p:cNvSpPr txBox="1"/>
          <p:nvPr>
            <p:ph idx="1" type="body"/>
          </p:nvPr>
        </p:nvSpPr>
        <p:spPr>
          <a:xfrm>
            <a:off x="838200" y="1825625"/>
            <a:ext cx="4522470" cy="41941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2"/>
              </a:buClr>
              <a:buSzPts val="1800"/>
              <a:buChar char="•"/>
            </a:pPr>
            <a:r>
              <a:rPr lang="et-EE"/>
              <a:t>Lentso (2017) uuringu kohaselt tekib Tallinna Lennujaama mõjul ligi </a:t>
            </a:r>
            <a:r>
              <a:rPr b="1" lang="et-EE"/>
              <a:t>2,6% Eesti SKPst</a:t>
            </a:r>
            <a:endParaRPr b="1"/>
          </a:p>
          <a:p>
            <a:pPr indent="-228600" lvl="0" marL="228600" rtl="0" algn="l">
              <a:lnSpc>
                <a:spcPct val="90000"/>
              </a:lnSpc>
              <a:spcBef>
                <a:spcPts val="1000"/>
              </a:spcBef>
              <a:spcAft>
                <a:spcPts val="0"/>
              </a:spcAft>
              <a:buClr>
                <a:schemeClr val="dk2"/>
              </a:buClr>
              <a:buSzPts val="1800"/>
              <a:buChar char="•"/>
            </a:pPr>
            <a:r>
              <a:rPr lang="et-EE"/>
              <a:t>Seda on ligikaudu sama palju, kui:</a:t>
            </a:r>
            <a:endParaRPr/>
          </a:p>
          <a:p>
            <a:pPr indent="-228600" lvl="1" marL="685800" rtl="0" algn="l">
              <a:lnSpc>
                <a:spcPct val="90000"/>
              </a:lnSpc>
              <a:spcBef>
                <a:spcPts val="500"/>
              </a:spcBef>
              <a:spcAft>
                <a:spcPts val="0"/>
              </a:spcAft>
              <a:buClr>
                <a:schemeClr val="dk2"/>
              </a:buClr>
              <a:buSzPts val="1800"/>
              <a:buChar char="•"/>
            </a:pPr>
            <a:r>
              <a:rPr lang="et-EE"/>
              <a:t>kahekordne metsanduses loodud lisandväärtus või</a:t>
            </a:r>
            <a:endParaRPr/>
          </a:p>
          <a:p>
            <a:pPr indent="-228600" lvl="1" marL="685800" rtl="0" algn="l">
              <a:lnSpc>
                <a:spcPct val="90000"/>
              </a:lnSpc>
              <a:spcBef>
                <a:spcPts val="500"/>
              </a:spcBef>
              <a:spcAft>
                <a:spcPts val="0"/>
              </a:spcAft>
              <a:buClr>
                <a:schemeClr val="dk2"/>
              </a:buClr>
              <a:buSzPts val="1800"/>
              <a:buChar char="•"/>
            </a:pPr>
            <a:r>
              <a:rPr lang="et-EE"/>
              <a:t>kogu Viljandimaal loodud lisandväärtus või</a:t>
            </a:r>
            <a:endParaRPr/>
          </a:p>
          <a:p>
            <a:pPr indent="-228600" lvl="1" marL="685800" rtl="0" algn="l">
              <a:lnSpc>
                <a:spcPct val="90000"/>
              </a:lnSpc>
              <a:spcBef>
                <a:spcPts val="500"/>
              </a:spcBef>
              <a:spcAft>
                <a:spcPts val="0"/>
              </a:spcAft>
              <a:buClr>
                <a:schemeClr val="dk2"/>
              </a:buClr>
              <a:buSzPts val="1800"/>
              <a:buChar char="•"/>
            </a:pPr>
            <a:r>
              <a:rPr lang="et-EE"/>
              <a:t>kogu majutus- ja toitlustussektoris loodud lisandväärtus või</a:t>
            </a:r>
            <a:endParaRPr/>
          </a:p>
          <a:p>
            <a:pPr indent="-228600" lvl="1" marL="685800" rtl="0" algn="l">
              <a:lnSpc>
                <a:spcPct val="90000"/>
              </a:lnSpc>
              <a:spcBef>
                <a:spcPts val="500"/>
              </a:spcBef>
              <a:spcAft>
                <a:spcPts val="0"/>
              </a:spcAft>
              <a:buClr>
                <a:schemeClr val="dk2"/>
              </a:buClr>
              <a:buSzPts val="1800"/>
              <a:buChar char="•"/>
            </a:pPr>
            <a:r>
              <a:rPr lang="et-EE"/>
              <a:t>kahekordne mäetööstuses loodud lisandväärtus</a:t>
            </a:r>
            <a:endParaRPr/>
          </a:p>
          <a:p>
            <a:pPr indent="-228600" lvl="0" marL="228600" rtl="0" algn="l">
              <a:lnSpc>
                <a:spcPct val="90000"/>
              </a:lnSpc>
              <a:spcBef>
                <a:spcPts val="1000"/>
              </a:spcBef>
              <a:spcAft>
                <a:spcPts val="0"/>
              </a:spcAft>
              <a:buClr>
                <a:schemeClr val="dk2"/>
              </a:buClr>
              <a:buSzPts val="1800"/>
              <a:buChar char="•"/>
            </a:pPr>
            <a:r>
              <a:rPr lang="et-EE"/>
              <a:t>Tegemist on pigem konservatiivse hinnanguga, Lauri (2013) on leidnud mõjuks ka 3,2%.</a:t>
            </a:r>
            <a:endParaRPr/>
          </a:p>
        </p:txBody>
      </p:sp>
      <p:sp>
        <p:nvSpPr>
          <p:cNvPr id="384" name="Google Shape;384;p73"/>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Lato"/>
              <a:buNone/>
            </a:pPr>
            <a:r>
              <a:rPr lang="et-EE"/>
              <a:t>Lennunduse mõju Eestis SKPle</a:t>
            </a:r>
            <a:endParaRPr/>
          </a:p>
        </p:txBody>
      </p:sp>
      <p:pic>
        <p:nvPicPr>
          <p:cNvPr id="385" name="Google Shape;385;p73"/>
          <p:cNvPicPr preferRelativeResize="0"/>
          <p:nvPr/>
        </p:nvPicPr>
        <p:blipFill rotWithShape="1">
          <a:blip r:embed="rId3">
            <a:alphaModFix/>
          </a:blip>
          <a:srcRect b="0" l="0" r="0" t="0"/>
          <a:stretch/>
        </p:blipFill>
        <p:spPr>
          <a:xfrm>
            <a:off x="5726430" y="3744284"/>
            <a:ext cx="2903220" cy="1671181"/>
          </a:xfrm>
          <a:prstGeom prst="rect">
            <a:avLst/>
          </a:prstGeom>
          <a:noFill/>
          <a:ln>
            <a:noFill/>
          </a:ln>
        </p:spPr>
      </p:pic>
      <p:pic>
        <p:nvPicPr>
          <p:cNvPr id="386" name="Google Shape;386;p73"/>
          <p:cNvPicPr preferRelativeResize="0"/>
          <p:nvPr/>
        </p:nvPicPr>
        <p:blipFill rotWithShape="1">
          <a:blip r:embed="rId4">
            <a:alphaModFix/>
          </a:blip>
          <a:srcRect b="12645" l="5727" r="0" t="7324"/>
          <a:stretch/>
        </p:blipFill>
        <p:spPr>
          <a:xfrm>
            <a:off x="8737768" y="1953501"/>
            <a:ext cx="3005821" cy="1698474"/>
          </a:xfrm>
          <a:prstGeom prst="rect">
            <a:avLst/>
          </a:prstGeom>
          <a:noFill/>
          <a:ln>
            <a:noFill/>
          </a:ln>
        </p:spPr>
      </p:pic>
      <p:pic>
        <p:nvPicPr>
          <p:cNvPr id="387" name="Google Shape;387;p73"/>
          <p:cNvPicPr preferRelativeResize="0"/>
          <p:nvPr/>
        </p:nvPicPr>
        <p:blipFill rotWithShape="1">
          <a:blip r:embed="rId5">
            <a:alphaModFix/>
          </a:blip>
          <a:srcRect b="0" l="0" r="0" t="16472"/>
          <a:stretch/>
        </p:blipFill>
        <p:spPr>
          <a:xfrm>
            <a:off x="8737769" y="3744284"/>
            <a:ext cx="3005821" cy="1671181"/>
          </a:xfrm>
          <a:prstGeom prst="rect">
            <a:avLst/>
          </a:prstGeom>
          <a:noFill/>
          <a:ln>
            <a:noFill/>
          </a:ln>
        </p:spPr>
      </p:pic>
      <p:pic>
        <p:nvPicPr>
          <p:cNvPr id="388" name="Google Shape;388;p73"/>
          <p:cNvPicPr preferRelativeResize="0"/>
          <p:nvPr/>
        </p:nvPicPr>
        <p:blipFill rotWithShape="1">
          <a:blip r:embed="rId6">
            <a:alphaModFix/>
          </a:blip>
          <a:srcRect b="0" l="0" r="0" t="11660"/>
          <a:stretch/>
        </p:blipFill>
        <p:spPr>
          <a:xfrm>
            <a:off x="5726430" y="1953501"/>
            <a:ext cx="2903220" cy="1698474"/>
          </a:xfrm>
          <a:prstGeom prst="rect">
            <a:avLst/>
          </a:prstGeom>
          <a:noFill/>
          <a:ln>
            <a:noFill/>
          </a:ln>
        </p:spPr>
      </p:pic>
      <p:sp>
        <p:nvSpPr>
          <p:cNvPr id="389" name="Google Shape;389;p73"/>
          <p:cNvSpPr txBox="1"/>
          <p:nvPr/>
        </p:nvSpPr>
        <p:spPr>
          <a:xfrm>
            <a:off x="7528143" y="1892387"/>
            <a:ext cx="1101508" cy="646331"/>
          </a:xfrm>
          <a:prstGeom prst="rect">
            <a:avLst/>
          </a:prstGeom>
          <a:solidFill>
            <a:schemeClr val="lt1">
              <a:alpha val="8196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t-EE" sz="3600">
                <a:solidFill>
                  <a:schemeClr val="accent2"/>
                </a:solidFill>
                <a:latin typeface="Calibri"/>
                <a:ea typeface="Calibri"/>
                <a:cs typeface="Calibri"/>
                <a:sym typeface="Calibri"/>
              </a:rPr>
              <a:t> x  2</a:t>
            </a:r>
            <a:endParaRPr b="1" sz="1800">
              <a:solidFill>
                <a:schemeClr val="accent2"/>
              </a:solidFill>
              <a:latin typeface="Calibri"/>
              <a:ea typeface="Calibri"/>
              <a:cs typeface="Calibri"/>
              <a:sym typeface="Calibri"/>
            </a:endParaRPr>
          </a:p>
        </p:txBody>
      </p:sp>
      <p:sp>
        <p:nvSpPr>
          <p:cNvPr id="390" name="Google Shape;390;p73"/>
          <p:cNvSpPr txBox="1"/>
          <p:nvPr/>
        </p:nvSpPr>
        <p:spPr>
          <a:xfrm>
            <a:off x="10642081" y="1956546"/>
            <a:ext cx="1101508" cy="646331"/>
          </a:xfrm>
          <a:prstGeom prst="rect">
            <a:avLst/>
          </a:prstGeom>
          <a:solidFill>
            <a:schemeClr val="lt1">
              <a:alpha val="8196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t-EE" sz="3600">
                <a:solidFill>
                  <a:schemeClr val="accent2"/>
                </a:solidFill>
                <a:latin typeface="Calibri"/>
                <a:ea typeface="Calibri"/>
                <a:cs typeface="Calibri"/>
                <a:sym typeface="Calibri"/>
              </a:rPr>
              <a:t>  x 2</a:t>
            </a:r>
            <a:endParaRPr b="1" sz="1800">
              <a:solidFill>
                <a:schemeClr val="accent2"/>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56"/>
          <p:cNvSpPr txBox="1"/>
          <p:nvPr>
            <p:ph idx="1" type="body"/>
          </p:nvPr>
        </p:nvSpPr>
        <p:spPr>
          <a:xfrm>
            <a:off x="847344" y="1825625"/>
            <a:ext cx="8269941" cy="4194175"/>
          </a:xfrm>
          <a:prstGeom prst="rect">
            <a:avLst/>
          </a:prstGeom>
          <a:noFill/>
          <a:ln>
            <a:noFill/>
          </a:ln>
        </p:spPr>
        <p:txBody>
          <a:bodyPr anchorCtr="0" anchor="t" bIns="45700" lIns="91425" spcFirstLastPara="1" rIns="91425" wrap="square" tIns="45700">
            <a:noAutofit/>
          </a:bodyPr>
          <a:lstStyle/>
          <a:p>
            <a:pPr indent="-285750" lvl="0" marL="285750" rtl="0" algn="l">
              <a:lnSpc>
                <a:spcPct val="90000"/>
              </a:lnSpc>
              <a:spcBef>
                <a:spcPts val="0"/>
              </a:spcBef>
              <a:spcAft>
                <a:spcPts val="0"/>
              </a:spcAft>
              <a:buClr>
                <a:schemeClr val="dk2"/>
              </a:buClr>
              <a:buSzPts val="1800"/>
              <a:buFont typeface="Arial"/>
              <a:buChar char="•"/>
            </a:pPr>
            <a:r>
              <a:rPr lang="et-EE"/>
              <a:t>Toimetulek jätkuva kiire reisijate arvu kasvuga +14%</a:t>
            </a:r>
            <a:endParaRPr/>
          </a:p>
          <a:p>
            <a:pPr indent="-285750" lvl="0" marL="285750" rtl="0" algn="l">
              <a:lnSpc>
                <a:spcPct val="90000"/>
              </a:lnSpc>
              <a:spcBef>
                <a:spcPts val="1000"/>
              </a:spcBef>
              <a:spcAft>
                <a:spcPts val="0"/>
              </a:spcAft>
              <a:buClr>
                <a:schemeClr val="dk2"/>
              </a:buClr>
              <a:buSzPts val="1800"/>
              <a:buFont typeface="Arial"/>
              <a:buChar char="•"/>
            </a:pPr>
            <a:r>
              <a:rPr lang="et-EE"/>
              <a:t>Euroopa Parim lennujaam 2018</a:t>
            </a:r>
            <a:endParaRPr/>
          </a:p>
          <a:p>
            <a:pPr indent="-285750" lvl="0" marL="285750" rtl="0" algn="l">
              <a:lnSpc>
                <a:spcPct val="90000"/>
              </a:lnSpc>
              <a:spcBef>
                <a:spcPts val="1000"/>
              </a:spcBef>
              <a:spcAft>
                <a:spcPts val="0"/>
              </a:spcAft>
              <a:buClr>
                <a:schemeClr val="dk2"/>
              </a:buClr>
              <a:buSzPts val="1800"/>
              <a:buFont typeface="Arial"/>
              <a:buChar char="•"/>
            </a:pPr>
            <a:r>
              <a:rPr lang="et-EE"/>
              <a:t>Teenime kasumit, et investeerida tuleviku arengusse</a:t>
            </a:r>
            <a:endParaRPr/>
          </a:p>
          <a:p>
            <a:pPr indent="-285750" lvl="0" marL="285750" rtl="0" algn="l">
              <a:lnSpc>
                <a:spcPct val="90000"/>
              </a:lnSpc>
              <a:spcBef>
                <a:spcPts val="1000"/>
              </a:spcBef>
              <a:spcAft>
                <a:spcPts val="0"/>
              </a:spcAft>
              <a:buClr>
                <a:schemeClr val="dk2"/>
              </a:buClr>
              <a:buSzPts val="1800"/>
              <a:buFont typeface="Arial"/>
              <a:buChar char="•"/>
            </a:pPr>
            <a:r>
              <a:rPr lang="et-EE"/>
              <a:t>Pühendunud meeskond</a:t>
            </a:r>
            <a:endParaRPr/>
          </a:p>
          <a:p>
            <a:pPr indent="-285750" lvl="0" marL="285750" rtl="0" algn="l">
              <a:lnSpc>
                <a:spcPct val="90000"/>
              </a:lnSpc>
              <a:spcBef>
                <a:spcPts val="1000"/>
              </a:spcBef>
              <a:spcAft>
                <a:spcPts val="0"/>
              </a:spcAft>
              <a:buClr>
                <a:schemeClr val="dk2"/>
              </a:buClr>
              <a:buSzPts val="1800"/>
              <a:buFont typeface="Arial"/>
              <a:buChar char="•"/>
            </a:pPr>
            <a:r>
              <a:rPr lang="et-EE"/>
              <a:t>Kullaga pärjatud Vastutustundlik ettevõte</a:t>
            </a:r>
            <a:endParaRPr/>
          </a:p>
          <a:p>
            <a:pPr indent="-171450" lvl="0" marL="285750" rtl="0" algn="l">
              <a:lnSpc>
                <a:spcPct val="90000"/>
              </a:lnSpc>
              <a:spcBef>
                <a:spcPts val="1000"/>
              </a:spcBef>
              <a:spcAft>
                <a:spcPts val="0"/>
              </a:spcAft>
              <a:buClr>
                <a:schemeClr val="dk2"/>
              </a:buClr>
              <a:buSzPts val="1800"/>
              <a:buFont typeface="Arial"/>
              <a:buNone/>
            </a:pPr>
            <a:r>
              <a:t/>
            </a:r>
            <a:endParaRPr/>
          </a:p>
        </p:txBody>
      </p:sp>
      <p:sp>
        <p:nvSpPr>
          <p:cNvPr id="216" name="Google Shape;216;p56"/>
          <p:cNvSpPr txBox="1"/>
          <p:nvPr>
            <p:ph type="title"/>
          </p:nvPr>
        </p:nvSpPr>
        <p:spPr>
          <a:xfrm>
            <a:off x="527756" y="343246"/>
            <a:ext cx="8269941"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Arial"/>
              <a:buNone/>
            </a:pPr>
            <a:r>
              <a:rPr lang="et-EE"/>
              <a:t>Omaniku ootuste täitmine</a:t>
            </a:r>
            <a:endParaRPr/>
          </a:p>
        </p:txBody>
      </p:sp>
      <p:pic>
        <p:nvPicPr>
          <p:cNvPr id="217" name="Google Shape;217;p56"/>
          <p:cNvPicPr preferRelativeResize="0"/>
          <p:nvPr/>
        </p:nvPicPr>
        <p:blipFill rotWithShape="1">
          <a:blip r:embed="rId3">
            <a:alphaModFix/>
          </a:blip>
          <a:srcRect b="0" l="0" r="0" t="0"/>
          <a:stretch/>
        </p:blipFill>
        <p:spPr>
          <a:xfrm>
            <a:off x="7919001" y="90403"/>
            <a:ext cx="2981499" cy="2020888"/>
          </a:xfrm>
          <a:prstGeom prst="rect">
            <a:avLst/>
          </a:prstGeom>
          <a:noFill/>
          <a:ln>
            <a:noFill/>
          </a:ln>
        </p:spPr>
      </p:pic>
      <p:pic>
        <p:nvPicPr>
          <p:cNvPr id="218" name="Google Shape;218;p56"/>
          <p:cNvPicPr preferRelativeResize="0"/>
          <p:nvPr/>
        </p:nvPicPr>
        <p:blipFill rotWithShape="1">
          <a:blip r:embed="rId4">
            <a:alphaModFix/>
          </a:blip>
          <a:srcRect b="0" l="0" r="0" t="0"/>
          <a:stretch/>
        </p:blipFill>
        <p:spPr>
          <a:xfrm>
            <a:off x="8250920" y="5143562"/>
            <a:ext cx="1757972" cy="978321"/>
          </a:xfrm>
          <a:prstGeom prst="rect">
            <a:avLst/>
          </a:prstGeom>
          <a:noFill/>
          <a:ln>
            <a:noFill/>
          </a:ln>
        </p:spPr>
      </p:pic>
      <p:pic>
        <p:nvPicPr>
          <p:cNvPr descr="Pildiotsingu asq 2018 winner tulemus" id="219" name="Google Shape;219;p56"/>
          <p:cNvPicPr preferRelativeResize="0"/>
          <p:nvPr/>
        </p:nvPicPr>
        <p:blipFill rotWithShape="1">
          <a:blip r:embed="rId5">
            <a:alphaModFix/>
          </a:blip>
          <a:srcRect b="0" l="0" r="0" t="0"/>
          <a:stretch/>
        </p:blipFill>
        <p:spPr>
          <a:xfrm>
            <a:off x="272704" y="3914384"/>
            <a:ext cx="1225105" cy="2035175"/>
          </a:xfrm>
          <a:prstGeom prst="rect">
            <a:avLst/>
          </a:prstGeom>
          <a:noFill/>
          <a:ln>
            <a:noFill/>
          </a:ln>
        </p:spPr>
      </p:pic>
      <p:pic>
        <p:nvPicPr>
          <p:cNvPr id="220" name="Google Shape;220;p56"/>
          <p:cNvPicPr preferRelativeResize="0"/>
          <p:nvPr/>
        </p:nvPicPr>
        <p:blipFill rotWithShape="1">
          <a:blip r:embed="rId6">
            <a:alphaModFix/>
          </a:blip>
          <a:srcRect b="0" l="0" r="0" t="0"/>
          <a:stretch/>
        </p:blipFill>
        <p:spPr>
          <a:xfrm>
            <a:off x="6489585" y="2051395"/>
            <a:ext cx="4480189" cy="1871317"/>
          </a:xfrm>
          <a:prstGeom prst="rect">
            <a:avLst/>
          </a:prstGeom>
          <a:noFill/>
          <a:ln>
            <a:noFill/>
          </a:ln>
        </p:spPr>
      </p:pic>
      <p:pic>
        <p:nvPicPr>
          <p:cNvPr id="221" name="Google Shape;221;p56"/>
          <p:cNvPicPr preferRelativeResize="0"/>
          <p:nvPr/>
        </p:nvPicPr>
        <p:blipFill rotWithShape="1">
          <a:blip r:embed="rId7">
            <a:alphaModFix/>
          </a:blip>
          <a:srcRect b="0" l="0" r="0" t="0"/>
          <a:stretch/>
        </p:blipFill>
        <p:spPr>
          <a:xfrm>
            <a:off x="1562336" y="4665983"/>
            <a:ext cx="6371617" cy="1758823"/>
          </a:xfrm>
          <a:prstGeom prst="rect">
            <a:avLst/>
          </a:prstGeom>
          <a:noFill/>
          <a:ln>
            <a:noFill/>
          </a:ln>
        </p:spPr>
      </p:pic>
      <p:grpSp>
        <p:nvGrpSpPr>
          <p:cNvPr id="222" name="Google Shape;222;p56"/>
          <p:cNvGrpSpPr/>
          <p:nvPr/>
        </p:nvGrpSpPr>
        <p:grpSpPr>
          <a:xfrm>
            <a:off x="7219529" y="3609961"/>
            <a:ext cx="2914708" cy="1227352"/>
            <a:chOff x="5726730" y="3846384"/>
            <a:chExt cx="3364530" cy="1485900"/>
          </a:xfrm>
        </p:grpSpPr>
        <p:sp>
          <p:nvSpPr>
            <p:cNvPr id="223" name="Google Shape;223;p56"/>
            <p:cNvSpPr/>
            <p:nvPr/>
          </p:nvSpPr>
          <p:spPr>
            <a:xfrm>
              <a:off x="6534150" y="4962952"/>
              <a:ext cx="255711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t-EE" sz="1800" u="none" cap="none" strike="noStrike">
                  <a:solidFill>
                    <a:srgbClr val="888888"/>
                  </a:solidFill>
                  <a:latin typeface="Lato"/>
                  <a:ea typeface="Lato"/>
                  <a:cs typeface="Lato"/>
                  <a:sym typeface="Lato"/>
                </a:rPr>
                <a:t>Aasta Tarneahelategija</a:t>
              </a:r>
              <a:endParaRPr sz="1800">
                <a:solidFill>
                  <a:schemeClr val="dk1"/>
                </a:solidFill>
                <a:latin typeface="Lato"/>
                <a:ea typeface="Lato"/>
                <a:cs typeface="Lato"/>
                <a:sym typeface="Lato"/>
              </a:endParaRPr>
            </a:p>
          </p:txBody>
        </p:sp>
        <p:pic>
          <p:nvPicPr>
            <p:cNvPr descr="PROLOG" id="224" name="Google Shape;224;p56"/>
            <p:cNvPicPr preferRelativeResize="0"/>
            <p:nvPr/>
          </p:nvPicPr>
          <p:blipFill rotWithShape="1">
            <a:blip r:embed="rId8">
              <a:alphaModFix/>
            </a:blip>
            <a:srcRect b="0" l="0" r="0" t="0"/>
            <a:stretch/>
          </p:blipFill>
          <p:spPr>
            <a:xfrm>
              <a:off x="5726730" y="3846384"/>
              <a:ext cx="3238500" cy="1485900"/>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5" name="Shape 395"/>
        <p:cNvGrpSpPr/>
        <p:nvPr/>
      </p:nvGrpSpPr>
      <p:grpSpPr>
        <a:xfrm>
          <a:off x="0" y="0"/>
          <a:ext cx="0" cy="0"/>
          <a:chOff x="0" y="0"/>
          <a:chExt cx="0" cy="0"/>
        </a:xfrm>
      </p:grpSpPr>
      <p:sp>
        <p:nvSpPr>
          <p:cNvPr id="396" name="Google Shape;396;p74"/>
          <p:cNvSpPr txBox="1"/>
          <p:nvPr>
            <p:ph idx="1" type="body"/>
          </p:nvPr>
        </p:nvSpPr>
        <p:spPr>
          <a:xfrm>
            <a:off x="815340" y="1825625"/>
            <a:ext cx="10515600" cy="41941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000"/>
              <a:buNone/>
            </a:pPr>
            <a:r>
              <a:t/>
            </a:r>
            <a:endParaRPr sz="4000"/>
          </a:p>
          <a:p>
            <a:pPr indent="0" lvl="0" marL="0" rtl="0" algn="ctr">
              <a:lnSpc>
                <a:spcPct val="90000"/>
              </a:lnSpc>
              <a:spcBef>
                <a:spcPts val="1000"/>
              </a:spcBef>
              <a:spcAft>
                <a:spcPts val="0"/>
              </a:spcAft>
              <a:buClr>
                <a:schemeClr val="dk2"/>
              </a:buClr>
              <a:buSzPts val="4000"/>
              <a:buNone/>
            </a:pPr>
            <a:r>
              <a:rPr lang="et-EE" sz="4000"/>
              <a:t>Ühe euro lisandväärtuse kohta koguti Eestis 2017. aastal </a:t>
            </a:r>
            <a:r>
              <a:rPr b="1" lang="et-EE" sz="4000"/>
              <a:t>35 senti maksutulu</a:t>
            </a:r>
            <a:endParaRPr/>
          </a:p>
          <a:p>
            <a:pPr indent="0" lvl="0" marL="0" rtl="0" algn="ctr">
              <a:lnSpc>
                <a:spcPct val="90000"/>
              </a:lnSpc>
              <a:spcBef>
                <a:spcPts val="1000"/>
              </a:spcBef>
              <a:spcAft>
                <a:spcPts val="0"/>
              </a:spcAft>
              <a:buClr>
                <a:schemeClr val="dk2"/>
              </a:buClr>
              <a:buSzPts val="4000"/>
              <a:buNone/>
            </a:pPr>
            <a:r>
              <a:t/>
            </a:r>
            <a:endParaRPr b="1" sz="4000"/>
          </a:p>
          <a:p>
            <a:pPr indent="0" lvl="0" marL="0" rtl="0" algn="ctr">
              <a:lnSpc>
                <a:spcPct val="90000"/>
              </a:lnSpc>
              <a:spcBef>
                <a:spcPts val="1000"/>
              </a:spcBef>
              <a:spcAft>
                <a:spcPts val="0"/>
              </a:spcAft>
              <a:buClr>
                <a:schemeClr val="dk2"/>
              </a:buClr>
              <a:buSzPts val="4000"/>
              <a:buNone/>
            </a:pPr>
            <a:r>
              <a:rPr b="1" lang="et-EE" sz="4000"/>
              <a:t>Maksutulu lennuturisti kohta 138,25 eurot</a:t>
            </a:r>
            <a:endParaRPr b="1" sz="4000"/>
          </a:p>
        </p:txBody>
      </p:sp>
      <p:sp>
        <p:nvSpPr>
          <p:cNvPr id="397" name="Google Shape;397;p74"/>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Lato"/>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sp>
        <p:nvSpPr>
          <p:cNvPr id="403" name="Google Shape;403;p75"/>
          <p:cNvSpPr txBox="1"/>
          <p:nvPr>
            <p:ph idx="1" type="body"/>
          </p:nvPr>
        </p:nvSpPr>
        <p:spPr>
          <a:xfrm>
            <a:off x="838200" y="1825625"/>
            <a:ext cx="4874342" cy="41941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None/>
            </a:pPr>
            <a:r>
              <a:t/>
            </a:r>
            <a:endParaRPr b="1" sz="4400">
              <a:solidFill>
                <a:schemeClr val="lt2"/>
              </a:solidFill>
            </a:endParaRPr>
          </a:p>
          <a:p>
            <a:pPr indent="0" lvl="0" marL="0" rtl="0" algn="ctr">
              <a:lnSpc>
                <a:spcPct val="90000"/>
              </a:lnSpc>
              <a:spcBef>
                <a:spcPts val="1000"/>
              </a:spcBef>
              <a:spcAft>
                <a:spcPts val="0"/>
              </a:spcAft>
              <a:buClr>
                <a:schemeClr val="lt2"/>
              </a:buClr>
              <a:buSzPts val="7200"/>
              <a:buNone/>
            </a:pPr>
            <a:r>
              <a:rPr b="1" lang="et-EE" sz="7200">
                <a:solidFill>
                  <a:schemeClr val="lt2"/>
                </a:solidFill>
              </a:rPr>
              <a:t>209 </a:t>
            </a:r>
            <a:endParaRPr/>
          </a:p>
          <a:p>
            <a:pPr indent="0" lvl="0" marL="0" rtl="0" algn="ctr">
              <a:lnSpc>
                <a:spcPct val="90000"/>
              </a:lnSpc>
              <a:spcBef>
                <a:spcPts val="1000"/>
              </a:spcBef>
              <a:spcAft>
                <a:spcPts val="0"/>
              </a:spcAft>
              <a:buClr>
                <a:schemeClr val="lt2"/>
              </a:buClr>
              <a:buSzPts val="7200"/>
              <a:buNone/>
            </a:pPr>
            <a:r>
              <a:rPr b="1" lang="et-EE" sz="7200">
                <a:solidFill>
                  <a:schemeClr val="lt2"/>
                </a:solidFill>
              </a:rPr>
              <a:t>mln eurot</a:t>
            </a:r>
            <a:endParaRPr/>
          </a:p>
        </p:txBody>
      </p:sp>
      <p:sp>
        <p:nvSpPr>
          <p:cNvPr id="404" name="Google Shape;404;p75"/>
          <p:cNvSpPr txBox="1"/>
          <p:nvPr>
            <p:ph idx="2" type="body"/>
          </p:nvPr>
        </p:nvSpPr>
        <p:spPr>
          <a:xfrm>
            <a:off x="6479458" y="1825625"/>
            <a:ext cx="4874341" cy="41941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2"/>
              </a:buClr>
              <a:buSzPts val="1800"/>
              <a:buChar char="•"/>
            </a:pPr>
            <a:r>
              <a:rPr lang="et-EE"/>
              <a:t>Kui eeldada, et lennundus moodustab 2,6% SKPst ning üks euro SKPd toob riigieelarvesse 35 senti makse, siis laekus lennunduse mõjul Eesti maksutuludesse 2017. aastal 209 mln eurot.</a:t>
            </a:r>
            <a:endParaRPr/>
          </a:p>
          <a:p>
            <a:pPr indent="-228600" lvl="0" marL="228600" rtl="0" algn="l">
              <a:lnSpc>
                <a:spcPct val="90000"/>
              </a:lnSpc>
              <a:spcBef>
                <a:spcPts val="1000"/>
              </a:spcBef>
              <a:spcAft>
                <a:spcPts val="0"/>
              </a:spcAft>
              <a:buClr>
                <a:schemeClr val="dk2"/>
              </a:buClr>
              <a:buSzPts val="1800"/>
              <a:buChar char="•"/>
            </a:pPr>
            <a:r>
              <a:rPr lang="et-EE"/>
              <a:t>See on :</a:t>
            </a:r>
            <a:endParaRPr/>
          </a:p>
          <a:p>
            <a:pPr indent="-228600" lvl="1" marL="685800" rtl="0" algn="l">
              <a:lnSpc>
                <a:spcPct val="90000"/>
              </a:lnSpc>
              <a:spcBef>
                <a:spcPts val="500"/>
              </a:spcBef>
              <a:spcAft>
                <a:spcPts val="0"/>
              </a:spcAft>
              <a:buClr>
                <a:schemeClr val="dk2"/>
              </a:buClr>
              <a:buSzPts val="1800"/>
              <a:buChar char="•"/>
            </a:pPr>
            <a:r>
              <a:rPr b="1" lang="et-EE"/>
              <a:t>rohkem kui kogu maanteeameti  aastane investeeringute maht</a:t>
            </a:r>
            <a:endParaRPr/>
          </a:p>
          <a:p>
            <a:pPr indent="-228600" lvl="1" marL="685800" rtl="0" algn="l">
              <a:lnSpc>
                <a:spcPct val="90000"/>
              </a:lnSpc>
              <a:spcBef>
                <a:spcPts val="500"/>
              </a:spcBef>
              <a:spcAft>
                <a:spcPts val="0"/>
              </a:spcAft>
              <a:buClr>
                <a:schemeClr val="dk2"/>
              </a:buClr>
              <a:buSzPts val="1800"/>
              <a:buChar char="•"/>
            </a:pPr>
            <a:r>
              <a:rPr b="1" lang="et-EE"/>
              <a:t>5-kordne kiirabiteenuse</a:t>
            </a:r>
            <a:r>
              <a:rPr lang="et-EE"/>
              <a:t> osutamise kogumaksumus</a:t>
            </a:r>
            <a:endParaRPr/>
          </a:p>
          <a:p>
            <a:pPr indent="-228600" lvl="1" marL="685800" rtl="0" algn="l">
              <a:lnSpc>
                <a:spcPct val="90000"/>
              </a:lnSpc>
              <a:spcBef>
                <a:spcPts val="500"/>
              </a:spcBef>
              <a:spcAft>
                <a:spcPts val="0"/>
              </a:spcAft>
              <a:buClr>
                <a:schemeClr val="dk2"/>
              </a:buClr>
              <a:buSzPts val="1800"/>
              <a:buChar char="•"/>
            </a:pPr>
            <a:r>
              <a:rPr b="1" lang="et-EE"/>
              <a:t>rohkem kui kogu vanemahüvitise aastane maksumus</a:t>
            </a:r>
            <a:endParaRPr/>
          </a:p>
          <a:p>
            <a:pPr indent="-228600" lvl="1" marL="685800" rtl="0" algn="l">
              <a:lnSpc>
                <a:spcPct val="90000"/>
              </a:lnSpc>
              <a:spcBef>
                <a:spcPts val="500"/>
              </a:spcBef>
              <a:spcAft>
                <a:spcPts val="0"/>
              </a:spcAft>
              <a:buClr>
                <a:schemeClr val="dk2"/>
              </a:buClr>
              <a:buSzPts val="1800"/>
              <a:buChar char="•"/>
            </a:pPr>
            <a:r>
              <a:rPr lang="et-EE"/>
              <a:t>oluliselt rohkem kui </a:t>
            </a:r>
            <a:r>
              <a:rPr b="1" lang="et-EE"/>
              <a:t>kogu aastane keskkonnakaitse eelarve</a:t>
            </a:r>
            <a:endParaRPr/>
          </a:p>
        </p:txBody>
      </p:sp>
      <p:sp>
        <p:nvSpPr>
          <p:cNvPr id="405" name="Google Shape;405;p75"/>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Lato"/>
              <a:buNone/>
            </a:pPr>
            <a:r>
              <a:rPr lang="et-EE"/>
              <a:t>Lennunduse mõju Eesti maksutuludele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76"/>
          <p:cNvSpPr txBox="1"/>
          <p:nvPr>
            <p:ph idx="1" type="body"/>
          </p:nvPr>
        </p:nvSpPr>
        <p:spPr>
          <a:xfrm>
            <a:off x="838200" y="1825625"/>
            <a:ext cx="4735882" cy="41941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1800"/>
              <a:buNone/>
            </a:pPr>
            <a:r>
              <a:t/>
            </a:r>
            <a:endParaRPr/>
          </a:p>
          <a:p>
            <a:pPr indent="-228600" lvl="0" marL="228600" rtl="0" algn="l">
              <a:lnSpc>
                <a:spcPct val="90000"/>
              </a:lnSpc>
              <a:spcBef>
                <a:spcPts val="1000"/>
              </a:spcBef>
              <a:spcAft>
                <a:spcPts val="0"/>
              </a:spcAft>
              <a:buClr>
                <a:schemeClr val="dk2"/>
              </a:buClr>
              <a:buSzPts val="1800"/>
              <a:buChar char="•"/>
            </a:pPr>
            <a:r>
              <a:rPr lang="et-EE"/>
              <a:t>Lentso (2017) analüüsis tuuakse välja, et 100 000 lennureisija lisandumine kasvataks (eeldusel, et nende teenindamiseks rakendatakse täna kasutuseta olevat tööjõudu) SKPd 10 mln euro võrra.</a:t>
            </a:r>
            <a:endParaRPr/>
          </a:p>
          <a:p>
            <a:pPr indent="-228600" lvl="0" marL="228600" rtl="0" algn="l">
              <a:lnSpc>
                <a:spcPct val="90000"/>
              </a:lnSpc>
              <a:spcBef>
                <a:spcPts val="1000"/>
              </a:spcBef>
              <a:spcAft>
                <a:spcPts val="0"/>
              </a:spcAft>
              <a:buClr>
                <a:schemeClr val="dk2"/>
              </a:buClr>
              <a:buSzPts val="1800"/>
              <a:buChar char="•"/>
            </a:pPr>
            <a:r>
              <a:rPr lang="et-EE"/>
              <a:t>See tähendab, et maksutuludena tooks see riigi- ja kohalike omavalitsuste eelarvesse 3,5 mln eurot</a:t>
            </a:r>
            <a:endParaRPr/>
          </a:p>
        </p:txBody>
      </p:sp>
      <p:pic>
        <p:nvPicPr>
          <p:cNvPr id="412" name="Google Shape;412;p76"/>
          <p:cNvPicPr preferRelativeResize="0"/>
          <p:nvPr>
            <p:ph idx="2" type="body"/>
          </p:nvPr>
        </p:nvPicPr>
        <p:blipFill rotWithShape="1">
          <a:blip r:embed="rId3">
            <a:alphaModFix/>
          </a:blip>
          <a:srcRect b="0" l="0" r="0" t="0"/>
          <a:stretch/>
        </p:blipFill>
        <p:spPr>
          <a:xfrm>
            <a:off x="6480175" y="1839731"/>
            <a:ext cx="4873625" cy="3343002"/>
          </a:xfrm>
          <a:prstGeom prst="rect">
            <a:avLst/>
          </a:prstGeom>
          <a:noFill/>
          <a:ln>
            <a:noFill/>
          </a:ln>
        </p:spPr>
      </p:pic>
      <p:sp>
        <p:nvSpPr>
          <p:cNvPr id="413" name="Google Shape;413;p76"/>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Lato"/>
              <a:buNone/>
            </a:pPr>
            <a:r>
              <a:rPr lang="et-EE"/>
              <a:t>Mida tähendaks 100 000 lisanduvat reisijat Eesti maksutuludele?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77"/>
          <p:cNvSpPr txBox="1"/>
          <p:nvPr>
            <p:ph idx="1" type="body"/>
          </p:nvPr>
        </p:nvSpPr>
        <p:spPr>
          <a:xfrm>
            <a:off x="838200" y="838200"/>
            <a:ext cx="10515600" cy="41941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sz="3600"/>
          </a:p>
          <a:p>
            <a:pPr indent="0" lvl="0" marL="0" rtl="0" algn="ctr">
              <a:lnSpc>
                <a:spcPct val="90000"/>
              </a:lnSpc>
              <a:spcBef>
                <a:spcPts val="1000"/>
              </a:spcBef>
              <a:spcAft>
                <a:spcPts val="0"/>
              </a:spcAft>
              <a:buClr>
                <a:schemeClr val="dk2"/>
              </a:buClr>
              <a:buSzPts val="3600"/>
              <a:buNone/>
            </a:pPr>
            <a:r>
              <a:rPr lang="et-EE" sz="3600"/>
              <a:t>Heal lennuühendusel on arvestatav mõju Eesti majandusele ning sellesse tasub investeerida!</a:t>
            </a:r>
            <a:endParaRPr/>
          </a:p>
          <a:p>
            <a:pPr indent="0" lvl="0" marL="0" rtl="0" algn="ctr">
              <a:lnSpc>
                <a:spcPct val="90000"/>
              </a:lnSpc>
              <a:spcBef>
                <a:spcPts val="1000"/>
              </a:spcBef>
              <a:spcAft>
                <a:spcPts val="0"/>
              </a:spcAft>
              <a:buClr>
                <a:schemeClr val="dk2"/>
              </a:buClr>
              <a:buSzPts val="3600"/>
              <a:buNone/>
            </a:pPr>
            <a:r>
              <a:rPr b="1" lang="et-EE" sz="3600"/>
              <a:t>2,6 % SKP-st ehk 600 milj. aastas ning</a:t>
            </a:r>
            <a:endParaRPr b="1" sz="3600"/>
          </a:p>
          <a:p>
            <a:pPr indent="0" lvl="0" marL="0" rtl="0" algn="ctr">
              <a:lnSpc>
                <a:spcPct val="90000"/>
              </a:lnSpc>
              <a:spcBef>
                <a:spcPts val="1000"/>
              </a:spcBef>
              <a:spcAft>
                <a:spcPts val="0"/>
              </a:spcAft>
              <a:buClr>
                <a:schemeClr val="dk2"/>
              </a:buClr>
              <a:buSzPts val="3600"/>
              <a:buNone/>
            </a:pPr>
            <a:r>
              <a:rPr b="1" lang="et-EE" sz="3600"/>
              <a:t>3390 töökohta aast</a:t>
            </a:r>
            <a:r>
              <a:rPr lang="et-EE" sz="3600"/>
              <a:t>as</a:t>
            </a:r>
            <a:endParaRPr sz="3600"/>
          </a:p>
          <a:p>
            <a:pPr indent="0" lvl="0" marL="0" rtl="0" algn="ctr">
              <a:lnSpc>
                <a:spcPct val="90000"/>
              </a:lnSpc>
              <a:spcBef>
                <a:spcPts val="1000"/>
              </a:spcBef>
              <a:spcAft>
                <a:spcPts val="0"/>
              </a:spcAft>
              <a:buClr>
                <a:schemeClr val="dk2"/>
              </a:buClr>
              <a:buSzPts val="3600"/>
              <a:buNone/>
            </a:pPr>
            <a:r>
              <a:t/>
            </a:r>
            <a:endParaRPr sz="3600"/>
          </a:p>
          <a:p>
            <a:pPr indent="0" lvl="0" marL="0" rtl="0" algn="ctr">
              <a:lnSpc>
                <a:spcPct val="90000"/>
              </a:lnSpc>
              <a:spcBef>
                <a:spcPts val="1000"/>
              </a:spcBef>
              <a:spcAft>
                <a:spcPts val="0"/>
              </a:spcAft>
              <a:buClr>
                <a:schemeClr val="dk2"/>
              </a:buClr>
              <a:buSzPts val="3600"/>
              <a:buNone/>
            </a:pPr>
            <a:r>
              <a:rPr lang="et-EE" sz="3600"/>
              <a:t>+ 209 milj. maksutulu</a:t>
            </a:r>
            <a:endParaRPr sz="3600"/>
          </a:p>
        </p:txBody>
      </p:sp>
      <p:sp>
        <p:nvSpPr>
          <p:cNvPr id="420" name="Google Shape;420;p77"/>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Lato"/>
              <a:buNone/>
            </a:pPr>
            <a:r>
              <a:t/>
            </a:r>
            <a:endParaRPr/>
          </a:p>
        </p:txBody>
      </p:sp>
      <p:sp>
        <p:nvSpPr>
          <p:cNvPr id="421" name="Google Shape;421;p77"/>
          <p:cNvSpPr txBox="1"/>
          <p:nvPr/>
        </p:nvSpPr>
        <p:spPr>
          <a:xfrm>
            <a:off x="1000125" y="5657850"/>
            <a:ext cx="8472488"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Lato Light"/>
              <a:buNone/>
            </a:pPr>
            <a:r>
              <a:rPr b="0" i="0" lang="et-EE" sz="1800" u="none" cap="none" strike="noStrike">
                <a:solidFill>
                  <a:srgbClr val="000000"/>
                </a:solidFill>
                <a:latin typeface="Lato Light"/>
                <a:ea typeface="Lato Light"/>
                <a:cs typeface="Lato Light"/>
                <a:sym typeface="Lato Light"/>
              </a:rPr>
              <a:t>+100 tuh. Resijat +10 milj. SKP-sse ja + 3,5 milj. maksutulusid </a:t>
            </a:r>
            <a:endParaRPr b="0" i="0" sz="1800" u="none" cap="none" strike="noStrike">
              <a:solidFill>
                <a:srgbClr val="000000"/>
              </a:solidFill>
              <a:latin typeface="Lato Light"/>
              <a:ea typeface="Lato Light"/>
              <a:cs typeface="Lato Light"/>
              <a:sym typeface="Lato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78"/>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Lato"/>
              <a:buNone/>
            </a:pPr>
            <a:r>
              <a:rPr lang="et-EE"/>
              <a:t>Lennujaam arvudes 2019-2029</a:t>
            </a:r>
            <a:endParaRPr/>
          </a:p>
        </p:txBody>
      </p:sp>
      <p:sp>
        <p:nvSpPr>
          <p:cNvPr id="427" name="Google Shape;427;p78"/>
          <p:cNvSpPr txBox="1"/>
          <p:nvPr/>
        </p:nvSpPr>
        <p:spPr>
          <a:xfrm>
            <a:off x="891770" y="3377399"/>
            <a:ext cx="1149573" cy="569792"/>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b="0" i="0" lang="et-EE" sz="1600" u="none" cap="none" strike="noStrike">
                <a:solidFill>
                  <a:schemeClr val="dk1"/>
                </a:solidFill>
                <a:latin typeface="Arial"/>
                <a:ea typeface="Arial"/>
                <a:cs typeface="Arial"/>
                <a:sym typeface="Arial"/>
              </a:rPr>
              <a:t>Reisijat aastas</a:t>
            </a:r>
            <a:endParaRPr b="0" i="0" sz="1600" u="none" cap="none" strike="noStrike">
              <a:solidFill>
                <a:schemeClr val="dk1"/>
              </a:solidFill>
              <a:latin typeface="Arial"/>
              <a:ea typeface="Arial"/>
              <a:cs typeface="Arial"/>
              <a:sym typeface="Arial"/>
            </a:endParaRPr>
          </a:p>
        </p:txBody>
      </p:sp>
      <p:sp>
        <p:nvSpPr>
          <p:cNvPr id="428" name="Google Shape;428;p78"/>
          <p:cNvSpPr txBox="1"/>
          <p:nvPr/>
        </p:nvSpPr>
        <p:spPr>
          <a:xfrm>
            <a:off x="868617" y="2747410"/>
            <a:ext cx="1149573" cy="30577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lang="et-EE" sz="1600">
                <a:solidFill>
                  <a:schemeClr val="dk1"/>
                </a:solidFill>
                <a:latin typeface="Arial"/>
                <a:ea typeface="Arial"/>
                <a:cs typeface="Arial"/>
                <a:sym typeface="Arial"/>
              </a:rPr>
              <a:t>3,15</a:t>
            </a:r>
            <a:r>
              <a:rPr b="0" i="0" lang="et-EE" sz="1600" u="none" cap="none" strike="noStrike">
                <a:solidFill>
                  <a:schemeClr val="dk1"/>
                </a:solidFill>
                <a:latin typeface="Arial"/>
                <a:ea typeface="Arial"/>
                <a:cs typeface="Arial"/>
                <a:sym typeface="Arial"/>
              </a:rPr>
              <a:t> mln</a:t>
            </a:r>
            <a:endParaRPr b="0" i="0" sz="1600" u="none" cap="none" strike="noStrike">
              <a:solidFill>
                <a:schemeClr val="dk1"/>
              </a:solidFill>
              <a:latin typeface="Arial"/>
              <a:ea typeface="Arial"/>
              <a:cs typeface="Arial"/>
              <a:sym typeface="Arial"/>
            </a:endParaRPr>
          </a:p>
        </p:txBody>
      </p:sp>
      <p:pic>
        <p:nvPicPr>
          <p:cNvPr descr="tlj-pictograms-negative_toilet-men-women.ai" id="429" name="Google Shape;429;p78"/>
          <p:cNvPicPr preferRelativeResize="0"/>
          <p:nvPr/>
        </p:nvPicPr>
        <p:blipFill rotWithShape="1">
          <a:blip r:embed="rId3">
            <a:alphaModFix/>
          </a:blip>
          <a:srcRect b="0" l="0" r="0" t="0"/>
          <a:stretch/>
        </p:blipFill>
        <p:spPr>
          <a:xfrm>
            <a:off x="1137611" y="2194901"/>
            <a:ext cx="569802" cy="569792"/>
          </a:xfrm>
          <a:prstGeom prst="rect">
            <a:avLst/>
          </a:prstGeom>
          <a:noFill/>
          <a:ln>
            <a:noFill/>
          </a:ln>
        </p:spPr>
      </p:pic>
      <p:sp>
        <p:nvSpPr>
          <p:cNvPr id="430" name="Google Shape;430;p78"/>
          <p:cNvSpPr/>
          <p:nvPr/>
        </p:nvSpPr>
        <p:spPr>
          <a:xfrm>
            <a:off x="871683" y="2113658"/>
            <a:ext cx="1124173" cy="1124173"/>
          </a:xfrm>
          <a:prstGeom prst="ellipse">
            <a:avLst/>
          </a:prstGeom>
          <a:noFill/>
          <a:ln cap="flat" cmpd="sng" w="38100">
            <a:solidFill>
              <a:schemeClr val="dk1"/>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Lato Light"/>
              <a:ea typeface="Lato Light"/>
              <a:cs typeface="Lato Light"/>
              <a:sym typeface="Lato Light"/>
            </a:endParaRPr>
          </a:p>
        </p:txBody>
      </p:sp>
      <p:pic>
        <p:nvPicPr>
          <p:cNvPr descr="tlj-pictograms-negative_shop.ai" id="431" name="Google Shape;431;p78"/>
          <p:cNvPicPr preferRelativeResize="0"/>
          <p:nvPr/>
        </p:nvPicPr>
        <p:blipFill rotWithShape="1">
          <a:blip r:embed="rId4">
            <a:alphaModFix/>
          </a:blip>
          <a:srcRect b="0" l="0" r="0" t="0"/>
          <a:stretch/>
        </p:blipFill>
        <p:spPr>
          <a:xfrm>
            <a:off x="2696716" y="2153431"/>
            <a:ext cx="720001" cy="719982"/>
          </a:xfrm>
          <a:prstGeom prst="rect">
            <a:avLst/>
          </a:prstGeom>
          <a:noFill/>
          <a:ln>
            <a:noFill/>
          </a:ln>
        </p:spPr>
      </p:pic>
      <p:sp>
        <p:nvSpPr>
          <p:cNvPr id="432" name="Google Shape;432;p78"/>
          <p:cNvSpPr/>
          <p:nvPr/>
        </p:nvSpPr>
        <p:spPr>
          <a:xfrm>
            <a:off x="2494630" y="2090753"/>
            <a:ext cx="1124173" cy="1124173"/>
          </a:xfrm>
          <a:prstGeom prst="ellipse">
            <a:avLst/>
          </a:prstGeom>
          <a:noFill/>
          <a:ln cap="flat" cmpd="sng" w="38100">
            <a:solidFill>
              <a:schemeClr val="dk1"/>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Lato Light"/>
              <a:ea typeface="Lato Light"/>
              <a:cs typeface="Lato Light"/>
              <a:sym typeface="Lato Light"/>
            </a:endParaRPr>
          </a:p>
        </p:txBody>
      </p:sp>
      <p:sp>
        <p:nvSpPr>
          <p:cNvPr id="433" name="Google Shape;433;p78"/>
          <p:cNvSpPr txBox="1"/>
          <p:nvPr/>
        </p:nvSpPr>
        <p:spPr>
          <a:xfrm>
            <a:off x="2499139" y="2735731"/>
            <a:ext cx="1149573" cy="30577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lang="et-EE" sz="1600">
                <a:solidFill>
                  <a:schemeClr val="dk1"/>
                </a:solidFill>
                <a:latin typeface="Arial"/>
                <a:ea typeface="Arial"/>
                <a:cs typeface="Arial"/>
                <a:sym typeface="Arial"/>
              </a:rPr>
              <a:t>11 000t</a:t>
            </a:r>
            <a:endParaRPr b="0" i="0" sz="1600" u="none" cap="none" strike="noStrike">
              <a:solidFill>
                <a:schemeClr val="dk1"/>
              </a:solidFill>
              <a:latin typeface="Arial"/>
              <a:ea typeface="Arial"/>
              <a:cs typeface="Arial"/>
              <a:sym typeface="Arial"/>
            </a:endParaRPr>
          </a:p>
        </p:txBody>
      </p:sp>
      <p:sp>
        <p:nvSpPr>
          <p:cNvPr id="434" name="Google Shape;434;p78"/>
          <p:cNvSpPr txBox="1"/>
          <p:nvPr/>
        </p:nvSpPr>
        <p:spPr>
          <a:xfrm>
            <a:off x="2470004" y="3325003"/>
            <a:ext cx="1149573" cy="569792"/>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b="0" i="0" lang="et-EE" sz="1600" u="none" cap="none" strike="noStrike">
                <a:solidFill>
                  <a:schemeClr val="dk1"/>
                </a:solidFill>
                <a:latin typeface="Arial"/>
                <a:ea typeface="Arial"/>
                <a:cs typeface="Arial"/>
                <a:sym typeface="Arial"/>
              </a:rPr>
              <a:t>Cargo</a:t>
            </a:r>
            <a:endParaRPr b="0" i="0" sz="1600" u="none" cap="none" strike="noStrike">
              <a:solidFill>
                <a:schemeClr val="dk1"/>
              </a:solidFill>
              <a:latin typeface="Arial"/>
              <a:ea typeface="Arial"/>
              <a:cs typeface="Arial"/>
              <a:sym typeface="Arial"/>
            </a:endParaRPr>
          </a:p>
        </p:txBody>
      </p:sp>
      <p:sp>
        <p:nvSpPr>
          <p:cNvPr id="435" name="Google Shape;435;p78"/>
          <p:cNvSpPr txBox="1"/>
          <p:nvPr/>
        </p:nvSpPr>
        <p:spPr>
          <a:xfrm>
            <a:off x="4180800" y="3361482"/>
            <a:ext cx="1149573" cy="569792"/>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b="0" i="0" lang="et-EE" sz="1600" u="none" cap="none" strike="noStrike">
                <a:solidFill>
                  <a:schemeClr val="dk1"/>
                </a:solidFill>
                <a:latin typeface="Arial"/>
                <a:ea typeface="Arial"/>
                <a:cs typeface="Arial"/>
                <a:sym typeface="Arial"/>
              </a:rPr>
              <a:t>Käive</a:t>
            </a:r>
            <a:endParaRPr b="0" i="0" sz="1600" u="none" cap="none" strike="noStrike">
              <a:solidFill>
                <a:schemeClr val="dk1"/>
              </a:solidFill>
              <a:latin typeface="Arial"/>
              <a:ea typeface="Arial"/>
              <a:cs typeface="Arial"/>
              <a:sym typeface="Arial"/>
            </a:endParaRPr>
          </a:p>
        </p:txBody>
      </p:sp>
      <p:sp>
        <p:nvSpPr>
          <p:cNvPr id="436" name="Google Shape;436;p78"/>
          <p:cNvSpPr txBox="1"/>
          <p:nvPr/>
        </p:nvSpPr>
        <p:spPr>
          <a:xfrm>
            <a:off x="4112161" y="2731493"/>
            <a:ext cx="1149573" cy="30577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lang="et-EE" sz="1600">
                <a:solidFill>
                  <a:schemeClr val="dk1"/>
                </a:solidFill>
                <a:latin typeface="Arial"/>
                <a:ea typeface="Arial"/>
                <a:cs typeface="Arial"/>
                <a:sym typeface="Arial"/>
              </a:rPr>
              <a:t>33,5 mln</a:t>
            </a:r>
            <a:endParaRPr b="0" i="0" sz="1600" u="none" cap="none" strike="noStrike">
              <a:solidFill>
                <a:schemeClr val="dk1"/>
              </a:solidFill>
              <a:latin typeface="Arial"/>
              <a:ea typeface="Arial"/>
              <a:cs typeface="Arial"/>
              <a:sym typeface="Arial"/>
            </a:endParaRPr>
          </a:p>
        </p:txBody>
      </p:sp>
      <p:pic>
        <p:nvPicPr>
          <p:cNvPr descr="tlj-pictograms-negative_toilet-men-women.ai" id="437" name="Google Shape;437;p78"/>
          <p:cNvPicPr preferRelativeResize="0"/>
          <p:nvPr/>
        </p:nvPicPr>
        <p:blipFill rotWithShape="1">
          <a:blip r:embed="rId3">
            <a:alphaModFix/>
          </a:blip>
          <a:srcRect b="0" l="0" r="0" t="0"/>
          <a:stretch/>
        </p:blipFill>
        <p:spPr>
          <a:xfrm>
            <a:off x="4381156" y="2168279"/>
            <a:ext cx="569801" cy="569792"/>
          </a:xfrm>
          <a:prstGeom prst="rect">
            <a:avLst/>
          </a:prstGeom>
          <a:noFill/>
          <a:ln>
            <a:noFill/>
          </a:ln>
        </p:spPr>
      </p:pic>
      <p:sp>
        <p:nvSpPr>
          <p:cNvPr id="438" name="Google Shape;438;p78"/>
          <p:cNvSpPr/>
          <p:nvPr/>
        </p:nvSpPr>
        <p:spPr>
          <a:xfrm>
            <a:off x="4127928" y="2109574"/>
            <a:ext cx="1124173" cy="1124173"/>
          </a:xfrm>
          <a:prstGeom prst="ellipse">
            <a:avLst/>
          </a:prstGeom>
          <a:noFill/>
          <a:ln cap="flat" cmpd="sng" w="38100">
            <a:solidFill>
              <a:schemeClr val="dk1"/>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Lato Light"/>
              <a:ea typeface="Lato Light"/>
              <a:cs typeface="Lato Light"/>
              <a:sym typeface="Lato Light"/>
            </a:endParaRPr>
          </a:p>
        </p:txBody>
      </p:sp>
      <p:pic>
        <p:nvPicPr>
          <p:cNvPr id="439" name="Google Shape;439;p78"/>
          <p:cNvPicPr preferRelativeResize="0"/>
          <p:nvPr/>
        </p:nvPicPr>
        <p:blipFill rotWithShape="1">
          <a:blip r:embed="rId5">
            <a:alphaModFix/>
          </a:blip>
          <a:srcRect b="0" l="0" r="0" t="0"/>
          <a:stretch/>
        </p:blipFill>
        <p:spPr>
          <a:xfrm>
            <a:off x="4392025" y="2248482"/>
            <a:ext cx="516211" cy="516211"/>
          </a:xfrm>
          <a:prstGeom prst="rect">
            <a:avLst/>
          </a:prstGeom>
          <a:noFill/>
          <a:ln>
            <a:noFill/>
          </a:ln>
        </p:spPr>
      </p:pic>
      <p:sp>
        <p:nvSpPr>
          <p:cNvPr id="440" name="Google Shape;440;p78"/>
          <p:cNvSpPr txBox="1"/>
          <p:nvPr/>
        </p:nvSpPr>
        <p:spPr>
          <a:xfrm>
            <a:off x="7449233" y="3354495"/>
            <a:ext cx="1039698" cy="56979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b="0" i="0" lang="et-EE" sz="1600" u="none" cap="none" strike="noStrike">
                <a:solidFill>
                  <a:schemeClr val="dk1"/>
                </a:solidFill>
                <a:latin typeface="Arial"/>
                <a:ea typeface="Arial"/>
                <a:cs typeface="Arial"/>
                <a:sym typeface="Arial"/>
              </a:rPr>
              <a:t>Kasum</a:t>
            </a:r>
            <a:endParaRPr b="0" i="0" sz="1600" u="none" cap="none" strike="noStrike">
              <a:solidFill>
                <a:schemeClr val="dk1"/>
              </a:solidFill>
              <a:latin typeface="Arial"/>
              <a:ea typeface="Arial"/>
              <a:cs typeface="Arial"/>
              <a:sym typeface="Arial"/>
            </a:endParaRPr>
          </a:p>
        </p:txBody>
      </p:sp>
      <p:sp>
        <p:nvSpPr>
          <p:cNvPr id="441" name="Google Shape;441;p78"/>
          <p:cNvSpPr/>
          <p:nvPr/>
        </p:nvSpPr>
        <p:spPr>
          <a:xfrm>
            <a:off x="7382146" y="2092363"/>
            <a:ext cx="1124173" cy="1124173"/>
          </a:xfrm>
          <a:prstGeom prst="ellipse">
            <a:avLst/>
          </a:prstGeom>
          <a:noFill/>
          <a:ln cap="flat" cmpd="sng" w="38100">
            <a:solidFill>
              <a:schemeClr val="dk1"/>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Lato Light"/>
              <a:ea typeface="Lato Light"/>
              <a:cs typeface="Lato Light"/>
              <a:sym typeface="Lato Light"/>
            </a:endParaRPr>
          </a:p>
        </p:txBody>
      </p:sp>
      <p:sp>
        <p:nvSpPr>
          <p:cNvPr id="442" name="Google Shape;442;p78"/>
          <p:cNvSpPr txBox="1"/>
          <p:nvPr/>
        </p:nvSpPr>
        <p:spPr>
          <a:xfrm>
            <a:off x="7348555" y="2737341"/>
            <a:ext cx="1149573" cy="30577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lang="et-EE" sz="1600">
                <a:solidFill>
                  <a:schemeClr val="dk1"/>
                </a:solidFill>
                <a:latin typeface="Arial"/>
                <a:ea typeface="Arial"/>
                <a:cs typeface="Arial"/>
                <a:sym typeface="Arial"/>
              </a:rPr>
              <a:t>7,3 mln</a:t>
            </a:r>
            <a:endParaRPr b="0" i="0" sz="1600" u="none" cap="none" strike="noStrike">
              <a:solidFill>
                <a:schemeClr val="dk1"/>
              </a:solidFill>
              <a:latin typeface="Arial"/>
              <a:ea typeface="Arial"/>
              <a:cs typeface="Arial"/>
              <a:sym typeface="Arial"/>
            </a:endParaRPr>
          </a:p>
        </p:txBody>
      </p:sp>
      <p:sp>
        <p:nvSpPr>
          <p:cNvPr id="443" name="Google Shape;443;p78"/>
          <p:cNvSpPr txBox="1"/>
          <p:nvPr/>
        </p:nvSpPr>
        <p:spPr>
          <a:xfrm>
            <a:off x="5795115" y="3342934"/>
            <a:ext cx="1149573" cy="569792"/>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lang="et-EE" sz="1600">
                <a:solidFill>
                  <a:schemeClr val="dk1"/>
                </a:solidFill>
                <a:latin typeface="Arial"/>
                <a:ea typeface="Arial"/>
                <a:cs typeface="Arial"/>
                <a:sym typeface="Arial"/>
              </a:rPr>
              <a:t>Käibe jaotus</a:t>
            </a:r>
            <a:endParaRPr b="0" i="0" sz="1600" u="none" cap="none" strike="noStrike">
              <a:solidFill>
                <a:schemeClr val="dk1"/>
              </a:solidFill>
              <a:latin typeface="Arial"/>
              <a:ea typeface="Arial"/>
              <a:cs typeface="Arial"/>
              <a:sym typeface="Arial"/>
            </a:endParaRPr>
          </a:p>
        </p:txBody>
      </p:sp>
      <p:sp>
        <p:nvSpPr>
          <p:cNvPr id="444" name="Google Shape;444;p78"/>
          <p:cNvSpPr txBox="1"/>
          <p:nvPr/>
        </p:nvSpPr>
        <p:spPr>
          <a:xfrm>
            <a:off x="5771962" y="2272935"/>
            <a:ext cx="1149573" cy="74578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b="1" lang="et-EE" sz="1600">
                <a:solidFill>
                  <a:schemeClr val="dk1"/>
                </a:solidFill>
                <a:latin typeface="Arial"/>
                <a:ea typeface="Arial"/>
                <a:cs typeface="Arial"/>
                <a:sym typeface="Arial"/>
              </a:rPr>
              <a:t>50/50</a:t>
            </a:r>
            <a:endParaRPr b="1" i="0" sz="1600" u="none" cap="none" strike="noStrike">
              <a:solidFill>
                <a:schemeClr val="dk1"/>
              </a:solidFill>
              <a:latin typeface="Arial"/>
              <a:ea typeface="Arial"/>
              <a:cs typeface="Arial"/>
              <a:sym typeface="Arial"/>
            </a:endParaRPr>
          </a:p>
        </p:txBody>
      </p:sp>
      <p:sp>
        <p:nvSpPr>
          <p:cNvPr id="445" name="Google Shape;445;p78"/>
          <p:cNvSpPr/>
          <p:nvPr/>
        </p:nvSpPr>
        <p:spPr>
          <a:xfrm>
            <a:off x="5775028" y="2079193"/>
            <a:ext cx="1124173" cy="1124173"/>
          </a:xfrm>
          <a:prstGeom prst="ellipse">
            <a:avLst/>
          </a:prstGeom>
          <a:noFill/>
          <a:ln cap="flat" cmpd="sng" w="38100">
            <a:solidFill>
              <a:schemeClr val="dk1"/>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Light"/>
              <a:ea typeface="Lato Light"/>
              <a:cs typeface="Lato Light"/>
              <a:sym typeface="Lato Light"/>
            </a:endParaRPr>
          </a:p>
        </p:txBody>
      </p:sp>
      <p:sp>
        <p:nvSpPr>
          <p:cNvPr id="446" name="Google Shape;446;p78"/>
          <p:cNvSpPr txBox="1"/>
          <p:nvPr/>
        </p:nvSpPr>
        <p:spPr>
          <a:xfrm>
            <a:off x="896279" y="5573802"/>
            <a:ext cx="1149573" cy="569792"/>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b="0" i="0" lang="et-EE" sz="1600" u="none" cap="none" strike="noStrike">
                <a:solidFill>
                  <a:schemeClr val="dk1"/>
                </a:solidFill>
                <a:latin typeface="Arial"/>
                <a:ea typeface="Arial"/>
                <a:cs typeface="Arial"/>
                <a:sym typeface="Arial"/>
              </a:rPr>
              <a:t>Reisijat aastas</a:t>
            </a:r>
            <a:endParaRPr b="0" i="0" sz="1600" u="none" cap="none" strike="noStrike">
              <a:solidFill>
                <a:schemeClr val="dk1"/>
              </a:solidFill>
              <a:latin typeface="Arial"/>
              <a:ea typeface="Arial"/>
              <a:cs typeface="Arial"/>
              <a:sym typeface="Arial"/>
            </a:endParaRPr>
          </a:p>
        </p:txBody>
      </p:sp>
      <p:sp>
        <p:nvSpPr>
          <p:cNvPr id="447" name="Google Shape;447;p78"/>
          <p:cNvSpPr txBox="1"/>
          <p:nvPr/>
        </p:nvSpPr>
        <p:spPr>
          <a:xfrm>
            <a:off x="873126" y="4943813"/>
            <a:ext cx="1149573" cy="30577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lang="et-EE" sz="1600">
                <a:solidFill>
                  <a:schemeClr val="dk1"/>
                </a:solidFill>
                <a:latin typeface="Arial"/>
                <a:ea typeface="Arial"/>
                <a:cs typeface="Arial"/>
                <a:sym typeface="Arial"/>
              </a:rPr>
              <a:t>5</a:t>
            </a:r>
            <a:r>
              <a:rPr b="0" i="0" lang="et-EE" sz="1600" u="none" cap="none" strike="noStrike">
                <a:solidFill>
                  <a:schemeClr val="dk1"/>
                </a:solidFill>
                <a:latin typeface="Arial"/>
                <a:ea typeface="Arial"/>
                <a:cs typeface="Arial"/>
                <a:sym typeface="Arial"/>
              </a:rPr>
              <a:t> mlm</a:t>
            </a:r>
            <a:endParaRPr b="0" i="0" sz="1600" u="none" cap="none" strike="noStrike">
              <a:solidFill>
                <a:schemeClr val="dk1"/>
              </a:solidFill>
              <a:latin typeface="Arial"/>
              <a:ea typeface="Arial"/>
              <a:cs typeface="Arial"/>
              <a:sym typeface="Arial"/>
            </a:endParaRPr>
          </a:p>
        </p:txBody>
      </p:sp>
      <p:pic>
        <p:nvPicPr>
          <p:cNvPr descr="tlj-pictograms-negative_toilet-men-women.ai" id="448" name="Google Shape;448;p78"/>
          <p:cNvPicPr preferRelativeResize="0"/>
          <p:nvPr/>
        </p:nvPicPr>
        <p:blipFill rotWithShape="1">
          <a:blip r:embed="rId3">
            <a:alphaModFix/>
          </a:blip>
          <a:srcRect b="0" l="0" r="0" t="0"/>
          <a:stretch/>
        </p:blipFill>
        <p:spPr>
          <a:xfrm>
            <a:off x="1142120" y="4391304"/>
            <a:ext cx="569802" cy="569792"/>
          </a:xfrm>
          <a:prstGeom prst="rect">
            <a:avLst/>
          </a:prstGeom>
          <a:noFill/>
          <a:ln>
            <a:noFill/>
          </a:ln>
        </p:spPr>
      </p:pic>
      <p:sp>
        <p:nvSpPr>
          <p:cNvPr id="449" name="Google Shape;449;p78"/>
          <p:cNvSpPr/>
          <p:nvPr/>
        </p:nvSpPr>
        <p:spPr>
          <a:xfrm>
            <a:off x="876192" y="4310061"/>
            <a:ext cx="1124173" cy="1124173"/>
          </a:xfrm>
          <a:prstGeom prst="ellipse">
            <a:avLst/>
          </a:prstGeom>
          <a:noFill/>
          <a:ln cap="flat" cmpd="sng" w="38100">
            <a:solidFill>
              <a:schemeClr val="dk1"/>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Light"/>
              <a:ea typeface="Lato Light"/>
              <a:cs typeface="Lato Light"/>
              <a:sym typeface="Lato Light"/>
            </a:endParaRPr>
          </a:p>
        </p:txBody>
      </p:sp>
      <p:pic>
        <p:nvPicPr>
          <p:cNvPr descr="tlj-pictograms-negative_shop.ai" id="450" name="Google Shape;450;p78"/>
          <p:cNvPicPr preferRelativeResize="0"/>
          <p:nvPr/>
        </p:nvPicPr>
        <p:blipFill rotWithShape="1">
          <a:blip r:embed="rId4">
            <a:alphaModFix/>
          </a:blip>
          <a:srcRect b="0" l="0" r="0" t="0"/>
          <a:stretch/>
        </p:blipFill>
        <p:spPr>
          <a:xfrm>
            <a:off x="2701225" y="4349834"/>
            <a:ext cx="720001" cy="719982"/>
          </a:xfrm>
          <a:prstGeom prst="rect">
            <a:avLst/>
          </a:prstGeom>
          <a:noFill/>
          <a:ln>
            <a:noFill/>
          </a:ln>
        </p:spPr>
      </p:pic>
      <p:sp>
        <p:nvSpPr>
          <p:cNvPr id="451" name="Google Shape;451;p78"/>
          <p:cNvSpPr/>
          <p:nvPr/>
        </p:nvSpPr>
        <p:spPr>
          <a:xfrm>
            <a:off x="2499139" y="4287156"/>
            <a:ext cx="1124173" cy="1124173"/>
          </a:xfrm>
          <a:prstGeom prst="ellipse">
            <a:avLst/>
          </a:prstGeom>
          <a:noFill/>
          <a:ln cap="flat" cmpd="sng" w="38100">
            <a:solidFill>
              <a:schemeClr val="dk1"/>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Light"/>
              <a:ea typeface="Lato Light"/>
              <a:cs typeface="Lato Light"/>
              <a:sym typeface="Lato Light"/>
            </a:endParaRPr>
          </a:p>
        </p:txBody>
      </p:sp>
      <p:sp>
        <p:nvSpPr>
          <p:cNvPr id="452" name="Google Shape;452;p78"/>
          <p:cNvSpPr txBox="1"/>
          <p:nvPr/>
        </p:nvSpPr>
        <p:spPr>
          <a:xfrm>
            <a:off x="2503648" y="4932134"/>
            <a:ext cx="1149573" cy="30577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lang="et-EE" sz="1600">
                <a:solidFill>
                  <a:schemeClr val="dk1"/>
                </a:solidFill>
                <a:latin typeface="Arial"/>
                <a:ea typeface="Arial"/>
                <a:cs typeface="Arial"/>
                <a:sym typeface="Arial"/>
              </a:rPr>
              <a:t>100 000t</a:t>
            </a:r>
            <a:endParaRPr b="0" i="0" sz="1600" u="none" cap="none" strike="noStrike">
              <a:solidFill>
                <a:schemeClr val="dk1"/>
              </a:solidFill>
              <a:latin typeface="Arial"/>
              <a:ea typeface="Arial"/>
              <a:cs typeface="Arial"/>
              <a:sym typeface="Arial"/>
            </a:endParaRPr>
          </a:p>
        </p:txBody>
      </p:sp>
      <p:sp>
        <p:nvSpPr>
          <p:cNvPr id="453" name="Google Shape;453;p78"/>
          <p:cNvSpPr txBox="1"/>
          <p:nvPr/>
        </p:nvSpPr>
        <p:spPr>
          <a:xfrm>
            <a:off x="2474513" y="5521406"/>
            <a:ext cx="1149573" cy="569792"/>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b="0" i="0" lang="et-EE" sz="1600" u="none" cap="none" strike="noStrike">
                <a:solidFill>
                  <a:schemeClr val="dk1"/>
                </a:solidFill>
                <a:latin typeface="Arial"/>
                <a:ea typeface="Arial"/>
                <a:cs typeface="Arial"/>
                <a:sym typeface="Arial"/>
              </a:rPr>
              <a:t>Cargo</a:t>
            </a:r>
            <a:endParaRPr b="0" i="0" sz="1600" u="none" cap="none" strike="noStrike">
              <a:solidFill>
                <a:schemeClr val="dk1"/>
              </a:solidFill>
              <a:latin typeface="Arial"/>
              <a:ea typeface="Arial"/>
              <a:cs typeface="Arial"/>
              <a:sym typeface="Arial"/>
            </a:endParaRPr>
          </a:p>
        </p:txBody>
      </p:sp>
      <p:sp>
        <p:nvSpPr>
          <p:cNvPr id="454" name="Google Shape;454;p78"/>
          <p:cNvSpPr txBox="1"/>
          <p:nvPr/>
        </p:nvSpPr>
        <p:spPr>
          <a:xfrm>
            <a:off x="4185309" y="5557885"/>
            <a:ext cx="1149573" cy="569792"/>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b="0" i="0" lang="et-EE" sz="1600" u="none" cap="none" strike="noStrike">
                <a:solidFill>
                  <a:schemeClr val="dk1"/>
                </a:solidFill>
                <a:latin typeface="Arial"/>
                <a:ea typeface="Arial"/>
                <a:cs typeface="Arial"/>
                <a:sym typeface="Arial"/>
              </a:rPr>
              <a:t>Käive</a:t>
            </a:r>
            <a:endParaRPr b="0" i="0" sz="1600" u="none" cap="none" strike="noStrike">
              <a:solidFill>
                <a:schemeClr val="dk1"/>
              </a:solidFill>
              <a:latin typeface="Arial"/>
              <a:ea typeface="Arial"/>
              <a:cs typeface="Arial"/>
              <a:sym typeface="Arial"/>
            </a:endParaRPr>
          </a:p>
        </p:txBody>
      </p:sp>
      <p:sp>
        <p:nvSpPr>
          <p:cNvPr id="455" name="Google Shape;455;p78"/>
          <p:cNvSpPr txBox="1"/>
          <p:nvPr/>
        </p:nvSpPr>
        <p:spPr>
          <a:xfrm>
            <a:off x="4116670" y="4927896"/>
            <a:ext cx="1149573" cy="30577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lang="et-EE" sz="1600">
                <a:solidFill>
                  <a:schemeClr val="dk1"/>
                </a:solidFill>
                <a:latin typeface="Arial"/>
                <a:ea typeface="Arial"/>
                <a:cs typeface="Arial"/>
                <a:sym typeface="Arial"/>
              </a:rPr>
              <a:t>70 mln</a:t>
            </a:r>
            <a:endParaRPr b="0" i="0" sz="1600" u="none" cap="none" strike="noStrike">
              <a:solidFill>
                <a:schemeClr val="dk1"/>
              </a:solidFill>
              <a:latin typeface="Arial"/>
              <a:ea typeface="Arial"/>
              <a:cs typeface="Arial"/>
              <a:sym typeface="Arial"/>
            </a:endParaRPr>
          </a:p>
        </p:txBody>
      </p:sp>
      <p:pic>
        <p:nvPicPr>
          <p:cNvPr descr="tlj-pictograms-negative_toilet-men-women.ai" id="456" name="Google Shape;456;p78"/>
          <p:cNvPicPr preferRelativeResize="0"/>
          <p:nvPr/>
        </p:nvPicPr>
        <p:blipFill rotWithShape="1">
          <a:blip r:embed="rId3">
            <a:alphaModFix/>
          </a:blip>
          <a:srcRect b="0" l="0" r="0" t="0"/>
          <a:stretch/>
        </p:blipFill>
        <p:spPr>
          <a:xfrm>
            <a:off x="4385665" y="4364682"/>
            <a:ext cx="569801" cy="569792"/>
          </a:xfrm>
          <a:prstGeom prst="rect">
            <a:avLst/>
          </a:prstGeom>
          <a:noFill/>
          <a:ln>
            <a:noFill/>
          </a:ln>
        </p:spPr>
      </p:pic>
      <p:sp>
        <p:nvSpPr>
          <p:cNvPr id="457" name="Google Shape;457;p78"/>
          <p:cNvSpPr/>
          <p:nvPr/>
        </p:nvSpPr>
        <p:spPr>
          <a:xfrm>
            <a:off x="4132437" y="4294144"/>
            <a:ext cx="1124173" cy="1124173"/>
          </a:xfrm>
          <a:prstGeom prst="ellipse">
            <a:avLst/>
          </a:prstGeom>
          <a:noFill/>
          <a:ln cap="flat" cmpd="sng" w="38100">
            <a:solidFill>
              <a:schemeClr val="dk1"/>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Light"/>
              <a:ea typeface="Lato Light"/>
              <a:cs typeface="Lato Light"/>
              <a:sym typeface="Lato Light"/>
            </a:endParaRPr>
          </a:p>
        </p:txBody>
      </p:sp>
      <p:pic>
        <p:nvPicPr>
          <p:cNvPr id="458" name="Google Shape;458;p78"/>
          <p:cNvPicPr preferRelativeResize="0"/>
          <p:nvPr/>
        </p:nvPicPr>
        <p:blipFill rotWithShape="1">
          <a:blip r:embed="rId5">
            <a:alphaModFix/>
          </a:blip>
          <a:srcRect b="0" l="0" r="0" t="0"/>
          <a:stretch/>
        </p:blipFill>
        <p:spPr>
          <a:xfrm>
            <a:off x="4396534" y="4444885"/>
            <a:ext cx="516211" cy="516211"/>
          </a:xfrm>
          <a:prstGeom prst="rect">
            <a:avLst/>
          </a:prstGeom>
          <a:noFill/>
          <a:ln>
            <a:noFill/>
          </a:ln>
        </p:spPr>
      </p:pic>
      <p:sp>
        <p:nvSpPr>
          <p:cNvPr id="459" name="Google Shape;459;p78"/>
          <p:cNvSpPr txBox="1"/>
          <p:nvPr/>
        </p:nvSpPr>
        <p:spPr>
          <a:xfrm>
            <a:off x="7453742" y="5550898"/>
            <a:ext cx="1039698" cy="56979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b="0" i="0" lang="et-EE" sz="1600" u="none" cap="none" strike="noStrike">
                <a:solidFill>
                  <a:schemeClr val="dk1"/>
                </a:solidFill>
                <a:latin typeface="Arial"/>
                <a:ea typeface="Arial"/>
                <a:cs typeface="Arial"/>
                <a:sym typeface="Arial"/>
              </a:rPr>
              <a:t>Kasum</a:t>
            </a:r>
            <a:endParaRPr b="0" i="0" sz="1600" u="none" cap="none" strike="noStrike">
              <a:solidFill>
                <a:schemeClr val="dk1"/>
              </a:solidFill>
              <a:latin typeface="Arial"/>
              <a:ea typeface="Arial"/>
              <a:cs typeface="Arial"/>
              <a:sym typeface="Arial"/>
            </a:endParaRPr>
          </a:p>
        </p:txBody>
      </p:sp>
      <p:sp>
        <p:nvSpPr>
          <p:cNvPr id="460" name="Google Shape;460;p78"/>
          <p:cNvSpPr/>
          <p:nvPr/>
        </p:nvSpPr>
        <p:spPr>
          <a:xfrm>
            <a:off x="7386655" y="4288766"/>
            <a:ext cx="1124173" cy="1124173"/>
          </a:xfrm>
          <a:prstGeom prst="ellipse">
            <a:avLst/>
          </a:prstGeom>
          <a:noFill/>
          <a:ln cap="flat" cmpd="sng" w="38100">
            <a:solidFill>
              <a:schemeClr val="dk1"/>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Light"/>
              <a:ea typeface="Lato Light"/>
              <a:cs typeface="Lato Light"/>
              <a:sym typeface="Lato Light"/>
            </a:endParaRPr>
          </a:p>
        </p:txBody>
      </p:sp>
      <p:sp>
        <p:nvSpPr>
          <p:cNvPr id="461" name="Google Shape;461;p78"/>
          <p:cNvSpPr txBox="1"/>
          <p:nvPr/>
        </p:nvSpPr>
        <p:spPr>
          <a:xfrm>
            <a:off x="7353064" y="4933744"/>
            <a:ext cx="1149573" cy="30577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lang="et-EE" sz="1600">
                <a:solidFill>
                  <a:schemeClr val="dk1"/>
                </a:solidFill>
                <a:latin typeface="Arial"/>
                <a:ea typeface="Arial"/>
                <a:cs typeface="Arial"/>
                <a:sym typeface="Arial"/>
              </a:rPr>
              <a:t>15 mln</a:t>
            </a:r>
            <a:endParaRPr b="0" i="0" sz="1600" u="none" cap="none" strike="noStrike">
              <a:solidFill>
                <a:schemeClr val="dk1"/>
              </a:solidFill>
              <a:latin typeface="Arial"/>
              <a:ea typeface="Arial"/>
              <a:cs typeface="Arial"/>
              <a:sym typeface="Arial"/>
            </a:endParaRPr>
          </a:p>
        </p:txBody>
      </p:sp>
      <p:sp>
        <p:nvSpPr>
          <p:cNvPr id="462" name="Google Shape;462;p78"/>
          <p:cNvSpPr txBox="1"/>
          <p:nvPr/>
        </p:nvSpPr>
        <p:spPr>
          <a:xfrm>
            <a:off x="5799624" y="5539337"/>
            <a:ext cx="1149573" cy="569792"/>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lang="et-EE" sz="1600">
                <a:solidFill>
                  <a:schemeClr val="dk1"/>
                </a:solidFill>
                <a:latin typeface="Arial"/>
                <a:ea typeface="Arial"/>
                <a:cs typeface="Arial"/>
                <a:sym typeface="Arial"/>
              </a:rPr>
              <a:t>Käibe jaotus</a:t>
            </a:r>
            <a:endParaRPr b="0" i="0" sz="1600" u="none" cap="none" strike="noStrike">
              <a:solidFill>
                <a:schemeClr val="dk1"/>
              </a:solidFill>
              <a:latin typeface="Arial"/>
              <a:ea typeface="Arial"/>
              <a:cs typeface="Arial"/>
              <a:sym typeface="Arial"/>
            </a:endParaRPr>
          </a:p>
        </p:txBody>
      </p:sp>
      <p:sp>
        <p:nvSpPr>
          <p:cNvPr id="463" name="Google Shape;463;p78"/>
          <p:cNvSpPr txBox="1"/>
          <p:nvPr/>
        </p:nvSpPr>
        <p:spPr>
          <a:xfrm>
            <a:off x="5776471" y="4469338"/>
            <a:ext cx="1149573" cy="74578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b="1" lang="et-EE" sz="1600">
                <a:solidFill>
                  <a:schemeClr val="dk1"/>
                </a:solidFill>
                <a:latin typeface="Arial"/>
                <a:ea typeface="Arial"/>
                <a:cs typeface="Arial"/>
                <a:sym typeface="Arial"/>
              </a:rPr>
              <a:t>35/65</a:t>
            </a:r>
            <a:endParaRPr b="1" i="0" sz="1600" u="none" cap="none" strike="noStrike">
              <a:solidFill>
                <a:schemeClr val="dk1"/>
              </a:solidFill>
              <a:latin typeface="Arial"/>
              <a:ea typeface="Arial"/>
              <a:cs typeface="Arial"/>
              <a:sym typeface="Arial"/>
            </a:endParaRPr>
          </a:p>
        </p:txBody>
      </p:sp>
      <p:sp>
        <p:nvSpPr>
          <p:cNvPr id="464" name="Google Shape;464;p78"/>
          <p:cNvSpPr/>
          <p:nvPr/>
        </p:nvSpPr>
        <p:spPr>
          <a:xfrm>
            <a:off x="5779537" y="4275596"/>
            <a:ext cx="1124173" cy="1124173"/>
          </a:xfrm>
          <a:prstGeom prst="ellipse">
            <a:avLst/>
          </a:prstGeom>
          <a:noFill/>
          <a:ln cap="flat" cmpd="sng" w="38100">
            <a:solidFill>
              <a:schemeClr val="dk1"/>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Light"/>
              <a:ea typeface="Lato Light"/>
              <a:cs typeface="Lato Light"/>
              <a:sym typeface="Lato Light"/>
            </a:endParaRPr>
          </a:p>
        </p:txBody>
      </p:sp>
      <p:sp>
        <p:nvSpPr>
          <p:cNvPr id="465" name="Google Shape;465;p78"/>
          <p:cNvSpPr txBox="1"/>
          <p:nvPr/>
        </p:nvSpPr>
        <p:spPr>
          <a:xfrm>
            <a:off x="8938694" y="3426192"/>
            <a:ext cx="1039698" cy="56979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b="0" i="0" lang="et-EE" sz="1600" u="none" cap="none" strike="noStrike">
                <a:solidFill>
                  <a:schemeClr val="dk1"/>
                </a:solidFill>
                <a:latin typeface="Arial"/>
                <a:ea typeface="Arial"/>
                <a:cs typeface="Arial"/>
                <a:sym typeface="Arial"/>
              </a:rPr>
              <a:t>Töötajad</a:t>
            </a:r>
            <a:endParaRPr b="0" i="0" sz="1600" u="none" cap="none" strike="noStrike">
              <a:solidFill>
                <a:schemeClr val="dk1"/>
              </a:solidFill>
              <a:latin typeface="Arial"/>
              <a:ea typeface="Arial"/>
              <a:cs typeface="Arial"/>
              <a:sym typeface="Arial"/>
            </a:endParaRPr>
          </a:p>
        </p:txBody>
      </p:sp>
      <p:sp>
        <p:nvSpPr>
          <p:cNvPr id="466" name="Google Shape;466;p78"/>
          <p:cNvSpPr/>
          <p:nvPr/>
        </p:nvSpPr>
        <p:spPr>
          <a:xfrm>
            <a:off x="8946022" y="2090753"/>
            <a:ext cx="1124173" cy="1124173"/>
          </a:xfrm>
          <a:prstGeom prst="ellipse">
            <a:avLst/>
          </a:prstGeom>
          <a:noFill/>
          <a:ln cap="flat" cmpd="sng" w="38100">
            <a:solidFill>
              <a:schemeClr val="dk1"/>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Lato Light"/>
              <a:ea typeface="Lato Light"/>
              <a:cs typeface="Lato Light"/>
              <a:sym typeface="Lato Light"/>
            </a:endParaRPr>
          </a:p>
        </p:txBody>
      </p:sp>
      <p:sp>
        <p:nvSpPr>
          <p:cNvPr id="467" name="Google Shape;467;p78"/>
          <p:cNvSpPr txBox="1"/>
          <p:nvPr/>
        </p:nvSpPr>
        <p:spPr>
          <a:xfrm>
            <a:off x="8946022" y="2805269"/>
            <a:ext cx="1149573" cy="30577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lang="et-EE" sz="1600">
                <a:solidFill>
                  <a:schemeClr val="dk1"/>
                </a:solidFill>
                <a:latin typeface="Arial"/>
                <a:ea typeface="Arial"/>
                <a:cs typeface="Arial"/>
                <a:sym typeface="Arial"/>
              </a:rPr>
              <a:t>300</a:t>
            </a:r>
            <a:endParaRPr b="0" i="0" sz="1600" u="none" cap="none" strike="noStrike">
              <a:solidFill>
                <a:schemeClr val="dk1"/>
              </a:solidFill>
              <a:latin typeface="Arial"/>
              <a:ea typeface="Arial"/>
              <a:cs typeface="Arial"/>
              <a:sym typeface="Arial"/>
            </a:endParaRPr>
          </a:p>
        </p:txBody>
      </p:sp>
      <p:pic>
        <p:nvPicPr>
          <p:cNvPr id="468" name="Google Shape;468;p78"/>
          <p:cNvPicPr preferRelativeResize="0"/>
          <p:nvPr/>
        </p:nvPicPr>
        <p:blipFill rotWithShape="1">
          <a:blip r:embed="rId6">
            <a:alphaModFix/>
          </a:blip>
          <a:srcRect b="0" l="0" r="0" t="0"/>
          <a:stretch/>
        </p:blipFill>
        <p:spPr>
          <a:xfrm>
            <a:off x="9219110" y="2329948"/>
            <a:ext cx="577996" cy="532714"/>
          </a:xfrm>
          <a:prstGeom prst="rect">
            <a:avLst/>
          </a:prstGeom>
          <a:noFill/>
          <a:ln>
            <a:noFill/>
          </a:ln>
        </p:spPr>
      </p:pic>
      <p:sp>
        <p:nvSpPr>
          <p:cNvPr id="469" name="Google Shape;469;p78"/>
          <p:cNvSpPr txBox="1"/>
          <p:nvPr/>
        </p:nvSpPr>
        <p:spPr>
          <a:xfrm>
            <a:off x="8996912" y="5521407"/>
            <a:ext cx="1039698" cy="56979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b="0" i="0" lang="et-EE" sz="1600" u="none" cap="none" strike="noStrike">
                <a:solidFill>
                  <a:schemeClr val="dk1"/>
                </a:solidFill>
                <a:latin typeface="Arial"/>
                <a:ea typeface="Arial"/>
                <a:cs typeface="Arial"/>
                <a:sym typeface="Arial"/>
              </a:rPr>
              <a:t>Töötajad</a:t>
            </a:r>
            <a:endParaRPr b="0" i="0" sz="1600" u="none" cap="none" strike="noStrike">
              <a:solidFill>
                <a:schemeClr val="dk1"/>
              </a:solidFill>
              <a:latin typeface="Arial"/>
              <a:ea typeface="Arial"/>
              <a:cs typeface="Arial"/>
              <a:sym typeface="Arial"/>
            </a:endParaRPr>
          </a:p>
        </p:txBody>
      </p:sp>
      <p:sp>
        <p:nvSpPr>
          <p:cNvPr id="470" name="Google Shape;470;p78"/>
          <p:cNvSpPr/>
          <p:nvPr/>
        </p:nvSpPr>
        <p:spPr>
          <a:xfrm>
            <a:off x="8950819" y="4310061"/>
            <a:ext cx="1124173" cy="1124173"/>
          </a:xfrm>
          <a:prstGeom prst="ellipse">
            <a:avLst/>
          </a:prstGeom>
          <a:noFill/>
          <a:ln cap="flat" cmpd="sng" w="38100">
            <a:solidFill>
              <a:schemeClr val="dk1"/>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Light"/>
              <a:ea typeface="Lato Light"/>
              <a:cs typeface="Lato Light"/>
              <a:sym typeface="Lato Light"/>
            </a:endParaRPr>
          </a:p>
        </p:txBody>
      </p:sp>
      <p:sp>
        <p:nvSpPr>
          <p:cNvPr id="471" name="Google Shape;471;p78"/>
          <p:cNvSpPr txBox="1"/>
          <p:nvPr/>
        </p:nvSpPr>
        <p:spPr>
          <a:xfrm>
            <a:off x="8938118" y="5084167"/>
            <a:ext cx="1149573" cy="30577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1600"/>
              <a:buFont typeface="Arial"/>
              <a:buNone/>
            </a:pPr>
            <a:r>
              <a:rPr lang="et-EE" sz="1600">
                <a:solidFill>
                  <a:schemeClr val="dk1"/>
                </a:solidFill>
                <a:latin typeface="Arial"/>
                <a:ea typeface="Arial"/>
                <a:cs typeface="Arial"/>
                <a:sym typeface="Arial"/>
              </a:rPr>
              <a:t>280</a:t>
            </a:r>
            <a:endParaRPr b="0" i="0" sz="1600" u="none" cap="none" strike="noStrike">
              <a:solidFill>
                <a:schemeClr val="dk1"/>
              </a:solidFill>
              <a:latin typeface="Arial"/>
              <a:ea typeface="Arial"/>
              <a:cs typeface="Arial"/>
              <a:sym typeface="Arial"/>
            </a:endParaRPr>
          </a:p>
        </p:txBody>
      </p:sp>
      <p:pic>
        <p:nvPicPr>
          <p:cNvPr id="472" name="Google Shape;472;p78"/>
          <p:cNvPicPr preferRelativeResize="0"/>
          <p:nvPr/>
        </p:nvPicPr>
        <p:blipFill rotWithShape="1">
          <a:blip r:embed="rId6">
            <a:alphaModFix/>
          </a:blip>
          <a:srcRect b="0" l="0" r="0" t="0"/>
          <a:stretch/>
        </p:blipFill>
        <p:spPr>
          <a:xfrm>
            <a:off x="9232535" y="4496247"/>
            <a:ext cx="577996" cy="577996"/>
          </a:xfrm>
          <a:prstGeom prst="rect">
            <a:avLst/>
          </a:prstGeom>
          <a:noFill/>
          <a:ln>
            <a:noFill/>
          </a:ln>
        </p:spPr>
      </p:pic>
      <p:pic>
        <p:nvPicPr>
          <p:cNvPr id="473" name="Google Shape;473;p78"/>
          <p:cNvPicPr preferRelativeResize="0"/>
          <p:nvPr/>
        </p:nvPicPr>
        <p:blipFill rotWithShape="1">
          <a:blip r:embed="rId7">
            <a:alphaModFix/>
          </a:blip>
          <a:srcRect b="0" l="0" r="0" t="0"/>
          <a:stretch/>
        </p:blipFill>
        <p:spPr>
          <a:xfrm>
            <a:off x="7631548" y="2194901"/>
            <a:ext cx="585911" cy="585911"/>
          </a:xfrm>
          <a:prstGeom prst="rect">
            <a:avLst/>
          </a:prstGeom>
          <a:noFill/>
          <a:ln>
            <a:noFill/>
          </a:ln>
        </p:spPr>
      </p:pic>
      <p:pic>
        <p:nvPicPr>
          <p:cNvPr id="474" name="Google Shape;474;p78"/>
          <p:cNvPicPr preferRelativeResize="0"/>
          <p:nvPr/>
        </p:nvPicPr>
        <p:blipFill rotWithShape="1">
          <a:blip r:embed="rId7">
            <a:alphaModFix/>
          </a:blip>
          <a:srcRect b="0" l="0" r="0" t="0"/>
          <a:stretch/>
        </p:blipFill>
        <p:spPr>
          <a:xfrm>
            <a:off x="7627866" y="4402053"/>
            <a:ext cx="585911" cy="585911"/>
          </a:xfrm>
          <a:prstGeom prst="rect">
            <a:avLst/>
          </a:prstGeom>
          <a:noFill/>
          <a:ln>
            <a:noFill/>
          </a:ln>
        </p:spPr>
      </p:pic>
      <p:pic>
        <p:nvPicPr>
          <p:cNvPr id="475" name="Google Shape;475;p78"/>
          <p:cNvPicPr preferRelativeResize="0"/>
          <p:nvPr/>
        </p:nvPicPr>
        <p:blipFill rotWithShape="1">
          <a:blip r:embed="rId8">
            <a:alphaModFix/>
          </a:blip>
          <a:srcRect b="0" l="0" r="0" t="0"/>
          <a:stretch/>
        </p:blipFill>
        <p:spPr>
          <a:xfrm>
            <a:off x="1137611" y="2231087"/>
            <a:ext cx="516323" cy="516323"/>
          </a:xfrm>
          <a:prstGeom prst="rect">
            <a:avLst/>
          </a:prstGeom>
          <a:noFill/>
          <a:ln>
            <a:noFill/>
          </a:ln>
        </p:spPr>
      </p:pic>
      <p:pic>
        <p:nvPicPr>
          <p:cNvPr id="476" name="Google Shape;476;p78"/>
          <p:cNvPicPr preferRelativeResize="0"/>
          <p:nvPr/>
        </p:nvPicPr>
        <p:blipFill rotWithShape="1">
          <a:blip r:embed="rId8">
            <a:alphaModFix/>
          </a:blip>
          <a:srcRect b="0" l="0" r="0" t="0"/>
          <a:stretch/>
        </p:blipFill>
        <p:spPr>
          <a:xfrm>
            <a:off x="1166012" y="4424056"/>
            <a:ext cx="516323" cy="516323"/>
          </a:xfrm>
          <a:prstGeom prst="rect">
            <a:avLst/>
          </a:prstGeom>
          <a:noFill/>
          <a:ln>
            <a:noFill/>
          </a:ln>
        </p:spPr>
      </p:pic>
      <p:pic>
        <p:nvPicPr>
          <p:cNvPr id="477" name="Google Shape;477;p78"/>
          <p:cNvPicPr preferRelativeResize="0"/>
          <p:nvPr/>
        </p:nvPicPr>
        <p:blipFill rotWithShape="1">
          <a:blip r:embed="rId9">
            <a:alphaModFix/>
          </a:blip>
          <a:srcRect b="0" l="0" r="0" t="0"/>
          <a:stretch/>
        </p:blipFill>
        <p:spPr>
          <a:xfrm>
            <a:off x="2803020" y="2220328"/>
            <a:ext cx="517743" cy="517743"/>
          </a:xfrm>
          <a:prstGeom prst="rect">
            <a:avLst/>
          </a:prstGeom>
          <a:noFill/>
          <a:ln>
            <a:noFill/>
          </a:ln>
        </p:spPr>
      </p:pic>
      <p:pic>
        <p:nvPicPr>
          <p:cNvPr id="478" name="Google Shape;478;p78"/>
          <p:cNvPicPr preferRelativeResize="0"/>
          <p:nvPr/>
        </p:nvPicPr>
        <p:blipFill rotWithShape="1">
          <a:blip r:embed="rId9">
            <a:alphaModFix/>
          </a:blip>
          <a:srcRect b="0" l="0" r="0" t="0"/>
          <a:stretch/>
        </p:blipFill>
        <p:spPr>
          <a:xfrm>
            <a:off x="2803020" y="4444885"/>
            <a:ext cx="517743" cy="51774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pic>
        <p:nvPicPr>
          <p:cNvPr id="483" name="Google Shape;483;p79"/>
          <p:cNvPicPr preferRelativeResize="0"/>
          <p:nvPr>
            <p:ph idx="1" type="body"/>
          </p:nvPr>
        </p:nvPicPr>
        <p:blipFill rotWithShape="1">
          <a:blip r:embed="rId3">
            <a:alphaModFix/>
          </a:blip>
          <a:srcRect b="0" l="0" r="0" t="0"/>
          <a:stretch/>
        </p:blipFill>
        <p:spPr>
          <a:xfrm>
            <a:off x="1378226" y="879698"/>
            <a:ext cx="8136835" cy="5761393"/>
          </a:xfrm>
          <a:prstGeom prst="rect">
            <a:avLst/>
          </a:prstGeom>
          <a:noFill/>
          <a:ln>
            <a:noFill/>
          </a:ln>
        </p:spPr>
      </p:pic>
      <p:sp>
        <p:nvSpPr>
          <p:cNvPr id="484" name="Google Shape;484;p79"/>
          <p:cNvSpPr/>
          <p:nvPr/>
        </p:nvSpPr>
        <p:spPr>
          <a:xfrm>
            <a:off x="1378227" y="1325217"/>
            <a:ext cx="5751443" cy="72887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5" name="Google Shape;485;p79"/>
          <p:cNvSpPr txBox="1"/>
          <p:nvPr>
            <p:ph type="title"/>
          </p:nvPr>
        </p:nvSpPr>
        <p:spPr>
          <a:xfrm>
            <a:off x="838200" y="838199"/>
            <a:ext cx="10081591" cy="818323"/>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Lato"/>
              <a:buNone/>
            </a:pPr>
            <a:r>
              <a:rPr lang="et-EE"/>
              <a:t>Reisijate prognoos ja projekti etapid</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Google Shape;490;p80"/>
          <p:cNvSpPr txBox="1"/>
          <p:nvPr>
            <p:ph type="ctrTitle"/>
          </p:nvPr>
        </p:nvSpPr>
        <p:spPr>
          <a:xfrm>
            <a:off x="895350" y="2406367"/>
            <a:ext cx="10058400" cy="50756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Font typeface="Arial"/>
              <a:buNone/>
            </a:pPr>
            <a:r>
              <a:rPr lang="et-EE"/>
              <a:t>AS Tallinna Lennujaam</a:t>
            </a:r>
            <a:endParaRPr/>
          </a:p>
        </p:txBody>
      </p:sp>
      <p:sp>
        <p:nvSpPr>
          <p:cNvPr id="491" name="Google Shape;491;p80"/>
          <p:cNvSpPr txBox="1"/>
          <p:nvPr>
            <p:ph idx="1" type="subTitle"/>
          </p:nvPr>
        </p:nvSpPr>
        <p:spPr>
          <a:xfrm>
            <a:off x="1066800" y="3382427"/>
            <a:ext cx="10058400" cy="475197"/>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b="1" lang="et-EE" sz="2800">
                <a:solidFill>
                  <a:schemeClr val="lt1"/>
                </a:solidFill>
              </a:rPr>
              <a:t>Lennunduse  potentsiaal </a:t>
            </a:r>
            <a:endParaRPr b="1" sz="2800">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5" name="Shape 495"/>
        <p:cNvGrpSpPr/>
        <p:nvPr/>
      </p:nvGrpSpPr>
      <p:grpSpPr>
        <a:xfrm>
          <a:off x="0" y="0"/>
          <a:ext cx="0" cy="0"/>
          <a:chOff x="0" y="0"/>
          <a:chExt cx="0" cy="0"/>
        </a:xfrm>
      </p:grpSpPr>
      <p:sp>
        <p:nvSpPr>
          <p:cNvPr id="496" name="Google Shape;496;p81"/>
          <p:cNvSpPr txBox="1"/>
          <p:nvPr>
            <p:ph idx="1" type="body"/>
          </p:nvPr>
        </p:nvSpPr>
        <p:spPr>
          <a:xfrm>
            <a:off x="838197" y="1658878"/>
            <a:ext cx="8269941" cy="4194175"/>
          </a:xfrm>
          <a:prstGeom prst="rect">
            <a:avLst/>
          </a:prstGeom>
          <a:noFill/>
          <a:ln>
            <a:noFill/>
          </a:ln>
        </p:spPr>
        <p:txBody>
          <a:bodyPr anchorCtr="0" anchor="t" bIns="45700" lIns="91425" spcFirstLastPara="1" rIns="91425" wrap="square" tIns="45700">
            <a:noAutofit/>
          </a:bodyPr>
          <a:lstStyle/>
          <a:p>
            <a:pPr indent="-228600" lvl="0" marL="342900" rtl="0" algn="l">
              <a:lnSpc>
                <a:spcPct val="90000"/>
              </a:lnSpc>
              <a:spcBef>
                <a:spcPts val="0"/>
              </a:spcBef>
              <a:spcAft>
                <a:spcPts val="0"/>
              </a:spcAft>
              <a:buClr>
                <a:schemeClr val="dk2"/>
              </a:buClr>
              <a:buSzPts val="1800"/>
              <a:buNone/>
            </a:pPr>
            <a:r>
              <a:t/>
            </a:r>
            <a:endParaRPr/>
          </a:p>
          <a:p>
            <a:pPr indent="-342900" lvl="0" marL="342900" rtl="0" algn="l">
              <a:lnSpc>
                <a:spcPct val="90000"/>
              </a:lnSpc>
              <a:spcBef>
                <a:spcPts val="1000"/>
              </a:spcBef>
              <a:spcAft>
                <a:spcPts val="0"/>
              </a:spcAft>
              <a:buClr>
                <a:schemeClr val="dk2"/>
              </a:buClr>
              <a:buSzPts val="1800"/>
              <a:buAutoNum type="arabicPeriod"/>
            </a:pPr>
            <a:r>
              <a:rPr lang="et-EE"/>
              <a:t>Teenida mittelennundustulu</a:t>
            </a:r>
            <a:endParaRPr/>
          </a:p>
          <a:p>
            <a:pPr indent="-342900" lvl="0" marL="342900" rtl="0" algn="l">
              <a:lnSpc>
                <a:spcPct val="90000"/>
              </a:lnSpc>
              <a:spcBef>
                <a:spcPts val="1000"/>
              </a:spcBef>
              <a:spcAft>
                <a:spcPts val="0"/>
              </a:spcAft>
              <a:buClr>
                <a:schemeClr val="dk2"/>
              </a:buClr>
              <a:buSzPts val="1800"/>
              <a:buAutoNum type="arabicPeriod"/>
            </a:pPr>
            <a:r>
              <a:rPr lang="et-EE"/>
              <a:t>Tagada atraktiivsed lennundustasud ja konkurentsivõimelised teenused</a:t>
            </a:r>
            <a:endParaRPr/>
          </a:p>
          <a:p>
            <a:pPr indent="-342900" lvl="0" marL="342900" rtl="0" algn="l">
              <a:lnSpc>
                <a:spcPct val="90000"/>
              </a:lnSpc>
              <a:spcBef>
                <a:spcPts val="1000"/>
              </a:spcBef>
              <a:spcAft>
                <a:spcPts val="0"/>
              </a:spcAft>
              <a:buClr>
                <a:schemeClr val="dk2"/>
              </a:buClr>
              <a:buSzPts val="1800"/>
              <a:buAutoNum type="arabicPeriod"/>
            </a:pPr>
            <a:r>
              <a:rPr lang="et-EE"/>
              <a:t>Tagada investeerimise võimekus </a:t>
            </a:r>
            <a:endParaRPr/>
          </a:p>
          <a:p>
            <a:pPr indent="-228600" lvl="0" marL="342900" rtl="0" algn="l">
              <a:lnSpc>
                <a:spcPct val="90000"/>
              </a:lnSpc>
              <a:spcBef>
                <a:spcPts val="1000"/>
              </a:spcBef>
              <a:spcAft>
                <a:spcPts val="0"/>
              </a:spcAft>
              <a:buClr>
                <a:schemeClr val="dk2"/>
              </a:buClr>
              <a:buSzPts val="1800"/>
              <a:buNone/>
            </a:pPr>
            <a:r>
              <a:t/>
            </a:r>
            <a:endParaRPr/>
          </a:p>
          <a:p>
            <a:pPr indent="-285750" lvl="0" marL="285750" rtl="0" algn="just">
              <a:lnSpc>
                <a:spcPct val="90000"/>
              </a:lnSpc>
              <a:spcBef>
                <a:spcPts val="1000"/>
              </a:spcBef>
              <a:spcAft>
                <a:spcPts val="0"/>
              </a:spcAft>
              <a:buClr>
                <a:schemeClr val="dk2"/>
              </a:buClr>
              <a:buSzPts val="1800"/>
              <a:buFont typeface="Arial"/>
              <a:buChar char="•"/>
            </a:pPr>
            <a:r>
              <a:rPr lang="et-EE"/>
              <a:t>AS Tallinna Lennujaam soovib oma vara tootlikkust tõsta moel, mis tagab stabiilse mittelennundustulu ja  lennunduse arengu. </a:t>
            </a:r>
            <a:endParaRPr/>
          </a:p>
          <a:p>
            <a:pPr indent="-285750" lvl="0" marL="285750" rtl="0" algn="just">
              <a:lnSpc>
                <a:spcPct val="90000"/>
              </a:lnSpc>
              <a:spcBef>
                <a:spcPts val="1000"/>
              </a:spcBef>
              <a:spcAft>
                <a:spcPts val="0"/>
              </a:spcAft>
              <a:buClr>
                <a:schemeClr val="dk2"/>
              </a:buClr>
              <a:buSzPts val="1800"/>
              <a:buFont typeface="Arial"/>
              <a:buChar char="•"/>
            </a:pPr>
            <a:r>
              <a:rPr lang="et-EE"/>
              <a:t>Teeme konstruktiivset koostööd kõigi naabrite ja ametkondadega, et tagada pikaajaline perspektiivne vaade tulevikku. </a:t>
            </a:r>
            <a:endParaRPr/>
          </a:p>
          <a:p>
            <a:pPr indent="-285750" lvl="0" marL="285750" rtl="0" algn="just">
              <a:lnSpc>
                <a:spcPct val="90000"/>
              </a:lnSpc>
              <a:spcBef>
                <a:spcPts val="1000"/>
              </a:spcBef>
              <a:spcAft>
                <a:spcPts val="0"/>
              </a:spcAft>
              <a:buClr>
                <a:schemeClr val="dk2"/>
              </a:buClr>
              <a:buSzPts val="1800"/>
              <a:buFont typeface="Arial"/>
              <a:buChar char="•"/>
            </a:pPr>
            <a:r>
              <a:rPr lang="et-EE"/>
              <a:t>Taotleme, et Tallinna lennujaama vahetus ümbruses toimuvad planeeringud arvestavad meie olemasolu ja arengut võrdsetel alustel teiste piirkonna investoritega.</a:t>
            </a:r>
            <a:endParaRPr/>
          </a:p>
          <a:p>
            <a:pPr indent="0" lvl="0" marL="0" rtl="0" algn="just">
              <a:lnSpc>
                <a:spcPct val="90000"/>
              </a:lnSpc>
              <a:spcBef>
                <a:spcPts val="1000"/>
              </a:spcBef>
              <a:spcAft>
                <a:spcPts val="0"/>
              </a:spcAft>
              <a:buClr>
                <a:schemeClr val="dk2"/>
              </a:buClr>
              <a:buSzPts val="1800"/>
              <a:buNone/>
            </a:pPr>
            <a:r>
              <a:t/>
            </a:r>
            <a:endParaRPr/>
          </a:p>
          <a:p>
            <a:pPr indent="0" lvl="0" marL="0" rtl="0" algn="l">
              <a:lnSpc>
                <a:spcPct val="90000"/>
              </a:lnSpc>
              <a:spcBef>
                <a:spcPts val="1000"/>
              </a:spcBef>
              <a:spcAft>
                <a:spcPts val="0"/>
              </a:spcAft>
              <a:buClr>
                <a:schemeClr val="dk2"/>
              </a:buClr>
              <a:buSzPts val="1800"/>
              <a:buNone/>
            </a:pPr>
            <a:r>
              <a:t/>
            </a:r>
            <a:endParaRPr/>
          </a:p>
          <a:p>
            <a:pPr indent="0" lvl="0" marL="0" rtl="0" algn="l">
              <a:lnSpc>
                <a:spcPct val="90000"/>
              </a:lnSpc>
              <a:spcBef>
                <a:spcPts val="1000"/>
              </a:spcBef>
              <a:spcAft>
                <a:spcPts val="0"/>
              </a:spcAft>
              <a:buClr>
                <a:schemeClr val="dk2"/>
              </a:buClr>
              <a:buSzPts val="1800"/>
              <a:buNone/>
            </a:pPr>
            <a:r>
              <a:rPr lang="et-EE"/>
              <a:t> </a:t>
            </a:r>
            <a:endParaRPr/>
          </a:p>
        </p:txBody>
      </p:sp>
      <p:sp>
        <p:nvSpPr>
          <p:cNvPr id="497" name="Google Shape;497;p81"/>
          <p:cNvSpPr txBox="1"/>
          <p:nvPr>
            <p:ph type="title"/>
          </p:nvPr>
        </p:nvSpPr>
        <p:spPr>
          <a:xfrm>
            <a:off x="838198" y="967507"/>
            <a:ext cx="8269941"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Arial"/>
              <a:buNone/>
            </a:pPr>
            <a:r>
              <a:rPr lang="et-EE"/>
              <a:t> </a:t>
            </a:r>
            <a:r>
              <a:rPr lang="et-EE" sz="2400"/>
              <a:t>Miks lennujaam investeerib ärisse?</a:t>
            </a:r>
            <a:endParaRPr sz="24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p82"/>
          <p:cNvSpPr txBox="1"/>
          <p:nvPr/>
        </p:nvSpPr>
        <p:spPr>
          <a:xfrm>
            <a:off x="536714" y="287982"/>
            <a:ext cx="8507895"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t-EE" sz="2400">
                <a:solidFill>
                  <a:schemeClr val="lt2"/>
                </a:solidFill>
                <a:latin typeface="Calibri"/>
                <a:ea typeface="Calibri"/>
                <a:cs typeface="Calibri"/>
                <a:sym typeface="Calibri"/>
              </a:rPr>
              <a:t>Arendusprojektid 2019 – 2045</a:t>
            </a:r>
            <a:endParaRPr b="1" sz="2400">
              <a:solidFill>
                <a:schemeClr val="lt2"/>
              </a:solidFill>
              <a:latin typeface="Calibri"/>
              <a:ea typeface="Calibri"/>
              <a:cs typeface="Calibri"/>
              <a:sym typeface="Calibri"/>
            </a:endParaRPr>
          </a:p>
        </p:txBody>
      </p:sp>
      <p:pic>
        <p:nvPicPr>
          <p:cNvPr id="504" name="Google Shape;504;p82"/>
          <p:cNvPicPr preferRelativeResize="0"/>
          <p:nvPr/>
        </p:nvPicPr>
        <p:blipFill rotWithShape="1">
          <a:blip r:embed="rId3">
            <a:alphaModFix/>
          </a:blip>
          <a:srcRect b="0" l="0" r="0" t="0"/>
          <a:stretch/>
        </p:blipFill>
        <p:spPr>
          <a:xfrm>
            <a:off x="1015079" y="1017480"/>
            <a:ext cx="10514313" cy="567623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8" name="Shape 508"/>
        <p:cNvGrpSpPr/>
        <p:nvPr/>
      </p:nvGrpSpPr>
      <p:grpSpPr>
        <a:xfrm>
          <a:off x="0" y="0"/>
          <a:ext cx="0" cy="0"/>
          <a:chOff x="0" y="0"/>
          <a:chExt cx="0" cy="0"/>
        </a:xfrm>
      </p:grpSpPr>
      <p:sp>
        <p:nvSpPr>
          <p:cNvPr id="509" name="Google Shape;509;p83"/>
          <p:cNvSpPr txBox="1"/>
          <p:nvPr>
            <p:ph type="ctrTitle"/>
          </p:nvPr>
        </p:nvSpPr>
        <p:spPr>
          <a:xfrm>
            <a:off x="895350" y="2406367"/>
            <a:ext cx="10058400" cy="50756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Font typeface="Arial"/>
              <a:buNone/>
            </a:pPr>
            <a:r>
              <a:rPr lang="et-EE" sz="2800"/>
              <a:t>Lennujaam 2035</a:t>
            </a:r>
            <a:endParaRPr sz="2800"/>
          </a:p>
        </p:txBody>
      </p:sp>
      <p:sp>
        <p:nvSpPr>
          <p:cNvPr id="510" name="Google Shape;510;p83"/>
          <p:cNvSpPr txBox="1"/>
          <p:nvPr>
            <p:ph idx="1" type="subTitle"/>
          </p:nvPr>
        </p:nvSpPr>
        <p:spPr>
          <a:xfrm>
            <a:off x="1066800" y="3382427"/>
            <a:ext cx="10058400" cy="475197"/>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None/>
            </a:pPr>
            <a:r>
              <a:rPr b="1" lang="et-EE" sz="3200">
                <a:solidFill>
                  <a:schemeClr val="lt1"/>
                </a:solidFill>
              </a:rPr>
              <a:t> </a:t>
            </a:r>
            <a:r>
              <a:rPr b="1" lang="et-EE" sz="2400">
                <a:solidFill>
                  <a:schemeClr val="lt1"/>
                </a:solidFill>
              </a:rPr>
              <a:t>Fookuse ja arengu generaator – reisijate terminal</a:t>
            </a:r>
            <a:endParaRPr b="1" sz="24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57"/>
          <p:cNvSpPr txBox="1"/>
          <p:nvPr>
            <p:ph idx="1" type="body"/>
          </p:nvPr>
        </p:nvSpPr>
        <p:spPr>
          <a:xfrm>
            <a:off x="838200" y="1825625"/>
            <a:ext cx="4874342" cy="4194175"/>
          </a:xfrm>
          <a:prstGeom prst="rect">
            <a:avLst/>
          </a:prstGeom>
          <a:noFill/>
          <a:ln>
            <a:noFill/>
          </a:ln>
        </p:spPr>
        <p:txBody>
          <a:bodyPr anchorCtr="0" anchor="t" bIns="45700" lIns="91425" spcFirstLastPara="1" rIns="91425" wrap="square" tIns="45700">
            <a:noAutofit/>
          </a:bodyPr>
          <a:lstStyle/>
          <a:p>
            <a:pPr indent="-114300" lvl="0" marL="228600" rtl="0" algn="l">
              <a:lnSpc>
                <a:spcPct val="90000"/>
              </a:lnSpc>
              <a:spcBef>
                <a:spcPts val="0"/>
              </a:spcBef>
              <a:spcAft>
                <a:spcPts val="0"/>
              </a:spcAft>
              <a:buClr>
                <a:schemeClr val="dk2"/>
              </a:buClr>
              <a:buSzPts val="1800"/>
              <a:buNone/>
            </a:pPr>
            <a:r>
              <a:t/>
            </a:r>
            <a:endParaRPr/>
          </a:p>
          <a:p>
            <a:pPr indent="0" lvl="0" marL="0" rtl="0" algn="l">
              <a:lnSpc>
                <a:spcPct val="90000"/>
              </a:lnSpc>
              <a:spcBef>
                <a:spcPts val="1000"/>
              </a:spcBef>
              <a:spcAft>
                <a:spcPts val="0"/>
              </a:spcAft>
              <a:buClr>
                <a:schemeClr val="dk2"/>
              </a:buClr>
              <a:buSzPts val="1800"/>
              <a:buNone/>
            </a:pPr>
            <a:r>
              <a:t/>
            </a:r>
            <a:endParaRPr/>
          </a:p>
          <a:p>
            <a:pPr indent="-228600" lvl="0" marL="228600" rtl="0" algn="l">
              <a:lnSpc>
                <a:spcPct val="90000"/>
              </a:lnSpc>
              <a:spcBef>
                <a:spcPts val="1000"/>
              </a:spcBef>
              <a:spcAft>
                <a:spcPts val="0"/>
              </a:spcAft>
              <a:buClr>
                <a:schemeClr val="dk2"/>
              </a:buClr>
              <a:buSzPts val="1800"/>
              <a:buChar char="•"/>
            </a:pPr>
            <a:r>
              <a:rPr lang="et-EE"/>
              <a:t>Viimase 5 aastaga on Tallinna lennujaama reisijate arv kasvanud </a:t>
            </a:r>
            <a:r>
              <a:rPr b="1" lang="et-EE"/>
              <a:t>ca. 1 miljoni </a:t>
            </a:r>
            <a:r>
              <a:rPr lang="et-EE"/>
              <a:t>inimese võrra</a:t>
            </a:r>
            <a:endParaRPr/>
          </a:p>
          <a:p>
            <a:pPr indent="-228600" lvl="0" marL="228600" rtl="0" algn="l">
              <a:lnSpc>
                <a:spcPct val="90000"/>
              </a:lnSpc>
              <a:spcBef>
                <a:spcPts val="1000"/>
              </a:spcBef>
              <a:spcAft>
                <a:spcPts val="0"/>
              </a:spcAft>
              <a:buClr>
                <a:schemeClr val="dk2"/>
              </a:buClr>
              <a:buSzPts val="1800"/>
              <a:buChar char="•"/>
            </a:pPr>
            <a:r>
              <a:rPr lang="et-EE"/>
              <a:t>Suur kasv 2017-2018</a:t>
            </a:r>
            <a:endParaRPr/>
          </a:p>
          <a:p>
            <a:pPr indent="-228600" lvl="0" marL="228600" rtl="0" algn="l">
              <a:lnSpc>
                <a:spcPct val="90000"/>
              </a:lnSpc>
              <a:spcBef>
                <a:spcPts val="1000"/>
              </a:spcBef>
              <a:spcAft>
                <a:spcPts val="0"/>
              </a:spcAft>
              <a:buClr>
                <a:schemeClr val="dk2"/>
              </a:buClr>
              <a:buSzPts val="1800"/>
              <a:buChar char="•"/>
            </a:pPr>
            <a:r>
              <a:rPr lang="et-EE"/>
              <a:t>Meil on õnnestunud hästi oma kasvupotentsiaali ära kasutada, kuid see ei ole kaugeltki veel ammendatud</a:t>
            </a:r>
            <a:endParaRPr/>
          </a:p>
        </p:txBody>
      </p:sp>
      <p:sp>
        <p:nvSpPr>
          <p:cNvPr id="231" name="Google Shape;231;p57"/>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Arial"/>
              <a:buNone/>
            </a:pPr>
            <a:r>
              <a:rPr lang="et-EE">
                <a:latin typeface="Arial"/>
                <a:ea typeface="Arial"/>
                <a:cs typeface="Arial"/>
                <a:sym typeface="Arial"/>
              </a:rPr>
              <a:t>Lennureisijate arvu kasv Tallinnas viimasel kümnendil</a:t>
            </a:r>
            <a:endParaRPr/>
          </a:p>
        </p:txBody>
      </p:sp>
      <p:pic>
        <p:nvPicPr>
          <p:cNvPr id="232" name="Google Shape;232;p57"/>
          <p:cNvPicPr preferRelativeResize="0"/>
          <p:nvPr/>
        </p:nvPicPr>
        <p:blipFill rotWithShape="1">
          <a:blip r:embed="rId3">
            <a:alphaModFix/>
          </a:blip>
          <a:srcRect b="0" l="0" r="0" t="0"/>
          <a:stretch/>
        </p:blipFill>
        <p:spPr>
          <a:xfrm>
            <a:off x="6096000" y="1588124"/>
            <a:ext cx="5257800" cy="3708903"/>
          </a:xfrm>
          <a:prstGeom prst="rect">
            <a:avLst/>
          </a:prstGeom>
          <a:noFill/>
          <a:ln>
            <a:noFill/>
          </a:ln>
        </p:spPr>
      </p:pic>
      <p:sp>
        <p:nvSpPr>
          <p:cNvPr id="233" name="Google Shape;233;p57"/>
          <p:cNvSpPr txBox="1"/>
          <p:nvPr/>
        </p:nvSpPr>
        <p:spPr>
          <a:xfrm>
            <a:off x="6479460" y="5291137"/>
            <a:ext cx="2162580"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Lato Light"/>
              <a:buNone/>
            </a:pPr>
            <a:r>
              <a:rPr b="0" i="1" lang="et-EE" sz="1400" u="none" cap="none" strike="noStrike">
                <a:solidFill>
                  <a:srgbClr val="000000"/>
                </a:solidFill>
                <a:latin typeface="Lato Light"/>
                <a:ea typeface="Lato Light"/>
                <a:cs typeface="Lato Light"/>
                <a:sym typeface="Lato Light"/>
              </a:rPr>
              <a:t>Allikas: Tallinna Lennujaam</a:t>
            </a:r>
            <a:endParaRPr b="0" i="1" sz="1400" u="none" cap="none" strike="noStrike">
              <a:solidFill>
                <a:srgbClr val="000000"/>
              </a:solidFill>
              <a:latin typeface="Lato Light"/>
              <a:ea typeface="Lato Light"/>
              <a:cs typeface="Lato Light"/>
              <a:sym typeface="Lato 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sp>
        <p:nvSpPr>
          <p:cNvPr id="515" name="Google Shape;515;p84"/>
          <p:cNvSpPr txBox="1"/>
          <p:nvPr>
            <p:ph type="title"/>
          </p:nvPr>
        </p:nvSpPr>
        <p:spPr>
          <a:xfrm>
            <a:off x="745434" y="359811"/>
            <a:ext cx="10515600"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520"/>
              <a:buFont typeface="Lato"/>
              <a:buNone/>
            </a:pPr>
            <a:r>
              <a:rPr lang="et-EE" sz="2520"/>
              <a:t>Reisiterminali, Lennujaama linnaku ja perrooni arendus 2018 - 2045</a:t>
            </a:r>
            <a:endParaRPr/>
          </a:p>
        </p:txBody>
      </p:sp>
      <p:pic>
        <p:nvPicPr>
          <p:cNvPr id="516" name="Google Shape;516;p84"/>
          <p:cNvPicPr preferRelativeResize="0"/>
          <p:nvPr/>
        </p:nvPicPr>
        <p:blipFill rotWithShape="1">
          <a:blip r:embed="rId3">
            <a:alphaModFix/>
          </a:blip>
          <a:srcRect b="14416" l="1" r="485" t="5126"/>
          <a:stretch/>
        </p:blipFill>
        <p:spPr>
          <a:xfrm>
            <a:off x="838200" y="1046921"/>
            <a:ext cx="10729504" cy="54731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sp>
        <p:nvSpPr>
          <p:cNvPr id="521" name="Google Shape;521;p85"/>
          <p:cNvSpPr txBox="1"/>
          <p:nvPr>
            <p:ph type="title"/>
          </p:nvPr>
        </p:nvSpPr>
        <p:spPr>
          <a:xfrm>
            <a:off x="1067801" y="618129"/>
            <a:ext cx="10515600"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Lato"/>
              <a:buNone/>
            </a:pPr>
            <a:r>
              <a:rPr lang="et-EE"/>
              <a:t>Reisijate terminali projekti etapid 2018 - 2045</a:t>
            </a:r>
            <a:endParaRPr/>
          </a:p>
        </p:txBody>
      </p:sp>
      <p:sp>
        <p:nvSpPr>
          <p:cNvPr id="522" name="Google Shape;522;p85"/>
          <p:cNvSpPr/>
          <p:nvPr/>
        </p:nvSpPr>
        <p:spPr>
          <a:xfrm>
            <a:off x="1100332" y="1502510"/>
            <a:ext cx="5148182" cy="699712"/>
          </a:xfrm>
          <a:prstGeom prst="roundRect">
            <a:avLst>
              <a:gd fmla="val 16667" name="adj"/>
            </a:avLst>
          </a:prstGeom>
          <a:solidFill>
            <a:schemeClr val="accent1"/>
          </a:solidFill>
          <a:ln cap="flat" cmpd="sng" w="12700">
            <a:solidFill>
              <a:srgbClr val="B25C1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523" name="Google Shape;523;p85"/>
          <p:cNvSpPr txBox="1"/>
          <p:nvPr/>
        </p:nvSpPr>
        <p:spPr>
          <a:xfrm>
            <a:off x="995613" y="1731164"/>
            <a:ext cx="5092366"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t-EE" sz="1800">
                <a:solidFill>
                  <a:schemeClr val="dk1"/>
                </a:solidFill>
                <a:latin typeface="Lato Light"/>
                <a:ea typeface="Lato Light"/>
                <a:cs typeface="Lato Light"/>
                <a:sym typeface="Lato Light"/>
              </a:rPr>
              <a:t>Teostatavuse uuring   2018-2019</a:t>
            </a:r>
            <a:br>
              <a:rPr lang="et-EE" sz="1800">
                <a:solidFill>
                  <a:schemeClr val="dk1"/>
                </a:solidFill>
                <a:latin typeface="Lato Light"/>
                <a:ea typeface="Lato Light"/>
                <a:cs typeface="Lato Light"/>
                <a:sym typeface="Lato Light"/>
              </a:rPr>
            </a:br>
            <a:endParaRPr sz="1800">
              <a:solidFill>
                <a:schemeClr val="dk1"/>
              </a:solidFill>
              <a:latin typeface="Lato Light"/>
              <a:ea typeface="Lato Light"/>
              <a:cs typeface="Lato Light"/>
              <a:sym typeface="Lato Light"/>
            </a:endParaRPr>
          </a:p>
        </p:txBody>
      </p:sp>
      <p:sp>
        <p:nvSpPr>
          <p:cNvPr id="524" name="Google Shape;524;p85"/>
          <p:cNvSpPr/>
          <p:nvPr/>
        </p:nvSpPr>
        <p:spPr>
          <a:xfrm>
            <a:off x="1077714" y="3301115"/>
            <a:ext cx="5148182" cy="699712"/>
          </a:xfrm>
          <a:prstGeom prst="roundRect">
            <a:avLst>
              <a:gd fmla="val 16667" name="adj"/>
            </a:avLst>
          </a:prstGeom>
          <a:solidFill>
            <a:schemeClr val="accent1"/>
          </a:solidFill>
          <a:ln cap="flat" cmpd="sng" w="12700">
            <a:solidFill>
              <a:srgbClr val="B25C1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525" name="Google Shape;525;p85"/>
          <p:cNvSpPr txBox="1"/>
          <p:nvPr/>
        </p:nvSpPr>
        <p:spPr>
          <a:xfrm>
            <a:off x="804998" y="3502531"/>
            <a:ext cx="6111040"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t-EE" sz="1800">
                <a:solidFill>
                  <a:schemeClr val="dk1"/>
                </a:solidFill>
                <a:latin typeface="Lato Light"/>
                <a:ea typeface="Lato Light"/>
                <a:cs typeface="Lato Light"/>
                <a:sym typeface="Lato Light"/>
              </a:rPr>
              <a:t>I etapi planeerimine ja ehitus   2020-2022</a:t>
            </a:r>
            <a:endParaRPr sz="1800">
              <a:solidFill>
                <a:schemeClr val="dk1"/>
              </a:solidFill>
              <a:latin typeface="Lato Light"/>
              <a:ea typeface="Lato Light"/>
              <a:cs typeface="Lato Light"/>
              <a:sym typeface="Lato Light"/>
            </a:endParaRPr>
          </a:p>
        </p:txBody>
      </p:sp>
      <p:sp>
        <p:nvSpPr>
          <p:cNvPr id="526" name="Google Shape;526;p85"/>
          <p:cNvSpPr/>
          <p:nvPr/>
        </p:nvSpPr>
        <p:spPr>
          <a:xfrm>
            <a:off x="1108464" y="2416285"/>
            <a:ext cx="5148182" cy="699712"/>
          </a:xfrm>
          <a:prstGeom prst="roundRect">
            <a:avLst>
              <a:gd fmla="val 16667" name="adj"/>
            </a:avLst>
          </a:prstGeom>
          <a:solidFill>
            <a:schemeClr val="accent1"/>
          </a:solidFill>
          <a:ln cap="flat" cmpd="sng" w="12700">
            <a:solidFill>
              <a:srgbClr val="B25C1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527" name="Google Shape;527;p85"/>
          <p:cNvSpPr txBox="1"/>
          <p:nvPr/>
        </p:nvSpPr>
        <p:spPr>
          <a:xfrm>
            <a:off x="947486" y="2610739"/>
            <a:ext cx="5284871"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t-EE" sz="1800">
                <a:solidFill>
                  <a:schemeClr val="dk1"/>
                </a:solidFill>
                <a:latin typeface="Lato Light"/>
                <a:ea typeface="Lato Light"/>
                <a:cs typeface="Lato Light"/>
                <a:sym typeface="Lato Light"/>
              </a:rPr>
              <a:t>I etapi projekteerimine  2019-2020</a:t>
            </a:r>
            <a:endParaRPr sz="1800">
              <a:solidFill>
                <a:schemeClr val="dk1"/>
              </a:solidFill>
              <a:latin typeface="Lato Light"/>
              <a:ea typeface="Lato Light"/>
              <a:cs typeface="Lato Light"/>
              <a:sym typeface="Lato Light"/>
            </a:endParaRPr>
          </a:p>
        </p:txBody>
      </p:sp>
      <p:sp>
        <p:nvSpPr>
          <p:cNvPr id="528" name="Google Shape;528;p85"/>
          <p:cNvSpPr/>
          <p:nvPr/>
        </p:nvSpPr>
        <p:spPr>
          <a:xfrm>
            <a:off x="6795723" y="4213945"/>
            <a:ext cx="3390900" cy="699712"/>
          </a:xfrm>
          <a:prstGeom prst="roundRect">
            <a:avLst>
              <a:gd fmla="val 16667" name="adj"/>
            </a:avLst>
          </a:prstGeom>
          <a:solidFill>
            <a:srgbClr val="F9B178"/>
          </a:solidFill>
          <a:ln cap="flat" cmpd="sng" w="12700">
            <a:solidFill>
              <a:srgbClr val="B25C1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529" name="Google Shape;529;p85"/>
          <p:cNvSpPr txBox="1"/>
          <p:nvPr/>
        </p:nvSpPr>
        <p:spPr>
          <a:xfrm>
            <a:off x="6795723" y="4394952"/>
            <a:ext cx="3390900" cy="369332"/>
          </a:xfrm>
          <a:prstGeom prst="rect">
            <a:avLst/>
          </a:prstGeom>
          <a:solidFill>
            <a:srgbClr val="F9B17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t-EE" sz="1800">
                <a:solidFill>
                  <a:schemeClr val="dk1"/>
                </a:solidFill>
                <a:latin typeface="Lato Light"/>
                <a:ea typeface="Lato Light"/>
                <a:cs typeface="Lato Light"/>
                <a:sym typeface="Lato Light"/>
              </a:rPr>
              <a:t>Läbilaskevõime kuni 6 mln</a:t>
            </a:r>
            <a:endParaRPr sz="1800">
              <a:solidFill>
                <a:schemeClr val="dk1"/>
              </a:solidFill>
              <a:latin typeface="Lato Light"/>
              <a:ea typeface="Lato Light"/>
              <a:cs typeface="Lato Light"/>
              <a:sym typeface="Lato Light"/>
            </a:endParaRPr>
          </a:p>
        </p:txBody>
      </p:sp>
      <p:sp>
        <p:nvSpPr>
          <p:cNvPr id="530" name="Google Shape;530;p85"/>
          <p:cNvSpPr/>
          <p:nvPr/>
        </p:nvSpPr>
        <p:spPr>
          <a:xfrm>
            <a:off x="6795723" y="5142946"/>
            <a:ext cx="3390900" cy="699712"/>
          </a:xfrm>
          <a:prstGeom prst="roundRect">
            <a:avLst>
              <a:gd fmla="val 16667" name="adj"/>
            </a:avLst>
          </a:prstGeom>
          <a:solidFill>
            <a:srgbClr val="F9B178"/>
          </a:solidFill>
          <a:ln cap="flat" cmpd="sng" w="12700">
            <a:solidFill>
              <a:srgbClr val="B25C1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531" name="Google Shape;531;p85"/>
          <p:cNvSpPr txBox="1"/>
          <p:nvPr/>
        </p:nvSpPr>
        <p:spPr>
          <a:xfrm>
            <a:off x="6795723" y="5307769"/>
            <a:ext cx="3390900" cy="369332"/>
          </a:xfrm>
          <a:prstGeom prst="rect">
            <a:avLst/>
          </a:prstGeom>
          <a:solidFill>
            <a:srgbClr val="F9B17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t-EE" sz="1800">
                <a:solidFill>
                  <a:schemeClr val="dk1"/>
                </a:solidFill>
                <a:latin typeface="Lato Light"/>
                <a:ea typeface="Lato Light"/>
                <a:cs typeface="Lato Light"/>
                <a:sym typeface="Lato Light"/>
              </a:rPr>
              <a:t>Läbilaskevõime kuni 8 mln</a:t>
            </a:r>
            <a:endParaRPr sz="1800">
              <a:solidFill>
                <a:schemeClr val="dk1"/>
              </a:solidFill>
              <a:latin typeface="Lato Light"/>
              <a:ea typeface="Lato Light"/>
              <a:cs typeface="Lato Light"/>
              <a:sym typeface="Lato Light"/>
            </a:endParaRPr>
          </a:p>
        </p:txBody>
      </p:sp>
      <p:sp>
        <p:nvSpPr>
          <p:cNvPr id="532" name="Google Shape;532;p85"/>
          <p:cNvSpPr/>
          <p:nvPr/>
        </p:nvSpPr>
        <p:spPr>
          <a:xfrm>
            <a:off x="1099326" y="4198731"/>
            <a:ext cx="5148182" cy="699712"/>
          </a:xfrm>
          <a:prstGeom prst="roundRect">
            <a:avLst>
              <a:gd fmla="val 16667" name="adj"/>
            </a:avLst>
          </a:prstGeom>
          <a:solidFill>
            <a:schemeClr val="accent1"/>
          </a:solidFill>
          <a:ln cap="flat" cmpd="sng" w="12700">
            <a:solidFill>
              <a:srgbClr val="B25C1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533" name="Google Shape;533;p85"/>
          <p:cNvSpPr txBox="1"/>
          <p:nvPr/>
        </p:nvSpPr>
        <p:spPr>
          <a:xfrm>
            <a:off x="1067802" y="4399834"/>
            <a:ext cx="5252901"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t-EE" sz="1800">
                <a:solidFill>
                  <a:schemeClr val="dk1"/>
                </a:solidFill>
                <a:latin typeface="Lato Light"/>
                <a:ea typeface="Lato Light"/>
                <a:cs typeface="Lato Light"/>
                <a:sym typeface="Lato Light"/>
              </a:rPr>
              <a:t>II etapi planeerimine ja ehitus   2022-2025</a:t>
            </a:r>
            <a:endParaRPr sz="1800">
              <a:solidFill>
                <a:schemeClr val="dk1"/>
              </a:solidFill>
              <a:latin typeface="Lato Light"/>
              <a:ea typeface="Lato Light"/>
              <a:cs typeface="Lato Light"/>
              <a:sym typeface="Lato Light"/>
            </a:endParaRPr>
          </a:p>
        </p:txBody>
      </p:sp>
      <p:sp>
        <p:nvSpPr>
          <p:cNvPr id="534" name="Google Shape;534;p85"/>
          <p:cNvSpPr/>
          <p:nvPr/>
        </p:nvSpPr>
        <p:spPr>
          <a:xfrm>
            <a:off x="6795723" y="3284722"/>
            <a:ext cx="3390900" cy="699712"/>
          </a:xfrm>
          <a:prstGeom prst="roundRect">
            <a:avLst>
              <a:gd fmla="val 16667" name="adj"/>
            </a:avLst>
          </a:prstGeom>
          <a:solidFill>
            <a:srgbClr val="F9B178"/>
          </a:solidFill>
          <a:ln cap="flat" cmpd="sng" w="12700">
            <a:solidFill>
              <a:srgbClr val="B25C1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535" name="Google Shape;535;p85"/>
          <p:cNvSpPr/>
          <p:nvPr/>
        </p:nvSpPr>
        <p:spPr>
          <a:xfrm>
            <a:off x="1108464" y="5114970"/>
            <a:ext cx="5148182" cy="699712"/>
          </a:xfrm>
          <a:prstGeom prst="roundRect">
            <a:avLst>
              <a:gd fmla="val 16667" name="adj"/>
            </a:avLst>
          </a:prstGeom>
          <a:solidFill>
            <a:schemeClr val="accent1"/>
          </a:solidFill>
          <a:ln cap="flat" cmpd="sng" w="12700">
            <a:solidFill>
              <a:srgbClr val="B25C1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536" name="Google Shape;536;p85"/>
          <p:cNvSpPr txBox="1"/>
          <p:nvPr/>
        </p:nvSpPr>
        <p:spPr>
          <a:xfrm>
            <a:off x="1108464" y="5292076"/>
            <a:ext cx="5140050"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t-EE" sz="1800">
                <a:solidFill>
                  <a:schemeClr val="dk1"/>
                </a:solidFill>
                <a:latin typeface="Lato Light"/>
                <a:ea typeface="Lato Light"/>
                <a:cs typeface="Lato Light"/>
                <a:sym typeface="Lato Light"/>
              </a:rPr>
              <a:t>III etapi realiseerimine   2035</a:t>
            </a:r>
            <a:endParaRPr sz="1800">
              <a:solidFill>
                <a:schemeClr val="dk1"/>
              </a:solidFill>
              <a:latin typeface="Lato Light"/>
              <a:ea typeface="Lato Light"/>
              <a:cs typeface="Lato Light"/>
              <a:sym typeface="Lato Light"/>
            </a:endParaRPr>
          </a:p>
        </p:txBody>
      </p:sp>
      <p:sp>
        <p:nvSpPr>
          <p:cNvPr id="537" name="Google Shape;537;p85"/>
          <p:cNvSpPr txBox="1"/>
          <p:nvPr/>
        </p:nvSpPr>
        <p:spPr>
          <a:xfrm>
            <a:off x="6795723" y="3500056"/>
            <a:ext cx="3390900" cy="369332"/>
          </a:xfrm>
          <a:prstGeom prst="rect">
            <a:avLst/>
          </a:prstGeom>
          <a:solidFill>
            <a:srgbClr val="F9B17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t-EE" sz="1800">
                <a:solidFill>
                  <a:schemeClr val="dk1"/>
                </a:solidFill>
                <a:latin typeface="Lato Light"/>
                <a:ea typeface="Lato Light"/>
                <a:cs typeface="Lato Light"/>
                <a:sym typeface="Lato Light"/>
              </a:rPr>
              <a:t>Läbilaskevõime kuni 4,2 mln</a:t>
            </a:r>
            <a:endParaRPr sz="1800">
              <a:solidFill>
                <a:schemeClr val="dk1"/>
              </a:solidFill>
              <a:latin typeface="Lato Light"/>
              <a:ea typeface="Lato Light"/>
              <a:cs typeface="Lato Light"/>
              <a:sym typeface="Lato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1" name="Shape 541"/>
        <p:cNvGrpSpPr/>
        <p:nvPr/>
      </p:nvGrpSpPr>
      <p:grpSpPr>
        <a:xfrm>
          <a:off x="0" y="0"/>
          <a:ext cx="0" cy="0"/>
          <a:chOff x="0" y="0"/>
          <a:chExt cx="0" cy="0"/>
        </a:xfrm>
      </p:grpSpPr>
      <p:sp>
        <p:nvSpPr>
          <p:cNvPr id="542" name="Google Shape;542;p86"/>
          <p:cNvSpPr txBox="1"/>
          <p:nvPr>
            <p:ph type="ctrTitle"/>
          </p:nvPr>
        </p:nvSpPr>
        <p:spPr>
          <a:xfrm>
            <a:off x="1066800" y="2921435"/>
            <a:ext cx="10058400" cy="50756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Font typeface="Arial"/>
              <a:buNone/>
            </a:pPr>
            <a:r>
              <a:rPr lang="et-EE"/>
              <a:t>Lennujaama linnak</a:t>
            </a:r>
            <a:endParaRPr/>
          </a:p>
        </p:txBody>
      </p:sp>
      <p:sp>
        <p:nvSpPr>
          <p:cNvPr id="543" name="Google Shape;543;p86"/>
          <p:cNvSpPr txBox="1"/>
          <p:nvPr>
            <p:ph idx="1" type="subTitle"/>
          </p:nvPr>
        </p:nvSpPr>
        <p:spPr>
          <a:xfrm>
            <a:off x="1066800" y="3382428"/>
            <a:ext cx="10058400" cy="301068"/>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0"/>
              </a:spcBef>
              <a:spcAft>
                <a:spcPts val="0"/>
              </a:spcAft>
              <a:buClr>
                <a:schemeClr val="accent3"/>
              </a:buClr>
              <a:buSzPts val="1600"/>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7" name="Shape 547"/>
        <p:cNvGrpSpPr/>
        <p:nvPr/>
      </p:nvGrpSpPr>
      <p:grpSpPr>
        <a:xfrm>
          <a:off x="0" y="0"/>
          <a:ext cx="0" cy="0"/>
          <a:chOff x="0" y="0"/>
          <a:chExt cx="0" cy="0"/>
        </a:xfrm>
      </p:grpSpPr>
      <p:pic>
        <p:nvPicPr>
          <p:cNvPr id="548" name="Google Shape;548;p87"/>
          <p:cNvPicPr preferRelativeResize="0"/>
          <p:nvPr/>
        </p:nvPicPr>
        <p:blipFill rotWithShape="1">
          <a:blip r:embed="rId3">
            <a:alphaModFix/>
          </a:blip>
          <a:srcRect b="0" l="0" r="0" t="0"/>
          <a:stretch/>
        </p:blipFill>
        <p:spPr>
          <a:xfrm>
            <a:off x="762" y="643285"/>
            <a:ext cx="12190476" cy="557142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2" name="Shape 552"/>
        <p:cNvGrpSpPr/>
        <p:nvPr/>
      </p:nvGrpSpPr>
      <p:grpSpPr>
        <a:xfrm>
          <a:off x="0" y="0"/>
          <a:ext cx="0" cy="0"/>
          <a:chOff x="0" y="0"/>
          <a:chExt cx="0" cy="0"/>
        </a:xfrm>
      </p:grpSpPr>
      <p:pic>
        <p:nvPicPr>
          <p:cNvPr id="553" name="Google Shape;553;p8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8" name="Shape 558"/>
        <p:cNvGrpSpPr/>
        <p:nvPr/>
      </p:nvGrpSpPr>
      <p:grpSpPr>
        <a:xfrm>
          <a:off x="0" y="0"/>
          <a:ext cx="0" cy="0"/>
          <a:chOff x="0" y="0"/>
          <a:chExt cx="0" cy="0"/>
        </a:xfrm>
      </p:grpSpPr>
      <p:sp>
        <p:nvSpPr>
          <p:cNvPr id="559" name="Google Shape;559;p89"/>
          <p:cNvSpPr txBox="1"/>
          <p:nvPr>
            <p:ph type="title"/>
          </p:nvPr>
        </p:nvSpPr>
        <p:spPr>
          <a:xfrm>
            <a:off x="838200" y="2002632"/>
            <a:ext cx="10515600" cy="2852737"/>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Font typeface="Lato"/>
              <a:buNone/>
            </a:pPr>
            <a:r>
              <a:rPr lang="et-EE"/>
              <a:t>Aitäh!</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58"/>
          <p:cNvSpPr txBox="1"/>
          <p:nvPr>
            <p:ph idx="1" type="body"/>
          </p:nvPr>
        </p:nvSpPr>
        <p:spPr>
          <a:xfrm>
            <a:off x="639526" y="3076575"/>
            <a:ext cx="4265850" cy="2779158"/>
          </a:xfrm>
          <a:prstGeom prst="rect">
            <a:avLst/>
          </a:prstGeom>
          <a:noFill/>
          <a:ln>
            <a:noFill/>
          </a:ln>
        </p:spPr>
        <p:txBody>
          <a:bodyPr anchorCtr="0" anchor="t" bIns="45700" lIns="91425" spcFirstLastPara="1" rIns="91425" wrap="square" tIns="45700">
            <a:noAutofit/>
          </a:bodyPr>
          <a:lstStyle/>
          <a:p>
            <a:pPr indent="-342900" lvl="0" marL="342900" rtl="0" algn="l">
              <a:lnSpc>
                <a:spcPct val="150000"/>
              </a:lnSpc>
              <a:spcBef>
                <a:spcPts val="0"/>
              </a:spcBef>
              <a:spcAft>
                <a:spcPts val="0"/>
              </a:spcAft>
              <a:buClr>
                <a:schemeClr val="dk2"/>
              </a:buClr>
              <a:buSzPts val="2000"/>
              <a:buFont typeface="Arial"/>
              <a:buChar char="•"/>
            </a:pPr>
            <a:r>
              <a:rPr lang="et-EE" sz="2000"/>
              <a:t>Kahekohaline kasvuprotsent teist aastat järjest</a:t>
            </a:r>
            <a:endParaRPr sz="2000"/>
          </a:p>
          <a:p>
            <a:pPr indent="-342900" lvl="0" marL="342900" rtl="0" algn="l">
              <a:lnSpc>
                <a:spcPct val="150000"/>
              </a:lnSpc>
              <a:spcBef>
                <a:spcPts val="1000"/>
              </a:spcBef>
              <a:spcAft>
                <a:spcPts val="0"/>
              </a:spcAft>
              <a:buClr>
                <a:schemeClr val="dk2"/>
              </a:buClr>
              <a:buSzPts val="2000"/>
              <a:buFont typeface="Arial"/>
              <a:buChar char="•"/>
            </a:pPr>
            <a:r>
              <a:rPr lang="et-EE" sz="2000"/>
              <a:t>5 aasta keskmine kasv 8,3%</a:t>
            </a:r>
            <a:endParaRPr/>
          </a:p>
          <a:p>
            <a:pPr indent="-342900" lvl="0" marL="342900" rtl="0" algn="l">
              <a:lnSpc>
                <a:spcPct val="150000"/>
              </a:lnSpc>
              <a:spcBef>
                <a:spcPts val="1000"/>
              </a:spcBef>
              <a:spcAft>
                <a:spcPts val="0"/>
              </a:spcAft>
              <a:buClr>
                <a:schemeClr val="dk2"/>
              </a:buClr>
              <a:buSzPts val="2000"/>
              <a:buFont typeface="Arial"/>
              <a:buChar char="•"/>
            </a:pPr>
            <a:r>
              <a:rPr lang="et-EE" sz="2000"/>
              <a:t>Ca 360 tuhat lisareisijat vrdl 2017</a:t>
            </a:r>
            <a:endParaRPr/>
          </a:p>
          <a:p>
            <a:pPr indent="-342900" lvl="0" marL="342900" rtl="0" algn="l">
              <a:lnSpc>
                <a:spcPct val="150000"/>
              </a:lnSpc>
              <a:spcBef>
                <a:spcPts val="1000"/>
              </a:spcBef>
              <a:spcAft>
                <a:spcPts val="0"/>
              </a:spcAft>
              <a:buClr>
                <a:schemeClr val="dk2"/>
              </a:buClr>
              <a:buSzPts val="2000"/>
              <a:buFont typeface="Arial"/>
              <a:buChar char="•"/>
            </a:pPr>
            <a:r>
              <a:rPr lang="et-EE" sz="2000"/>
              <a:t>Keskmiselt 8240 reisijat päevas</a:t>
            </a:r>
            <a:endParaRPr sz="2000"/>
          </a:p>
          <a:p>
            <a:pPr indent="-215900" lvl="0" marL="342900" rtl="0" algn="l">
              <a:lnSpc>
                <a:spcPct val="150000"/>
              </a:lnSpc>
              <a:spcBef>
                <a:spcPts val="1000"/>
              </a:spcBef>
              <a:spcAft>
                <a:spcPts val="0"/>
              </a:spcAft>
              <a:buClr>
                <a:schemeClr val="dk2"/>
              </a:buClr>
              <a:buSzPts val="2000"/>
              <a:buFont typeface="Arial"/>
              <a:buNone/>
            </a:pPr>
            <a:r>
              <a:t/>
            </a:r>
            <a:endParaRPr sz="2000"/>
          </a:p>
        </p:txBody>
      </p:sp>
      <p:sp>
        <p:nvSpPr>
          <p:cNvPr id="240" name="Google Shape;240;p58"/>
          <p:cNvSpPr txBox="1"/>
          <p:nvPr>
            <p:ph type="title"/>
          </p:nvPr>
        </p:nvSpPr>
        <p:spPr>
          <a:xfrm>
            <a:off x="639525" y="775854"/>
            <a:ext cx="4484925" cy="171969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2"/>
              </a:buClr>
              <a:buSzPts val="3200"/>
              <a:buFont typeface="Arial"/>
              <a:buNone/>
            </a:pPr>
            <a:r>
              <a:rPr lang="et-EE" sz="3200"/>
              <a:t>Reisijate arv ületas esmakordselt </a:t>
            </a:r>
            <a:br>
              <a:rPr lang="et-EE" sz="3200"/>
            </a:br>
            <a:r>
              <a:rPr lang="et-EE" sz="3200"/>
              <a:t>3 miljoni piiri</a:t>
            </a:r>
            <a:endParaRPr sz="3200"/>
          </a:p>
        </p:txBody>
      </p:sp>
      <p:pic>
        <p:nvPicPr>
          <p:cNvPr id="241" name="Google Shape;241;p58"/>
          <p:cNvPicPr preferRelativeResize="0"/>
          <p:nvPr/>
        </p:nvPicPr>
        <p:blipFill rotWithShape="1">
          <a:blip r:embed="rId3">
            <a:alphaModFix/>
          </a:blip>
          <a:srcRect b="0" l="0" r="0" t="0"/>
          <a:stretch/>
        </p:blipFill>
        <p:spPr>
          <a:xfrm>
            <a:off x="5495924" y="775855"/>
            <a:ext cx="5267326" cy="5362478"/>
          </a:xfrm>
          <a:prstGeom prst="rect">
            <a:avLst/>
          </a:prstGeom>
          <a:noFill/>
          <a:ln>
            <a:noFill/>
          </a:ln>
        </p:spPr>
      </p:pic>
      <p:cxnSp>
        <p:nvCxnSpPr>
          <p:cNvPr id="242" name="Google Shape;242;p58"/>
          <p:cNvCxnSpPr/>
          <p:nvPr/>
        </p:nvCxnSpPr>
        <p:spPr>
          <a:xfrm flipH="1" rot="10800000">
            <a:off x="5838825" y="952500"/>
            <a:ext cx="4619625" cy="1628774"/>
          </a:xfrm>
          <a:prstGeom prst="straightConnector1">
            <a:avLst/>
          </a:prstGeom>
          <a:noFill/>
          <a:ln cap="flat" cmpd="sng" w="25400">
            <a:solidFill>
              <a:srgbClr val="C00000"/>
            </a:solidFill>
            <a:prstDash val="solid"/>
            <a:miter lim="800000"/>
            <a:headEnd len="sm" w="sm" type="none"/>
            <a:tailEnd len="med" w="med" type="triangle"/>
          </a:ln>
        </p:spPr>
      </p:cxnSp>
      <p:sp>
        <p:nvSpPr>
          <p:cNvPr id="243" name="Google Shape;243;p58"/>
          <p:cNvSpPr txBox="1"/>
          <p:nvPr/>
        </p:nvSpPr>
        <p:spPr>
          <a:xfrm>
            <a:off x="7305675" y="1635701"/>
            <a:ext cx="1352550" cy="369332"/>
          </a:xfrm>
          <a:prstGeom prst="rect">
            <a:avLst/>
          </a:prstGeom>
          <a:solidFill>
            <a:schemeClr val="lt1"/>
          </a:solidFill>
          <a:ln cap="flat" cmpd="sng" w="1270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Lato Light"/>
              <a:buNone/>
            </a:pPr>
            <a:r>
              <a:rPr b="1" i="0" lang="et-EE" sz="1800" u="none" cap="none" strike="noStrike">
                <a:solidFill>
                  <a:srgbClr val="000000"/>
                </a:solidFill>
                <a:latin typeface="Lato Light"/>
                <a:ea typeface="Lato Light"/>
                <a:cs typeface="Lato Light"/>
                <a:sym typeface="Lato Light"/>
              </a:rPr>
              <a:t>CAGR 8,3%</a:t>
            </a:r>
            <a:endParaRPr b="1" i="0" sz="1800" u="none" cap="none" strike="noStrike">
              <a:solidFill>
                <a:srgbClr val="000000"/>
              </a:solidFill>
              <a:latin typeface="Lato Light"/>
              <a:ea typeface="Lato Light"/>
              <a:cs typeface="Lato Light"/>
              <a:sym typeface="Lato Light"/>
            </a:endParaRPr>
          </a:p>
        </p:txBody>
      </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59"/>
          <p:cNvSpPr txBox="1"/>
          <p:nvPr>
            <p:ph idx="1" type="body"/>
          </p:nvPr>
        </p:nvSpPr>
        <p:spPr>
          <a:xfrm>
            <a:off x="838200" y="1825625"/>
            <a:ext cx="4230511" cy="41941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2"/>
              </a:buClr>
              <a:buSzPts val="1800"/>
              <a:buChar char="•"/>
            </a:pPr>
            <a:r>
              <a:rPr lang="et-EE"/>
              <a:t>Lennureisijate arv on seotud elatustasemega</a:t>
            </a:r>
            <a:endParaRPr/>
          </a:p>
          <a:p>
            <a:pPr indent="-228600" lvl="0" marL="228600" rtl="0" algn="l">
              <a:lnSpc>
                <a:spcPct val="90000"/>
              </a:lnSpc>
              <a:spcBef>
                <a:spcPts val="1000"/>
              </a:spcBef>
              <a:spcAft>
                <a:spcPts val="0"/>
              </a:spcAft>
              <a:buClr>
                <a:schemeClr val="dk2"/>
              </a:buClr>
              <a:buSzPts val="1800"/>
              <a:buChar char="•"/>
            </a:pPr>
            <a:r>
              <a:rPr lang="et-EE"/>
              <a:t>2030. aastaks Eesti SKP inimese kohta kahekordistub – ka lennureisijate arv kasvab</a:t>
            </a:r>
            <a:endParaRPr/>
          </a:p>
          <a:p>
            <a:pPr indent="-228600" lvl="0" marL="228600" rtl="0" algn="l">
              <a:lnSpc>
                <a:spcPct val="90000"/>
              </a:lnSpc>
              <a:spcBef>
                <a:spcPts val="1000"/>
              </a:spcBef>
              <a:spcAft>
                <a:spcPts val="0"/>
              </a:spcAft>
              <a:buClr>
                <a:schemeClr val="dk2"/>
              </a:buClr>
              <a:buSzPts val="1800"/>
              <a:buChar char="•"/>
            </a:pPr>
            <a:r>
              <a:rPr lang="et-EE"/>
              <a:t>Võrreldes Kesk-Euroopa riikidega on Eesti kasvupotentsiaal suurem, sest suured turud ja suurlinnad asuvad meist kaugel, mis muudavad muude modaalsuste kasutamise väheatraktiivseks</a:t>
            </a:r>
            <a:endParaRPr/>
          </a:p>
          <a:p>
            <a:pPr indent="-228600" lvl="0" marL="228600" rtl="0" algn="l">
              <a:lnSpc>
                <a:spcPct val="90000"/>
              </a:lnSpc>
              <a:spcBef>
                <a:spcPts val="1000"/>
              </a:spcBef>
              <a:spcAft>
                <a:spcPts val="0"/>
              </a:spcAft>
              <a:buClr>
                <a:schemeClr val="dk2"/>
              </a:buClr>
              <a:buSzPts val="1800"/>
              <a:buChar char="•"/>
            </a:pPr>
            <a:r>
              <a:rPr b="1" lang="et-EE"/>
              <a:t>Hea tööga on potentsiaal kasvatada reisijate arvu 4,5-5 miljonini</a:t>
            </a:r>
            <a:endParaRPr/>
          </a:p>
        </p:txBody>
      </p:sp>
      <p:sp>
        <p:nvSpPr>
          <p:cNvPr id="250" name="Google Shape;250;p59"/>
          <p:cNvSpPr txBox="1"/>
          <p:nvPr>
            <p:ph type="title"/>
          </p:nvPr>
        </p:nvSpPr>
        <p:spPr>
          <a:xfrm>
            <a:off x="838200" y="344486"/>
            <a:ext cx="10515600"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Lato"/>
              <a:buNone/>
            </a:pPr>
            <a:r>
              <a:rPr lang="et-EE"/>
              <a:t>Potentsiaal pole ammendatud – 5 milj. reisijat aastaks 2029 </a:t>
            </a:r>
            <a:endParaRPr/>
          </a:p>
        </p:txBody>
      </p:sp>
      <p:sp>
        <p:nvSpPr>
          <p:cNvPr id="251" name="Google Shape;251;p59"/>
          <p:cNvSpPr txBox="1"/>
          <p:nvPr/>
        </p:nvSpPr>
        <p:spPr>
          <a:xfrm>
            <a:off x="5621505" y="5712023"/>
            <a:ext cx="1354410"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t-EE" sz="1400">
                <a:solidFill>
                  <a:schemeClr val="dk1"/>
                </a:solidFill>
                <a:latin typeface="Calibri"/>
                <a:ea typeface="Calibri"/>
                <a:cs typeface="Calibri"/>
                <a:sym typeface="Calibri"/>
              </a:rPr>
              <a:t>Allikas: Eurostat</a:t>
            </a:r>
            <a:endParaRPr/>
          </a:p>
        </p:txBody>
      </p:sp>
      <p:pic>
        <p:nvPicPr>
          <p:cNvPr id="252" name="Google Shape;252;p59"/>
          <p:cNvPicPr preferRelativeResize="0"/>
          <p:nvPr/>
        </p:nvPicPr>
        <p:blipFill rotWithShape="1">
          <a:blip r:embed="rId3">
            <a:alphaModFix/>
          </a:blip>
          <a:srcRect b="0" l="0" r="0" t="0"/>
          <a:stretch/>
        </p:blipFill>
        <p:spPr>
          <a:xfrm>
            <a:off x="4989689" y="1333153"/>
            <a:ext cx="6988363" cy="437886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60"/>
          <p:cNvSpPr txBox="1"/>
          <p:nvPr>
            <p:ph type="title"/>
          </p:nvPr>
        </p:nvSpPr>
        <p:spPr>
          <a:xfrm>
            <a:off x="509434" y="608830"/>
            <a:ext cx="10446923"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Arial"/>
              <a:buNone/>
            </a:pPr>
            <a:r>
              <a:rPr lang="et-EE"/>
              <a:t>Aasta peale kasv pidurdub – aasta lõpuks +4-5%</a:t>
            </a:r>
            <a:endParaRPr/>
          </a:p>
        </p:txBody>
      </p:sp>
      <p:sp>
        <p:nvSpPr>
          <p:cNvPr id="259" name="Google Shape;259;p60"/>
          <p:cNvSpPr txBox="1"/>
          <p:nvPr/>
        </p:nvSpPr>
        <p:spPr>
          <a:xfrm>
            <a:off x="778213" y="6108970"/>
            <a:ext cx="4920345"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Lato Light"/>
              <a:buNone/>
            </a:pPr>
            <a:r>
              <a:rPr b="0" i="0" lang="et-EE" sz="1200" u="none" cap="none" strike="noStrike">
                <a:solidFill>
                  <a:srgbClr val="000000"/>
                </a:solidFill>
                <a:latin typeface="Lato Light"/>
                <a:ea typeface="Lato Light"/>
                <a:cs typeface="Lato Light"/>
                <a:sym typeface="Lato Light"/>
              </a:rPr>
              <a:t>Allikas: centreforaviation.com 20.03.2019</a:t>
            </a:r>
            <a:endParaRPr b="0" i="0" sz="1200" u="none" cap="none" strike="noStrike">
              <a:solidFill>
                <a:srgbClr val="000000"/>
              </a:solidFill>
              <a:latin typeface="Lato Light"/>
              <a:ea typeface="Lato Light"/>
              <a:cs typeface="Lato Light"/>
              <a:sym typeface="Lato Light"/>
            </a:endParaRPr>
          </a:p>
        </p:txBody>
      </p:sp>
      <p:pic>
        <p:nvPicPr>
          <p:cNvPr id="260" name="Google Shape;260;p60"/>
          <p:cNvPicPr preferRelativeResize="0"/>
          <p:nvPr/>
        </p:nvPicPr>
        <p:blipFill rotWithShape="1">
          <a:blip r:embed="rId3">
            <a:alphaModFix/>
          </a:blip>
          <a:srcRect b="0" l="0" r="0" t="0"/>
          <a:stretch/>
        </p:blipFill>
        <p:spPr>
          <a:xfrm>
            <a:off x="509435" y="1567991"/>
            <a:ext cx="7444193" cy="4540979"/>
          </a:xfrm>
          <a:prstGeom prst="rect">
            <a:avLst/>
          </a:prstGeom>
          <a:noFill/>
          <a:ln>
            <a:noFill/>
          </a:ln>
        </p:spPr>
      </p:pic>
      <p:sp>
        <p:nvSpPr>
          <p:cNvPr id="261" name="Google Shape;261;p60"/>
          <p:cNvSpPr txBox="1"/>
          <p:nvPr/>
        </p:nvSpPr>
        <p:spPr>
          <a:xfrm>
            <a:off x="3809646" y="4280170"/>
            <a:ext cx="254251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Lato Light"/>
              <a:buNone/>
            </a:pPr>
            <a:r>
              <a:rPr b="0" i="0" lang="et-EE" sz="1800" u="none" cap="none" strike="noStrike">
                <a:solidFill>
                  <a:srgbClr val="000000"/>
                </a:solidFill>
                <a:latin typeface="Lato Light"/>
                <a:ea typeface="Lato Light"/>
                <a:cs typeface="Lato Light"/>
                <a:sym typeface="Lato Light"/>
              </a:rPr>
              <a:t>Istekohtade arv müügis</a:t>
            </a:r>
            <a:endParaRPr b="0" i="0" sz="1800" u="none" cap="none" strike="noStrike">
              <a:solidFill>
                <a:srgbClr val="000000"/>
              </a:solidFill>
              <a:latin typeface="Lato Light"/>
              <a:ea typeface="Lato Light"/>
              <a:cs typeface="Lato Light"/>
              <a:sym typeface="Lato Light"/>
            </a:endParaRPr>
          </a:p>
        </p:txBody>
      </p:sp>
      <p:sp>
        <p:nvSpPr>
          <p:cNvPr id="262" name="Google Shape;262;p60"/>
          <p:cNvSpPr txBox="1"/>
          <p:nvPr/>
        </p:nvSpPr>
        <p:spPr>
          <a:xfrm>
            <a:off x="8686799" y="1731523"/>
            <a:ext cx="3103123" cy="2308324"/>
          </a:xfrm>
          <a:prstGeom prst="rect">
            <a:avLst/>
          </a:prstGeom>
          <a:solidFill>
            <a:srgbClr val="7F7F7F"/>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Lato Light"/>
              <a:buNone/>
            </a:pPr>
            <a:r>
              <a:t/>
            </a:r>
            <a:endParaRPr b="0" i="0" sz="1800" u="none" cap="none" strike="noStrike">
              <a:solidFill>
                <a:srgbClr val="000000"/>
              </a:solidFill>
              <a:latin typeface="Lato Light"/>
              <a:ea typeface="Lato Light"/>
              <a:cs typeface="Lato Light"/>
              <a:sym typeface="Lato Light"/>
            </a:endParaRPr>
          </a:p>
          <a:p>
            <a:pPr indent="0" lvl="0" marL="0" marR="0" rtl="0" algn="ctr">
              <a:lnSpc>
                <a:spcPct val="100000"/>
              </a:lnSpc>
              <a:spcBef>
                <a:spcPts val="0"/>
              </a:spcBef>
              <a:spcAft>
                <a:spcPts val="0"/>
              </a:spcAft>
              <a:buClr>
                <a:srgbClr val="FFFFFF"/>
              </a:buClr>
              <a:buSzPts val="1800"/>
              <a:buFont typeface="Lato Light"/>
              <a:buNone/>
            </a:pPr>
            <a:r>
              <a:rPr b="1" i="0" lang="et-EE" sz="1800" u="none" cap="none" strike="noStrike">
                <a:solidFill>
                  <a:srgbClr val="FFFFFF"/>
                </a:solidFill>
                <a:latin typeface="Lato Light"/>
                <a:ea typeface="Lato Light"/>
                <a:cs typeface="Lato Light"/>
                <a:sym typeface="Lato Light"/>
              </a:rPr>
              <a:t>2019-2020 on Euroopa lennunduse kasv keskmiselt 3%​</a:t>
            </a:r>
            <a:endParaRPr/>
          </a:p>
          <a:p>
            <a:pPr indent="0" lvl="0" marL="0" marR="0" rtl="0" algn="ctr">
              <a:lnSpc>
                <a:spcPct val="100000"/>
              </a:lnSpc>
              <a:spcBef>
                <a:spcPts val="0"/>
              </a:spcBef>
              <a:spcAft>
                <a:spcPts val="0"/>
              </a:spcAft>
              <a:buClr>
                <a:schemeClr val="dk1"/>
              </a:buClr>
              <a:buSzPts val="1800"/>
              <a:buFont typeface="Lato Light"/>
              <a:buNone/>
            </a:pPr>
            <a:r>
              <a:t/>
            </a:r>
            <a:endParaRPr b="1" i="0" sz="1800" u="none" cap="none" strike="noStrike">
              <a:solidFill>
                <a:srgbClr val="FFFFFF"/>
              </a:solidFill>
              <a:latin typeface="Lato Light"/>
              <a:ea typeface="Lato Light"/>
              <a:cs typeface="Lato Light"/>
              <a:sym typeface="Lato Light"/>
            </a:endParaRPr>
          </a:p>
          <a:p>
            <a:pPr indent="0" lvl="0" marL="0" marR="0" rtl="0" algn="ctr">
              <a:lnSpc>
                <a:spcPct val="100000"/>
              </a:lnSpc>
              <a:spcBef>
                <a:spcPts val="0"/>
              </a:spcBef>
              <a:spcAft>
                <a:spcPts val="0"/>
              </a:spcAft>
              <a:buClr>
                <a:srgbClr val="FFFFFF"/>
              </a:buClr>
              <a:buSzPts val="1800"/>
              <a:buFont typeface="Lato Light"/>
              <a:buNone/>
            </a:pPr>
            <a:r>
              <a:rPr b="1" i="0" lang="et-EE" sz="1800" u="none" cap="none" strike="noStrike">
                <a:solidFill>
                  <a:srgbClr val="FFFFFF"/>
                </a:solidFill>
                <a:latin typeface="Lato Light"/>
                <a:ea typeface="Lato Light"/>
                <a:cs typeface="Lato Light"/>
                <a:sym typeface="Lato Light"/>
              </a:rPr>
              <a:t>2021-2024 </a:t>
            </a:r>
            <a:br>
              <a:rPr b="1" i="0" lang="et-EE" sz="1800" u="none" cap="none" strike="noStrike">
                <a:solidFill>
                  <a:srgbClr val="FFFFFF"/>
                </a:solidFill>
                <a:latin typeface="Lato Light"/>
                <a:ea typeface="Lato Light"/>
                <a:cs typeface="Lato Light"/>
                <a:sym typeface="Lato Light"/>
              </a:rPr>
            </a:br>
            <a:r>
              <a:rPr b="1" i="0" lang="et-EE" sz="1800" u="none" cap="none" strike="noStrike">
                <a:solidFill>
                  <a:srgbClr val="FFFFFF"/>
                </a:solidFill>
                <a:latin typeface="Lato Light"/>
                <a:ea typeface="Lato Light"/>
                <a:cs typeface="Lato Light"/>
                <a:sym typeface="Lato Light"/>
              </a:rPr>
              <a:t>kasv keskmiselt 2%</a:t>
            </a:r>
            <a:endParaRPr b="1" i="0" sz="1800" u="none" cap="none" strike="noStrike">
              <a:solidFill>
                <a:srgbClr val="FFFFFF"/>
              </a:solidFill>
              <a:latin typeface="Lato Light"/>
              <a:ea typeface="Lato Light"/>
              <a:cs typeface="Lato Light"/>
              <a:sym typeface="Lato Light"/>
            </a:endParaRPr>
          </a:p>
          <a:p>
            <a:pPr indent="0" lvl="0" marL="0" marR="0" rtl="0" algn="ctr">
              <a:lnSpc>
                <a:spcPct val="100000"/>
              </a:lnSpc>
              <a:spcBef>
                <a:spcPts val="0"/>
              </a:spcBef>
              <a:spcAft>
                <a:spcPts val="0"/>
              </a:spcAft>
              <a:buClr>
                <a:schemeClr val="dk1"/>
              </a:buClr>
              <a:buSzPts val="1800"/>
              <a:buFont typeface="Lato Light"/>
              <a:buNone/>
            </a:pPr>
            <a:r>
              <a:t/>
            </a:r>
            <a:endParaRPr b="1" i="0" sz="1800" u="none" cap="none" strike="noStrike">
              <a:solidFill>
                <a:srgbClr val="FFFFFF"/>
              </a:solidFill>
              <a:latin typeface="Lato Light"/>
              <a:ea typeface="Lato Light"/>
              <a:cs typeface="Lato Light"/>
              <a:sym typeface="Lato Light"/>
            </a:endParaRPr>
          </a:p>
        </p:txBody>
      </p:sp>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61"/>
          <p:cNvSpPr txBox="1"/>
          <p:nvPr>
            <p:ph idx="1" type="body"/>
          </p:nvPr>
        </p:nvSpPr>
        <p:spPr>
          <a:xfrm>
            <a:off x="838200" y="1825625"/>
            <a:ext cx="10515600" cy="41941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None/>
            </a:pPr>
            <a:r>
              <a:t/>
            </a:r>
            <a:endParaRPr sz="4400"/>
          </a:p>
          <a:p>
            <a:pPr indent="0" lvl="0" marL="0" rtl="0" algn="ctr">
              <a:lnSpc>
                <a:spcPct val="90000"/>
              </a:lnSpc>
              <a:spcBef>
                <a:spcPts val="1000"/>
              </a:spcBef>
              <a:spcAft>
                <a:spcPts val="0"/>
              </a:spcAft>
              <a:buClr>
                <a:schemeClr val="dk2"/>
              </a:buClr>
              <a:buSzPts val="4400"/>
              <a:buNone/>
            </a:pPr>
            <a:r>
              <a:rPr lang="et-EE" sz="4400"/>
              <a:t>Lennundusel on majandusele ja maksutuludele</a:t>
            </a:r>
            <a:endParaRPr/>
          </a:p>
          <a:p>
            <a:pPr indent="0" lvl="0" marL="0" rtl="0" algn="ctr">
              <a:lnSpc>
                <a:spcPct val="90000"/>
              </a:lnSpc>
              <a:spcBef>
                <a:spcPts val="1000"/>
              </a:spcBef>
              <a:spcAft>
                <a:spcPts val="0"/>
              </a:spcAft>
              <a:buClr>
                <a:schemeClr val="dk2"/>
              </a:buClr>
              <a:buSzPts val="4400"/>
              <a:buNone/>
            </a:pPr>
            <a:r>
              <a:rPr lang="et-EE" sz="4400"/>
              <a:t>märkimisväärne mõju</a:t>
            </a:r>
            <a:endParaRPr/>
          </a:p>
        </p:txBody>
      </p:sp>
      <p:sp>
        <p:nvSpPr>
          <p:cNvPr id="269" name="Google Shape;269;p61"/>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Lato"/>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pic>
        <p:nvPicPr>
          <p:cNvPr id="275" name="Google Shape;275;p62"/>
          <p:cNvPicPr preferRelativeResize="0"/>
          <p:nvPr/>
        </p:nvPicPr>
        <p:blipFill rotWithShape="1">
          <a:blip r:embed="rId3">
            <a:alphaModFix/>
          </a:blip>
          <a:srcRect b="0" l="0" r="0" t="0"/>
          <a:stretch/>
        </p:blipFill>
        <p:spPr>
          <a:xfrm>
            <a:off x="3027962" y="-1"/>
            <a:ext cx="10308336" cy="6863509"/>
          </a:xfrm>
          <a:prstGeom prst="rect">
            <a:avLst/>
          </a:prstGeom>
          <a:noFill/>
          <a:ln>
            <a:noFill/>
          </a:ln>
        </p:spPr>
      </p:pic>
      <p:pic>
        <p:nvPicPr>
          <p:cNvPr id="276" name="Google Shape;276;p62"/>
          <p:cNvPicPr preferRelativeResize="0"/>
          <p:nvPr/>
        </p:nvPicPr>
        <p:blipFill rotWithShape="1">
          <a:blip r:embed="rId4">
            <a:alphaModFix/>
          </a:blip>
          <a:srcRect b="0" l="0" r="0" t="0"/>
          <a:stretch/>
        </p:blipFill>
        <p:spPr>
          <a:xfrm>
            <a:off x="6055922" y="1"/>
            <a:ext cx="1474609" cy="6857998"/>
          </a:xfrm>
          <a:prstGeom prst="rect">
            <a:avLst/>
          </a:prstGeom>
          <a:noFill/>
          <a:ln>
            <a:noFill/>
          </a:ln>
        </p:spPr>
      </p:pic>
      <p:sp>
        <p:nvSpPr>
          <p:cNvPr id="277" name="Google Shape;277;p62"/>
          <p:cNvSpPr/>
          <p:nvPr/>
        </p:nvSpPr>
        <p:spPr>
          <a:xfrm>
            <a:off x="1" y="0"/>
            <a:ext cx="6055922" cy="68579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Lato Light"/>
              <a:ea typeface="Lato Light"/>
              <a:cs typeface="Lato Light"/>
              <a:sym typeface="Lato Light"/>
            </a:endParaRPr>
          </a:p>
        </p:txBody>
      </p:sp>
      <p:sp>
        <p:nvSpPr>
          <p:cNvPr id="278" name="Google Shape;278;p62"/>
          <p:cNvSpPr txBox="1"/>
          <p:nvPr/>
        </p:nvSpPr>
        <p:spPr>
          <a:xfrm>
            <a:off x="438059" y="655972"/>
            <a:ext cx="6624651" cy="97241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2"/>
              </a:buClr>
              <a:buSzPts val="2800"/>
              <a:buFont typeface="Lato"/>
              <a:buNone/>
            </a:pPr>
            <a:r>
              <a:rPr b="0" i="0" lang="et-EE" sz="2800">
                <a:solidFill>
                  <a:schemeClr val="lt2"/>
                </a:solidFill>
                <a:latin typeface="Lato"/>
                <a:ea typeface="Lato"/>
                <a:cs typeface="Lato"/>
                <a:sym typeface="Lato"/>
              </a:rPr>
              <a:t>…kuid meie geograafiline asukoht ei ole muutnud…</a:t>
            </a:r>
            <a:endParaRPr b="0" i="0" sz="2800">
              <a:solidFill>
                <a:schemeClr val="lt2"/>
              </a:solidFill>
              <a:latin typeface="Lato"/>
              <a:ea typeface="Lato"/>
              <a:cs typeface="Lato"/>
              <a:sym typeface="Lato"/>
            </a:endParaRPr>
          </a:p>
        </p:txBody>
      </p:sp>
      <p:sp>
        <p:nvSpPr>
          <p:cNvPr id="279" name="Google Shape;279;p62"/>
          <p:cNvSpPr txBox="1"/>
          <p:nvPr/>
        </p:nvSpPr>
        <p:spPr>
          <a:xfrm>
            <a:off x="337851" y="1865592"/>
            <a:ext cx="6048035" cy="4644361"/>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2400"/>
              <a:buFont typeface="Arial"/>
              <a:buChar char="•"/>
            </a:pPr>
            <a:r>
              <a:rPr b="0" i="0" lang="et-EE" sz="2400" u="none" cap="none" strike="noStrike">
                <a:solidFill>
                  <a:srgbClr val="000000"/>
                </a:solidFill>
                <a:latin typeface="Lato Light"/>
                <a:ea typeface="Lato Light"/>
                <a:cs typeface="Lato Light"/>
                <a:sym typeface="Lato Light"/>
              </a:rPr>
              <a:t>Väike teeninduspiirkond (catchment area)</a:t>
            </a:r>
            <a:endParaRPr/>
          </a:p>
          <a:p>
            <a:pPr indent="-342900" lvl="0" marL="342900" marR="0" rtl="0" algn="l">
              <a:lnSpc>
                <a:spcPct val="100000"/>
              </a:lnSpc>
              <a:spcBef>
                <a:spcPts val="1200"/>
              </a:spcBef>
              <a:spcAft>
                <a:spcPts val="0"/>
              </a:spcAft>
              <a:buClr>
                <a:srgbClr val="000000"/>
              </a:buClr>
              <a:buSzPts val="2400"/>
              <a:buFont typeface="Arial"/>
              <a:buChar char="•"/>
            </a:pPr>
            <a:r>
              <a:rPr b="0" i="0" lang="et-EE" sz="2400" u="none" cap="none" strike="noStrike">
                <a:solidFill>
                  <a:srgbClr val="000000"/>
                </a:solidFill>
                <a:latin typeface="Lato Light"/>
                <a:ea typeface="Lato Light"/>
                <a:cs typeface="Lato Light"/>
                <a:sym typeface="Lato Light"/>
              </a:rPr>
              <a:t>Kaugus põhiturgudest, pikk lennusektor</a:t>
            </a:r>
            <a:endParaRPr/>
          </a:p>
          <a:p>
            <a:pPr indent="-342900" lvl="0" marL="342900" marR="0" rtl="0" algn="l">
              <a:lnSpc>
                <a:spcPct val="100000"/>
              </a:lnSpc>
              <a:spcBef>
                <a:spcPts val="1200"/>
              </a:spcBef>
              <a:spcAft>
                <a:spcPts val="0"/>
              </a:spcAft>
              <a:buClr>
                <a:srgbClr val="000000"/>
              </a:buClr>
              <a:buSzPts val="2400"/>
              <a:buFont typeface="Arial"/>
              <a:buChar char="•"/>
            </a:pPr>
            <a:r>
              <a:rPr b="0" i="0" lang="et-EE" sz="2400" u="none" cap="none" strike="noStrike">
                <a:solidFill>
                  <a:srgbClr val="000000"/>
                </a:solidFill>
                <a:latin typeface="Lato Light"/>
                <a:ea typeface="Lato Light"/>
                <a:cs typeface="Lato Light"/>
                <a:sym typeface="Lato Light"/>
              </a:rPr>
              <a:t>Euroopa teenindusaegade piirangud (slot constraints)</a:t>
            </a:r>
            <a:endParaRPr/>
          </a:p>
          <a:p>
            <a:pPr indent="-342900" lvl="0" marL="342900" marR="0" rtl="0" algn="l">
              <a:lnSpc>
                <a:spcPct val="100000"/>
              </a:lnSpc>
              <a:spcBef>
                <a:spcPts val="1200"/>
              </a:spcBef>
              <a:spcAft>
                <a:spcPts val="0"/>
              </a:spcAft>
              <a:buClr>
                <a:srgbClr val="000000"/>
              </a:buClr>
              <a:buSzPts val="2400"/>
              <a:buFont typeface="Arial"/>
              <a:buChar char="•"/>
            </a:pPr>
            <a:r>
              <a:rPr b="0" i="0" lang="et-EE" sz="2400" u="none" cap="none" strike="noStrike">
                <a:solidFill>
                  <a:srgbClr val="000000"/>
                </a:solidFill>
                <a:latin typeface="Lato Light"/>
                <a:ea typeface="Lato Light"/>
                <a:cs typeface="Lato Light"/>
                <a:sym typeface="Lato Light"/>
              </a:rPr>
              <a:t>Konkurents teiste Euroopa lennujaamadega (umbes 200-ga)</a:t>
            </a:r>
            <a:endParaRPr b="0" i="0" sz="2400" u="none" cap="none" strike="noStrike">
              <a:solidFill>
                <a:srgbClr val="000000"/>
              </a:solidFill>
              <a:latin typeface="Lato Light"/>
              <a:ea typeface="Lato Light"/>
              <a:cs typeface="Lato Light"/>
              <a:sym typeface="Lato Light"/>
            </a:endParaRPr>
          </a:p>
          <a:p>
            <a:pPr indent="-342900" lvl="0" marL="342900" marR="0" rtl="0" algn="l">
              <a:lnSpc>
                <a:spcPct val="100000"/>
              </a:lnSpc>
              <a:spcBef>
                <a:spcPts val="1200"/>
              </a:spcBef>
              <a:spcAft>
                <a:spcPts val="0"/>
              </a:spcAft>
              <a:buClr>
                <a:srgbClr val="000000"/>
              </a:buClr>
              <a:buSzPts val="2400"/>
              <a:buFont typeface="Arial"/>
              <a:buChar char="•"/>
            </a:pPr>
            <a:r>
              <a:rPr b="0" i="0" lang="et-EE" sz="2400" u="none" cap="none" strike="noStrike">
                <a:solidFill>
                  <a:srgbClr val="000000"/>
                </a:solidFill>
                <a:latin typeface="Lato Light"/>
                <a:ea typeface="Lato Light"/>
                <a:cs typeface="Lato Light"/>
                <a:sym typeface="Lato Light"/>
              </a:rPr>
              <a:t>Kulud ja riskijagamine lennufirmadega</a:t>
            </a:r>
            <a:endParaRPr/>
          </a:p>
          <a:p>
            <a:pPr indent="-342900" lvl="0" marL="342900" marR="0" rtl="0" algn="l">
              <a:lnSpc>
                <a:spcPct val="100000"/>
              </a:lnSpc>
              <a:spcBef>
                <a:spcPts val="1200"/>
              </a:spcBef>
              <a:spcAft>
                <a:spcPts val="0"/>
              </a:spcAft>
              <a:buClr>
                <a:srgbClr val="000000"/>
              </a:buClr>
              <a:buSzPts val="2400"/>
              <a:buFont typeface="Arial"/>
              <a:buChar char="•"/>
            </a:pPr>
            <a:r>
              <a:rPr b="0" i="0" lang="et-EE" sz="2400" u="none" cap="none" strike="noStrike">
                <a:solidFill>
                  <a:srgbClr val="000000"/>
                </a:solidFill>
                <a:latin typeface="Lato Light"/>
                <a:ea typeface="Lato Light"/>
                <a:cs typeface="Lato Light"/>
                <a:sym typeface="Lato Light"/>
              </a:rPr>
              <a:t>Suur majandustsüklite mõju </a:t>
            </a:r>
            <a:endParaRPr b="0" i="0" sz="2400" u="none" cap="none" strike="noStrike">
              <a:solidFill>
                <a:srgbClr val="000000"/>
              </a:solidFill>
              <a:latin typeface="Lato Light"/>
              <a:ea typeface="Lato Light"/>
              <a:cs typeface="Lato Light"/>
              <a:sym typeface="Lato Light"/>
            </a:endParaRPr>
          </a:p>
        </p:txBody>
      </p:sp>
    </p:spTree>
  </p:cSld>
  <p:clrMapOvr>
    <a:masterClrMapping/>
  </p:clrMapOvr>
  <mc:AlternateContent>
    <mc:Choice Requires="p14">
      <p:transition spd="slow" p14:dur="1500">
        <p:fade thruBlk="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grpSp>
        <p:nvGrpSpPr>
          <p:cNvPr id="285" name="Google Shape;285;p63"/>
          <p:cNvGrpSpPr/>
          <p:nvPr/>
        </p:nvGrpSpPr>
        <p:grpSpPr>
          <a:xfrm>
            <a:off x="7001433" y="1435302"/>
            <a:ext cx="4742330" cy="4033170"/>
            <a:chOff x="7001433" y="1435302"/>
            <a:chExt cx="4742330" cy="4033170"/>
          </a:xfrm>
        </p:grpSpPr>
        <p:sp>
          <p:nvSpPr>
            <p:cNvPr id="286" name="Google Shape;286;p63"/>
            <p:cNvSpPr/>
            <p:nvPr/>
          </p:nvSpPr>
          <p:spPr>
            <a:xfrm>
              <a:off x="7001433" y="1435302"/>
              <a:ext cx="4742330" cy="4033170"/>
            </a:xfrm>
            <a:prstGeom prst="rect">
              <a:avLst/>
            </a:prstGeom>
            <a:solidFill>
              <a:srgbClr val="FFF7DC"/>
            </a:solidFill>
            <a:ln cap="flat" cmpd="sng" w="12700">
              <a:solidFill>
                <a:srgbClr val="B89E3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7" name="Google Shape;287;p63"/>
            <p:cNvSpPr txBox="1"/>
            <p:nvPr/>
          </p:nvSpPr>
          <p:spPr>
            <a:xfrm>
              <a:off x="9935071" y="1550717"/>
              <a:ext cx="162166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t-EE" sz="1800">
                  <a:solidFill>
                    <a:schemeClr val="lt2"/>
                  </a:solidFill>
                  <a:latin typeface="Calibri"/>
                  <a:ea typeface="Calibri"/>
                  <a:cs typeface="Calibri"/>
                  <a:sym typeface="Calibri"/>
                </a:rPr>
                <a:t>KATALÜÜTILINE</a:t>
              </a:r>
              <a:endParaRPr/>
            </a:p>
          </p:txBody>
        </p:sp>
      </p:grpSp>
      <p:sp>
        <p:nvSpPr>
          <p:cNvPr id="288" name="Google Shape;288;p63"/>
          <p:cNvSpPr txBox="1"/>
          <p:nvPr>
            <p:ph idx="1" type="body"/>
          </p:nvPr>
        </p:nvSpPr>
        <p:spPr>
          <a:xfrm>
            <a:off x="838200" y="1825625"/>
            <a:ext cx="4874342" cy="41941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2"/>
              </a:buClr>
              <a:buSzPts val="1800"/>
              <a:buChar char="•"/>
            </a:pPr>
            <a:r>
              <a:rPr b="1" lang="et-EE"/>
              <a:t>Otsene</a:t>
            </a:r>
            <a:r>
              <a:rPr lang="et-EE"/>
              <a:t> – lennujaamas tekkiv lisandväärtus</a:t>
            </a:r>
            <a:endParaRPr/>
          </a:p>
          <a:p>
            <a:pPr indent="-228600" lvl="0" marL="228600" rtl="0" algn="l">
              <a:lnSpc>
                <a:spcPct val="90000"/>
              </a:lnSpc>
              <a:spcBef>
                <a:spcPts val="1000"/>
              </a:spcBef>
              <a:spcAft>
                <a:spcPts val="0"/>
              </a:spcAft>
              <a:buClr>
                <a:schemeClr val="dk2"/>
              </a:buClr>
              <a:buSzPts val="1800"/>
              <a:buChar char="•"/>
            </a:pPr>
            <a:r>
              <a:rPr b="1" lang="et-EE"/>
              <a:t>Kaudne</a:t>
            </a:r>
            <a:r>
              <a:rPr lang="et-EE"/>
              <a:t> – lisandväärtus, mis tekib sellest, et lennujaam tarbib teistes majandusharude toodetud tooteid ja teenuseid</a:t>
            </a:r>
            <a:endParaRPr/>
          </a:p>
          <a:p>
            <a:pPr indent="-228600" lvl="0" marL="228600" rtl="0" algn="l">
              <a:lnSpc>
                <a:spcPct val="90000"/>
              </a:lnSpc>
              <a:spcBef>
                <a:spcPts val="1000"/>
              </a:spcBef>
              <a:spcAft>
                <a:spcPts val="0"/>
              </a:spcAft>
              <a:buClr>
                <a:schemeClr val="dk2"/>
              </a:buClr>
              <a:buSzPts val="1800"/>
              <a:buChar char="•"/>
            </a:pPr>
            <a:r>
              <a:rPr b="1" lang="et-EE"/>
              <a:t>Tingitud </a:t>
            </a:r>
            <a:r>
              <a:rPr lang="et-EE"/>
              <a:t>– lennujaamas ja seda varustavates ettevõtetes töötavate inimeste tarbimiskäitumisest tekkiv lisandväärtus</a:t>
            </a:r>
            <a:endParaRPr/>
          </a:p>
          <a:p>
            <a:pPr indent="-228600" lvl="0" marL="228600" rtl="0" algn="l">
              <a:lnSpc>
                <a:spcPct val="90000"/>
              </a:lnSpc>
              <a:spcBef>
                <a:spcPts val="1000"/>
              </a:spcBef>
              <a:spcAft>
                <a:spcPts val="0"/>
              </a:spcAft>
              <a:buClr>
                <a:schemeClr val="dk2"/>
              </a:buClr>
              <a:buSzPts val="1800"/>
              <a:buChar char="•"/>
            </a:pPr>
            <a:r>
              <a:rPr b="1" lang="et-EE"/>
              <a:t>Katalüütiline </a:t>
            </a:r>
            <a:r>
              <a:rPr lang="et-EE"/>
              <a:t>– lennujaama ja hea lennuühenduse laiem mõju majandusele</a:t>
            </a:r>
            <a:endParaRPr/>
          </a:p>
        </p:txBody>
      </p:sp>
      <p:sp>
        <p:nvSpPr>
          <p:cNvPr id="289" name="Google Shape;289;p63"/>
          <p:cNvSpPr txBox="1"/>
          <p:nvPr>
            <p:ph type="title"/>
          </p:nvPr>
        </p:nvSpPr>
        <p:spPr>
          <a:xfrm>
            <a:off x="838200" y="838200"/>
            <a:ext cx="10515600" cy="494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800"/>
              <a:buFont typeface="Lato"/>
              <a:buNone/>
            </a:pPr>
            <a:r>
              <a:rPr lang="et-EE"/>
              <a:t>Neli olulisemat mõjukanalit</a:t>
            </a:r>
            <a:endParaRPr/>
          </a:p>
        </p:txBody>
      </p:sp>
      <p:grpSp>
        <p:nvGrpSpPr>
          <p:cNvPr id="290" name="Google Shape;290;p63"/>
          <p:cNvGrpSpPr/>
          <p:nvPr/>
        </p:nvGrpSpPr>
        <p:grpSpPr>
          <a:xfrm>
            <a:off x="7204366" y="1838994"/>
            <a:ext cx="3445702" cy="3445702"/>
            <a:chOff x="7204366" y="1838994"/>
            <a:chExt cx="3445702" cy="3445702"/>
          </a:xfrm>
        </p:grpSpPr>
        <p:sp>
          <p:nvSpPr>
            <p:cNvPr id="291" name="Google Shape;291;p63"/>
            <p:cNvSpPr/>
            <p:nvPr/>
          </p:nvSpPr>
          <p:spPr>
            <a:xfrm>
              <a:off x="7204366" y="1838994"/>
              <a:ext cx="3445702" cy="3445702"/>
            </a:xfrm>
            <a:prstGeom prst="ellipse">
              <a:avLst/>
            </a:prstGeom>
            <a:solidFill>
              <a:schemeClr val="accent1"/>
            </a:solidFill>
            <a:ln cap="flat" cmpd="sng" w="12700">
              <a:solidFill>
                <a:srgbClr val="B89E3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2" name="Google Shape;292;p63"/>
            <p:cNvSpPr txBox="1"/>
            <p:nvPr/>
          </p:nvSpPr>
          <p:spPr>
            <a:xfrm>
              <a:off x="8361823" y="2172253"/>
              <a:ext cx="110959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t-EE" sz="1800">
                  <a:solidFill>
                    <a:schemeClr val="lt1"/>
                  </a:solidFill>
                  <a:latin typeface="Calibri"/>
                  <a:ea typeface="Calibri"/>
                  <a:cs typeface="Calibri"/>
                  <a:sym typeface="Calibri"/>
                </a:rPr>
                <a:t>TINGITUD</a:t>
              </a:r>
              <a:endParaRPr/>
            </a:p>
          </p:txBody>
        </p:sp>
      </p:grpSp>
      <p:grpSp>
        <p:nvGrpSpPr>
          <p:cNvPr id="293" name="Google Shape;293;p63"/>
          <p:cNvGrpSpPr/>
          <p:nvPr/>
        </p:nvGrpSpPr>
        <p:grpSpPr>
          <a:xfrm>
            <a:off x="7745103" y="2753392"/>
            <a:ext cx="2343047" cy="2343047"/>
            <a:chOff x="7745103" y="2753392"/>
            <a:chExt cx="2343047" cy="2343047"/>
          </a:xfrm>
        </p:grpSpPr>
        <p:sp>
          <p:nvSpPr>
            <p:cNvPr id="294" name="Google Shape;294;p63"/>
            <p:cNvSpPr/>
            <p:nvPr/>
          </p:nvSpPr>
          <p:spPr>
            <a:xfrm>
              <a:off x="7745103" y="2753392"/>
              <a:ext cx="2343047" cy="2343047"/>
            </a:xfrm>
            <a:prstGeom prst="ellipse">
              <a:avLst/>
            </a:prstGeom>
            <a:solidFill>
              <a:schemeClr val="accent6"/>
            </a:solidFill>
            <a:ln cap="flat" cmpd="sng" w="12700">
              <a:solidFill>
                <a:srgbClr val="B89E3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5" name="Google Shape;295;p63"/>
            <p:cNvSpPr txBox="1"/>
            <p:nvPr/>
          </p:nvSpPr>
          <p:spPr>
            <a:xfrm>
              <a:off x="8423733" y="2945646"/>
              <a:ext cx="98578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t-EE" sz="1800">
                  <a:solidFill>
                    <a:schemeClr val="lt1"/>
                  </a:solidFill>
                  <a:latin typeface="Calibri"/>
                  <a:ea typeface="Calibri"/>
                  <a:cs typeface="Calibri"/>
                  <a:sym typeface="Calibri"/>
                </a:rPr>
                <a:t>KAUDNE</a:t>
              </a:r>
              <a:endParaRPr/>
            </a:p>
          </p:txBody>
        </p:sp>
      </p:grpSp>
      <p:grpSp>
        <p:nvGrpSpPr>
          <p:cNvPr id="296" name="Google Shape;296;p63"/>
          <p:cNvGrpSpPr/>
          <p:nvPr/>
        </p:nvGrpSpPr>
        <p:grpSpPr>
          <a:xfrm>
            <a:off x="8116522" y="3417126"/>
            <a:ext cx="1600203" cy="1600203"/>
            <a:chOff x="8116524" y="3392159"/>
            <a:chExt cx="1600203" cy="1600203"/>
          </a:xfrm>
        </p:grpSpPr>
        <p:sp>
          <p:nvSpPr>
            <p:cNvPr id="297" name="Google Shape;297;p63"/>
            <p:cNvSpPr/>
            <p:nvPr/>
          </p:nvSpPr>
          <p:spPr>
            <a:xfrm>
              <a:off x="8116524" y="3392159"/>
              <a:ext cx="1600203" cy="1600203"/>
            </a:xfrm>
            <a:prstGeom prst="ellipse">
              <a:avLst/>
            </a:prstGeom>
            <a:solidFill>
              <a:schemeClr val="lt2"/>
            </a:solidFill>
            <a:ln cap="flat" cmpd="sng" w="12700">
              <a:solidFill>
                <a:srgbClr val="B89E3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8" name="Google Shape;298;p63"/>
            <p:cNvSpPr txBox="1"/>
            <p:nvPr/>
          </p:nvSpPr>
          <p:spPr>
            <a:xfrm>
              <a:off x="8466674" y="3740249"/>
              <a:ext cx="92108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t-EE" sz="1800">
                  <a:solidFill>
                    <a:schemeClr val="lt1"/>
                  </a:solidFill>
                  <a:latin typeface="Calibri"/>
                  <a:ea typeface="Calibri"/>
                  <a:cs typeface="Calibri"/>
                  <a:sym typeface="Calibri"/>
                </a:rPr>
                <a:t>OTSENE</a:t>
              </a:r>
              <a:endParaRPr/>
            </a:p>
          </p:txBody>
        </p:sp>
      </p:grpSp>
      <p:sp>
        <p:nvSpPr>
          <p:cNvPr id="299" name="Google Shape;299;p63"/>
          <p:cNvSpPr txBox="1"/>
          <p:nvPr/>
        </p:nvSpPr>
        <p:spPr>
          <a:xfrm>
            <a:off x="6880293" y="5615381"/>
            <a:ext cx="1902124"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t-EE" sz="1400">
                <a:solidFill>
                  <a:schemeClr val="dk1"/>
                </a:solidFill>
                <a:latin typeface="Calibri"/>
                <a:ea typeface="Calibri"/>
                <a:cs typeface="Calibri"/>
                <a:sym typeface="Calibri"/>
              </a:rPr>
              <a:t>Allikas: Intervistas 2015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288">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8">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8">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Lennujaam">
  <a:themeElements>
    <a:clrScheme name="Lennujaam 1">
      <a:dk1>
        <a:srgbClr val="000000"/>
      </a:dk1>
      <a:lt1>
        <a:srgbClr val="FFFFFF"/>
      </a:lt1>
      <a:dk2>
        <a:srgbClr val="1C2B39"/>
      </a:dk2>
      <a:lt2>
        <a:srgbClr val="F57F20"/>
      </a:lt2>
      <a:accent1>
        <a:srgbClr val="F57F20"/>
      </a:accent1>
      <a:accent2>
        <a:srgbClr val="1C2B38"/>
      </a:accent2>
      <a:accent3>
        <a:srgbClr val="FFDD4F"/>
      </a:accent3>
      <a:accent4>
        <a:srgbClr val="F99849"/>
      </a:accent4>
      <a:accent5>
        <a:srgbClr val="65798C"/>
      </a:accent5>
      <a:accent6>
        <a:srgbClr val="FFE57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3_Lennujaam">
  <a:themeElements>
    <a:clrScheme name="Lennujaam">
      <a:dk1>
        <a:srgbClr val="000000"/>
      </a:dk1>
      <a:lt1>
        <a:srgbClr val="FFFFFF"/>
      </a:lt1>
      <a:dk2>
        <a:srgbClr val="1C2B39"/>
      </a:dk2>
      <a:lt2>
        <a:srgbClr val="F57F20"/>
      </a:lt2>
      <a:accent1>
        <a:srgbClr val="FDD956"/>
      </a:accent1>
      <a:accent2>
        <a:srgbClr val="FBD055"/>
      </a:accent2>
      <a:accent3>
        <a:srgbClr val="F9C954"/>
      </a:accent3>
      <a:accent4>
        <a:srgbClr val="F7C152"/>
      </a:accent4>
      <a:accent5>
        <a:srgbClr val="F5B951"/>
      </a:accent5>
      <a:accent6>
        <a:srgbClr val="F3B15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Lennujaam">
  <a:themeElements>
    <a:clrScheme name="Lennujaam 1">
      <a:dk1>
        <a:srgbClr val="000000"/>
      </a:dk1>
      <a:lt1>
        <a:srgbClr val="FFFFFF"/>
      </a:lt1>
      <a:dk2>
        <a:srgbClr val="1C2B39"/>
      </a:dk2>
      <a:lt2>
        <a:srgbClr val="F57F20"/>
      </a:lt2>
      <a:accent1>
        <a:srgbClr val="F57F20"/>
      </a:accent1>
      <a:accent2>
        <a:srgbClr val="1C2B38"/>
      </a:accent2>
      <a:accent3>
        <a:srgbClr val="FFDD4F"/>
      </a:accent3>
      <a:accent4>
        <a:srgbClr val="F99849"/>
      </a:accent4>
      <a:accent5>
        <a:srgbClr val="65798C"/>
      </a:accent5>
      <a:accent6>
        <a:srgbClr val="FFE57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Lennujaam">
  <a:themeElements>
    <a:clrScheme name="Lennujaam">
      <a:dk1>
        <a:srgbClr val="000000"/>
      </a:dk1>
      <a:lt1>
        <a:srgbClr val="FFFFFF"/>
      </a:lt1>
      <a:dk2>
        <a:srgbClr val="1C2B39"/>
      </a:dk2>
      <a:lt2>
        <a:srgbClr val="F57F20"/>
      </a:lt2>
      <a:accent1>
        <a:srgbClr val="FDD956"/>
      </a:accent1>
      <a:accent2>
        <a:srgbClr val="FBD055"/>
      </a:accent2>
      <a:accent3>
        <a:srgbClr val="F9C954"/>
      </a:accent3>
      <a:accent4>
        <a:srgbClr val="F7C152"/>
      </a:accent4>
      <a:accent5>
        <a:srgbClr val="F5B951"/>
      </a:accent5>
      <a:accent6>
        <a:srgbClr val="F3B15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