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63" r:id="rId5"/>
    <p:sldId id="271" r:id="rId6"/>
    <p:sldId id="268" r:id="rId7"/>
    <p:sldId id="288" r:id="rId8"/>
    <p:sldId id="287" r:id="rId9"/>
    <p:sldId id="290" r:id="rId10"/>
    <p:sldId id="289" r:id="rId11"/>
    <p:sldId id="272" r:id="rId12"/>
    <p:sldId id="291" r:id="rId13"/>
    <p:sldId id="292" r:id="rId14"/>
    <p:sldId id="300" r:id="rId15"/>
    <p:sldId id="301" r:id="rId16"/>
    <p:sldId id="294" r:id="rId17"/>
    <p:sldId id="293" r:id="rId18"/>
    <p:sldId id="295" r:id="rId19"/>
    <p:sldId id="296" r:id="rId20"/>
    <p:sldId id="297" r:id="rId21"/>
    <p:sldId id="298" r:id="rId22"/>
    <p:sldId id="299" r:id="rId23"/>
    <p:sldId id="283" r:id="rId24"/>
    <p:sldId id="26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6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DAB19-43A6-4332-ABFE-CF70A3E6025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34911-5688-4AB3-8789-02ABD8A2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6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53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66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00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29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13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9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08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80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77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09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30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942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05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1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90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6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1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78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43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1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4911-5688-4AB3-8789-02ABD8A222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_Siniseg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Sinise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9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itelslaid_Hallig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Halli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2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itelslaid_Roheliseg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Rohelise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9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itelslaid_Kollaseg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Kollase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itelslaid_Punaseg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Punase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8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itelslaid_Foto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ldi kohatäide 5">
            <a:extLst>
              <a:ext uri="{FF2B5EF4-FFF2-40B4-BE49-F238E27FC236}">
                <a16:creationId xmlns:a16="http://schemas.microsoft.com/office/drawing/2014/main" id="{ACACD6EB-E413-418C-8F02-E19C6AD2031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Punase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4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itelslaid_Mustrig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5" y="771524"/>
            <a:ext cx="4781550" cy="930277"/>
          </a:xfrm>
        </p:spPr>
        <p:txBody>
          <a:bodyPr anchor="t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i-FI" dirty="0" err="1"/>
              <a:t>Tiitelleht</a:t>
            </a:r>
            <a:r>
              <a:rPr lang="fi-FI" dirty="0"/>
              <a:t>. </a:t>
            </a:r>
            <a:r>
              <a:rPr lang="fi-FI" dirty="0" err="1"/>
              <a:t>Mustritaustaga</a:t>
            </a:r>
            <a:r>
              <a:rPr lang="fi-FI" dirty="0"/>
              <a:t>, </a:t>
            </a:r>
            <a:r>
              <a:rPr lang="fi-FI" dirty="0" err="1"/>
              <a:t>Sel</a:t>
            </a:r>
            <a:r>
              <a:rPr lang="fi-FI" dirty="0"/>
              <a:t>  </a:t>
            </a:r>
            <a:r>
              <a:rPr lang="fi-FI" dirty="0" err="1"/>
              <a:t>juhul</a:t>
            </a:r>
            <a:r>
              <a:rPr lang="fi-FI" dirty="0"/>
              <a:t> on </a:t>
            </a:r>
            <a:r>
              <a:rPr lang="fi-FI" dirty="0" err="1"/>
              <a:t>pealkiri</a:t>
            </a:r>
            <a:r>
              <a:rPr lang="fi-FI" dirty="0"/>
              <a:t> </a:t>
            </a:r>
            <a:r>
              <a:rPr lang="fi-FI" dirty="0" err="1"/>
              <a:t>väiksem</a:t>
            </a:r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B5D8F8AD-511C-4C05-96FC-042028E94BE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71525" y="5392738"/>
            <a:ext cx="3222625" cy="793750"/>
            <a:chOff x="486" y="3397"/>
            <a:chExt cx="2030" cy="500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4D5AD7D9-6BF8-4863-BD64-0C30BE939E83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86" y="3397"/>
              <a:ext cx="2030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38D07EF-F8E8-4365-8C41-A05936EE2E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2" y="3462"/>
              <a:ext cx="289" cy="374"/>
            </a:xfrm>
            <a:custGeom>
              <a:avLst/>
              <a:gdLst>
                <a:gd name="T0" fmla="*/ 289 w 289"/>
                <a:gd name="T1" fmla="*/ 64 h 374"/>
                <a:gd name="T2" fmla="*/ 180 w 289"/>
                <a:gd name="T3" fmla="*/ 64 h 374"/>
                <a:gd name="T4" fmla="*/ 180 w 289"/>
                <a:gd name="T5" fmla="*/ 374 h 374"/>
                <a:gd name="T6" fmla="*/ 107 w 289"/>
                <a:gd name="T7" fmla="*/ 374 h 374"/>
                <a:gd name="T8" fmla="*/ 107 w 289"/>
                <a:gd name="T9" fmla="*/ 64 h 374"/>
                <a:gd name="T10" fmla="*/ 0 w 289"/>
                <a:gd name="T11" fmla="*/ 64 h 374"/>
                <a:gd name="T12" fmla="*/ 0 w 289"/>
                <a:gd name="T13" fmla="*/ 0 h 374"/>
                <a:gd name="T14" fmla="*/ 289 w 289"/>
                <a:gd name="T15" fmla="*/ 0 h 374"/>
                <a:gd name="T16" fmla="*/ 289 w 289"/>
                <a:gd name="T17" fmla="*/ 6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9" h="374">
                  <a:moveTo>
                    <a:pt x="289" y="64"/>
                  </a:moveTo>
                  <a:lnTo>
                    <a:pt x="180" y="64"/>
                  </a:lnTo>
                  <a:lnTo>
                    <a:pt x="180" y="374"/>
                  </a:lnTo>
                  <a:lnTo>
                    <a:pt x="107" y="374"/>
                  </a:lnTo>
                  <a:lnTo>
                    <a:pt x="107" y="64"/>
                  </a:lnTo>
                  <a:lnTo>
                    <a:pt x="0" y="64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C3273456-3539-4AAD-B7B9-5B199A5330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72" y="3555"/>
              <a:ext cx="240" cy="289"/>
            </a:xfrm>
            <a:custGeom>
              <a:avLst/>
              <a:gdLst>
                <a:gd name="T0" fmla="*/ 83 w 83"/>
                <a:gd name="T1" fmla="*/ 34 h 99"/>
                <a:gd name="T2" fmla="*/ 83 w 83"/>
                <a:gd name="T3" fmla="*/ 96 h 99"/>
                <a:gd name="T4" fmla="*/ 62 w 83"/>
                <a:gd name="T5" fmla="*/ 96 h 99"/>
                <a:gd name="T6" fmla="*/ 62 w 83"/>
                <a:gd name="T7" fmla="*/ 86 h 99"/>
                <a:gd name="T8" fmla="*/ 32 w 83"/>
                <a:gd name="T9" fmla="*/ 99 h 99"/>
                <a:gd name="T10" fmla="*/ 0 w 83"/>
                <a:gd name="T11" fmla="*/ 72 h 99"/>
                <a:gd name="T12" fmla="*/ 39 w 83"/>
                <a:gd name="T13" fmla="*/ 40 h 99"/>
                <a:gd name="T14" fmla="*/ 61 w 83"/>
                <a:gd name="T15" fmla="*/ 36 h 99"/>
                <a:gd name="T16" fmla="*/ 61 w 83"/>
                <a:gd name="T17" fmla="*/ 34 h 99"/>
                <a:gd name="T18" fmla="*/ 44 w 83"/>
                <a:gd name="T19" fmla="*/ 20 h 99"/>
                <a:gd name="T20" fmla="*/ 29 w 83"/>
                <a:gd name="T21" fmla="*/ 23 h 99"/>
                <a:gd name="T22" fmla="*/ 15 w 83"/>
                <a:gd name="T23" fmla="*/ 35 h 99"/>
                <a:gd name="T24" fmla="*/ 0 w 83"/>
                <a:gd name="T25" fmla="*/ 21 h 99"/>
                <a:gd name="T26" fmla="*/ 43 w 83"/>
                <a:gd name="T27" fmla="*/ 1 h 99"/>
                <a:gd name="T28" fmla="*/ 83 w 83"/>
                <a:gd name="T29" fmla="*/ 34 h 99"/>
                <a:gd name="T30" fmla="*/ 61 w 83"/>
                <a:gd name="T31" fmla="*/ 58 h 99"/>
                <a:gd name="T32" fmla="*/ 61 w 83"/>
                <a:gd name="T33" fmla="*/ 53 h 99"/>
                <a:gd name="T34" fmla="*/ 45 w 83"/>
                <a:gd name="T35" fmla="*/ 56 h 99"/>
                <a:gd name="T36" fmla="*/ 22 w 83"/>
                <a:gd name="T37" fmla="*/ 71 h 99"/>
                <a:gd name="T38" fmla="*/ 36 w 83"/>
                <a:gd name="T39" fmla="*/ 80 h 99"/>
                <a:gd name="T40" fmla="*/ 61 w 83"/>
                <a:gd name="T41" fmla="*/ 5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3" h="99">
                  <a:moveTo>
                    <a:pt x="83" y="34"/>
                  </a:moveTo>
                  <a:cubicBezTo>
                    <a:pt x="83" y="96"/>
                    <a:pt x="83" y="96"/>
                    <a:pt x="83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56" y="94"/>
                    <a:pt x="46" y="99"/>
                    <a:pt x="32" y="99"/>
                  </a:cubicBezTo>
                  <a:cubicBezTo>
                    <a:pt x="14" y="99"/>
                    <a:pt x="0" y="90"/>
                    <a:pt x="0" y="72"/>
                  </a:cubicBezTo>
                  <a:cubicBezTo>
                    <a:pt x="0" y="53"/>
                    <a:pt x="15" y="44"/>
                    <a:pt x="39" y="40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25"/>
                    <a:pt x="54" y="20"/>
                    <a:pt x="44" y="20"/>
                  </a:cubicBezTo>
                  <a:cubicBezTo>
                    <a:pt x="39" y="20"/>
                    <a:pt x="34" y="21"/>
                    <a:pt x="29" y="23"/>
                  </a:cubicBezTo>
                  <a:cubicBezTo>
                    <a:pt x="24" y="27"/>
                    <a:pt x="19" y="31"/>
                    <a:pt x="15" y="3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8"/>
                    <a:pt x="26" y="0"/>
                    <a:pt x="43" y="1"/>
                  </a:cubicBezTo>
                  <a:cubicBezTo>
                    <a:pt x="69" y="1"/>
                    <a:pt x="83" y="14"/>
                    <a:pt x="83" y="34"/>
                  </a:cubicBezTo>
                  <a:close/>
                  <a:moveTo>
                    <a:pt x="61" y="58"/>
                  </a:moveTo>
                  <a:cubicBezTo>
                    <a:pt x="61" y="53"/>
                    <a:pt x="61" y="53"/>
                    <a:pt x="61" y="53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30" y="59"/>
                    <a:pt x="22" y="63"/>
                    <a:pt x="22" y="71"/>
                  </a:cubicBezTo>
                  <a:cubicBezTo>
                    <a:pt x="22" y="77"/>
                    <a:pt x="28" y="80"/>
                    <a:pt x="36" y="80"/>
                  </a:cubicBezTo>
                  <a:cubicBezTo>
                    <a:pt x="50" y="80"/>
                    <a:pt x="61" y="73"/>
                    <a:pt x="61" y="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6A6B2527-E4EC-4DFC-A3A2-B6C740CDE7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6" y="3462"/>
              <a:ext cx="67" cy="3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2FF579E4-9593-4C45-A11C-E7D97B4224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09" y="3462"/>
              <a:ext cx="67" cy="3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574D4EE-0509-4A2D-8E2F-A78B7C9833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42" y="3462"/>
              <a:ext cx="67" cy="374"/>
            </a:xfrm>
            <a:custGeom>
              <a:avLst/>
              <a:gdLst>
                <a:gd name="T0" fmla="*/ 67 w 67"/>
                <a:gd name="T1" fmla="*/ 64 h 374"/>
                <a:gd name="T2" fmla="*/ 0 w 67"/>
                <a:gd name="T3" fmla="*/ 64 h 374"/>
                <a:gd name="T4" fmla="*/ 0 w 67"/>
                <a:gd name="T5" fmla="*/ 0 h 374"/>
                <a:gd name="T6" fmla="*/ 67 w 67"/>
                <a:gd name="T7" fmla="*/ 0 h 374"/>
                <a:gd name="T8" fmla="*/ 67 w 67"/>
                <a:gd name="T9" fmla="*/ 64 h 374"/>
                <a:gd name="T10" fmla="*/ 67 w 67"/>
                <a:gd name="T11" fmla="*/ 374 h 374"/>
                <a:gd name="T12" fmla="*/ 0 w 67"/>
                <a:gd name="T13" fmla="*/ 374 h 374"/>
                <a:gd name="T14" fmla="*/ 0 w 67"/>
                <a:gd name="T15" fmla="*/ 105 h 374"/>
                <a:gd name="T16" fmla="*/ 67 w 67"/>
                <a:gd name="T17" fmla="*/ 105 h 374"/>
                <a:gd name="T18" fmla="*/ 67 w 67"/>
                <a:gd name="T1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374">
                  <a:moveTo>
                    <a:pt x="67" y="64"/>
                  </a:moveTo>
                  <a:lnTo>
                    <a:pt x="0" y="64"/>
                  </a:lnTo>
                  <a:lnTo>
                    <a:pt x="0" y="0"/>
                  </a:lnTo>
                  <a:lnTo>
                    <a:pt x="67" y="0"/>
                  </a:lnTo>
                  <a:lnTo>
                    <a:pt x="67" y="64"/>
                  </a:lnTo>
                  <a:close/>
                  <a:moveTo>
                    <a:pt x="67" y="374"/>
                  </a:moveTo>
                  <a:lnTo>
                    <a:pt x="0" y="374"/>
                  </a:lnTo>
                  <a:lnTo>
                    <a:pt x="0" y="105"/>
                  </a:lnTo>
                  <a:lnTo>
                    <a:pt x="67" y="105"/>
                  </a:lnTo>
                  <a:lnTo>
                    <a:pt x="67" y="37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F36D7E6-640E-4A83-8CF5-286186DB5C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5" y="3555"/>
              <a:ext cx="237" cy="281"/>
            </a:xfrm>
            <a:custGeom>
              <a:avLst/>
              <a:gdLst>
                <a:gd name="T0" fmla="*/ 82 w 82"/>
                <a:gd name="T1" fmla="*/ 33 h 96"/>
                <a:gd name="T2" fmla="*/ 82 w 82"/>
                <a:gd name="T3" fmla="*/ 96 h 96"/>
                <a:gd name="T4" fmla="*/ 59 w 82"/>
                <a:gd name="T5" fmla="*/ 96 h 96"/>
                <a:gd name="T6" fmla="*/ 59 w 82"/>
                <a:gd name="T7" fmla="*/ 40 h 96"/>
                <a:gd name="T8" fmla="*/ 42 w 82"/>
                <a:gd name="T9" fmla="*/ 21 h 96"/>
                <a:gd name="T10" fmla="*/ 23 w 82"/>
                <a:gd name="T11" fmla="*/ 39 h 96"/>
                <a:gd name="T12" fmla="*/ 23 w 82"/>
                <a:gd name="T13" fmla="*/ 40 h 96"/>
                <a:gd name="T14" fmla="*/ 23 w 82"/>
                <a:gd name="T15" fmla="*/ 96 h 96"/>
                <a:gd name="T16" fmla="*/ 0 w 82"/>
                <a:gd name="T17" fmla="*/ 96 h 96"/>
                <a:gd name="T18" fmla="*/ 0 w 82"/>
                <a:gd name="T19" fmla="*/ 4 h 96"/>
                <a:gd name="T20" fmla="*/ 22 w 82"/>
                <a:gd name="T21" fmla="*/ 4 h 96"/>
                <a:gd name="T22" fmla="*/ 22 w 82"/>
                <a:gd name="T23" fmla="*/ 14 h 96"/>
                <a:gd name="T24" fmla="*/ 49 w 82"/>
                <a:gd name="T25" fmla="*/ 1 h 96"/>
                <a:gd name="T26" fmla="*/ 82 w 82"/>
                <a:gd name="T27" fmla="*/ 3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6">
                  <a:moveTo>
                    <a:pt x="82" y="33"/>
                  </a:moveTo>
                  <a:cubicBezTo>
                    <a:pt x="82" y="96"/>
                    <a:pt x="82" y="96"/>
                    <a:pt x="82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8"/>
                    <a:pt x="53" y="21"/>
                    <a:pt x="42" y="21"/>
                  </a:cubicBezTo>
                  <a:cubicBezTo>
                    <a:pt x="32" y="21"/>
                    <a:pt x="23" y="29"/>
                    <a:pt x="23" y="39"/>
                  </a:cubicBezTo>
                  <a:cubicBezTo>
                    <a:pt x="23" y="39"/>
                    <a:pt x="23" y="40"/>
                    <a:pt x="23" y="40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8" y="5"/>
                    <a:pt x="38" y="0"/>
                    <a:pt x="49" y="1"/>
                  </a:cubicBezTo>
                  <a:cubicBezTo>
                    <a:pt x="70" y="1"/>
                    <a:pt x="82" y="13"/>
                    <a:pt x="82" y="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06FB6C73-C497-44D9-88C3-2C4BF22E61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6" y="3555"/>
              <a:ext cx="237" cy="281"/>
            </a:xfrm>
            <a:custGeom>
              <a:avLst/>
              <a:gdLst>
                <a:gd name="T0" fmla="*/ 82 w 82"/>
                <a:gd name="T1" fmla="*/ 33 h 96"/>
                <a:gd name="T2" fmla="*/ 82 w 82"/>
                <a:gd name="T3" fmla="*/ 96 h 96"/>
                <a:gd name="T4" fmla="*/ 59 w 82"/>
                <a:gd name="T5" fmla="*/ 96 h 96"/>
                <a:gd name="T6" fmla="*/ 59 w 82"/>
                <a:gd name="T7" fmla="*/ 40 h 96"/>
                <a:gd name="T8" fmla="*/ 42 w 82"/>
                <a:gd name="T9" fmla="*/ 21 h 96"/>
                <a:gd name="T10" fmla="*/ 23 w 82"/>
                <a:gd name="T11" fmla="*/ 39 h 96"/>
                <a:gd name="T12" fmla="*/ 23 w 82"/>
                <a:gd name="T13" fmla="*/ 40 h 96"/>
                <a:gd name="T14" fmla="*/ 23 w 82"/>
                <a:gd name="T15" fmla="*/ 96 h 96"/>
                <a:gd name="T16" fmla="*/ 0 w 82"/>
                <a:gd name="T17" fmla="*/ 96 h 96"/>
                <a:gd name="T18" fmla="*/ 0 w 82"/>
                <a:gd name="T19" fmla="*/ 4 h 96"/>
                <a:gd name="T20" fmla="*/ 22 w 82"/>
                <a:gd name="T21" fmla="*/ 4 h 96"/>
                <a:gd name="T22" fmla="*/ 22 w 82"/>
                <a:gd name="T23" fmla="*/ 14 h 96"/>
                <a:gd name="T24" fmla="*/ 49 w 82"/>
                <a:gd name="T25" fmla="*/ 1 h 96"/>
                <a:gd name="T26" fmla="*/ 82 w 82"/>
                <a:gd name="T27" fmla="*/ 3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6">
                  <a:moveTo>
                    <a:pt x="82" y="33"/>
                  </a:moveTo>
                  <a:cubicBezTo>
                    <a:pt x="82" y="96"/>
                    <a:pt x="82" y="96"/>
                    <a:pt x="82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8"/>
                    <a:pt x="53" y="21"/>
                    <a:pt x="42" y="21"/>
                  </a:cubicBezTo>
                  <a:cubicBezTo>
                    <a:pt x="32" y="21"/>
                    <a:pt x="23" y="29"/>
                    <a:pt x="23" y="39"/>
                  </a:cubicBezTo>
                  <a:cubicBezTo>
                    <a:pt x="23" y="39"/>
                    <a:pt x="23" y="40"/>
                    <a:pt x="23" y="40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8" y="5"/>
                    <a:pt x="38" y="0"/>
                    <a:pt x="49" y="1"/>
                  </a:cubicBezTo>
                  <a:cubicBezTo>
                    <a:pt x="70" y="1"/>
                    <a:pt x="82" y="13"/>
                    <a:pt x="82" y="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0DCBC183-669D-4524-9D66-F91E9410A9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552"/>
              <a:ext cx="350" cy="100"/>
            </a:xfrm>
            <a:custGeom>
              <a:avLst/>
              <a:gdLst>
                <a:gd name="T0" fmla="*/ 91 w 121"/>
                <a:gd name="T1" fmla="*/ 15 h 34"/>
                <a:gd name="T2" fmla="*/ 53 w 121"/>
                <a:gd name="T3" fmla="*/ 3 h 34"/>
                <a:gd name="T4" fmla="*/ 0 w 121"/>
                <a:gd name="T5" fmla="*/ 3 h 34"/>
                <a:gd name="T6" fmla="*/ 0 w 121"/>
                <a:gd name="T7" fmla="*/ 23 h 34"/>
                <a:gd name="T8" fmla="*/ 80 w 121"/>
                <a:gd name="T9" fmla="*/ 19 h 34"/>
                <a:gd name="T10" fmla="*/ 121 w 121"/>
                <a:gd name="T11" fmla="*/ 34 h 34"/>
                <a:gd name="T12" fmla="*/ 121 w 121"/>
                <a:gd name="T13" fmla="*/ 19 h 34"/>
                <a:gd name="T14" fmla="*/ 91 w 121"/>
                <a:gd name="T15" fmla="*/ 1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4">
                  <a:moveTo>
                    <a:pt x="91" y="15"/>
                  </a:moveTo>
                  <a:cubicBezTo>
                    <a:pt x="76" y="11"/>
                    <a:pt x="69" y="6"/>
                    <a:pt x="53" y="3"/>
                  </a:cubicBezTo>
                  <a:cubicBezTo>
                    <a:pt x="36" y="0"/>
                    <a:pt x="20" y="1"/>
                    <a:pt x="0" y="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3" y="19"/>
                    <a:pt x="56" y="15"/>
                    <a:pt x="80" y="19"/>
                  </a:cubicBezTo>
                  <a:cubicBezTo>
                    <a:pt x="101" y="23"/>
                    <a:pt x="103" y="30"/>
                    <a:pt x="121" y="34"/>
                  </a:cubicBezTo>
                  <a:cubicBezTo>
                    <a:pt x="121" y="19"/>
                    <a:pt x="121" y="19"/>
                    <a:pt x="121" y="19"/>
                  </a:cubicBezTo>
                  <a:cubicBezTo>
                    <a:pt x="111" y="18"/>
                    <a:pt x="101" y="17"/>
                    <a:pt x="91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A6FF893F-BD34-4666-AA87-C9F3E9CAE6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652"/>
              <a:ext cx="350" cy="87"/>
            </a:xfrm>
            <a:custGeom>
              <a:avLst/>
              <a:gdLst>
                <a:gd name="T0" fmla="*/ 121 w 121"/>
                <a:gd name="T1" fmla="*/ 10 h 30"/>
                <a:gd name="T2" fmla="*/ 80 w 121"/>
                <a:gd name="T3" fmla="*/ 0 h 30"/>
                <a:gd name="T4" fmla="*/ 0 w 121"/>
                <a:gd name="T5" fmla="*/ 9 h 30"/>
                <a:gd name="T6" fmla="*/ 0 w 121"/>
                <a:gd name="T7" fmla="*/ 25 h 30"/>
                <a:gd name="T8" fmla="*/ 1 w 121"/>
                <a:gd name="T9" fmla="*/ 30 h 30"/>
                <a:gd name="T10" fmla="*/ 53 w 121"/>
                <a:gd name="T11" fmla="*/ 22 h 30"/>
                <a:gd name="T12" fmla="*/ 121 w 121"/>
                <a:gd name="T13" fmla="*/ 17 h 30"/>
                <a:gd name="T14" fmla="*/ 121 w 121"/>
                <a:gd name="T15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0">
                  <a:moveTo>
                    <a:pt x="121" y="10"/>
                  </a:moveTo>
                  <a:cubicBezTo>
                    <a:pt x="107" y="0"/>
                    <a:pt x="94" y="0"/>
                    <a:pt x="80" y="0"/>
                  </a:cubicBezTo>
                  <a:cubicBezTo>
                    <a:pt x="53" y="1"/>
                    <a:pt x="33" y="4"/>
                    <a:pt x="0" y="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0" y="29"/>
                    <a:pt x="1" y="30"/>
                  </a:cubicBezTo>
                  <a:cubicBezTo>
                    <a:pt x="24" y="26"/>
                    <a:pt x="44" y="23"/>
                    <a:pt x="53" y="22"/>
                  </a:cubicBezTo>
                  <a:cubicBezTo>
                    <a:pt x="77" y="18"/>
                    <a:pt x="103" y="14"/>
                    <a:pt x="121" y="17"/>
                  </a:cubicBezTo>
                  <a:lnTo>
                    <a:pt x="121" y="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3F53CCAB-B3ED-46E5-AC9C-73449D2F68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3739"/>
              <a:ext cx="333" cy="158"/>
            </a:xfrm>
            <a:custGeom>
              <a:avLst/>
              <a:gdLst>
                <a:gd name="T0" fmla="*/ 0 w 115"/>
                <a:gd name="T1" fmla="*/ 17 h 54"/>
                <a:gd name="T2" fmla="*/ 4 w 115"/>
                <a:gd name="T3" fmla="*/ 23 h 54"/>
                <a:gd name="T4" fmla="*/ 55 w 115"/>
                <a:gd name="T5" fmla="*/ 54 h 54"/>
                <a:gd name="T6" fmla="*/ 55 w 115"/>
                <a:gd name="T7" fmla="*/ 54 h 54"/>
                <a:gd name="T8" fmla="*/ 106 w 115"/>
                <a:gd name="T9" fmla="*/ 23 h 54"/>
                <a:gd name="T10" fmla="*/ 112 w 115"/>
                <a:gd name="T11" fmla="*/ 12 h 54"/>
                <a:gd name="T12" fmla="*/ 115 w 115"/>
                <a:gd name="T13" fmla="*/ 2 h 54"/>
                <a:gd name="T14" fmla="*/ 115 w 115"/>
                <a:gd name="T15" fmla="*/ 0 h 54"/>
                <a:gd name="T16" fmla="*/ 0 w 115"/>
                <a:gd name="T17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54">
                  <a:moveTo>
                    <a:pt x="0" y="17"/>
                  </a:moveTo>
                  <a:cubicBezTo>
                    <a:pt x="1" y="19"/>
                    <a:pt x="3" y="21"/>
                    <a:pt x="4" y="23"/>
                  </a:cubicBezTo>
                  <a:cubicBezTo>
                    <a:pt x="17" y="40"/>
                    <a:pt x="54" y="53"/>
                    <a:pt x="55" y="54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3"/>
                    <a:pt x="92" y="40"/>
                    <a:pt x="106" y="23"/>
                  </a:cubicBezTo>
                  <a:cubicBezTo>
                    <a:pt x="108" y="20"/>
                    <a:pt x="111" y="16"/>
                    <a:pt x="112" y="12"/>
                  </a:cubicBezTo>
                  <a:cubicBezTo>
                    <a:pt x="113" y="9"/>
                    <a:pt x="114" y="6"/>
                    <a:pt x="115" y="2"/>
                  </a:cubicBezTo>
                  <a:cubicBezTo>
                    <a:pt x="115" y="2"/>
                    <a:pt x="115" y="1"/>
                    <a:pt x="115" y="0"/>
                  </a:cubicBezTo>
                  <a:cubicBezTo>
                    <a:pt x="111" y="0"/>
                    <a:pt x="3" y="17"/>
                    <a:pt x="0" y="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DCFB7A0-D16C-428E-B801-D34D6C7DBA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470"/>
              <a:ext cx="350" cy="91"/>
            </a:xfrm>
            <a:custGeom>
              <a:avLst/>
              <a:gdLst>
                <a:gd name="T0" fmla="*/ 51 w 121"/>
                <a:gd name="T1" fmla="*/ 9 h 31"/>
                <a:gd name="T2" fmla="*/ 0 w 121"/>
                <a:gd name="T3" fmla="*/ 0 h 31"/>
                <a:gd name="T4" fmla="*/ 0 w 121"/>
                <a:gd name="T5" fmla="*/ 13 h 31"/>
                <a:gd name="T6" fmla="*/ 44 w 121"/>
                <a:gd name="T7" fmla="*/ 19 h 31"/>
                <a:gd name="T8" fmla="*/ 61 w 121"/>
                <a:gd name="T9" fmla="*/ 24 h 31"/>
                <a:gd name="T10" fmla="*/ 121 w 121"/>
                <a:gd name="T11" fmla="*/ 31 h 31"/>
                <a:gd name="T12" fmla="*/ 121 w 121"/>
                <a:gd name="T13" fmla="*/ 15 h 31"/>
                <a:gd name="T14" fmla="*/ 51 w 121"/>
                <a:gd name="T15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1">
                  <a:moveTo>
                    <a:pt x="51" y="9"/>
                  </a:moveTo>
                  <a:cubicBezTo>
                    <a:pt x="36" y="7"/>
                    <a:pt x="25" y="4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5" y="13"/>
                    <a:pt x="30" y="15"/>
                    <a:pt x="44" y="19"/>
                  </a:cubicBezTo>
                  <a:cubicBezTo>
                    <a:pt x="48" y="20"/>
                    <a:pt x="58" y="23"/>
                    <a:pt x="61" y="24"/>
                  </a:cubicBezTo>
                  <a:cubicBezTo>
                    <a:pt x="80" y="29"/>
                    <a:pt x="106" y="29"/>
                    <a:pt x="121" y="31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99" y="11"/>
                    <a:pt x="68" y="11"/>
                    <a:pt x="51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2CB57CC2-3829-4C8C-9FA4-8FA8C0FDB6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400"/>
              <a:ext cx="350" cy="67"/>
            </a:xfrm>
            <a:custGeom>
              <a:avLst/>
              <a:gdLst>
                <a:gd name="T0" fmla="*/ 61 w 121"/>
                <a:gd name="T1" fmla="*/ 0 h 23"/>
                <a:gd name="T2" fmla="*/ 61 w 121"/>
                <a:gd name="T3" fmla="*/ 0 h 23"/>
                <a:gd name="T4" fmla="*/ 0 w 121"/>
                <a:gd name="T5" fmla="*/ 7 h 23"/>
                <a:gd name="T6" fmla="*/ 0 w 121"/>
                <a:gd name="T7" fmla="*/ 13 h 23"/>
                <a:gd name="T8" fmla="*/ 121 w 121"/>
                <a:gd name="T9" fmla="*/ 23 h 23"/>
                <a:gd name="T10" fmla="*/ 121 w 121"/>
                <a:gd name="T11" fmla="*/ 7 h 23"/>
                <a:gd name="T12" fmla="*/ 61 w 1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23">
                  <a:moveTo>
                    <a:pt x="61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40" y="0"/>
                    <a:pt x="20" y="2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1" y="7"/>
                    <a:pt x="121" y="7"/>
                    <a:pt x="121" y="7"/>
                  </a:cubicBezTo>
                  <a:cubicBezTo>
                    <a:pt x="101" y="2"/>
                    <a:pt x="81" y="0"/>
                    <a:pt x="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1" name="Pilt 20">
            <a:extLst>
              <a:ext uri="{FF2B5EF4-FFF2-40B4-BE49-F238E27FC236}">
                <a16:creationId xmlns:a16="http://schemas.microsoft.com/office/drawing/2014/main" id="{CCCDF00E-96BF-4014-AC91-37CB184773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525" y="0"/>
            <a:ext cx="6096000" cy="661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1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3381020-7BFD-49ED-B5A5-430ECDD648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4" y="771524"/>
            <a:ext cx="10715625" cy="96440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Selline</a:t>
            </a:r>
            <a:r>
              <a:rPr lang="en-US" dirty="0"/>
              <a:t> on </a:t>
            </a:r>
            <a:r>
              <a:rPr lang="en-US" dirty="0" err="1"/>
              <a:t>tektiga</a:t>
            </a:r>
            <a:r>
              <a:rPr lang="en-US" dirty="0"/>
              <a:t> </a:t>
            </a:r>
            <a:r>
              <a:rPr lang="en-US" dirty="0" err="1"/>
              <a:t>lehekülg</a:t>
            </a:r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B871770-08E3-4784-AE05-838735A7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C1231241-89CB-4062-BD29-360675129A7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71524" y="6280625"/>
            <a:ext cx="1352551" cy="332502"/>
            <a:chOff x="486" y="3935"/>
            <a:chExt cx="960" cy="236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801CECDE-7AA5-40A9-ABEA-8381B28E67C5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86" y="3935"/>
              <a:ext cx="960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B3430B1-252A-4966-AC2C-33D42BC204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4008"/>
              <a:ext cx="165" cy="47"/>
            </a:xfrm>
            <a:custGeom>
              <a:avLst/>
              <a:gdLst>
                <a:gd name="T0" fmla="*/ 91 w 121"/>
                <a:gd name="T1" fmla="*/ 15 h 34"/>
                <a:gd name="T2" fmla="*/ 53 w 121"/>
                <a:gd name="T3" fmla="*/ 3 h 34"/>
                <a:gd name="T4" fmla="*/ 0 w 121"/>
                <a:gd name="T5" fmla="*/ 3 h 34"/>
                <a:gd name="T6" fmla="*/ 0 w 121"/>
                <a:gd name="T7" fmla="*/ 23 h 34"/>
                <a:gd name="T8" fmla="*/ 80 w 121"/>
                <a:gd name="T9" fmla="*/ 19 h 34"/>
                <a:gd name="T10" fmla="*/ 121 w 121"/>
                <a:gd name="T11" fmla="*/ 34 h 34"/>
                <a:gd name="T12" fmla="*/ 121 w 121"/>
                <a:gd name="T13" fmla="*/ 19 h 34"/>
                <a:gd name="T14" fmla="*/ 91 w 121"/>
                <a:gd name="T15" fmla="*/ 1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4">
                  <a:moveTo>
                    <a:pt x="91" y="15"/>
                  </a:moveTo>
                  <a:cubicBezTo>
                    <a:pt x="76" y="11"/>
                    <a:pt x="69" y="6"/>
                    <a:pt x="53" y="3"/>
                  </a:cubicBezTo>
                  <a:cubicBezTo>
                    <a:pt x="36" y="0"/>
                    <a:pt x="20" y="1"/>
                    <a:pt x="0" y="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3" y="19"/>
                    <a:pt x="56" y="15"/>
                    <a:pt x="80" y="19"/>
                  </a:cubicBezTo>
                  <a:cubicBezTo>
                    <a:pt x="101" y="23"/>
                    <a:pt x="103" y="30"/>
                    <a:pt x="121" y="34"/>
                  </a:cubicBezTo>
                  <a:cubicBezTo>
                    <a:pt x="121" y="19"/>
                    <a:pt x="121" y="19"/>
                    <a:pt x="121" y="19"/>
                  </a:cubicBezTo>
                  <a:cubicBezTo>
                    <a:pt x="111" y="18"/>
                    <a:pt x="101" y="17"/>
                    <a:pt x="91" y="15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178288A-4C1B-4023-A97B-8399165963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4055"/>
              <a:ext cx="165" cy="42"/>
            </a:xfrm>
            <a:custGeom>
              <a:avLst/>
              <a:gdLst>
                <a:gd name="T0" fmla="*/ 121 w 121"/>
                <a:gd name="T1" fmla="*/ 10 h 30"/>
                <a:gd name="T2" fmla="*/ 80 w 121"/>
                <a:gd name="T3" fmla="*/ 0 h 30"/>
                <a:gd name="T4" fmla="*/ 0 w 121"/>
                <a:gd name="T5" fmla="*/ 9 h 30"/>
                <a:gd name="T6" fmla="*/ 0 w 121"/>
                <a:gd name="T7" fmla="*/ 25 h 30"/>
                <a:gd name="T8" fmla="*/ 1 w 121"/>
                <a:gd name="T9" fmla="*/ 30 h 30"/>
                <a:gd name="T10" fmla="*/ 53 w 121"/>
                <a:gd name="T11" fmla="*/ 22 h 30"/>
                <a:gd name="T12" fmla="*/ 121 w 121"/>
                <a:gd name="T13" fmla="*/ 17 h 30"/>
                <a:gd name="T14" fmla="*/ 121 w 121"/>
                <a:gd name="T15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0">
                  <a:moveTo>
                    <a:pt x="121" y="10"/>
                  </a:moveTo>
                  <a:cubicBezTo>
                    <a:pt x="107" y="0"/>
                    <a:pt x="94" y="0"/>
                    <a:pt x="80" y="0"/>
                  </a:cubicBezTo>
                  <a:cubicBezTo>
                    <a:pt x="53" y="1"/>
                    <a:pt x="33" y="4"/>
                    <a:pt x="0" y="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0" y="29"/>
                    <a:pt x="1" y="30"/>
                  </a:cubicBezTo>
                  <a:cubicBezTo>
                    <a:pt x="24" y="26"/>
                    <a:pt x="44" y="23"/>
                    <a:pt x="53" y="22"/>
                  </a:cubicBezTo>
                  <a:cubicBezTo>
                    <a:pt x="77" y="18"/>
                    <a:pt x="103" y="14"/>
                    <a:pt x="121" y="17"/>
                  </a:cubicBezTo>
                  <a:lnTo>
                    <a:pt x="121" y="10"/>
                  </a:ln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C12E0970-FFE1-4F84-8F7E-D0428589D7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4" y="4097"/>
              <a:ext cx="157" cy="74"/>
            </a:xfrm>
            <a:custGeom>
              <a:avLst/>
              <a:gdLst>
                <a:gd name="T0" fmla="*/ 0 w 115"/>
                <a:gd name="T1" fmla="*/ 17 h 54"/>
                <a:gd name="T2" fmla="*/ 4 w 115"/>
                <a:gd name="T3" fmla="*/ 23 h 54"/>
                <a:gd name="T4" fmla="*/ 55 w 115"/>
                <a:gd name="T5" fmla="*/ 54 h 54"/>
                <a:gd name="T6" fmla="*/ 55 w 115"/>
                <a:gd name="T7" fmla="*/ 54 h 54"/>
                <a:gd name="T8" fmla="*/ 106 w 115"/>
                <a:gd name="T9" fmla="*/ 23 h 54"/>
                <a:gd name="T10" fmla="*/ 112 w 115"/>
                <a:gd name="T11" fmla="*/ 12 h 54"/>
                <a:gd name="T12" fmla="*/ 115 w 115"/>
                <a:gd name="T13" fmla="*/ 2 h 54"/>
                <a:gd name="T14" fmla="*/ 115 w 115"/>
                <a:gd name="T15" fmla="*/ 0 h 54"/>
                <a:gd name="T16" fmla="*/ 0 w 115"/>
                <a:gd name="T17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54">
                  <a:moveTo>
                    <a:pt x="0" y="17"/>
                  </a:moveTo>
                  <a:cubicBezTo>
                    <a:pt x="1" y="19"/>
                    <a:pt x="3" y="21"/>
                    <a:pt x="4" y="23"/>
                  </a:cubicBezTo>
                  <a:cubicBezTo>
                    <a:pt x="17" y="40"/>
                    <a:pt x="54" y="53"/>
                    <a:pt x="55" y="54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3"/>
                    <a:pt x="92" y="40"/>
                    <a:pt x="106" y="23"/>
                  </a:cubicBezTo>
                  <a:cubicBezTo>
                    <a:pt x="108" y="20"/>
                    <a:pt x="111" y="16"/>
                    <a:pt x="112" y="12"/>
                  </a:cubicBezTo>
                  <a:cubicBezTo>
                    <a:pt x="113" y="9"/>
                    <a:pt x="114" y="6"/>
                    <a:pt x="115" y="2"/>
                  </a:cubicBezTo>
                  <a:cubicBezTo>
                    <a:pt x="115" y="2"/>
                    <a:pt x="115" y="1"/>
                    <a:pt x="115" y="0"/>
                  </a:cubicBezTo>
                  <a:cubicBezTo>
                    <a:pt x="111" y="0"/>
                    <a:pt x="3" y="17"/>
                    <a:pt x="0" y="17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5B3BFE8C-536E-41BE-8BE2-228898B168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970"/>
              <a:ext cx="165" cy="42"/>
            </a:xfrm>
            <a:custGeom>
              <a:avLst/>
              <a:gdLst>
                <a:gd name="T0" fmla="*/ 51 w 121"/>
                <a:gd name="T1" fmla="*/ 9 h 31"/>
                <a:gd name="T2" fmla="*/ 0 w 121"/>
                <a:gd name="T3" fmla="*/ 0 h 31"/>
                <a:gd name="T4" fmla="*/ 0 w 121"/>
                <a:gd name="T5" fmla="*/ 13 h 31"/>
                <a:gd name="T6" fmla="*/ 44 w 121"/>
                <a:gd name="T7" fmla="*/ 19 h 31"/>
                <a:gd name="T8" fmla="*/ 61 w 121"/>
                <a:gd name="T9" fmla="*/ 24 h 31"/>
                <a:gd name="T10" fmla="*/ 121 w 121"/>
                <a:gd name="T11" fmla="*/ 31 h 31"/>
                <a:gd name="T12" fmla="*/ 121 w 121"/>
                <a:gd name="T13" fmla="*/ 15 h 31"/>
                <a:gd name="T14" fmla="*/ 51 w 121"/>
                <a:gd name="T15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1">
                  <a:moveTo>
                    <a:pt x="51" y="9"/>
                  </a:moveTo>
                  <a:cubicBezTo>
                    <a:pt x="36" y="7"/>
                    <a:pt x="25" y="4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5" y="13"/>
                    <a:pt x="30" y="15"/>
                    <a:pt x="44" y="19"/>
                  </a:cubicBezTo>
                  <a:cubicBezTo>
                    <a:pt x="48" y="20"/>
                    <a:pt x="58" y="23"/>
                    <a:pt x="61" y="24"/>
                  </a:cubicBezTo>
                  <a:cubicBezTo>
                    <a:pt x="80" y="29"/>
                    <a:pt x="106" y="29"/>
                    <a:pt x="121" y="31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99" y="11"/>
                    <a:pt x="68" y="11"/>
                    <a:pt x="51" y="9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7CACBD9-A4CF-47DB-BB94-905D0DB0EC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936"/>
              <a:ext cx="165" cy="32"/>
            </a:xfrm>
            <a:custGeom>
              <a:avLst/>
              <a:gdLst>
                <a:gd name="T0" fmla="*/ 61 w 121"/>
                <a:gd name="T1" fmla="*/ 0 h 23"/>
                <a:gd name="T2" fmla="*/ 61 w 121"/>
                <a:gd name="T3" fmla="*/ 0 h 23"/>
                <a:gd name="T4" fmla="*/ 0 w 121"/>
                <a:gd name="T5" fmla="*/ 7 h 23"/>
                <a:gd name="T6" fmla="*/ 0 w 121"/>
                <a:gd name="T7" fmla="*/ 13 h 23"/>
                <a:gd name="T8" fmla="*/ 121 w 121"/>
                <a:gd name="T9" fmla="*/ 23 h 23"/>
                <a:gd name="T10" fmla="*/ 121 w 121"/>
                <a:gd name="T11" fmla="*/ 7 h 23"/>
                <a:gd name="T12" fmla="*/ 61 w 1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23">
                  <a:moveTo>
                    <a:pt x="61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40" y="0"/>
                    <a:pt x="20" y="2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1" y="7"/>
                    <a:pt x="121" y="7"/>
                    <a:pt x="121" y="7"/>
                  </a:cubicBezTo>
                  <a:cubicBezTo>
                    <a:pt x="101" y="2"/>
                    <a:pt x="81" y="0"/>
                    <a:pt x="61" y="0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D179B728-61D0-49E2-861D-901915B727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5" y="3965"/>
              <a:ext cx="137" cy="177"/>
            </a:xfrm>
            <a:custGeom>
              <a:avLst/>
              <a:gdLst>
                <a:gd name="T0" fmla="*/ 137 w 137"/>
                <a:gd name="T1" fmla="*/ 31 h 177"/>
                <a:gd name="T2" fmla="*/ 85 w 137"/>
                <a:gd name="T3" fmla="*/ 31 h 177"/>
                <a:gd name="T4" fmla="*/ 85 w 137"/>
                <a:gd name="T5" fmla="*/ 177 h 177"/>
                <a:gd name="T6" fmla="*/ 50 w 137"/>
                <a:gd name="T7" fmla="*/ 177 h 177"/>
                <a:gd name="T8" fmla="*/ 50 w 137"/>
                <a:gd name="T9" fmla="*/ 31 h 177"/>
                <a:gd name="T10" fmla="*/ 0 w 137"/>
                <a:gd name="T11" fmla="*/ 31 h 177"/>
                <a:gd name="T12" fmla="*/ 0 w 137"/>
                <a:gd name="T13" fmla="*/ 0 h 177"/>
                <a:gd name="T14" fmla="*/ 137 w 137"/>
                <a:gd name="T15" fmla="*/ 0 h 177"/>
                <a:gd name="T16" fmla="*/ 137 w 137"/>
                <a:gd name="T17" fmla="*/ 3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77">
                  <a:moveTo>
                    <a:pt x="137" y="31"/>
                  </a:moveTo>
                  <a:lnTo>
                    <a:pt x="85" y="31"/>
                  </a:lnTo>
                  <a:lnTo>
                    <a:pt x="85" y="177"/>
                  </a:lnTo>
                  <a:lnTo>
                    <a:pt x="50" y="177"/>
                  </a:lnTo>
                  <a:lnTo>
                    <a:pt x="50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F9A7945-CC70-40D8-9030-93DE5BC292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8" y="4010"/>
              <a:ext cx="113" cy="136"/>
            </a:xfrm>
            <a:custGeom>
              <a:avLst/>
              <a:gdLst>
                <a:gd name="T0" fmla="*/ 83 w 83"/>
                <a:gd name="T1" fmla="*/ 34 h 99"/>
                <a:gd name="T2" fmla="*/ 83 w 83"/>
                <a:gd name="T3" fmla="*/ 96 h 99"/>
                <a:gd name="T4" fmla="*/ 62 w 83"/>
                <a:gd name="T5" fmla="*/ 96 h 99"/>
                <a:gd name="T6" fmla="*/ 62 w 83"/>
                <a:gd name="T7" fmla="*/ 86 h 99"/>
                <a:gd name="T8" fmla="*/ 32 w 83"/>
                <a:gd name="T9" fmla="*/ 99 h 99"/>
                <a:gd name="T10" fmla="*/ 0 w 83"/>
                <a:gd name="T11" fmla="*/ 72 h 99"/>
                <a:gd name="T12" fmla="*/ 39 w 83"/>
                <a:gd name="T13" fmla="*/ 40 h 99"/>
                <a:gd name="T14" fmla="*/ 61 w 83"/>
                <a:gd name="T15" fmla="*/ 36 h 99"/>
                <a:gd name="T16" fmla="*/ 61 w 83"/>
                <a:gd name="T17" fmla="*/ 34 h 99"/>
                <a:gd name="T18" fmla="*/ 44 w 83"/>
                <a:gd name="T19" fmla="*/ 20 h 99"/>
                <a:gd name="T20" fmla="*/ 29 w 83"/>
                <a:gd name="T21" fmla="*/ 23 h 99"/>
                <a:gd name="T22" fmla="*/ 15 w 83"/>
                <a:gd name="T23" fmla="*/ 35 h 99"/>
                <a:gd name="T24" fmla="*/ 0 w 83"/>
                <a:gd name="T25" fmla="*/ 21 h 99"/>
                <a:gd name="T26" fmla="*/ 43 w 83"/>
                <a:gd name="T27" fmla="*/ 1 h 99"/>
                <a:gd name="T28" fmla="*/ 83 w 83"/>
                <a:gd name="T29" fmla="*/ 34 h 99"/>
                <a:gd name="T30" fmla="*/ 61 w 83"/>
                <a:gd name="T31" fmla="*/ 58 h 99"/>
                <a:gd name="T32" fmla="*/ 61 w 83"/>
                <a:gd name="T33" fmla="*/ 53 h 99"/>
                <a:gd name="T34" fmla="*/ 45 w 83"/>
                <a:gd name="T35" fmla="*/ 56 h 99"/>
                <a:gd name="T36" fmla="*/ 22 w 83"/>
                <a:gd name="T37" fmla="*/ 71 h 99"/>
                <a:gd name="T38" fmla="*/ 36 w 83"/>
                <a:gd name="T39" fmla="*/ 80 h 99"/>
                <a:gd name="T40" fmla="*/ 61 w 83"/>
                <a:gd name="T41" fmla="*/ 5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3" h="99">
                  <a:moveTo>
                    <a:pt x="83" y="34"/>
                  </a:moveTo>
                  <a:cubicBezTo>
                    <a:pt x="83" y="96"/>
                    <a:pt x="83" y="96"/>
                    <a:pt x="83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56" y="94"/>
                    <a:pt x="46" y="99"/>
                    <a:pt x="32" y="99"/>
                  </a:cubicBezTo>
                  <a:cubicBezTo>
                    <a:pt x="14" y="99"/>
                    <a:pt x="0" y="90"/>
                    <a:pt x="0" y="72"/>
                  </a:cubicBezTo>
                  <a:cubicBezTo>
                    <a:pt x="0" y="53"/>
                    <a:pt x="15" y="44"/>
                    <a:pt x="39" y="40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25"/>
                    <a:pt x="54" y="20"/>
                    <a:pt x="44" y="20"/>
                  </a:cubicBezTo>
                  <a:cubicBezTo>
                    <a:pt x="39" y="20"/>
                    <a:pt x="34" y="21"/>
                    <a:pt x="29" y="23"/>
                  </a:cubicBezTo>
                  <a:cubicBezTo>
                    <a:pt x="24" y="27"/>
                    <a:pt x="19" y="31"/>
                    <a:pt x="15" y="3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8"/>
                    <a:pt x="26" y="0"/>
                    <a:pt x="43" y="1"/>
                  </a:cubicBezTo>
                  <a:cubicBezTo>
                    <a:pt x="69" y="1"/>
                    <a:pt x="83" y="14"/>
                    <a:pt x="83" y="34"/>
                  </a:cubicBezTo>
                  <a:close/>
                  <a:moveTo>
                    <a:pt x="61" y="58"/>
                  </a:moveTo>
                  <a:cubicBezTo>
                    <a:pt x="61" y="53"/>
                    <a:pt x="61" y="53"/>
                    <a:pt x="61" y="53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30" y="59"/>
                    <a:pt x="22" y="63"/>
                    <a:pt x="22" y="71"/>
                  </a:cubicBezTo>
                  <a:cubicBezTo>
                    <a:pt x="22" y="77"/>
                    <a:pt x="28" y="80"/>
                    <a:pt x="36" y="80"/>
                  </a:cubicBezTo>
                  <a:cubicBezTo>
                    <a:pt x="50" y="80"/>
                    <a:pt x="61" y="73"/>
                    <a:pt x="61" y="58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338EDE05-E371-4465-8D02-C8B2B201E5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" y="3965"/>
              <a:ext cx="31" cy="177"/>
            </a:xfrm>
            <a:prstGeom prst="rect">
              <a:avLst/>
            </a:pr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E80CABB8-3F96-4185-8EFE-7182110C97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64" y="3965"/>
              <a:ext cx="32" cy="177"/>
            </a:xfrm>
            <a:prstGeom prst="rect">
              <a:avLst/>
            </a:pr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F62F1E3D-0E37-4AE3-9E5B-9EC23AF8606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7" y="3965"/>
              <a:ext cx="32" cy="177"/>
            </a:xfrm>
            <a:custGeom>
              <a:avLst/>
              <a:gdLst>
                <a:gd name="T0" fmla="*/ 32 w 32"/>
                <a:gd name="T1" fmla="*/ 31 h 177"/>
                <a:gd name="T2" fmla="*/ 0 w 32"/>
                <a:gd name="T3" fmla="*/ 31 h 177"/>
                <a:gd name="T4" fmla="*/ 0 w 32"/>
                <a:gd name="T5" fmla="*/ 0 h 177"/>
                <a:gd name="T6" fmla="*/ 32 w 32"/>
                <a:gd name="T7" fmla="*/ 0 h 177"/>
                <a:gd name="T8" fmla="*/ 32 w 32"/>
                <a:gd name="T9" fmla="*/ 31 h 177"/>
                <a:gd name="T10" fmla="*/ 32 w 32"/>
                <a:gd name="T11" fmla="*/ 177 h 177"/>
                <a:gd name="T12" fmla="*/ 0 w 32"/>
                <a:gd name="T13" fmla="*/ 177 h 177"/>
                <a:gd name="T14" fmla="*/ 0 w 32"/>
                <a:gd name="T15" fmla="*/ 50 h 177"/>
                <a:gd name="T16" fmla="*/ 32 w 32"/>
                <a:gd name="T17" fmla="*/ 50 h 177"/>
                <a:gd name="T18" fmla="*/ 32 w 32"/>
                <a:gd name="T1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177">
                  <a:moveTo>
                    <a:pt x="32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31"/>
                  </a:lnTo>
                  <a:close/>
                  <a:moveTo>
                    <a:pt x="32" y="177"/>
                  </a:moveTo>
                  <a:lnTo>
                    <a:pt x="0" y="177"/>
                  </a:lnTo>
                  <a:lnTo>
                    <a:pt x="0" y="50"/>
                  </a:lnTo>
                  <a:lnTo>
                    <a:pt x="32" y="50"/>
                  </a:lnTo>
                  <a:lnTo>
                    <a:pt x="32" y="177"/>
                  </a:ln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F56491C0-2556-46C2-860D-1FA1F8FA2E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0" y="4010"/>
              <a:ext cx="112" cy="132"/>
            </a:xfrm>
            <a:custGeom>
              <a:avLst/>
              <a:gdLst>
                <a:gd name="T0" fmla="*/ 82 w 82"/>
                <a:gd name="T1" fmla="*/ 33 h 96"/>
                <a:gd name="T2" fmla="*/ 82 w 82"/>
                <a:gd name="T3" fmla="*/ 96 h 96"/>
                <a:gd name="T4" fmla="*/ 59 w 82"/>
                <a:gd name="T5" fmla="*/ 96 h 96"/>
                <a:gd name="T6" fmla="*/ 59 w 82"/>
                <a:gd name="T7" fmla="*/ 40 h 96"/>
                <a:gd name="T8" fmla="*/ 42 w 82"/>
                <a:gd name="T9" fmla="*/ 21 h 96"/>
                <a:gd name="T10" fmla="*/ 23 w 82"/>
                <a:gd name="T11" fmla="*/ 39 h 96"/>
                <a:gd name="T12" fmla="*/ 23 w 82"/>
                <a:gd name="T13" fmla="*/ 40 h 96"/>
                <a:gd name="T14" fmla="*/ 23 w 82"/>
                <a:gd name="T15" fmla="*/ 96 h 96"/>
                <a:gd name="T16" fmla="*/ 0 w 82"/>
                <a:gd name="T17" fmla="*/ 96 h 96"/>
                <a:gd name="T18" fmla="*/ 0 w 82"/>
                <a:gd name="T19" fmla="*/ 4 h 96"/>
                <a:gd name="T20" fmla="*/ 22 w 82"/>
                <a:gd name="T21" fmla="*/ 4 h 96"/>
                <a:gd name="T22" fmla="*/ 22 w 82"/>
                <a:gd name="T23" fmla="*/ 14 h 96"/>
                <a:gd name="T24" fmla="*/ 49 w 82"/>
                <a:gd name="T25" fmla="*/ 1 h 96"/>
                <a:gd name="T26" fmla="*/ 82 w 82"/>
                <a:gd name="T27" fmla="*/ 3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6">
                  <a:moveTo>
                    <a:pt x="82" y="33"/>
                  </a:moveTo>
                  <a:cubicBezTo>
                    <a:pt x="82" y="96"/>
                    <a:pt x="82" y="96"/>
                    <a:pt x="82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8"/>
                    <a:pt x="53" y="21"/>
                    <a:pt x="42" y="21"/>
                  </a:cubicBezTo>
                  <a:cubicBezTo>
                    <a:pt x="32" y="21"/>
                    <a:pt x="23" y="29"/>
                    <a:pt x="23" y="39"/>
                  </a:cubicBezTo>
                  <a:cubicBezTo>
                    <a:pt x="23" y="39"/>
                    <a:pt x="23" y="40"/>
                    <a:pt x="23" y="40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8" y="5"/>
                    <a:pt x="38" y="0"/>
                    <a:pt x="49" y="1"/>
                  </a:cubicBezTo>
                  <a:cubicBezTo>
                    <a:pt x="70" y="1"/>
                    <a:pt x="82" y="13"/>
                    <a:pt x="82" y="33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22D2D5E-86D7-424D-AE01-291672A604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32" y="4010"/>
              <a:ext cx="113" cy="132"/>
            </a:xfrm>
            <a:custGeom>
              <a:avLst/>
              <a:gdLst>
                <a:gd name="T0" fmla="*/ 82 w 82"/>
                <a:gd name="T1" fmla="*/ 33 h 96"/>
                <a:gd name="T2" fmla="*/ 82 w 82"/>
                <a:gd name="T3" fmla="*/ 96 h 96"/>
                <a:gd name="T4" fmla="*/ 59 w 82"/>
                <a:gd name="T5" fmla="*/ 96 h 96"/>
                <a:gd name="T6" fmla="*/ 59 w 82"/>
                <a:gd name="T7" fmla="*/ 40 h 96"/>
                <a:gd name="T8" fmla="*/ 42 w 82"/>
                <a:gd name="T9" fmla="*/ 21 h 96"/>
                <a:gd name="T10" fmla="*/ 23 w 82"/>
                <a:gd name="T11" fmla="*/ 39 h 96"/>
                <a:gd name="T12" fmla="*/ 23 w 82"/>
                <a:gd name="T13" fmla="*/ 40 h 96"/>
                <a:gd name="T14" fmla="*/ 23 w 82"/>
                <a:gd name="T15" fmla="*/ 96 h 96"/>
                <a:gd name="T16" fmla="*/ 0 w 82"/>
                <a:gd name="T17" fmla="*/ 96 h 96"/>
                <a:gd name="T18" fmla="*/ 0 w 82"/>
                <a:gd name="T19" fmla="*/ 4 h 96"/>
                <a:gd name="T20" fmla="*/ 22 w 82"/>
                <a:gd name="T21" fmla="*/ 4 h 96"/>
                <a:gd name="T22" fmla="*/ 22 w 82"/>
                <a:gd name="T23" fmla="*/ 14 h 96"/>
                <a:gd name="T24" fmla="*/ 49 w 82"/>
                <a:gd name="T25" fmla="*/ 1 h 96"/>
                <a:gd name="T26" fmla="*/ 82 w 82"/>
                <a:gd name="T27" fmla="*/ 3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6">
                  <a:moveTo>
                    <a:pt x="82" y="33"/>
                  </a:moveTo>
                  <a:cubicBezTo>
                    <a:pt x="82" y="96"/>
                    <a:pt x="82" y="96"/>
                    <a:pt x="82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8"/>
                    <a:pt x="53" y="21"/>
                    <a:pt x="42" y="21"/>
                  </a:cubicBezTo>
                  <a:cubicBezTo>
                    <a:pt x="32" y="21"/>
                    <a:pt x="23" y="29"/>
                    <a:pt x="23" y="39"/>
                  </a:cubicBezTo>
                  <a:cubicBezTo>
                    <a:pt x="23" y="39"/>
                    <a:pt x="23" y="40"/>
                    <a:pt x="23" y="40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8" y="5"/>
                    <a:pt x="38" y="0"/>
                    <a:pt x="49" y="1"/>
                  </a:cubicBezTo>
                  <a:cubicBezTo>
                    <a:pt x="70" y="1"/>
                    <a:pt x="82" y="13"/>
                    <a:pt x="82" y="33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7B0F8FF1-DA66-427A-8E30-D0AF8EE52A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70394" y="2013665"/>
            <a:ext cx="10715624" cy="407281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t-EE" dirty="0"/>
              <a:t>Redigeerige juhteksemplari tekstilaade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5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spc="-5" dirty="0" err="1"/>
              <a:t>Ai</a:t>
            </a:r>
            <a:r>
              <a:rPr lang="en-US" dirty="0" err="1"/>
              <a:t>t</a:t>
            </a:r>
            <a:r>
              <a:rPr lang="en-US" spc="-5" dirty="0" err="1"/>
              <a:t>ä</a:t>
            </a:r>
            <a:r>
              <a:rPr lang="en-US" spc="-170" dirty="0" err="1"/>
              <a:t>h</a:t>
            </a:r>
            <a:r>
              <a:rPr lang="en-US" spc="-5" dirty="0"/>
              <a:t>!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5221480"/>
            <a:ext cx="6096000" cy="1636520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Eesnimi</a:t>
            </a:r>
            <a:r>
              <a:rPr lang="fi-FI" dirty="0"/>
              <a:t> </a:t>
            </a:r>
            <a:r>
              <a:rPr lang="fi-FI" dirty="0" err="1"/>
              <a:t>Perenimi</a:t>
            </a:r>
            <a:endParaRPr lang="fi-FI" dirty="0"/>
          </a:p>
          <a:p>
            <a:r>
              <a:rPr lang="fi-FI" dirty="0"/>
              <a:t>Osakonna nimi</a:t>
            </a:r>
          </a:p>
          <a:p>
            <a:r>
              <a:rPr lang="fi-FI" dirty="0"/>
              <a:t>email@tallinnalv.ee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2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4E8425E4-29E9-4F6F-951E-061F013D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790575"/>
            <a:ext cx="10715624" cy="945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err="1"/>
              <a:t>Selline</a:t>
            </a:r>
            <a:r>
              <a:rPr lang="en-US" dirty="0"/>
              <a:t> on </a:t>
            </a:r>
            <a:r>
              <a:rPr lang="en-US" dirty="0" err="1"/>
              <a:t>tektiga</a:t>
            </a:r>
            <a:r>
              <a:rPr lang="en-US" dirty="0"/>
              <a:t> </a:t>
            </a:r>
            <a:r>
              <a:rPr lang="en-US" dirty="0" err="1"/>
              <a:t>lehekülg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81EDBB36-872C-4528-A46F-733E412BF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1524" y="2019300"/>
            <a:ext cx="10715625" cy="4048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t-EE" dirty="0"/>
              <a:t>Võimalusel oleks hea kui ei kastutataks üle kuue rea teksti ühel slaidil.</a:t>
            </a:r>
            <a:endParaRPr lang="en-US" dirty="0"/>
          </a:p>
          <a:p>
            <a:pPr lvl="1"/>
            <a:r>
              <a:rPr lang="et-EE" dirty="0"/>
              <a:t>Samuti on hea vältida liia pikki pealkirju ja </a:t>
            </a:r>
            <a:r>
              <a:rPr lang="et-EE" dirty="0" err="1"/>
              <a:t>lausendeid</a:t>
            </a:r>
            <a:r>
              <a:rPr lang="en-US" dirty="0"/>
              <a:t>.</a:t>
            </a:r>
          </a:p>
          <a:p>
            <a:pPr lvl="2"/>
            <a:r>
              <a:rPr lang="et-EE" dirty="0"/>
              <a:t>Neid võiks olla maksimaalselt viis</a:t>
            </a:r>
            <a:r>
              <a:rPr lang="en-US" dirty="0"/>
              <a:t>.</a:t>
            </a:r>
          </a:p>
          <a:p>
            <a:pPr lvl="3"/>
            <a:r>
              <a:rPr lang="et-EE" dirty="0"/>
              <a:t>Sama käib ka </a:t>
            </a:r>
            <a:r>
              <a:rPr lang="et-EE" dirty="0" err="1"/>
              <a:t>bulletpointide</a:t>
            </a:r>
            <a:r>
              <a:rPr lang="et-EE" dirty="0"/>
              <a:t> kohta</a:t>
            </a:r>
            <a:r>
              <a:rPr lang="en-US" dirty="0"/>
              <a:t>.</a:t>
            </a:r>
          </a:p>
          <a:p>
            <a:pPr lvl="4"/>
            <a:r>
              <a:rPr lang="et-EE" dirty="0"/>
              <a:t>Sellel lehel on neid viis</a:t>
            </a:r>
            <a:r>
              <a:rPr lang="en-US" dirty="0"/>
              <a:t>.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D5CF104-5A23-4097-851B-0FCCC6A2D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3949" y="6168231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C100B9-F1AC-4BEB-8655-57D0A3575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6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50" r:id="rId8"/>
    <p:sldLayoutId id="214748366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03072015034?leiaKehti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2203202101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riigiteataja.ee/akt/416082013045?leiaKehtiv" TargetMode="External"/><Relationship Id="rId4" Type="http://schemas.openxmlformats.org/officeDocument/2006/relationships/hyperlink" Target="https://www.riigiteataja.ee/akt/428052013037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42805201303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NOORE%20PE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riigiteataja.ee/akt/428052013037" TargetMode="External"/><Relationship Id="rId4" Type="http://schemas.openxmlformats.org/officeDocument/2006/relationships/hyperlink" Target="https://www.riigiteataja.ee/aktilisa/4280/5201/3037/1210116625.attachment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9F7AB3D-DDBA-4F01-8750-9B012A0EE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525" y="771524"/>
            <a:ext cx="4781550" cy="2514884"/>
          </a:xfrm>
        </p:spPr>
        <p:txBody>
          <a:bodyPr/>
          <a:lstStyle/>
          <a:p>
            <a:pPr algn="ctr"/>
            <a:r>
              <a:rPr lang="et-EE" dirty="0"/>
              <a:t/>
            </a:r>
            <a:br>
              <a:rPr lang="et-EE" dirty="0"/>
            </a:b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Infotunni ettekanne </a:t>
            </a:r>
            <a:br>
              <a:rPr lang="et-EE" dirty="0" smtClean="0"/>
            </a:br>
            <a:r>
              <a:rPr lang="et-EE" dirty="0" err="1" smtClean="0"/>
              <a:t>Raadiku</a:t>
            </a:r>
            <a:r>
              <a:rPr lang="et-EE" dirty="0" smtClean="0"/>
              <a:t> tänava elanikele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dirty="0"/>
              <a:t/>
            </a:r>
            <a:br>
              <a:rPr lang="et-EE" dirty="0"/>
            </a:br>
            <a:r>
              <a:rPr lang="et-EE" sz="1800" dirty="0" smtClean="0"/>
              <a:t/>
            </a:r>
            <a:br>
              <a:rPr lang="et-EE" sz="1800" dirty="0" smtClean="0"/>
            </a:br>
            <a:r>
              <a:rPr lang="et-EE" sz="1800" dirty="0"/>
              <a:t/>
            </a:r>
            <a:br>
              <a:rPr lang="et-EE" sz="1800" dirty="0"/>
            </a:br>
            <a:r>
              <a:rPr lang="et-EE" sz="1800" dirty="0" smtClean="0"/>
              <a:t/>
            </a:r>
            <a:br>
              <a:rPr lang="et-EE" sz="1800" dirty="0" smtClean="0"/>
            </a:br>
            <a:r>
              <a:rPr lang="et-EE" sz="1800" dirty="0" smtClean="0"/>
              <a:t>22.04.2021</a:t>
            </a:r>
            <a:r>
              <a:rPr lang="et-EE" sz="1800" dirty="0"/>
              <a:t/>
            </a:r>
            <a:br>
              <a:rPr lang="et-EE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00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Üürniku kohustused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4" y="1445846"/>
            <a:ext cx="10715625" cy="4656191"/>
          </a:xfrm>
        </p:spPr>
        <p:txBody>
          <a:bodyPr/>
          <a:lstStyle/>
          <a:p>
            <a:pPr lvl="0"/>
            <a:r>
              <a:rPr lang="et-EE" b="1" dirty="0" smtClean="0"/>
              <a:t>Kohustused (p 12 jj)</a:t>
            </a:r>
            <a:r>
              <a:rPr lang="et-EE" dirty="0" smtClean="0"/>
              <a:t>: </a:t>
            </a:r>
          </a:p>
          <a:p>
            <a:pPr lvl="0">
              <a:lnSpc>
                <a:spcPct val="100000"/>
              </a:lnSpc>
            </a:pPr>
            <a:r>
              <a:rPr lang="et-EE" dirty="0" smtClean="0"/>
              <a:t>  - </a:t>
            </a:r>
            <a:r>
              <a:rPr lang="et-EE" sz="2000" dirty="0" smtClean="0"/>
              <a:t> hüvitama tekitatud kahju (p 17)</a:t>
            </a:r>
          </a:p>
          <a:p>
            <a:pPr lvl="0"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-   mitte andma eluruumi </a:t>
            </a:r>
            <a:r>
              <a:rPr lang="et-EE" sz="2000" dirty="0" err="1" smtClean="0"/>
              <a:t>allkasutusse</a:t>
            </a:r>
            <a:r>
              <a:rPr lang="et-EE" sz="2000" dirty="0" smtClean="0"/>
              <a:t> (allüürile) teistele isikutele (p 14)</a:t>
            </a:r>
          </a:p>
          <a:p>
            <a:pPr lvl="0"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-  3 kuud enne lepingu tähtaja möödumist esitama avalduse üürilepingu pikendamiseks (p 18)    </a:t>
            </a:r>
          </a:p>
          <a:p>
            <a:pPr lvl="0"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    pikendamiseks juhul kui olukord ei ole muutunud (st ei ole kinnisvara, jätkuvalt linnale </a:t>
            </a:r>
          </a:p>
          <a:p>
            <a:pPr lvl="0"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    vajalik töötaja või noor pere</a:t>
            </a:r>
            <a:r>
              <a:rPr lang="et-EE" sz="2000" dirty="0"/>
              <a:t>). Kui eelnimetatud tingimused ei ole täidetud siis üürilepingut ei </a:t>
            </a:r>
            <a:r>
              <a:rPr lang="et-EE" sz="2000" dirty="0" smtClean="0"/>
              <a:t> </a:t>
            </a:r>
          </a:p>
          <a:p>
            <a:pPr lvl="0"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    pikendata</a:t>
            </a:r>
          </a:p>
          <a:p>
            <a:pPr lvl="0">
              <a:lnSpc>
                <a:spcPct val="100000"/>
              </a:lnSpc>
            </a:pPr>
            <a:r>
              <a:rPr lang="et-EE" sz="2000" dirty="0" smtClean="0"/>
              <a:t>  -   maksma kohtuvaidluse korral 30% üürileandja õigusabikuludest (hagi rahuldamisel), p 27.3</a:t>
            </a:r>
          </a:p>
          <a:p>
            <a:pPr lvl="0"/>
            <a:endParaRPr lang="et-EE" sz="2000" dirty="0" smtClean="0"/>
          </a:p>
          <a:p>
            <a:pPr lvl="0"/>
            <a:endParaRPr lang="et-EE" dirty="0" smtClean="0"/>
          </a:p>
          <a:p>
            <a:pPr lvl="0"/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1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Kõrvalkulud </a:t>
            </a:r>
            <a:br>
              <a:rPr lang="et-EE" dirty="0" smtClean="0"/>
            </a:b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4" y="1445846"/>
            <a:ext cx="11279799" cy="4656191"/>
          </a:xfrm>
        </p:spPr>
        <p:txBody>
          <a:bodyPr/>
          <a:lstStyle/>
          <a:p>
            <a:pPr marL="342900" lvl="0" indent="-342900">
              <a:buFontTx/>
              <a:buChar char="-"/>
            </a:pPr>
            <a:r>
              <a:rPr lang="et-EE" sz="2000" dirty="0" smtClean="0">
                <a:latin typeface="+mj-lt"/>
              </a:rPr>
              <a:t>Soe ja külm vesi ning kanalisatsioon (tegelik tarbimine vastavalt mõõdikute näidule)</a:t>
            </a:r>
          </a:p>
          <a:p>
            <a:pPr marL="882900" lvl="1" indent="-342900">
              <a:buFontTx/>
              <a:buChar char="-"/>
            </a:pPr>
            <a:r>
              <a:rPr lang="et-EE" sz="2000" dirty="0" err="1" smtClean="0">
                <a:latin typeface="+mj-lt"/>
              </a:rPr>
              <a:t>Üldvesi</a:t>
            </a:r>
            <a:r>
              <a:rPr lang="et-EE" sz="2000" dirty="0" smtClean="0">
                <a:latin typeface="+mj-lt"/>
              </a:rPr>
              <a:t>- ja kanalisatsioon (tegelik tarbimine vastavalt mõõdikute näidule jagatuna ühe eluruumi suurusele hoones). Üürnik maksab kulu vastavalt enda tema kasutuses oleva korteri suurusele (m</a:t>
            </a:r>
            <a:r>
              <a:rPr lang="et-EE" sz="2000" dirty="0" smtClean="0">
                <a:latin typeface="+mj-lt"/>
                <a:cs typeface="Calibri" panose="020F0502020204030204" pitchFamily="34" charset="0"/>
              </a:rPr>
              <a:t>²)</a:t>
            </a:r>
          </a:p>
          <a:p>
            <a:pPr marL="342900" lvl="0" indent="-342900">
              <a:buFontTx/>
              <a:buChar char="-"/>
            </a:pPr>
            <a:r>
              <a:rPr lang="et-EE" sz="2000" dirty="0" smtClean="0">
                <a:latin typeface="+mj-lt"/>
                <a:cs typeface="Calibri" panose="020F0502020204030204" pitchFamily="34" charset="0"/>
              </a:rPr>
              <a:t>Elekter (</a:t>
            </a:r>
            <a:r>
              <a:rPr lang="fi-FI" sz="2000" dirty="0" err="1" smtClean="0">
                <a:latin typeface="+mj-lt"/>
                <a:cs typeface="Calibri" panose="020F0502020204030204" pitchFamily="34" charset="0"/>
              </a:rPr>
              <a:t>tegelik</a:t>
            </a:r>
            <a:r>
              <a:rPr lang="fi-FI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tarbimine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vastavalt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mõõdikute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 smtClean="0">
                <a:latin typeface="+mj-lt"/>
                <a:cs typeface="Calibri" panose="020F0502020204030204" pitchFamily="34" charset="0"/>
              </a:rPr>
              <a:t>näidule</a:t>
            </a:r>
            <a:r>
              <a:rPr lang="fi-FI" sz="2000" dirty="0" smtClean="0">
                <a:latin typeface="+mj-lt"/>
                <a:cs typeface="Calibri" panose="020F0502020204030204" pitchFamily="34" charset="0"/>
              </a:rPr>
              <a:t>)</a:t>
            </a:r>
            <a:endParaRPr lang="et-EE" sz="2000" dirty="0" smtClean="0">
              <a:latin typeface="+mj-lt"/>
              <a:cs typeface="Calibri" panose="020F0502020204030204" pitchFamily="34" charset="0"/>
            </a:endParaRPr>
          </a:p>
          <a:p>
            <a:pPr marL="882900" lvl="1" indent="-342900">
              <a:buFontTx/>
              <a:buChar char="-"/>
            </a:pPr>
            <a:r>
              <a:rPr lang="et-EE" sz="2000" dirty="0" err="1" smtClean="0">
                <a:latin typeface="+mj-lt"/>
                <a:cs typeface="Calibri" panose="020F0502020204030204" pitchFamily="34" charset="0"/>
              </a:rPr>
              <a:t>Üldelekter</a:t>
            </a:r>
            <a:r>
              <a:rPr lang="et-EE" sz="2000" dirty="0" smtClean="0">
                <a:latin typeface="+mj-lt"/>
                <a:cs typeface="Calibri" panose="020F0502020204030204" pitchFamily="34" charset="0"/>
              </a:rPr>
              <a:t> (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tegelik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tarbimine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vastavalt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mõõdikute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 smtClean="0">
                <a:latin typeface="+mj-lt"/>
                <a:cs typeface="Calibri" panose="020F0502020204030204" pitchFamily="34" charset="0"/>
              </a:rPr>
              <a:t>näidule</a:t>
            </a:r>
            <a:r>
              <a:rPr lang="et-EE" sz="2000" dirty="0" smtClean="0">
                <a:latin typeface="+mj-lt"/>
                <a:cs typeface="Calibri" panose="020F0502020204030204" pitchFamily="34" charset="0"/>
              </a:rPr>
              <a:t> jagatuna ühe eluruumi suurusele hoones).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Üürnik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maksab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kulu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vastavalt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enda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tema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kasutuses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oleva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korteri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suurusele (m²)</a:t>
            </a:r>
            <a:r>
              <a:rPr lang="et-EE" sz="2000" dirty="0" smtClean="0">
                <a:latin typeface="+mj-lt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buFontTx/>
              <a:buChar char="-"/>
            </a:pPr>
            <a:r>
              <a:rPr lang="et-EE" sz="2000" dirty="0">
                <a:latin typeface="+mj-lt"/>
                <a:cs typeface="Calibri" panose="020F0502020204030204" pitchFamily="34" charset="0"/>
              </a:rPr>
              <a:t>Keskküte </a:t>
            </a:r>
            <a:r>
              <a:rPr lang="et-EE" sz="2000" dirty="0" smtClean="0">
                <a:latin typeface="+mj-lt"/>
                <a:cs typeface="Calibri" panose="020F0502020204030204" pitchFamily="34" charset="0"/>
              </a:rPr>
              <a:t>(tegelik </a:t>
            </a:r>
            <a:r>
              <a:rPr lang="et-EE" sz="2000" dirty="0">
                <a:latin typeface="+mj-lt"/>
                <a:cs typeface="Calibri" panose="020F0502020204030204" pitchFamily="34" charset="0"/>
              </a:rPr>
              <a:t>tarbimine vastavalt mõõdikute näidule jagatuna </a:t>
            </a:r>
            <a:r>
              <a:rPr lang="et-EE" sz="2000" dirty="0" smtClean="0">
                <a:latin typeface="+mj-lt"/>
                <a:cs typeface="Calibri" panose="020F0502020204030204" pitchFamily="34" charset="0"/>
              </a:rPr>
              <a:t>korteri ). </a:t>
            </a:r>
          </a:p>
          <a:p>
            <a:pPr marL="882900" lvl="1" indent="-342900">
              <a:buFontTx/>
              <a:buChar char="-"/>
            </a:pPr>
            <a:r>
              <a:rPr lang="et-EE" sz="2000" dirty="0" err="1" smtClean="0">
                <a:latin typeface="+mj-lt"/>
                <a:cs typeface="Calibri" panose="020F0502020204030204" pitchFamily="34" charset="0"/>
              </a:rPr>
              <a:t>Üldküte</a:t>
            </a:r>
            <a:r>
              <a:rPr lang="et-EE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et-EE" sz="2000" dirty="0" smtClean="0">
                <a:latin typeface="+mj-lt"/>
                <a:cs typeface="Calibri" panose="020F0502020204030204" pitchFamily="34" charset="0"/>
              </a:rPr>
              <a:t>(tegelik </a:t>
            </a:r>
            <a:r>
              <a:rPr lang="et-EE" sz="2000" dirty="0">
                <a:latin typeface="+mj-lt"/>
                <a:cs typeface="Calibri" panose="020F0502020204030204" pitchFamily="34" charset="0"/>
              </a:rPr>
              <a:t>tarbimine vastavalt mõõdikute näidule jagatuna ühe eluruumi suurusele hoones</a:t>
            </a:r>
            <a:r>
              <a:rPr lang="et-EE" sz="2000" dirty="0" smtClean="0">
                <a:latin typeface="+mj-lt"/>
                <a:cs typeface="Calibri" panose="020F0502020204030204" pitchFamily="34" charset="0"/>
              </a:rPr>
              <a:t>).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Üürnik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maksab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kulu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vastavalt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enda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tema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kasutuses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oleva </a:t>
            </a:r>
            <a:r>
              <a:rPr lang="fi-FI" sz="2000" dirty="0" err="1">
                <a:latin typeface="+mj-lt"/>
                <a:cs typeface="Calibri" panose="020F0502020204030204" pitchFamily="34" charset="0"/>
              </a:rPr>
              <a:t>korteri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suurusele (m²)</a:t>
            </a:r>
          </a:p>
          <a:p>
            <a:pPr marL="882900" lvl="1" indent="-342900">
              <a:buFontTx/>
              <a:buChar char="-"/>
            </a:pPr>
            <a:endParaRPr lang="et-EE" sz="2000" dirty="0" smtClean="0">
              <a:latin typeface="+mj-lt"/>
              <a:cs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et-EE" sz="2000" dirty="0" smtClean="0">
              <a:latin typeface="+mj-lt"/>
            </a:endParaRPr>
          </a:p>
          <a:p>
            <a:pPr lvl="0"/>
            <a:endParaRPr lang="et-EE" dirty="0" smtClean="0"/>
          </a:p>
          <a:p>
            <a:pPr lvl="0"/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Kõrvalkulud </a:t>
            </a:r>
            <a:br>
              <a:rPr lang="et-EE" dirty="0" smtClean="0"/>
            </a:b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4" y="1445846"/>
            <a:ext cx="11279799" cy="4656191"/>
          </a:xfrm>
        </p:spPr>
        <p:txBody>
          <a:bodyPr/>
          <a:lstStyle/>
          <a:p>
            <a:pPr marL="342900" lvl="0" indent="-342900">
              <a:buFontTx/>
              <a:buChar char="-"/>
            </a:pPr>
            <a:r>
              <a:rPr lang="et-EE" sz="2000" dirty="0" smtClean="0">
                <a:latin typeface="+mj-lt"/>
              </a:rPr>
              <a:t>Prügivedu (</a:t>
            </a:r>
            <a:r>
              <a:rPr lang="et-EE" sz="2000" dirty="0" err="1" smtClean="0">
                <a:latin typeface="+mj-lt"/>
              </a:rPr>
              <a:t>teenuseosutaja</a:t>
            </a:r>
            <a:r>
              <a:rPr lang="et-EE" sz="2000" dirty="0" smtClean="0">
                <a:latin typeface="+mj-lt"/>
              </a:rPr>
              <a:t> arve, mis jagatakse vastavalt eluruumi üldpindala suurusele)</a:t>
            </a:r>
          </a:p>
          <a:p>
            <a:pPr marL="342900" lvl="0" indent="-342900">
              <a:buFontTx/>
              <a:buChar char="-"/>
            </a:pPr>
            <a:r>
              <a:rPr lang="et-EE" sz="2000" dirty="0" smtClean="0">
                <a:latin typeface="+mj-lt"/>
              </a:rPr>
              <a:t>Kindlustus (kindlustusandja arve, mis jagatakse korterite üldpindala suurusele)</a:t>
            </a:r>
          </a:p>
          <a:p>
            <a:pPr marL="342900" lvl="0" indent="-342900">
              <a:buFontTx/>
              <a:buChar char="-"/>
            </a:pPr>
            <a:r>
              <a:rPr lang="et-EE" sz="2000" dirty="0" smtClean="0">
                <a:latin typeface="+mj-lt"/>
              </a:rPr>
              <a:t>Heakorratööd (</a:t>
            </a:r>
            <a:r>
              <a:rPr lang="et-EE" sz="2000" dirty="0" err="1" smtClean="0">
                <a:latin typeface="+mj-lt"/>
              </a:rPr>
              <a:t>teenuseosutaja</a:t>
            </a:r>
            <a:r>
              <a:rPr lang="et-EE" sz="2000" dirty="0" smtClean="0">
                <a:latin typeface="+mj-lt"/>
              </a:rPr>
              <a:t> arve, mis jagatakse korterite üldpindala suurusele)</a:t>
            </a:r>
          </a:p>
          <a:p>
            <a:pPr marL="342900" lvl="0" indent="-342900">
              <a:buFontTx/>
              <a:buChar char="-"/>
            </a:pPr>
            <a:r>
              <a:rPr lang="et-EE" sz="2000" dirty="0" smtClean="0">
                <a:latin typeface="+mj-lt"/>
              </a:rPr>
              <a:t>Maamaks (</a:t>
            </a:r>
            <a:r>
              <a:rPr lang="et-EE" sz="2000" dirty="0" err="1" smtClean="0">
                <a:latin typeface="+mj-lt"/>
              </a:rPr>
              <a:t>teenuseosutaja</a:t>
            </a:r>
            <a:r>
              <a:rPr lang="et-EE" sz="2000" dirty="0" smtClean="0">
                <a:latin typeface="+mj-lt"/>
              </a:rPr>
              <a:t> arve, mis jagatakse korterite üldpindala suurusele)</a:t>
            </a:r>
          </a:p>
          <a:p>
            <a:pPr marL="342900" lvl="0" indent="-342900">
              <a:buFontTx/>
              <a:buChar char="-"/>
            </a:pPr>
            <a:r>
              <a:rPr lang="et-EE" sz="2000" dirty="0" smtClean="0">
                <a:latin typeface="+mj-lt"/>
              </a:rPr>
              <a:t>Muud kõrvalkulud ja kommunaalteenused – vastavalt tegelikule tarbimisele, mis jagatakse korterite üldpindala suurusele </a:t>
            </a:r>
          </a:p>
          <a:p>
            <a:pPr marL="342900" lvl="0" indent="-342900">
              <a:buFontTx/>
              <a:buChar char="-"/>
            </a:pPr>
            <a:endParaRPr lang="et-EE" sz="2000" dirty="0" smtClean="0">
              <a:latin typeface="+mj-lt"/>
            </a:endParaRP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1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n-US" dirty="0" err="1"/>
              <a:t>Rikkumised</a:t>
            </a:r>
            <a:r>
              <a:rPr lang="en-US" dirty="0"/>
              <a:t>, mille </a:t>
            </a:r>
            <a:r>
              <a:rPr lang="en-US" dirty="0" err="1"/>
              <a:t>tagajärjeks</a:t>
            </a:r>
            <a:r>
              <a:rPr lang="en-US" dirty="0"/>
              <a:t> on </a:t>
            </a:r>
            <a:r>
              <a:rPr lang="en-US" dirty="0" err="1"/>
              <a:t>üürilepingu</a:t>
            </a:r>
            <a:r>
              <a:rPr lang="en-US" dirty="0"/>
              <a:t> </a:t>
            </a:r>
            <a:r>
              <a:rPr lang="en-US" dirty="0" err="1"/>
              <a:t>erakorraline</a:t>
            </a:r>
            <a:r>
              <a:rPr lang="en-US" dirty="0"/>
              <a:t> </a:t>
            </a:r>
            <a:r>
              <a:rPr lang="en-US" dirty="0" err="1"/>
              <a:t>ülesütlemine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3" y="2019300"/>
            <a:ext cx="11225091" cy="3967285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t-EE" dirty="0" smtClean="0"/>
              <a:t>  - ei kasuta eluruumi hoolikalt ja sihtotstarbeliselt (p 12.1)</a:t>
            </a:r>
          </a:p>
          <a:p>
            <a:pPr lvl="0">
              <a:lnSpc>
                <a:spcPct val="100000"/>
              </a:lnSpc>
            </a:pPr>
            <a:r>
              <a:rPr lang="et-EE" dirty="0" smtClean="0"/>
              <a:t>  - ei arvesta majaelanike ja naabrite huvidega (p 12.2)</a:t>
            </a:r>
          </a:p>
          <a:p>
            <a:pPr lvl="0">
              <a:lnSpc>
                <a:spcPct val="100000"/>
              </a:lnSpc>
            </a:pPr>
            <a:r>
              <a:rPr lang="et-EE" dirty="0"/>
              <a:t> </a:t>
            </a:r>
            <a:r>
              <a:rPr lang="et-EE" dirty="0" smtClean="0"/>
              <a:t> - ei pea kinni sanitaar-, tuleohutuse ja elamu kasutamise eeskirjadest (p 12.3)</a:t>
            </a:r>
          </a:p>
          <a:p>
            <a:pPr lvl="0">
              <a:lnSpc>
                <a:spcPct val="100000"/>
              </a:lnSpc>
            </a:pPr>
            <a:r>
              <a:rPr lang="et-EE" dirty="0"/>
              <a:t> </a:t>
            </a:r>
            <a:r>
              <a:rPr lang="et-EE" dirty="0" smtClean="0"/>
              <a:t> - ei teavita üürileandjat avariist või rikkest (p 12.4)</a:t>
            </a:r>
          </a:p>
          <a:p>
            <a:pPr lvl="0">
              <a:lnSpc>
                <a:spcPct val="100000"/>
              </a:lnSpc>
            </a:pPr>
            <a:r>
              <a:rPr lang="et-EE" dirty="0"/>
              <a:t> </a:t>
            </a:r>
            <a:r>
              <a:rPr lang="et-EE" dirty="0" smtClean="0"/>
              <a:t> - ei järgi elamu </a:t>
            </a:r>
            <a:r>
              <a:rPr lang="et-EE" dirty="0" err="1" smtClean="0"/>
              <a:t>sise</a:t>
            </a:r>
            <a:r>
              <a:rPr lang="et-EE" dirty="0" smtClean="0"/>
              <a:t>- võ</a:t>
            </a:r>
            <a:r>
              <a:rPr lang="et-EE" dirty="0" smtClean="0"/>
              <a:t>i kodukorda sh ei teata näitusid (p 12.5)</a:t>
            </a:r>
          </a:p>
          <a:p>
            <a:pPr lvl="0">
              <a:lnSpc>
                <a:spcPct val="100000"/>
              </a:lnSpc>
            </a:pPr>
            <a:r>
              <a:rPr lang="et-EE" dirty="0"/>
              <a:t> </a:t>
            </a:r>
            <a:r>
              <a:rPr lang="et-EE" dirty="0" smtClean="0"/>
              <a:t> - ei luba korterisse isikuid avariide likvideerimiseks (p 12.6)</a:t>
            </a:r>
          </a:p>
          <a:p>
            <a:pPr lvl="0">
              <a:lnSpc>
                <a:spcPct val="100000"/>
              </a:lnSpc>
            </a:pPr>
            <a:r>
              <a:rPr lang="et-EE" dirty="0"/>
              <a:t> </a:t>
            </a:r>
            <a:r>
              <a:rPr lang="et-EE" dirty="0" smtClean="0"/>
              <a:t> - on andnud korteri allüürile (p-d 15, p 21.2)</a:t>
            </a:r>
          </a:p>
          <a:p>
            <a:pPr lvl="0">
              <a:lnSpc>
                <a:spcPct val="100000"/>
              </a:lnSpc>
            </a:pPr>
            <a:r>
              <a:rPr lang="et-EE" dirty="0"/>
              <a:t> </a:t>
            </a:r>
            <a:r>
              <a:rPr lang="et-EE" dirty="0" smtClean="0"/>
              <a:t> - võlgnevus (p-d 21.6 ja 21.7)</a:t>
            </a:r>
          </a:p>
          <a:p>
            <a:pPr lvl="0"/>
            <a:r>
              <a:rPr lang="et-EE" dirty="0"/>
              <a:t> </a:t>
            </a:r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Üürileping lõpeb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3" y="1445846"/>
            <a:ext cx="11225091" cy="4939323"/>
          </a:xfrm>
        </p:spPr>
        <p:txBody>
          <a:bodyPr/>
          <a:lstStyle/>
          <a:p>
            <a:pPr lvl="0"/>
            <a:r>
              <a:rPr lang="et-EE" dirty="0" smtClean="0"/>
              <a:t>  </a:t>
            </a:r>
            <a:endParaRPr lang="et-EE" dirty="0" smtClean="0"/>
          </a:p>
          <a:p>
            <a:pPr lvl="0"/>
            <a:r>
              <a:rPr lang="et-EE" dirty="0"/>
              <a:t>  </a:t>
            </a:r>
            <a:r>
              <a:rPr lang="et-EE" dirty="0" smtClean="0"/>
              <a:t>-  </a:t>
            </a:r>
            <a:r>
              <a:rPr lang="et-EE" dirty="0" smtClean="0"/>
              <a:t>lepingu tähtaja möödumisel (p 19.1)</a:t>
            </a:r>
          </a:p>
          <a:p>
            <a:pPr lvl="0"/>
            <a:r>
              <a:rPr lang="et-EE" dirty="0"/>
              <a:t> </a:t>
            </a:r>
            <a:r>
              <a:rPr lang="et-EE" dirty="0" smtClean="0"/>
              <a:t> - üürniku surmaga va kui üürnikuga kooselav üürnik asub üürniku asemele </a:t>
            </a:r>
          </a:p>
          <a:p>
            <a:pPr lvl="0"/>
            <a:r>
              <a:rPr lang="et-EE" dirty="0"/>
              <a:t> </a:t>
            </a:r>
            <a:r>
              <a:rPr lang="et-EE" dirty="0" smtClean="0"/>
              <a:t>   (p 19.2)</a:t>
            </a:r>
          </a:p>
          <a:p>
            <a:pPr lvl="0"/>
            <a:r>
              <a:rPr lang="et-EE" dirty="0"/>
              <a:t>  </a:t>
            </a:r>
            <a:r>
              <a:rPr lang="et-EE" dirty="0" smtClean="0"/>
              <a:t>- üürniku enda algatusel (avalduse alusel, p 20)</a:t>
            </a:r>
          </a:p>
          <a:p>
            <a:pPr lvl="0"/>
            <a:r>
              <a:rPr lang="et-EE" dirty="0"/>
              <a:t> </a:t>
            </a:r>
            <a:r>
              <a:rPr lang="et-EE" dirty="0" smtClean="0"/>
              <a:t> - üürileandja algatusel (üürniku poolsel rikkumisel, p 21 – 21.7)</a:t>
            </a:r>
          </a:p>
          <a:p>
            <a:pPr lvl="0"/>
            <a:r>
              <a:rPr lang="et-EE" dirty="0"/>
              <a:t>  </a:t>
            </a:r>
            <a:r>
              <a:rPr lang="et-EE" dirty="0" smtClean="0"/>
              <a:t>- muul seadusest tuleneval alusel </a:t>
            </a:r>
          </a:p>
          <a:p>
            <a:pPr lvl="0"/>
            <a:endParaRPr lang="et-EE" dirty="0" smtClean="0"/>
          </a:p>
          <a:p>
            <a:pPr lvl="0"/>
            <a:r>
              <a:rPr lang="et-EE" dirty="0"/>
              <a:t> </a:t>
            </a:r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5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Üürniku kohustused lepingu lõppemisel 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3" y="1445846"/>
            <a:ext cx="11225091" cy="4939323"/>
          </a:xfrm>
        </p:spPr>
        <p:txBody>
          <a:bodyPr/>
          <a:lstStyle/>
          <a:p>
            <a:pPr lvl="0"/>
            <a:r>
              <a:rPr lang="et-EE" dirty="0" smtClean="0"/>
              <a:t>  </a:t>
            </a:r>
            <a:r>
              <a:rPr lang="et-EE" dirty="0" smtClean="0"/>
              <a:t>- korteri valduse vabastamise kohustus (võtmete üleandmine haldurile)</a:t>
            </a:r>
          </a:p>
          <a:p>
            <a:pPr lvl="0"/>
            <a:r>
              <a:rPr lang="et-EE" dirty="0"/>
              <a:t>  </a:t>
            </a:r>
            <a:r>
              <a:rPr lang="et-EE" dirty="0" smtClean="0"/>
              <a:t>- korteri sanitaarremondi tegemise kohustus</a:t>
            </a:r>
          </a:p>
          <a:p>
            <a:pPr lvl="0"/>
            <a:r>
              <a:rPr lang="et-EE" dirty="0"/>
              <a:t> </a:t>
            </a:r>
            <a:r>
              <a:rPr lang="et-EE" dirty="0" smtClean="0"/>
              <a:t> - kulude maksmise kohustus (üür + kommunaalkulud)</a:t>
            </a:r>
          </a:p>
          <a:p>
            <a:pPr lvl="0"/>
            <a:r>
              <a:rPr lang="et-EE" dirty="0" smtClean="0">
                <a:solidFill>
                  <a:srgbClr val="FF0000"/>
                </a:solidFill>
              </a:rPr>
              <a:t>NB! </a:t>
            </a:r>
            <a:r>
              <a:rPr lang="et-EE" dirty="0" smtClean="0"/>
              <a:t>Kui üürnik korteri valdust ei vabasta siis on üürileandjal õigus nõuda tekkinud kahju hüvitamist (p 22.5). </a:t>
            </a:r>
          </a:p>
          <a:p>
            <a:pPr lvl="0"/>
            <a:r>
              <a:rPr lang="et-EE" dirty="0" smtClean="0">
                <a:solidFill>
                  <a:srgbClr val="FF0000"/>
                </a:solidFill>
              </a:rPr>
              <a:t>Kahjusumma 1/15 ja 1/10 üürisummast iga päeva kohta ehk siis kui üür on kuus 200 eurot siis 1/15 päevas on 13,4 eurot ja 1/10 on 20 eurot päevas</a:t>
            </a:r>
          </a:p>
          <a:p>
            <a:pPr lvl="0"/>
            <a:endParaRPr lang="et-EE" dirty="0" smtClean="0"/>
          </a:p>
          <a:p>
            <a:pPr lvl="0"/>
            <a:r>
              <a:rPr lang="et-EE" dirty="0"/>
              <a:t> </a:t>
            </a:r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9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Suurema korteri saamise soov 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3" y="1445846"/>
            <a:ext cx="11225091" cy="5087510"/>
          </a:xfrm>
        </p:spPr>
        <p:txBody>
          <a:bodyPr/>
          <a:lstStyle/>
          <a:p>
            <a:pPr lvl="0"/>
            <a:r>
              <a:rPr lang="et-EE" dirty="0" smtClean="0"/>
              <a:t>  </a:t>
            </a:r>
            <a:r>
              <a:rPr lang="et-EE" b="1" dirty="0" smtClean="0"/>
              <a:t>Kui on soov, miks ei võiks korter suurem olla?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dirty="0" smtClean="0"/>
              <a:t>  - põhjusel, et korterite saamise järjekorras on abivajajaid, kelle perele on vajalik </a:t>
            </a:r>
          </a:p>
          <a:p>
            <a:pPr lvl="0">
              <a:lnSpc>
                <a:spcPct val="100000"/>
              </a:lnSpc>
              <a:spcAft>
                <a:spcPts val="1800"/>
              </a:spcAft>
            </a:pPr>
            <a:r>
              <a:rPr lang="et-EE" dirty="0"/>
              <a:t> </a:t>
            </a:r>
            <a:r>
              <a:rPr lang="et-EE" dirty="0" smtClean="0"/>
              <a:t>   suurem korter, mis vastab selle perekonna vajadustele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dirty="0"/>
              <a:t> </a:t>
            </a:r>
            <a:r>
              <a:rPr lang="et-EE" dirty="0" smtClean="0"/>
              <a:t> - kohalik omavalitsus lähtub eluruumide üürile andmisel Majandus- ja </a:t>
            </a:r>
            <a:endParaRPr lang="et-EE" dirty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dirty="0"/>
              <a:t> </a:t>
            </a:r>
            <a:r>
              <a:rPr lang="et-EE" dirty="0" smtClean="0"/>
              <a:t>   taristuministri 12.07.2000 määrusest nr 85 </a:t>
            </a:r>
            <a:r>
              <a:rPr lang="et-EE" dirty="0" smtClean="0">
                <a:hlinkClick r:id="rId3"/>
              </a:rPr>
              <a:t>Eluruumile esitatavad nõuded </a:t>
            </a:r>
            <a:endParaRPr lang="et-EE" dirty="0" smtClean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dirty="0"/>
              <a:t> </a:t>
            </a:r>
            <a:r>
              <a:rPr lang="et-EE" dirty="0" smtClean="0"/>
              <a:t>  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dirty="0"/>
              <a:t> </a:t>
            </a:r>
            <a:r>
              <a:rPr lang="et-EE" dirty="0" smtClean="0"/>
              <a:t>   Eluruumile </a:t>
            </a:r>
            <a:r>
              <a:rPr lang="et-EE" dirty="0"/>
              <a:t>esitatavate nõuete kehtestamise eesmärk on inimesele ohutu </a:t>
            </a:r>
            <a:r>
              <a:rPr lang="et-EE" dirty="0" smtClean="0"/>
              <a:t>ja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dirty="0"/>
              <a:t> </a:t>
            </a:r>
            <a:r>
              <a:rPr lang="et-EE" dirty="0" smtClean="0"/>
              <a:t>   tervisliku </a:t>
            </a:r>
            <a:r>
              <a:rPr lang="et-EE" dirty="0"/>
              <a:t>elukeskkonna tagamine. Eluruumis peab inimesel olema </a:t>
            </a:r>
            <a:r>
              <a:rPr lang="et-EE" dirty="0" smtClean="0"/>
              <a:t>võimalik</a:t>
            </a:r>
          </a:p>
          <a:p>
            <a:pPr lvl="0">
              <a:lnSpc>
                <a:spcPct val="100000"/>
              </a:lnSpc>
            </a:pPr>
            <a:r>
              <a:rPr lang="et-EE" dirty="0"/>
              <a:t> </a:t>
            </a:r>
            <a:r>
              <a:rPr lang="et-EE" dirty="0" smtClean="0"/>
              <a:t>   </a:t>
            </a:r>
            <a:r>
              <a:rPr lang="et-EE" dirty="0"/>
              <a:t>ööpäevaringselt </a:t>
            </a:r>
            <a:r>
              <a:rPr lang="et-EE" dirty="0" smtClean="0"/>
              <a:t>viibida (määruse § 1 lg 2).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1800" b="1" dirty="0" smtClean="0"/>
              <a:t>    </a:t>
            </a:r>
            <a:r>
              <a:rPr lang="et-EE" sz="1800" b="1" dirty="0" err="1" smtClean="0"/>
              <a:t>Raadiku</a:t>
            </a:r>
            <a:r>
              <a:rPr lang="et-EE" sz="1800" b="1" dirty="0" smtClean="0"/>
              <a:t> kortermajade tegelikest kuludest kannab üürnik ca 20% ja linn ca 80%.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1800" b="1" dirty="0"/>
              <a:t> </a:t>
            </a:r>
            <a:r>
              <a:rPr lang="et-EE" sz="1800" b="1" dirty="0" smtClean="0"/>
              <a:t>   Kui kuu üür on 200 eurot siis  </a:t>
            </a:r>
            <a:r>
              <a:rPr lang="et-EE" sz="1800" b="1" dirty="0" smtClean="0">
                <a:solidFill>
                  <a:srgbClr val="FF0000"/>
                </a:solidFill>
              </a:rPr>
              <a:t>üürnik maksab 40 eurot ja</a:t>
            </a:r>
            <a:r>
              <a:rPr lang="et-EE" sz="1800" b="1" dirty="0" smtClean="0"/>
              <a:t> </a:t>
            </a:r>
            <a:r>
              <a:rPr lang="et-EE" sz="1800" b="1" dirty="0" smtClean="0">
                <a:solidFill>
                  <a:srgbClr val="FF0000"/>
                </a:solidFill>
              </a:rPr>
              <a:t>Tallinna linn maksab 160 eurot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dirty="0" smtClean="0"/>
              <a:t>     </a:t>
            </a:r>
            <a:endParaRPr lang="et-EE" dirty="0" smtClean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Üürilepingu muutmine sh pikendamine 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3" y="1445846"/>
            <a:ext cx="11225091" cy="5087510"/>
          </a:xfrm>
        </p:spPr>
        <p:txBody>
          <a:bodyPr/>
          <a:lstStyle/>
          <a:p>
            <a:pPr lvl="0"/>
            <a:r>
              <a:rPr lang="et-EE" dirty="0" smtClean="0"/>
              <a:t>  </a:t>
            </a:r>
          </a:p>
          <a:p>
            <a:pPr lvl="0"/>
            <a:r>
              <a:rPr lang="et-EE" b="1" dirty="0" smtClean="0"/>
              <a:t>Üürilepingut pikendatakse juhul kui:</a:t>
            </a:r>
          </a:p>
          <a:p>
            <a:pPr lvl="0"/>
            <a:r>
              <a:rPr lang="et-EE" dirty="0" smtClean="0"/>
              <a:t> - esinevad jätkuvalt samad alused, mis olid üürilepingu sõlmimise ajal</a:t>
            </a:r>
          </a:p>
          <a:p>
            <a:pPr lvl="0">
              <a:spcAft>
                <a:spcPts val="0"/>
              </a:spcAft>
            </a:pPr>
            <a:r>
              <a:rPr lang="et-EE" dirty="0" smtClean="0"/>
              <a:t> - tegemist on noore perega või linnale vajaliku töötajaga, kelle omandis ei ole   </a:t>
            </a:r>
          </a:p>
          <a:p>
            <a:pPr lvl="0">
              <a:spcAft>
                <a:spcPts val="0"/>
              </a:spcAft>
            </a:pPr>
            <a:r>
              <a:rPr lang="et-EE" dirty="0"/>
              <a:t> </a:t>
            </a:r>
            <a:r>
              <a:rPr lang="et-EE" dirty="0" smtClean="0"/>
              <a:t>  Harju maakonnas elukondlikku kinnisvara </a:t>
            </a:r>
          </a:p>
          <a:p>
            <a:pPr lvl="0">
              <a:spcAft>
                <a:spcPts val="0"/>
              </a:spcAft>
            </a:pPr>
            <a:r>
              <a:rPr lang="et-EE" dirty="0"/>
              <a:t> </a:t>
            </a:r>
            <a:r>
              <a:rPr lang="et-EE" dirty="0" smtClean="0"/>
              <a:t>- isikute rahvastikuregistri järgne aadress on üürikorteri aadress </a:t>
            </a:r>
          </a:p>
          <a:p>
            <a:pPr lvl="0">
              <a:spcAft>
                <a:spcPts val="0"/>
              </a:spcAft>
            </a:pPr>
            <a:endParaRPr lang="et-EE" dirty="0" smtClean="0"/>
          </a:p>
          <a:p>
            <a:pPr lvl="0">
              <a:spcAft>
                <a:spcPts val="0"/>
              </a:spcAft>
            </a:pPr>
            <a:endParaRPr lang="et-EE" dirty="0" smtClean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Üürilepingu pikendamine 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3" y="1445846"/>
            <a:ext cx="11225091" cy="5087510"/>
          </a:xfrm>
        </p:spPr>
        <p:txBody>
          <a:bodyPr/>
          <a:lstStyle/>
          <a:p>
            <a:pPr lvl="0"/>
            <a:r>
              <a:rPr lang="et-EE" b="1" dirty="0" smtClean="0"/>
              <a:t>Üürilepingu pikendamisel</a:t>
            </a:r>
            <a:r>
              <a:rPr lang="et-EE" dirty="0" smtClean="0"/>
              <a:t>: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et-EE" dirty="0" smtClean="0"/>
              <a:t>kontrollitakse eelnimetatud tingimuste täitmist 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et-EE" dirty="0" smtClean="0"/>
              <a:t>pikendatakse noore pere puhul noorima lapse 16.- aastaseks saamiseni</a:t>
            </a:r>
          </a:p>
          <a:p>
            <a:pPr marL="342900" lvl="0" indent="-342900">
              <a:buFontTx/>
              <a:buChar char="-"/>
            </a:pPr>
            <a:r>
              <a:rPr lang="et-EE" dirty="0" smtClean="0"/>
              <a:t>linnale vajalike töötajate puhul aastaste perioodide kaupa tööandja tõendi alusel </a:t>
            </a:r>
          </a:p>
          <a:p>
            <a:pPr lvl="0">
              <a:spcAft>
                <a:spcPts val="0"/>
              </a:spcAft>
            </a:pPr>
            <a:r>
              <a:rPr lang="et-EE" b="1" dirty="0" smtClean="0"/>
              <a:t>Miks on pikendamise tähtajad erinevad?  </a:t>
            </a:r>
          </a:p>
          <a:p>
            <a:pPr lvl="0">
              <a:spcAft>
                <a:spcPts val="0"/>
              </a:spcAft>
            </a:pPr>
            <a:r>
              <a:rPr lang="et-EE" dirty="0" smtClean="0"/>
              <a:t>Õiguskantsleri hinnangul on eluaseme teenuse ootejärjekord liiga pikk, mistõttu                          lepingute pikendamisel senisest enam üürnike </a:t>
            </a:r>
            <a:r>
              <a:rPr lang="et-EE" u="sng" dirty="0" smtClean="0"/>
              <a:t>eluaseme tegelikku vajadust ja </a:t>
            </a:r>
            <a:r>
              <a:rPr lang="et-EE" dirty="0" smtClean="0"/>
              <a:t> lepingute kehtivuse uue tähtaja määramisel lähtutakse igakordselt üürniku nn </a:t>
            </a:r>
            <a:r>
              <a:rPr lang="et-EE" u="sng" dirty="0" smtClean="0"/>
              <a:t>tegelikust abivajaduse hindamise tulemist</a:t>
            </a:r>
            <a:r>
              <a:rPr lang="et-EE" dirty="0" smtClean="0"/>
              <a:t> (teostab kohalik linnaosa sh sotsiaalosakond) ja/või laste vanusest (noorte perede puhul)</a:t>
            </a:r>
          </a:p>
          <a:p>
            <a:pPr lvl="0">
              <a:spcAft>
                <a:spcPts val="0"/>
              </a:spcAft>
            </a:pPr>
            <a:r>
              <a:rPr lang="et-EE" dirty="0"/>
              <a:t> </a:t>
            </a:r>
            <a:r>
              <a:rPr lang="et-EE" dirty="0" smtClean="0"/>
              <a:t>    </a:t>
            </a:r>
            <a:endParaRPr lang="et-EE" dirty="0"/>
          </a:p>
          <a:p>
            <a:pPr lvl="0">
              <a:spcAft>
                <a:spcPts val="0"/>
              </a:spcAft>
            </a:pPr>
            <a:endParaRPr lang="et-EE" b="1" dirty="0" smtClean="0"/>
          </a:p>
          <a:p>
            <a:pPr lvl="0">
              <a:spcAft>
                <a:spcPts val="0"/>
              </a:spcAft>
            </a:pPr>
            <a:endParaRPr lang="et-EE" dirty="0" smtClean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1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Üürikorteri erastamise võimalus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3" y="1445846"/>
            <a:ext cx="11225091" cy="5087510"/>
          </a:xfrm>
        </p:spPr>
        <p:txBody>
          <a:bodyPr/>
          <a:lstStyle/>
          <a:p>
            <a:pPr lvl="0"/>
            <a:endParaRPr lang="et-EE" dirty="0" smtClean="0"/>
          </a:p>
          <a:p>
            <a:pPr lvl="0" algn="ctr"/>
            <a:r>
              <a:rPr lang="et-EE" dirty="0" err="1" smtClean="0"/>
              <a:t>Raadiku</a:t>
            </a:r>
            <a:r>
              <a:rPr lang="et-EE" dirty="0" smtClean="0"/>
              <a:t> tänaval asuvate majade omanik </a:t>
            </a:r>
          </a:p>
          <a:p>
            <a:pPr lvl="0" algn="ctr"/>
            <a:r>
              <a:rPr lang="et-EE" b="1" dirty="0" smtClean="0">
                <a:solidFill>
                  <a:srgbClr val="FF0000"/>
                </a:solidFill>
              </a:rPr>
              <a:t>EI OLE Tallinna linn </a:t>
            </a:r>
          </a:p>
          <a:p>
            <a:pPr lvl="0" algn="ctr"/>
            <a:r>
              <a:rPr lang="et-EE" dirty="0" smtClean="0"/>
              <a:t>ja seetõttu puudub ka õiguslik võimalus korterite erastamiseks. </a:t>
            </a:r>
          </a:p>
          <a:p>
            <a:pPr lvl="0" algn="ctr">
              <a:spcAft>
                <a:spcPts val="0"/>
              </a:spcAft>
            </a:pPr>
            <a:r>
              <a:rPr lang="et-EE" dirty="0"/>
              <a:t> </a:t>
            </a:r>
            <a:r>
              <a:rPr lang="et-EE" dirty="0" smtClean="0"/>
              <a:t>    Kinnisasja omanikuks on eraõiguslik äriühing </a:t>
            </a:r>
            <a:endParaRPr lang="et-EE" dirty="0"/>
          </a:p>
          <a:p>
            <a:pPr lvl="0">
              <a:spcAft>
                <a:spcPts val="0"/>
              </a:spcAft>
            </a:pPr>
            <a:endParaRPr lang="et-EE" b="1" dirty="0" smtClean="0"/>
          </a:p>
          <a:p>
            <a:pPr lvl="0">
              <a:spcAft>
                <a:spcPts val="0"/>
              </a:spcAft>
            </a:pPr>
            <a:endParaRPr lang="et-EE" dirty="0" smtClean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9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Õiguslik regulatsioon 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4" y="1575304"/>
            <a:ext cx="10715625" cy="4958052"/>
          </a:xfrm>
        </p:spPr>
        <p:txBody>
          <a:bodyPr/>
          <a:lstStyle/>
          <a:p>
            <a:pPr lvl="0"/>
            <a:r>
              <a:rPr lang="et-EE" sz="2000" dirty="0" smtClean="0"/>
              <a:t>Eluruumi tagamise teenust reguleerivad õigusaktid </a:t>
            </a:r>
            <a:endParaRPr lang="et-EE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 sz="2000" dirty="0" smtClean="0">
                <a:hlinkClick r:id="rId3"/>
              </a:rPr>
              <a:t>Sotsiaalhoolekande seadus</a:t>
            </a:r>
            <a:r>
              <a:rPr lang="et-EE" sz="2000" dirty="0" smtClean="0"/>
              <a:t> (SHS § 41) – selle alusel väljastatakse TLV korraldus </a:t>
            </a:r>
            <a:endParaRPr lang="et-EE" sz="2000" dirty="0"/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t-EE" sz="2000" dirty="0" smtClean="0"/>
              <a:t>Tallinna </a:t>
            </a:r>
            <a:r>
              <a:rPr lang="et-EE" sz="2000" dirty="0"/>
              <a:t>Linnavalitsuse </a:t>
            </a:r>
            <a:r>
              <a:rPr lang="et-EE" sz="2000" dirty="0" smtClean="0"/>
              <a:t>26.02.2010 määrus </a:t>
            </a:r>
            <a:r>
              <a:rPr lang="et-EE" sz="2000" dirty="0" smtClean="0">
                <a:hlinkClick r:id="rId4"/>
              </a:rPr>
              <a:t>Tallinna </a:t>
            </a:r>
            <a:r>
              <a:rPr lang="et-EE" sz="2000" dirty="0">
                <a:hlinkClick r:id="rId4"/>
              </a:rPr>
              <a:t>teise elamuehitusprogrammi rakendamiseks </a:t>
            </a:r>
            <a:r>
              <a:rPr lang="et-EE" sz="2000" dirty="0" err="1">
                <a:hlinkClick r:id="rId4"/>
              </a:rPr>
              <a:t>Raadiku</a:t>
            </a:r>
            <a:r>
              <a:rPr lang="et-EE" sz="2000" dirty="0">
                <a:hlinkClick r:id="rId4"/>
              </a:rPr>
              <a:t> tänaval asuvate eluruumide </a:t>
            </a:r>
            <a:r>
              <a:rPr lang="et-EE" sz="2000" dirty="0" err="1">
                <a:hlinkClick r:id="rId4"/>
              </a:rPr>
              <a:t>üürileandmise</a:t>
            </a:r>
            <a:r>
              <a:rPr lang="et-EE" sz="2000" dirty="0">
                <a:hlinkClick r:id="rId4"/>
              </a:rPr>
              <a:t> kord</a:t>
            </a:r>
            <a:r>
              <a:rPr lang="et-EE" sz="2000" dirty="0"/>
              <a:t> </a:t>
            </a:r>
            <a:r>
              <a:rPr lang="et-EE" sz="2000" dirty="0" smtClean="0"/>
              <a:t> </a:t>
            </a:r>
            <a:endParaRPr lang="et-EE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t-EE" sz="2000" dirty="0" smtClean="0"/>
              <a:t> Tallinna Linnavalitsuse 03.02.2018 määrus </a:t>
            </a:r>
            <a:r>
              <a:rPr lang="et-EE" sz="2000" dirty="0" smtClean="0">
                <a:hlinkClick r:id="rId5"/>
              </a:rPr>
              <a:t>Linna eluasemekomisjoni põhimääruse ja töökorra, linnaosa eluasemekomisjoni põhimääruse ja töökorra ning eluruumi üürimist taotleva isikuna </a:t>
            </a:r>
            <a:r>
              <a:rPr lang="et-EE" sz="2000" dirty="0" err="1" smtClean="0">
                <a:hlinkClick r:id="rId5"/>
              </a:rPr>
              <a:t>arvelevõtmise</a:t>
            </a:r>
            <a:r>
              <a:rPr lang="et-EE" sz="2000" dirty="0" smtClean="0">
                <a:hlinkClick r:id="rId5"/>
              </a:rPr>
              <a:t> avalduse vormi kinnitamine</a:t>
            </a:r>
            <a:endParaRPr lang="et-EE" sz="2000" dirty="0" smtClean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t-EE" sz="2000" dirty="0" err="1" smtClean="0"/>
              <a:t>Pooltevaheline</a:t>
            </a:r>
            <a:r>
              <a:rPr lang="et-EE" sz="2000" dirty="0" smtClean="0"/>
              <a:t> üürileping </a:t>
            </a:r>
            <a:endParaRPr lang="et-EE" sz="2000" dirty="0" smtClean="0"/>
          </a:p>
          <a:p>
            <a:pPr lvl="0"/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Mida siis teha kui </a:t>
            </a:r>
            <a:r>
              <a:rPr lang="et-EE" dirty="0" smtClean="0"/>
              <a:t>mul on küsimus </a:t>
            </a:r>
            <a:br>
              <a:rPr lang="et-EE" dirty="0" smtClean="0"/>
            </a:br>
            <a:r>
              <a:rPr lang="et-EE" dirty="0" smtClean="0"/>
              <a:t>ja asjad </a:t>
            </a:r>
            <a:r>
              <a:rPr lang="et-EE" dirty="0" smtClean="0"/>
              <a:t>ei toimi? 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4" y="2019300"/>
            <a:ext cx="10715625" cy="4048125"/>
          </a:xfrm>
        </p:spPr>
        <p:txBody>
          <a:bodyPr/>
          <a:lstStyle/>
          <a:p>
            <a:pPr lvl="0"/>
            <a:r>
              <a:rPr lang="et-EE" dirty="0" smtClean="0"/>
              <a:t> </a:t>
            </a:r>
          </a:p>
          <a:p>
            <a:pPr lvl="0" algn="ctr"/>
            <a:r>
              <a:rPr lang="et-EE" b="1" dirty="0" smtClean="0"/>
              <a:t>LOE ÜÜRILEPINGUT </a:t>
            </a:r>
          </a:p>
          <a:p>
            <a:pPr lvl="0" algn="ctr"/>
            <a:r>
              <a:rPr lang="et-EE" b="1" dirty="0" smtClean="0"/>
              <a:t>ja  </a:t>
            </a:r>
          </a:p>
          <a:p>
            <a:pPr lvl="0" algn="ctr"/>
            <a:r>
              <a:rPr lang="et-EE" b="1" dirty="0"/>
              <a:t>p</a:t>
            </a:r>
            <a:r>
              <a:rPr lang="et-EE" b="1" dirty="0" smtClean="0"/>
              <a:t>öördu halduri </a:t>
            </a:r>
            <a:r>
              <a:rPr lang="et-EE" b="1" dirty="0" err="1" smtClean="0"/>
              <a:t>Maket</a:t>
            </a:r>
            <a:r>
              <a:rPr lang="et-EE" b="1" dirty="0" smtClean="0"/>
              <a:t> Kinnisvara </a:t>
            </a:r>
          </a:p>
          <a:p>
            <a:pPr lvl="0" algn="ctr"/>
            <a:r>
              <a:rPr lang="et-EE" b="1" dirty="0" smtClean="0"/>
              <a:t>või Tallinna Linnavaraameti poole  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5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A2F0371E-CE26-40B3-801B-4FCF62797B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Aitäh</a:t>
            </a:r>
            <a:r>
              <a:rPr lang="en-US" dirty="0"/>
              <a:t>!</a:t>
            </a:r>
          </a:p>
        </p:txBody>
      </p:sp>
      <p:sp>
        <p:nvSpPr>
          <p:cNvPr id="6" name="Alapealkiri 5">
            <a:extLst>
              <a:ext uri="{FF2B5EF4-FFF2-40B4-BE49-F238E27FC236}">
                <a16:creationId xmlns:a16="http://schemas.microsoft.com/office/drawing/2014/main" id="{29508E5D-4EC6-47B0-B7DA-784F67141C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b="1" dirty="0" smtClean="0"/>
              <a:t>Aet Peetso</a:t>
            </a:r>
            <a:r>
              <a:rPr lang="et-EE" b="1" smtClean="0"/>
              <a:t>, jurist</a:t>
            </a:r>
            <a:endParaRPr lang="fi-FI" b="1" dirty="0" smtClean="0"/>
          </a:p>
          <a:p>
            <a:r>
              <a:rPr lang="et-EE" dirty="0" smtClean="0"/>
              <a:t>Tallinna Linnavaraamet, õigusosakond</a:t>
            </a:r>
            <a:endParaRPr lang="fi-FI" dirty="0"/>
          </a:p>
          <a:p>
            <a:r>
              <a:rPr lang="et-EE" dirty="0" err="1"/>
              <a:t>a</a:t>
            </a:r>
            <a:r>
              <a:rPr lang="et-EE" dirty="0" err="1" smtClean="0"/>
              <a:t>et.peetso</a:t>
            </a:r>
            <a:r>
              <a:rPr lang="fi-FI" dirty="0" smtClean="0"/>
              <a:t>@tallinnlv.ee</a:t>
            </a:r>
            <a:endParaRPr lang="en-US" dirty="0"/>
          </a:p>
        </p:txBody>
      </p:sp>
      <p:sp>
        <p:nvSpPr>
          <p:cNvPr id="3" name="Slaidinumbri kohatäide 2">
            <a:extLst>
              <a:ext uri="{FF2B5EF4-FFF2-40B4-BE49-F238E27FC236}">
                <a16:creationId xmlns:a16="http://schemas.microsoft.com/office/drawing/2014/main" id="{127FDB2A-B424-40C4-A573-AE27DB2A03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167438"/>
            <a:ext cx="2743200" cy="365125"/>
          </a:xfrm>
        </p:spPr>
        <p:txBody>
          <a:bodyPr/>
          <a:lstStyle/>
          <a:p>
            <a:fld id="{CDC100B9-F1AC-4BEB-8655-57D0A3575F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98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Kes saab üürikorteri </a:t>
            </a:r>
            <a:r>
              <a:rPr lang="et-EE" dirty="0" err="1" smtClean="0"/>
              <a:t>Raadiku</a:t>
            </a:r>
            <a:r>
              <a:rPr lang="et-EE" dirty="0" smtClean="0"/>
              <a:t> tänaval </a:t>
            </a:r>
            <a:br>
              <a:rPr lang="et-EE" dirty="0" smtClean="0"/>
            </a:br>
            <a:r>
              <a:rPr lang="et-EE" dirty="0" smtClean="0"/>
              <a:t>asuvasse majja?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4" y="2019300"/>
            <a:ext cx="10715625" cy="4326792"/>
          </a:xfrm>
        </p:spPr>
        <p:txBody>
          <a:bodyPr/>
          <a:lstStyle/>
          <a:p>
            <a:pPr lvl="0"/>
            <a:r>
              <a:rPr lang="et-EE" sz="2000" dirty="0" smtClean="0"/>
              <a:t>Tallinna Linnavalitsuse määrus 26.02.2010  </a:t>
            </a:r>
            <a:r>
              <a:rPr lang="et-EE" sz="2000" dirty="0" smtClean="0">
                <a:hlinkClick r:id="rId3"/>
              </a:rPr>
              <a:t>Tallinna teise elamuehitusprogrammi rakendamiseks </a:t>
            </a:r>
            <a:r>
              <a:rPr lang="et-EE" sz="2000" dirty="0" err="1" smtClean="0">
                <a:hlinkClick r:id="rId3"/>
              </a:rPr>
              <a:t>Raadiku</a:t>
            </a:r>
            <a:r>
              <a:rPr lang="et-EE" sz="2000" dirty="0" smtClean="0">
                <a:hlinkClick r:id="rId3"/>
              </a:rPr>
              <a:t> tänaval asuvate eluruumide </a:t>
            </a:r>
            <a:r>
              <a:rPr lang="et-EE" sz="2000" dirty="0" err="1" smtClean="0">
                <a:hlinkClick r:id="rId3"/>
              </a:rPr>
              <a:t>üürileandmise</a:t>
            </a:r>
            <a:r>
              <a:rPr lang="et-EE" sz="2000" dirty="0" smtClean="0">
                <a:hlinkClick r:id="rId3"/>
              </a:rPr>
              <a:t> kord</a:t>
            </a:r>
            <a:endParaRPr lang="et-EE" sz="20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t-EE" sz="1800" b="1" dirty="0" smtClean="0"/>
              <a:t>noored pered või üksikvanemad</a:t>
            </a:r>
            <a:r>
              <a:rPr lang="et-EE" sz="1800" dirty="0" smtClean="0"/>
              <a:t>, kes kasvatavad vähemalt ühte alla 16.- aasta vanust last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t-EE" sz="1800" dirty="0" smtClean="0"/>
              <a:t> </a:t>
            </a:r>
            <a:r>
              <a:rPr lang="et-EE" sz="1800" b="1" dirty="0" smtClean="0"/>
              <a:t>linnale vajalikud töötajad </a:t>
            </a:r>
            <a:r>
              <a:rPr lang="et-EE" sz="1800" dirty="0" smtClean="0"/>
              <a:t>sh</a:t>
            </a:r>
            <a:r>
              <a:rPr lang="et-EE" sz="1800" dirty="0"/>
              <a:t>:   </a:t>
            </a:r>
            <a:endParaRPr lang="et-EE" sz="1800" dirty="0" smtClean="0"/>
          </a:p>
          <a:p>
            <a:pPr lvl="0">
              <a:spcAft>
                <a:spcPts val="0"/>
              </a:spcAft>
            </a:pPr>
            <a:r>
              <a:rPr lang="et-EE" sz="1400" dirty="0" smtClean="0"/>
              <a:t>  1</a:t>
            </a:r>
            <a:r>
              <a:rPr lang="et-EE" sz="1400" dirty="0"/>
              <a:t>) Tallinna linnas asuvate koolieelsete lasteasutuste, põhikoolide, gümnaasiumide, huvikoolide, kutseõppeasutuste, </a:t>
            </a:r>
            <a:r>
              <a:rPr lang="et-EE" sz="1400" dirty="0" smtClean="0"/>
              <a:t>    rakenduskõrgkoolide </a:t>
            </a:r>
            <a:r>
              <a:rPr lang="et-EE" sz="1400" dirty="0"/>
              <a:t>ja ülikoolide töötajad ning doktorandid;</a:t>
            </a:r>
          </a:p>
          <a:p>
            <a:pPr lvl="0">
              <a:spcAft>
                <a:spcPts val="0"/>
              </a:spcAft>
            </a:pPr>
            <a:r>
              <a:rPr lang="et-EE" sz="1400" dirty="0"/>
              <a:t>  2) Tallinna linnas asuvate hoolekandeasutuste töötajad;</a:t>
            </a:r>
          </a:p>
          <a:p>
            <a:pPr lvl="0">
              <a:spcAft>
                <a:spcPts val="0"/>
              </a:spcAft>
            </a:pPr>
            <a:r>
              <a:rPr lang="et-EE" sz="1400" dirty="0"/>
              <a:t>  3) Tallinna linnas asuvate muuseumide, raamatukogude ja teatrite töötajad;</a:t>
            </a:r>
          </a:p>
          <a:p>
            <a:pPr lvl="0">
              <a:spcAft>
                <a:spcPts val="0"/>
              </a:spcAft>
            </a:pPr>
            <a:r>
              <a:rPr lang="et-EE" sz="1400" dirty="0"/>
              <a:t>  4) Tallinna ühtse piletisüsteemi liine teenindavate ühistranspordiettevõtete töötajad;</a:t>
            </a:r>
          </a:p>
          <a:p>
            <a:pPr lvl="0">
              <a:spcAft>
                <a:spcPts val="0"/>
              </a:spcAft>
            </a:pPr>
            <a:r>
              <a:rPr lang="et-EE" sz="1400" dirty="0"/>
              <a:t>  5) Tallinna linnas asuvates tervishoiuteenust osutavates äriühingutes ja sihtasutustes töötavad õed, ämmaemandad, hooldajad ja põetajad;</a:t>
            </a:r>
          </a:p>
          <a:p>
            <a:pPr lvl="0">
              <a:spcAft>
                <a:spcPts val="0"/>
              </a:spcAft>
            </a:pPr>
            <a:r>
              <a:rPr lang="et-EE" sz="1400" dirty="0"/>
              <a:t>  6) Tallinna linna teenindavad politseiametnikud ja päästeteenistujad</a:t>
            </a:r>
            <a:r>
              <a:rPr lang="et-EE" sz="1600" dirty="0"/>
              <a:t>.</a:t>
            </a:r>
            <a:endParaRPr lang="et-EE" sz="1600" dirty="0" smtClean="0"/>
          </a:p>
          <a:p>
            <a:pPr lvl="0"/>
            <a:endParaRPr lang="et-EE" dirty="0" smtClean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5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Eeldused 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4" y="2019300"/>
            <a:ext cx="10715625" cy="4048125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t-EE" sz="2000" dirty="0" smtClean="0"/>
              <a:t>Taotleja ja temaga koos elavate isikute </a:t>
            </a:r>
            <a:r>
              <a:rPr lang="fi-FI" sz="2000" dirty="0" err="1" smtClean="0"/>
              <a:t>elukohana</a:t>
            </a:r>
            <a:r>
              <a:rPr lang="fi-FI" sz="2000" dirty="0" smtClean="0"/>
              <a:t> </a:t>
            </a:r>
            <a:r>
              <a:rPr lang="fi-FI" sz="2000" dirty="0"/>
              <a:t>on Eesti </a:t>
            </a:r>
            <a:r>
              <a:rPr lang="fi-FI" sz="2000" dirty="0" err="1"/>
              <a:t>rahvastikuregistrisse</a:t>
            </a:r>
            <a:r>
              <a:rPr lang="fi-FI" sz="2000" dirty="0"/>
              <a:t> </a:t>
            </a:r>
            <a:r>
              <a:rPr lang="fi-FI" sz="2000" dirty="0" err="1"/>
              <a:t>kantud</a:t>
            </a:r>
            <a:r>
              <a:rPr lang="fi-FI" sz="2000" dirty="0"/>
              <a:t> </a:t>
            </a:r>
            <a:r>
              <a:rPr lang="fi-FI" sz="2000" dirty="0" smtClean="0"/>
              <a:t>Tallinna </a:t>
            </a:r>
            <a:r>
              <a:rPr lang="fi-FI" sz="2000" dirty="0" err="1" smtClean="0"/>
              <a:t>linn</a:t>
            </a:r>
            <a:endParaRPr lang="et-EE" sz="2000" dirty="0" smtClean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t-EE" sz="2000" dirty="0"/>
              <a:t>kelle enda omandis või kellega koos ühist eluruumi üürida soovivate </a:t>
            </a:r>
            <a:r>
              <a:rPr lang="et-EE" sz="2000" b="1" u="sng" dirty="0" smtClean="0"/>
              <a:t>isikute omandis </a:t>
            </a:r>
            <a:r>
              <a:rPr lang="et-EE" sz="2000" b="1" u="sng" dirty="0">
                <a:solidFill>
                  <a:srgbClr val="FF0000"/>
                </a:solidFill>
              </a:rPr>
              <a:t>ei ole </a:t>
            </a:r>
            <a:r>
              <a:rPr lang="et-EE" sz="2000" b="1" u="sng" dirty="0"/>
              <a:t>Harju maakonnas asuvat eluruumi </a:t>
            </a:r>
            <a:r>
              <a:rPr lang="et-EE" sz="2000" dirty="0"/>
              <a:t>või hooneühistu </a:t>
            </a:r>
            <a:r>
              <a:rPr lang="et-EE" sz="2000" dirty="0" err="1"/>
              <a:t>liikmesust</a:t>
            </a:r>
            <a:r>
              <a:rPr lang="et-EE" sz="2000" dirty="0"/>
              <a:t>, mis annab õiguse kasutada eluruumi</a:t>
            </a:r>
            <a:r>
              <a:rPr lang="et-EE" sz="2000" dirty="0" smtClean="0"/>
              <a:t>.</a:t>
            </a:r>
          </a:p>
          <a:p>
            <a:pPr lvl="0"/>
            <a:r>
              <a:rPr lang="et-EE" sz="2000" dirty="0">
                <a:solidFill>
                  <a:srgbClr val="FF0000"/>
                </a:solidFill>
              </a:rPr>
              <a:t> </a:t>
            </a:r>
            <a:r>
              <a:rPr lang="et-EE" sz="2000" dirty="0" smtClean="0">
                <a:solidFill>
                  <a:srgbClr val="FF0000"/>
                </a:solidFill>
              </a:rPr>
              <a:t>    PS! Ka laste omandis ei tohi olla Harju maakonnas asuvat eluruumi </a:t>
            </a:r>
            <a:endParaRPr lang="et-EE" sz="2000" dirty="0" smtClean="0"/>
          </a:p>
          <a:p>
            <a:pPr lvl="0"/>
            <a:r>
              <a:rPr lang="et-EE" dirty="0" smtClean="0"/>
              <a:t>     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9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Avaldus ja avalduse lahendamine </a:t>
            </a:r>
            <a:r>
              <a:rPr lang="et-EE" dirty="0" smtClean="0"/>
              <a:t>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8187" y="2037862"/>
            <a:ext cx="10715625" cy="4048125"/>
          </a:xfrm>
        </p:spPr>
        <p:txBody>
          <a:bodyPr/>
          <a:lstStyle/>
          <a:p>
            <a:pPr lvl="0"/>
            <a:r>
              <a:rPr lang="et-EE" sz="2000" b="1" dirty="0" smtClean="0"/>
              <a:t>Avaldus </a:t>
            </a:r>
            <a:r>
              <a:rPr lang="et-EE" sz="2000" dirty="0" smtClean="0"/>
              <a:t>elukohajärgsele linnaosa valitsusele: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t-EE" sz="2000" dirty="0" smtClean="0"/>
              <a:t>Noore pere taotlus on </a:t>
            </a:r>
            <a:r>
              <a:rPr lang="et-EE" sz="2000" dirty="0" smtClean="0">
                <a:hlinkClick r:id="rId3" action="ppaction://hlinkfile"/>
              </a:rPr>
              <a:t>siin</a:t>
            </a:r>
            <a:endParaRPr lang="et-EE" sz="2000" dirty="0" smtClean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t-EE" sz="2000" dirty="0" smtClean="0"/>
              <a:t>Tallinna linnale vajaliku töötaja taotlus on </a:t>
            </a:r>
            <a:r>
              <a:rPr lang="et-EE" sz="2000" dirty="0" smtClean="0">
                <a:hlinkClick r:id="rId4"/>
              </a:rPr>
              <a:t>siin</a:t>
            </a:r>
            <a:endParaRPr lang="et-EE" sz="2000" dirty="0" smtClean="0"/>
          </a:p>
          <a:p>
            <a:r>
              <a:rPr lang="et-EE" sz="2000" dirty="0" smtClean="0"/>
              <a:t>Avalduse vormid on </a:t>
            </a:r>
            <a:r>
              <a:rPr lang="et-EE" sz="2000" dirty="0"/>
              <a:t>Tallinna Linnavalitsuse </a:t>
            </a:r>
            <a:r>
              <a:rPr lang="et-EE" sz="2000" dirty="0" smtClean="0"/>
              <a:t>määruse </a:t>
            </a:r>
            <a:r>
              <a:rPr lang="et-EE" sz="2000" dirty="0"/>
              <a:t>26.02.2010  </a:t>
            </a:r>
            <a:r>
              <a:rPr lang="et-EE" sz="2000" dirty="0">
                <a:hlinkClick r:id="rId5"/>
              </a:rPr>
              <a:t>Tallinna teise elamuehitusprogrammi rakendamiseks </a:t>
            </a:r>
            <a:r>
              <a:rPr lang="et-EE" sz="2000" dirty="0" err="1">
                <a:hlinkClick r:id="rId5"/>
              </a:rPr>
              <a:t>Raadiku</a:t>
            </a:r>
            <a:r>
              <a:rPr lang="et-EE" sz="2000" dirty="0">
                <a:hlinkClick r:id="rId5"/>
              </a:rPr>
              <a:t> tänaval asuvate eluruumide </a:t>
            </a:r>
            <a:r>
              <a:rPr lang="et-EE" sz="2000" dirty="0" err="1">
                <a:hlinkClick r:id="rId5"/>
              </a:rPr>
              <a:t>üürileandmise</a:t>
            </a:r>
            <a:r>
              <a:rPr lang="et-EE" sz="2000" dirty="0">
                <a:hlinkClick r:id="rId5"/>
              </a:rPr>
              <a:t> </a:t>
            </a:r>
            <a:r>
              <a:rPr lang="et-EE" sz="2000" dirty="0" smtClean="0">
                <a:hlinkClick r:id="rId5"/>
              </a:rPr>
              <a:t>kord</a:t>
            </a:r>
            <a:r>
              <a:rPr lang="et-EE" sz="2000" dirty="0" smtClean="0"/>
              <a:t> lisad 1 ja 2</a:t>
            </a:r>
            <a:endParaRPr lang="et-EE" sz="2000" dirty="0"/>
          </a:p>
          <a:p>
            <a:pPr lvl="0"/>
            <a:endParaRPr lang="et-EE" sz="2000" dirty="0"/>
          </a:p>
          <a:p>
            <a:pPr lvl="0"/>
            <a:endParaRPr lang="et-EE" dirty="0" smtClean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1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Linnaosa eluasemekomisjon  </a:t>
            </a:r>
            <a:r>
              <a:rPr lang="et-EE" dirty="0" smtClean="0"/>
              <a:t>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8187" y="1766278"/>
            <a:ext cx="10715625" cy="4319710"/>
          </a:xfrm>
        </p:spPr>
        <p:txBody>
          <a:bodyPr/>
          <a:lstStyle/>
          <a:p>
            <a:r>
              <a:rPr lang="et-EE" sz="2000" dirty="0" smtClean="0"/>
              <a:t>Avaldust lahendab linnaosa eluasemekomisjon (7 liiget), kuhu kuuluvad: </a:t>
            </a:r>
          </a:p>
          <a:p>
            <a:pPr marL="285750" lvl="0" indent="-285750">
              <a:buFontTx/>
              <a:buChar char="-"/>
            </a:pPr>
            <a:r>
              <a:rPr lang="et-EE" sz="1800" dirty="0" smtClean="0"/>
              <a:t>Tallinna </a:t>
            </a:r>
            <a:r>
              <a:rPr lang="et-EE" sz="1800" dirty="0"/>
              <a:t>Linnavolikogu </a:t>
            </a:r>
            <a:r>
              <a:rPr lang="et-EE" sz="1800" dirty="0" smtClean="0"/>
              <a:t>linnavarakomisjoni esindaja;</a:t>
            </a:r>
          </a:p>
          <a:p>
            <a:pPr marL="285750" lvl="0" indent="-285750">
              <a:buFontTx/>
              <a:buChar char="-"/>
            </a:pPr>
            <a:r>
              <a:rPr lang="et-EE" sz="1800" dirty="0" smtClean="0"/>
              <a:t>Tallinna linna sotsiaalhoolekande- </a:t>
            </a:r>
            <a:r>
              <a:rPr lang="et-EE" sz="1800" dirty="0"/>
              <a:t>ja tervishoiukomisjoni </a:t>
            </a:r>
            <a:r>
              <a:rPr lang="et-EE" sz="1800" dirty="0" smtClean="0"/>
              <a:t>esindaja;</a:t>
            </a:r>
          </a:p>
          <a:p>
            <a:pPr marL="285750" lvl="0" indent="-285750">
              <a:buFontTx/>
              <a:buChar char="-"/>
            </a:pPr>
            <a:r>
              <a:rPr lang="et-EE" sz="1800" dirty="0" smtClean="0"/>
              <a:t>Tarbijakaitsekomisjoni esindaja;</a:t>
            </a:r>
          </a:p>
          <a:p>
            <a:pPr marL="285750" lvl="0" indent="-285750">
              <a:buFontTx/>
              <a:buChar char="-"/>
            </a:pPr>
            <a:r>
              <a:rPr lang="et-EE" sz="1800" dirty="0" smtClean="0"/>
              <a:t>Linnaosakogu esindaja;</a:t>
            </a:r>
          </a:p>
          <a:p>
            <a:pPr marL="285750" lvl="0" indent="-285750">
              <a:buFontTx/>
              <a:buChar char="-"/>
            </a:pPr>
            <a:r>
              <a:rPr lang="et-EE" sz="1800" dirty="0" smtClean="0"/>
              <a:t>Linnaosa valitsuse esindaja;</a:t>
            </a:r>
          </a:p>
          <a:p>
            <a:pPr marL="285750" lvl="0" indent="-285750">
              <a:buFontTx/>
              <a:buChar char="-"/>
            </a:pPr>
            <a:r>
              <a:rPr lang="et-EE" sz="1800" dirty="0" smtClean="0"/>
              <a:t>Tagastatud </a:t>
            </a:r>
            <a:r>
              <a:rPr lang="et-EE" sz="1800" dirty="0"/>
              <a:t>majade omanike </a:t>
            </a:r>
            <a:r>
              <a:rPr lang="et-EE" sz="1800" dirty="0" smtClean="0"/>
              <a:t>organisatsiooni esindaja </a:t>
            </a:r>
            <a:r>
              <a:rPr lang="et-EE" sz="1800" dirty="0"/>
              <a:t>ja nendes majades elavate üürnike organisatsiooni esindaja. </a:t>
            </a:r>
          </a:p>
          <a:p>
            <a:pPr lvl="0"/>
            <a:endParaRPr lang="et-EE" dirty="0" smtClean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Lepingu sõlmimine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8187" y="1656862"/>
            <a:ext cx="10715625" cy="4657969"/>
          </a:xfrm>
        </p:spPr>
        <p:txBody>
          <a:bodyPr/>
          <a:lstStyle/>
          <a:p>
            <a:pPr lvl="0"/>
            <a:r>
              <a:rPr lang="et-EE" dirty="0" smtClean="0"/>
              <a:t>Avalduse rahuldamise korral </a:t>
            </a:r>
            <a:r>
              <a:rPr lang="et-EE" b="1" dirty="0" smtClean="0"/>
              <a:t>väljastatakse </a:t>
            </a:r>
          </a:p>
          <a:p>
            <a:pPr lvl="0"/>
            <a:r>
              <a:rPr lang="et-EE" dirty="0" smtClean="0"/>
              <a:t>1) </a:t>
            </a:r>
            <a:r>
              <a:rPr lang="et-EE" b="1" dirty="0" smtClean="0"/>
              <a:t>Haldusakt</a:t>
            </a:r>
            <a:r>
              <a:rPr lang="et-EE" dirty="0" smtClean="0"/>
              <a:t> (Tallinna Linnavalitsuse korraldus)  ja </a:t>
            </a:r>
            <a:r>
              <a:rPr lang="et-EE" b="1" dirty="0" smtClean="0"/>
              <a:t>sõlmitakse</a:t>
            </a:r>
            <a:r>
              <a:rPr lang="et-EE" dirty="0" smtClean="0"/>
              <a:t>  </a:t>
            </a:r>
          </a:p>
          <a:p>
            <a:pPr lvl="0"/>
            <a:r>
              <a:rPr lang="et-EE" dirty="0" smtClean="0"/>
              <a:t>2) </a:t>
            </a:r>
            <a:r>
              <a:rPr lang="et-EE" b="1" dirty="0" smtClean="0"/>
              <a:t>Üürileping  </a:t>
            </a:r>
            <a:r>
              <a:rPr lang="et-EE" dirty="0" smtClean="0"/>
              <a:t>(sõlmivad haldur ja üürnik)</a:t>
            </a:r>
          </a:p>
          <a:p>
            <a:pPr lvl="0"/>
            <a:r>
              <a:rPr lang="et-EE" dirty="0" smtClean="0">
                <a:solidFill>
                  <a:srgbClr val="FF0000"/>
                </a:solidFill>
              </a:rPr>
              <a:t>PS! Lepingule ei kohaldu VÕS üürilepingu 15. peatükis reguleeritud üürilepingu regulatsioon osas, mis on reguleeritud üürilepingus ja seda põhjusel, et üürilepingu sõlmimise aluseks on SHS § 41</a:t>
            </a:r>
          </a:p>
          <a:p>
            <a:pPr lvl="0"/>
            <a:r>
              <a:rPr lang="fi-FI" sz="1800" dirty="0" err="1" smtClean="0"/>
              <a:t>Elu</a:t>
            </a:r>
            <a:r>
              <a:rPr lang="fi-FI" sz="1800" dirty="0" smtClean="0"/>
              <a:t>- </a:t>
            </a:r>
            <a:r>
              <a:rPr lang="fi-FI" sz="1800" dirty="0"/>
              <a:t>ja </a:t>
            </a:r>
            <a:r>
              <a:rPr lang="fi-FI" sz="1800" dirty="0" err="1"/>
              <a:t>äriruumide</a:t>
            </a:r>
            <a:r>
              <a:rPr lang="fi-FI" sz="1800" dirty="0"/>
              <a:t> </a:t>
            </a:r>
            <a:r>
              <a:rPr lang="fi-FI" sz="1800" dirty="0" err="1"/>
              <a:t>üürimise</a:t>
            </a:r>
            <a:r>
              <a:rPr lang="fi-FI" sz="1800" dirty="0"/>
              <a:t> kohta </a:t>
            </a:r>
            <a:r>
              <a:rPr lang="fi-FI" sz="1800" dirty="0" err="1"/>
              <a:t>sätestatut</a:t>
            </a:r>
            <a:r>
              <a:rPr lang="fi-FI" sz="1800" dirty="0"/>
              <a:t> ei </a:t>
            </a:r>
            <a:r>
              <a:rPr lang="fi-FI" sz="1800" dirty="0" err="1" smtClean="0"/>
              <a:t>kohaldata</a:t>
            </a:r>
            <a:r>
              <a:rPr lang="et-EE" sz="1800" dirty="0" smtClean="0"/>
              <a:t> </a:t>
            </a:r>
            <a:r>
              <a:rPr lang="et-EE" sz="1800" dirty="0"/>
              <a:t>üürilepingutele, mille esemeks on eluruum, mille riik, kohaliku omavalitsuse üksus või muu avalik-õiguslik juriidiline isik on oma seadusest tulenevate ülesannete täitmiseks andnud üürile eluruumi hädasti vajavatele isikutele või haridust omandavatele isikutele, kui üürnikule teatati lepingu sõlmimisel ruumi </a:t>
            </a:r>
            <a:r>
              <a:rPr lang="et-EE" sz="1800" dirty="0" smtClean="0"/>
              <a:t>sihtotstarbest (VÕS § 272 lg 4 p 4).</a:t>
            </a:r>
          </a:p>
          <a:p>
            <a:pPr lvl="0"/>
            <a:endParaRPr lang="et-EE" dirty="0" smtClean="0"/>
          </a:p>
          <a:p>
            <a:pPr lvl="0"/>
            <a:r>
              <a:rPr lang="et-EE" sz="1800" dirty="0" smtClean="0"/>
              <a:t>     </a:t>
            </a:r>
            <a:endParaRPr lang="et-EE" dirty="0" smtClean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9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Üürileandja kohustused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4" y="1819747"/>
            <a:ext cx="10715625" cy="4282289"/>
          </a:xfrm>
        </p:spPr>
        <p:txBody>
          <a:bodyPr/>
          <a:lstStyle/>
          <a:p>
            <a:pPr lvl="0"/>
            <a:r>
              <a:rPr lang="et-EE" b="1" dirty="0" smtClean="0"/>
              <a:t>Kohustused</a:t>
            </a:r>
            <a:r>
              <a:rPr lang="et-EE" dirty="0" smtClean="0"/>
              <a:t>: </a:t>
            </a:r>
          </a:p>
          <a:p>
            <a:pPr lvl="0">
              <a:lnSpc>
                <a:spcPct val="100000"/>
              </a:lnSpc>
            </a:pPr>
            <a:r>
              <a:rPr lang="et-EE" dirty="0" smtClean="0"/>
              <a:t>  -</a:t>
            </a:r>
            <a:r>
              <a:rPr lang="et-EE" sz="2000" dirty="0" smtClean="0"/>
              <a:t>sõlmima üürilepingu (kohustus tuleneb haldusaktist)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000" dirty="0" smtClean="0"/>
              <a:t>  - andma üürniku kasutusse/valdusesse eluruumi (p 2) 3 tööpäeva jooksul </a:t>
            </a:r>
          </a:p>
          <a:p>
            <a:pPr lvl="0"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  pärast üürilepingu sõlmimist (p 5.1)</a:t>
            </a:r>
          </a:p>
          <a:p>
            <a:pPr lvl="0">
              <a:lnSpc>
                <a:spcPct val="100000"/>
              </a:lnSpc>
            </a:pPr>
            <a:r>
              <a:rPr lang="et-EE" sz="2000" dirty="0" smtClean="0"/>
              <a:t>  - esitama igakuiseid arveid 20. kuupäevaks (p 7.1)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000" dirty="0"/>
              <a:t> </a:t>
            </a:r>
            <a:r>
              <a:rPr lang="et-EE" sz="2000" dirty="0" smtClean="0"/>
              <a:t> - haldama maja sh teostama haldamise, korrashoiu ja heakorraga seonduvaid</a:t>
            </a:r>
          </a:p>
          <a:p>
            <a:pPr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/>
              <a:t>   </a:t>
            </a:r>
            <a:r>
              <a:rPr lang="et-EE" sz="2000" dirty="0" smtClean="0"/>
              <a:t>tegevusi </a:t>
            </a:r>
            <a:r>
              <a:rPr lang="et-EE" sz="2000" dirty="0"/>
              <a:t>(p 9.3</a:t>
            </a:r>
            <a:r>
              <a:rPr lang="et-EE" sz="20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- teavitama üürnikku eluruumi kasutamise eeskirjadest jms (p-d 11.1-11.3)</a:t>
            </a:r>
          </a:p>
          <a:p>
            <a:pPr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</a:t>
            </a:r>
            <a:endParaRPr lang="et-EE" sz="2000" dirty="0"/>
          </a:p>
          <a:p>
            <a:pPr lvl="0">
              <a:lnSpc>
                <a:spcPct val="100000"/>
              </a:lnSpc>
            </a:pPr>
            <a:endParaRPr lang="et-EE" dirty="0" smtClean="0"/>
          </a:p>
          <a:p>
            <a:pPr lvl="0"/>
            <a:endParaRPr lang="et-EE" sz="2000" dirty="0" smtClean="0"/>
          </a:p>
          <a:p>
            <a:pPr lvl="0"/>
            <a:endParaRPr lang="et-EE" sz="2000" dirty="0" smtClean="0"/>
          </a:p>
          <a:p>
            <a:pPr lvl="0"/>
            <a:endParaRPr lang="et-EE" sz="2000" dirty="0" smtClean="0"/>
          </a:p>
          <a:p>
            <a:pPr lvl="0"/>
            <a:endParaRPr lang="et-EE" dirty="0" smtClean="0"/>
          </a:p>
          <a:p>
            <a:pPr lvl="0"/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9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47472947-A56D-4350-ACE7-CB5969B3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91" y="735310"/>
            <a:ext cx="10715625" cy="1283990"/>
          </a:xfrm>
        </p:spPr>
        <p:txBody>
          <a:bodyPr/>
          <a:lstStyle/>
          <a:p>
            <a:pPr algn="ctr"/>
            <a:r>
              <a:rPr lang="et-EE" dirty="0" smtClean="0"/>
              <a:t>Üürniku kohustused </a:t>
            </a:r>
            <a:endParaRPr lang="en-US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524" y="1312986"/>
            <a:ext cx="10715625" cy="4789052"/>
          </a:xfrm>
        </p:spPr>
        <p:txBody>
          <a:bodyPr/>
          <a:lstStyle/>
          <a:p>
            <a:pPr lvl="0"/>
            <a:r>
              <a:rPr lang="et-EE" b="1" dirty="0" smtClean="0"/>
              <a:t>Kohustused (p 12 jj)</a:t>
            </a:r>
            <a:r>
              <a:rPr lang="et-EE" dirty="0" smtClean="0"/>
              <a:t>: </a:t>
            </a:r>
          </a:p>
          <a:p>
            <a:pPr lvl="0">
              <a:lnSpc>
                <a:spcPct val="100000"/>
              </a:lnSpc>
            </a:pPr>
            <a:r>
              <a:rPr lang="et-EE" dirty="0" smtClean="0"/>
              <a:t>  - </a:t>
            </a:r>
            <a:r>
              <a:rPr lang="et-EE" sz="2000" dirty="0" smtClean="0"/>
              <a:t>võtma vastu korteri valduse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000" dirty="0" smtClean="0"/>
              <a:t>  -  maksma igakuiseid arveid vastavalt arvele märgitud summas ja tähtajaks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000" dirty="0" smtClean="0"/>
              <a:t>     (p-d </a:t>
            </a:r>
            <a:r>
              <a:rPr lang="et-EE" sz="2000" dirty="0"/>
              <a:t>6.1, 6.2, 2</a:t>
            </a:r>
            <a:r>
              <a:rPr lang="et-EE" sz="2000" dirty="0" smtClean="0"/>
              <a:t>, 7.2).</a:t>
            </a:r>
          </a:p>
          <a:p>
            <a:pPr lvl="0">
              <a:lnSpc>
                <a:spcPct val="100000"/>
              </a:lnSpc>
            </a:pPr>
            <a:r>
              <a:rPr lang="et-EE" sz="2000" dirty="0" smtClean="0"/>
              <a:t>     </a:t>
            </a:r>
            <a:r>
              <a:rPr lang="et-EE" sz="2000" dirty="0" smtClean="0">
                <a:solidFill>
                  <a:srgbClr val="FF0000"/>
                </a:solidFill>
              </a:rPr>
              <a:t>NB! Üürnikul ei ole õigus ise otsustada, millist kulu ja millises summas ta maksab (p 7.6) </a:t>
            </a:r>
            <a:endParaRPr lang="et-EE" sz="2000" dirty="0">
              <a:solidFill>
                <a:srgbClr val="FF0000"/>
              </a:solidFill>
            </a:endParaRPr>
          </a:p>
          <a:p>
            <a:pPr lvl="0">
              <a:lnSpc>
                <a:spcPct val="100000"/>
              </a:lnSpc>
            </a:pPr>
            <a:r>
              <a:rPr lang="et-EE" sz="2000" dirty="0" smtClean="0"/>
              <a:t>  -  maksma maksetega viivitamisel viivist 0,15% summast (p 7.3)</a:t>
            </a:r>
          </a:p>
          <a:p>
            <a:pPr lvl="0"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-  kasutama eluruumi hoolikalt ja heaperemehelikult (p 12.1) </a:t>
            </a:r>
          </a:p>
          <a:p>
            <a:pPr lvl="0">
              <a:lnSpc>
                <a:spcPct val="100000"/>
              </a:lnSpc>
            </a:pPr>
            <a:r>
              <a:rPr lang="et-EE" sz="2000" dirty="0"/>
              <a:t> </a:t>
            </a:r>
            <a:r>
              <a:rPr lang="et-EE" sz="2000" dirty="0" smtClean="0"/>
              <a:t> -  järgima elamu </a:t>
            </a:r>
            <a:r>
              <a:rPr lang="et-EE" sz="2000" dirty="0" err="1" smtClean="0"/>
              <a:t>sise</a:t>
            </a:r>
            <a:r>
              <a:rPr lang="et-EE" sz="2000" dirty="0" smtClean="0"/>
              <a:t>- või kodukorda ja edastama kommunaalteenuste mõõturite näite (p 12.5) </a:t>
            </a:r>
            <a:endParaRPr lang="et-EE" sz="2000" dirty="0"/>
          </a:p>
          <a:p>
            <a:pPr lvl="0">
              <a:lnSpc>
                <a:spcPct val="100000"/>
              </a:lnSpc>
            </a:pPr>
            <a:r>
              <a:rPr lang="et-EE" sz="2000" dirty="0" smtClean="0"/>
              <a:t>  -  teatama riketest (p 12.4) </a:t>
            </a:r>
          </a:p>
          <a:p>
            <a:pPr lvl="0">
              <a:spcAft>
                <a:spcPts val="0"/>
              </a:spcAft>
            </a:pPr>
            <a:r>
              <a:rPr lang="et-EE" sz="2000" dirty="0" smtClean="0"/>
              <a:t>  - teostama iseenda rahaliste vahenditega lepingu lõppemisel sanitaarremonti (p 9.1)</a:t>
            </a:r>
          </a:p>
          <a:p>
            <a:pPr lvl="0"/>
            <a:r>
              <a:rPr lang="et-EE" sz="2000" dirty="0"/>
              <a:t> </a:t>
            </a:r>
            <a:r>
              <a:rPr lang="et-EE" sz="2000" dirty="0" smtClean="0"/>
              <a:t> - arvestama teiste majaelanike huvidega</a:t>
            </a:r>
            <a:endParaRPr lang="et-EE" sz="2000" dirty="0" smtClean="0"/>
          </a:p>
          <a:p>
            <a:pPr lvl="0"/>
            <a:endParaRPr lang="et-EE" sz="2000" dirty="0" smtClean="0"/>
          </a:p>
          <a:p>
            <a:pPr lvl="0"/>
            <a:endParaRPr lang="et-EE" dirty="0" smtClean="0"/>
          </a:p>
          <a:p>
            <a:pPr lvl="0"/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7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Tallinn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72CE"/>
      </a:accent1>
      <a:accent2>
        <a:srgbClr val="EF3340"/>
      </a:accent2>
      <a:accent3>
        <a:srgbClr val="009639"/>
      </a:accent3>
      <a:accent4>
        <a:srgbClr val="F3D03E"/>
      </a:accent4>
      <a:accent5>
        <a:srgbClr val="575757"/>
      </a:accent5>
      <a:accent6>
        <a:srgbClr val="969696"/>
      </a:accent6>
      <a:hlink>
        <a:srgbClr val="0072CE"/>
      </a:hlink>
      <a:folHlink>
        <a:srgbClr val="0072CE"/>
      </a:folHlink>
    </a:clrScheme>
    <a:fontScheme name="Tallinn">
      <a:majorFont>
        <a:latin typeface="Lab Grotesque"/>
        <a:ea typeface=""/>
        <a:cs typeface=""/>
      </a:majorFont>
      <a:minorFont>
        <a:latin typeface="Lab Grotesq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3D5972E4D5984196CDB85005EF4202" ma:contentTypeVersion="1" ma:contentTypeDescription="Create a new document." ma:contentTypeScope="" ma:versionID="c1cc04e0dc47a944063bd0b9f02c1b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5A7974-C920-4A0B-AE64-96D06F95F4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96CF73-DD63-4566-BF92-C6C64F344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FD62B7-FC5A-4ADE-8D2D-1B0FB08BBDF2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1559</Words>
  <Application>Microsoft Office PowerPoint</Application>
  <PresentationFormat>Widescreen</PresentationFormat>
  <Paragraphs>208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Lab Grotesque</vt:lpstr>
      <vt:lpstr>Wingdings</vt:lpstr>
      <vt:lpstr>Office'i kujundus</vt:lpstr>
      <vt:lpstr>  Infotunni ettekanne  Raadiku tänava elanikele        22.04.2021 </vt:lpstr>
      <vt:lpstr>Õiguslik regulatsioon  </vt:lpstr>
      <vt:lpstr>Kes saab üürikorteri Raadiku tänaval  asuvasse majja?</vt:lpstr>
      <vt:lpstr>Eeldused  </vt:lpstr>
      <vt:lpstr>Avaldus ja avalduse lahendamine  </vt:lpstr>
      <vt:lpstr>Linnaosa eluasemekomisjon   </vt:lpstr>
      <vt:lpstr>Lepingu sõlmimine </vt:lpstr>
      <vt:lpstr>Üürileandja kohustused </vt:lpstr>
      <vt:lpstr>Üürniku kohustused </vt:lpstr>
      <vt:lpstr>Üürniku kohustused </vt:lpstr>
      <vt:lpstr>Kõrvalkulud  </vt:lpstr>
      <vt:lpstr>Kõrvalkulud  </vt:lpstr>
      <vt:lpstr>Rikkumised, mille tagajärjeks on üürilepingu erakorraline ülesütlemine </vt:lpstr>
      <vt:lpstr>Üürileping lõpeb </vt:lpstr>
      <vt:lpstr>Üürniku kohustused lepingu lõppemisel  </vt:lpstr>
      <vt:lpstr>Suurema korteri saamise soov  </vt:lpstr>
      <vt:lpstr>Üürilepingu muutmine sh pikendamine  </vt:lpstr>
      <vt:lpstr>Üürilepingu pikendamine  </vt:lpstr>
      <vt:lpstr>Üürikorteri erastamise võimalus </vt:lpstr>
      <vt:lpstr>Mida siis teha kui mul on küsimus  ja asjad ei toimi?  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Erkin Antov</dc:creator>
  <cp:lastModifiedBy>Aet Peetso</cp:lastModifiedBy>
  <cp:revision>107</cp:revision>
  <cp:lastPrinted>2020-09-24T07:31:01Z</cp:lastPrinted>
  <dcterms:created xsi:type="dcterms:W3CDTF">2017-11-28T15:03:48Z</dcterms:created>
  <dcterms:modified xsi:type="dcterms:W3CDTF">2021-04-22T13:55:12Z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0x0101003F3D5972E4D5984196CDB85005EF4202</vt:lpwstr>
  </property>
</Properties>
</file>