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7" r:id="rId2"/>
    <p:sldId id="258" r:id="rId3"/>
    <p:sldId id="394" r:id="rId4"/>
    <p:sldId id="395" r:id="rId5"/>
    <p:sldId id="396" r:id="rId6"/>
    <p:sldId id="397" r:id="rId7"/>
    <p:sldId id="404" r:id="rId8"/>
    <p:sldId id="405" r:id="rId9"/>
    <p:sldId id="406" r:id="rId10"/>
    <p:sldId id="407" r:id="rId11"/>
    <p:sldId id="273" r:id="rId12"/>
  </p:sldIdLst>
  <p:sldSz cx="9144000" cy="6858000" type="screen4x3"/>
  <p:notesSz cx="6797675" cy="9926638"/>
  <p:photoAlbum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4660"/>
  </p:normalViewPr>
  <p:slideViewPr>
    <p:cSldViewPr>
      <p:cViewPr varScale="1">
        <p:scale>
          <a:sx n="89" d="100"/>
          <a:sy n="89" d="100"/>
        </p:scale>
        <p:origin x="1325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8B11DA-4DF2-4904-8837-EB15A9F65FBE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53B6D-0756-4C72-B45A-7E85A295A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76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09D3-F91F-4CC1-9A9D-A586C32A0736}" type="datetimeFigureOut">
              <a:rPr lang="et-EE" smtClean="0"/>
              <a:t>05.12.2022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4657-6B79-45A1-AB8A-8C143AA1A35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66812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09D3-F91F-4CC1-9A9D-A586C32A0736}" type="datetimeFigureOut">
              <a:rPr lang="et-EE" smtClean="0"/>
              <a:t>05.12.2022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4657-6B79-45A1-AB8A-8C143AA1A35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43442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09D3-F91F-4CC1-9A9D-A586C32A0736}" type="datetimeFigureOut">
              <a:rPr lang="et-EE" smtClean="0"/>
              <a:t>05.12.2022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4657-6B79-45A1-AB8A-8C143AA1A35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46962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09D3-F91F-4CC1-9A9D-A586C32A0736}" type="datetimeFigureOut">
              <a:rPr lang="et-EE" smtClean="0"/>
              <a:t>05.12.2022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4657-6B79-45A1-AB8A-8C143AA1A35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292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09D3-F91F-4CC1-9A9D-A586C32A0736}" type="datetimeFigureOut">
              <a:rPr lang="et-EE" smtClean="0"/>
              <a:t>05.12.2022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4657-6B79-45A1-AB8A-8C143AA1A35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99111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09D3-F91F-4CC1-9A9D-A586C32A0736}" type="datetimeFigureOut">
              <a:rPr lang="et-EE" smtClean="0"/>
              <a:t>05.12.2022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4657-6B79-45A1-AB8A-8C143AA1A35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81980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09D3-F91F-4CC1-9A9D-A586C32A0736}" type="datetimeFigureOut">
              <a:rPr lang="et-EE" smtClean="0"/>
              <a:t>05.12.2022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4657-6B79-45A1-AB8A-8C143AA1A35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67942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09D3-F91F-4CC1-9A9D-A586C32A0736}" type="datetimeFigureOut">
              <a:rPr lang="et-EE" smtClean="0"/>
              <a:t>05.12.2022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4657-6B79-45A1-AB8A-8C143AA1A35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3525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09D3-F91F-4CC1-9A9D-A586C32A0736}" type="datetimeFigureOut">
              <a:rPr lang="et-EE" smtClean="0"/>
              <a:t>05.12.2022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4657-6B79-45A1-AB8A-8C143AA1A35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89330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09D3-F91F-4CC1-9A9D-A586C32A0736}" type="datetimeFigureOut">
              <a:rPr lang="et-EE" smtClean="0"/>
              <a:t>05.12.2022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4657-6B79-45A1-AB8A-8C143AA1A35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66829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09D3-F91F-4CC1-9A9D-A586C32A0736}" type="datetimeFigureOut">
              <a:rPr lang="et-EE" smtClean="0"/>
              <a:t>05.12.2022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4657-6B79-45A1-AB8A-8C143AA1A35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61918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309D3-F91F-4CC1-9A9D-A586C32A0736}" type="datetimeFigureOut">
              <a:rPr lang="et-EE" smtClean="0"/>
              <a:t>05.12.2022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24657-6B79-45A1-AB8A-8C143AA1A35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6910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723" y="5717974"/>
            <a:ext cx="2952328" cy="767896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11560" y="3429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t-EE" dirty="0" smtClean="0">
                <a:latin typeface="Comic Sans MS" panose="030F0702030302020204" pitchFamily="66" charset="0"/>
              </a:rPr>
              <a:t>MLA Viimsi Lasteaiad</a:t>
            </a:r>
            <a:br>
              <a:rPr lang="et-EE" dirty="0" smtClean="0">
                <a:latin typeface="Comic Sans MS" panose="030F0702030302020204" pitchFamily="66" charset="0"/>
              </a:rPr>
            </a:br>
            <a:r>
              <a:rPr lang="et-EE" dirty="0" err="1" smtClean="0">
                <a:latin typeface="Comic Sans MS" panose="030F0702030302020204" pitchFamily="66" charset="0"/>
              </a:rPr>
              <a:t>üldhoolekogu</a:t>
            </a:r>
            <a:r>
              <a:rPr lang="et-EE" dirty="0" smtClean="0">
                <a:latin typeface="Comic Sans MS" panose="030F0702030302020204" pitchFamily="66" charset="0"/>
              </a:rPr>
              <a:t/>
            </a:r>
            <a:br>
              <a:rPr lang="et-EE" dirty="0" smtClean="0">
                <a:latin typeface="Comic Sans MS" panose="030F0702030302020204" pitchFamily="66" charset="0"/>
              </a:rPr>
            </a:br>
            <a:r>
              <a:rPr lang="et-EE" dirty="0" smtClean="0">
                <a:latin typeface="Comic Sans MS" panose="030F0702030302020204" pitchFamily="66" charset="0"/>
              </a:rPr>
              <a:t>22</a:t>
            </a:r>
            <a:r>
              <a:rPr lang="en-GB" dirty="0" smtClean="0">
                <a:latin typeface="Comic Sans MS" panose="030F0702030302020204" pitchFamily="66" charset="0"/>
              </a:rPr>
              <a:t>. </a:t>
            </a:r>
            <a:r>
              <a:rPr lang="et-EE" dirty="0" smtClean="0">
                <a:latin typeface="Comic Sans MS" panose="030F0702030302020204" pitchFamily="66" charset="0"/>
              </a:rPr>
              <a:t>november 20</a:t>
            </a:r>
            <a:r>
              <a:rPr lang="en-GB" dirty="0" smtClean="0">
                <a:latin typeface="Comic Sans MS" panose="030F0702030302020204" pitchFamily="66" charset="0"/>
              </a:rPr>
              <a:t>2</a:t>
            </a:r>
            <a:r>
              <a:rPr lang="et-EE" dirty="0">
                <a:latin typeface="Comic Sans MS" panose="030F0702030302020204" pitchFamily="66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17241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dirty="0" smtClean="0"/>
              <a:t>Veel infoks…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000" dirty="0" smtClean="0"/>
              <a:t>24.11-28.11 </a:t>
            </a:r>
            <a:r>
              <a:rPr lang="et-EE" sz="2000" dirty="0" err="1" smtClean="0"/>
              <a:t>Erasmus</a:t>
            </a:r>
            <a:r>
              <a:rPr lang="et-EE" sz="2000" dirty="0" smtClean="0"/>
              <a:t>+ projektipartnerid Prantsusmaalt</a:t>
            </a:r>
          </a:p>
          <a:p>
            <a:r>
              <a:rPr lang="et-EE" sz="2000" dirty="0" smtClean="0"/>
              <a:t>28.10 TÜ Narva Kolledži praktiline õppepäev MLA Viimsi Lasteaedades (Päikeseratta, Karulaugu ja Pargi majad)</a:t>
            </a:r>
          </a:p>
          <a:p>
            <a:r>
              <a:rPr lang="et-EE" sz="2000" dirty="0"/>
              <a:t>01.11 </a:t>
            </a:r>
            <a:r>
              <a:rPr lang="et-EE" sz="2000" dirty="0" smtClean="0"/>
              <a:t> </a:t>
            </a:r>
            <a:r>
              <a:rPr lang="et-EE" sz="2000" dirty="0"/>
              <a:t>Ühendkuningriigi parlamendi liige </a:t>
            </a:r>
            <a:r>
              <a:rPr lang="et-EE" sz="2000" dirty="0" err="1"/>
              <a:t>Bridget</a:t>
            </a:r>
            <a:r>
              <a:rPr lang="et-EE" sz="2000" dirty="0"/>
              <a:t> </a:t>
            </a:r>
            <a:r>
              <a:rPr lang="et-EE" sz="2000" dirty="0" err="1" smtClean="0"/>
              <a:t>Philipson</a:t>
            </a:r>
            <a:r>
              <a:rPr lang="et-EE" sz="2000" dirty="0" smtClean="0"/>
              <a:t> kaaskonnaga (</a:t>
            </a:r>
            <a:r>
              <a:rPr lang="et-EE" sz="2000" dirty="0" err="1" smtClean="0"/>
              <a:t>The</a:t>
            </a:r>
            <a:r>
              <a:rPr lang="et-EE" sz="2000" dirty="0" smtClean="0"/>
              <a:t> </a:t>
            </a:r>
            <a:r>
              <a:rPr lang="et-EE" sz="2000" dirty="0" err="1" smtClean="0"/>
              <a:t>Guardian</a:t>
            </a:r>
            <a:r>
              <a:rPr lang="et-EE" sz="2000" dirty="0" smtClean="0"/>
              <a:t> ja </a:t>
            </a:r>
            <a:r>
              <a:rPr lang="et-EE" sz="2000" dirty="0" err="1" smtClean="0"/>
              <a:t>The</a:t>
            </a:r>
            <a:r>
              <a:rPr lang="et-EE" sz="2000" dirty="0" smtClean="0"/>
              <a:t> </a:t>
            </a:r>
            <a:r>
              <a:rPr lang="et-EE" sz="2000" dirty="0" err="1" smtClean="0"/>
              <a:t>Telegraph</a:t>
            </a:r>
            <a:r>
              <a:rPr lang="et-EE" sz="2000" dirty="0" smtClean="0"/>
              <a:t>) ning Briti saatkonna esindaja. Toimus ühine aruteluring ja Laanelinnu maja tegevuste külastus</a:t>
            </a:r>
          </a:p>
          <a:p>
            <a:r>
              <a:rPr lang="et-EE" sz="2000" dirty="0" smtClean="0"/>
              <a:t>09.11 KOV esindajate kohtumine Karulaugu majas</a:t>
            </a:r>
          </a:p>
          <a:p>
            <a:endParaRPr lang="et-EE" dirty="0" smtClean="0"/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68934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t-EE" sz="2000" i="1" dirty="0" smtClean="0"/>
          </a:p>
          <a:p>
            <a:pPr marL="0" indent="0" algn="r">
              <a:buNone/>
            </a:pPr>
            <a:endParaRPr lang="et-EE" sz="2000" i="1" dirty="0"/>
          </a:p>
          <a:p>
            <a:pPr marL="0" indent="0" algn="ctr">
              <a:buNone/>
            </a:pPr>
            <a:r>
              <a:rPr lang="et-EE" sz="4800" dirty="0" smtClean="0"/>
              <a:t>KOOS ON TORE!</a:t>
            </a:r>
            <a:endParaRPr lang="et-EE" sz="4800" dirty="0"/>
          </a:p>
        </p:txBody>
      </p:sp>
    </p:spTree>
    <p:extLst>
      <p:ext uri="{BB962C8B-B14F-4D97-AF65-F5344CB8AC3E}">
        <p14:creationId xmlns:p14="http://schemas.microsoft.com/office/powerpoint/2010/main" val="140107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õhi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3165"/>
            <a:ext cx="9144000" cy="66643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02631"/>
          </a:xfrm>
        </p:spPr>
        <p:txBody>
          <a:bodyPr>
            <a:normAutofit fontScale="90000"/>
          </a:bodyPr>
          <a:lstStyle/>
          <a:p>
            <a:pPr lvl="0" algn="l" eaLnBrk="0" fontAlgn="base" hangingPunct="0">
              <a:spcAft>
                <a:spcPct val="0"/>
              </a:spcAft>
            </a:pPr>
            <a:r>
              <a:rPr lang="et-EE" sz="2700" u="sng" dirty="0" smtClean="0"/>
              <a:t>Päevakord:</a:t>
            </a:r>
            <a:r>
              <a:rPr lang="et-EE" sz="2700" dirty="0" smtClean="0"/>
              <a:t/>
            </a:r>
            <a:br>
              <a:rPr lang="et-EE" sz="2700" dirty="0" smtClean="0"/>
            </a:br>
            <a:r>
              <a:rPr lang="et-EE" altLang="et-EE" sz="2800" dirty="0">
                <a:latin typeface="Arial" panose="020B0604020202020204" pitchFamily="34" charset="0"/>
              </a:rPr>
              <a:t/>
            </a:r>
            <a:br>
              <a:rPr lang="et-EE" altLang="et-EE" sz="2800" dirty="0">
                <a:latin typeface="Arial" panose="020B0604020202020204" pitchFamily="34" charset="0"/>
              </a:rPr>
            </a:br>
            <a:r>
              <a:rPr lang="et-EE" altLang="et-EE" sz="2000" dirty="0">
                <a:latin typeface="Arial" panose="020B0604020202020204" pitchFamily="34" charset="0"/>
              </a:rPr>
              <a:t>1</a:t>
            </a:r>
            <a:r>
              <a:rPr lang="et-EE" altLang="et-EE" sz="2200" dirty="0">
                <a:latin typeface="Arial" panose="020B0604020202020204" pitchFamily="34" charset="0"/>
              </a:rPr>
              <a:t>) MLA Viimsi Lasteaiad </a:t>
            </a:r>
            <a:r>
              <a:rPr lang="et-EE" altLang="et-EE" sz="2200" dirty="0" err="1">
                <a:latin typeface="Arial" panose="020B0604020202020204" pitchFamily="34" charset="0"/>
              </a:rPr>
              <a:t>üldhoolekogu</a:t>
            </a:r>
            <a:r>
              <a:rPr lang="et-EE" altLang="et-EE" sz="2200" dirty="0">
                <a:latin typeface="Arial" panose="020B0604020202020204" pitchFamily="34" charset="0"/>
              </a:rPr>
              <a:t> liikmete tutvustus</a:t>
            </a:r>
            <a:r>
              <a:rPr lang="et-EE" altLang="et-EE" sz="2200" dirty="0" smtClean="0">
                <a:latin typeface="Arial" panose="020B0604020202020204" pitchFamily="34" charset="0"/>
              </a:rPr>
              <a:t>, </a:t>
            </a:r>
            <a:r>
              <a:rPr lang="et-EE" altLang="et-EE" sz="2200" dirty="0">
                <a:latin typeface="Arial" panose="020B0604020202020204" pitchFamily="34" charset="0"/>
              </a:rPr>
              <a:t>esimehe valimine</a:t>
            </a:r>
            <a:br>
              <a:rPr lang="et-EE" altLang="et-EE" sz="2200" dirty="0">
                <a:latin typeface="Arial" panose="020B0604020202020204" pitchFamily="34" charset="0"/>
              </a:rPr>
            </a:br>
            <a:r>
              <a:rPr lang="et-EE" altLang="et-EE" sz="2200" dirty="0">
                <a:latin typeface="Arial" panose="020B0604020202020204" pitchFamily="34" charset="0"/>
              </a:rPr>
              <a:t>2) MLA Viimsi Lasteaiad lastevanemate </a:t>
            </a:r>
            <a:r>
              <a:rPr lang="et-EE" altLang="et-EE" sz="2200" dirty="0" smtClean="0">
                <a:latin typeface="Arial" panose="020B0604020202020204" pitchFamily="34" charset="0"/>
              </a:rPr>
              <a:t>rahuloluküsitluse </a:t>
            </a:r>
            <a:r>
              <a:rPr lang="et-EE" altLang="et-EE" sz="2200" dirty="0">
                <a:latin typeface="Arial" panose="020B0604020202020204" pitchFamily="34" charset="0"/>
              </a:rPr>
              <a:t>2022 kokkuvõte</a:t>
            </a:r>
            <a:br>
              <a:rPr lang="et-EE" altLang="et-EE" sz="2200" dirty="0">
                <a:latin typeface="Arial" panose="020B0604020202020204" pitchFamily="34" charset="0"/>
              </a:rPr>
            </a:br>
            <a:r>
              <a:rPr lang="et-EE" altLang="et-EE" sz="2200" dirty="0">
                <a:latin typeface="Arial" panose="020B0604020202020204" pitchFamily="34" charset="0"/>
              </a:rPr>
              <a:t>3) Kokkuvõte õpetajate </a:t>
            </a:r>
            <a:r>
              <a:rPr lang="et-EE" altLang="et-EE" sz="2200" dirty="0" smtClean="0">
                <a:latin typeface="Arial" panose="020B0604020202020204" pitchFamily="34" charset="0"/>
              </a:rPr>
              <a:t>miniportfooliotest</a:t>
            </a:r>
            <a:br>
              <a:rPr lang="et-EE" altLang="et-EE" sz="2200" dirty="0" smtClean="0">
                <a:latin typeface="Arial" panose="020B0604020202020204" pitchFamily="34" charset="0"/>
              </a:rPr>
            </a:br>
            <a:r>
              <a:rPr lang="et-EE" altLang="et-EE" sz="2200" dirty="0" smtClean="0">
                <a:latin typeface="Arial" panose="020B0604020202020204" pitchFamily="34" charset="0"/>
              </a:rPr>
              <a:t>4) Koolimäng 2022</a:t>
            </a:r>
            <a:r>
              <a:rPr lang="et-EE" altLang="et-EE" sz="2200" dirty="0">
                <a:latin typeface="Arial" panose="020B0604020202020204" pitchFamily="34" charset="0"/>
              </a:rPr>
              <a:t/>
            </a:r>
            <a:br>
              <a:rPr lang="et-EE" altLang="et-EE" sz="2200" dirty="0">
                <a:latin typeface="Arial" panose="020B0604020202020204" pitchFamily="34" charset="0"/>
              </a:rPr>
            </a:br>
            <a:r>
              <a:rPr lang="et-EE" altLang="et-EE" sz="2200" dirty="0" smtClean="0">
                <a:latin typeface="Arial" panose="020B0604020202020204" pitchFamily="34" charset="0"/>
              </a:rPr>
              <a:t>5) Tagasiside </a:t>
            </a:r>
            <a:r>
              <a:rPr lang="et-EE" altLang="et-EE" sz="2200" dirty="0">
                <a:latin typeface="Arial" panose="020B0604020202020204" pitchFamily="34" charset="0"/>
              </a:rPr>
              <a:t>lasteaiamajadest</a:t>
            </a:r>
            <a:br>
              <a:rPr lang="et-EE" altLang="et-EE" sz="2200" dirty="0">
                <a:latin typeface="Arial" panose="020B0604020202020204" pitchFamily="34" charset="0"/>
              </a:rPr>
            </a:br>
            <a:r>
              <a:rPr lang="et-EE" altLang="et-EE" sz="2200" dirty="0" smtClean="0">
                <a:latin typeface="Arial" panose="020B0604020202020204" pitchFamily="34" charset="0"/>
              </a:rPr>
              <a:t>6) </a:t>
            </a:r>
            <a:r>
              <a:rPr lang="et-EE" altLang="et-EE" sz="2200" dirty="0">
                <a:latin typeface="Arial" panose="020B0604020202020204" pitchFamily="34" charset="0"/>
              </a:rPr>
              <a:t>Küsimused/ettepanekud/arvamused</a:t>
            </a:r>
            <a:br>
              <a:rPr lang="et-EE" altLang="et-EE" sz="2200" dirty="0">
                <a:latin typeface="Arial" panose="020B0604020202020204" pitchFamily="34" charset="0"/>
              </a:rPr>
            </a:br>
            <a:endParaRPr lang="et-EE" sz="22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t-EE" altLang="et-E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t-EE" altLang="et-E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84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dirty="0" smtClean="0"/>
              <a:t>Miniportfoolio – kokkuvõte (1)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t-EE" sz="3800" u="sng" dirty="0" smtClean="0"/>
              <a:t>Ideaalne lasteaiapäev:</a:t>
            </a:r>
          </a:p>
          <a:p>
            <a:r>
              <a:rPr lang="et-EE" dirty="0"/>
              <a:t>Hea meeskonnatöö</a:t>
            </a:r>
            <a:r>
              <a:rPr lang="et-EE" dirty="0" smtClean="0"/>
              <a:t>, </a:t>
            </a:r>
            <a:r>
              <a:rPr lang="et-EE" dirty="0"/>
              <a:t>p</a:t>
            </a:r>
            <a:r>
              <a:rPr lang="et-EE" dirty="0" smtClean="0"/>
              <a:t>ühendunud </a:t>
            </a:r>
            <a:r>
              <a:rPr lang="et-EE" dirty="0"/>
              <a:t>kolleegid, kes </a:t>
            </a:r>
            <a:r>
              <a:rPr lang="et-EE" dirty="0" smtClean="0"/>
              <a:t>ühise </a:t>
            </a:r>
            <a:r>
              <a:rPr lang="et-EE" dirty="0"/>
              <a:t>eesmärgi nimel </a:t>
            </a:r>
            <a:r>
              <a:rPr lang="et-EE" dirty="0" smtClean="0"/>
              <a:t>töötavad. Toimuvad arutelud ja koos otsustamine.</a:t>
            </a:r>
          </a:p>
          <a:p>
            <a:r>
              <a:rPr lang="et-EE" dirty="0"/>
              <a:t>Sõbralik ja turvaline keskkond lastele – õpetaja on lapse jaoks </a:t>
            </a:r>
            <a:r>
              <a:rPr lang="et-EE" dirty="0" smtClean="0"/>
              <a:t>olemas.</a:t>
            </a:r>
          </a:p>
          <a:p>
            <a:r>
              <a:rPr lang="et-EE" dirty="0"/>
              <a:t>Palju õppekäike ja </a:t>
            </a:r>
            <a:r>
              <a:rPr lang="et-EE" dirty="0" err="1"/>
              <a:t>õuesõpet</a:t>
            </a:r>
            <a:r>
              <a:rPr lang="et-EE" dirty="0"/>
              <a:t>, et lapse meeled ja loovus </a:t>
            </a:r>
            <a:r>
              <a:rPr lang="et-EE" dirty="0" smtClean="0"/>
              <a:t>areneks.</a:t>
            </a:r>
          </a:p>
          <a:p>
            <a:r>
              <a:rPr lang="et-EE" dirty="0" smtClean="0"/>
              <a:t>Aega </a:t>
            </a:r>
            <a:r>
              <a:rPr lang="et-EE" dirty="0"/>
              <a:t>on piisavalt ja kõigile jagub </a:t>
            </a:r>
            <a:r>
              <a:rPr lang="et-EE" dirty="0" smtClean="0"/>
              <a:t>tähelepanu.</a:t>
            </a:r>
          </a:p>
          <a:p>
            <a:r>
              <a:rPr lang="et-EE" dirty="0"/>
              <a:t>Hea planeerimine, läbimõeldud tegevused. Mida vahvam tegevus, seda õpihimulisemad </a:t>
            </a:r>
            <a:r>
              <a:rPr lang="et-EE" dirty="0" smtClean="0"/>
              <a:t>lapsed. </a:t>
            </a:r>
            <a:r>
              <a:rPr lang="et-EE" dirty="0"/>
              <a:t>Et lapsel oleks </a:t>
            </a:r>
            <a:r>
              <a:rPr lang="et-EE" dirty="0" smtClean="0"/>
              <a:t>huvitav.</a:t>
            </a:r>
          </a:p>
          <a:p>
            <a:r>
              <a:rPr lang="et-EE" dirty="0"/>
              <a:t>Õpetaja ise loob ideaalse </a:t>
            </a:r>
            <a:r>
              <a:rPr lang="et-EE" dirty="0" smtClean="0"/>
              <a:t>päeva. </a:t>
            </a:r>
            <a:r>
              <a:rPr lang="et-EE" dirty="0"/>
              <a:t>K</a:t>
            </a:r>
            <a:r>
              <a:rPr lang="et-EE" dirty="0" smtClean="0"/>
              <a:t>ui </a:t>
            </a:r>
            <a:r>
              <a:rPr lang="et-EE" dirty="0"/>
              <a:t>laps õhtul vanematele kõvahäälselt teatab " meil oli täna nii äge</a:t>
            </a:r>
            <a:r>
              <a:rPr lang="et-EE" dirty="0" smtClean="0"/>
              <a:t>". </a:t>
            </a:r>
          </a:p>
          <a:p>
            <a:r>
              <a:rPr lang="et-EE" dirty="0" smtClean="0"/>
              <a:t>Õpetaja </a:t>
            </a:r>
            <a:r>
              <a:rPr lang="et-EE" dirty="0"/>
              <a:t>saab olla </a:t>
            </a:r>
            <a:r>
              <a:rPr lang="et-EE" dirty="0" smtClean="0"/>
              <a:t>loominguline.</a:t>
            </a:r>
          </a:p>
          <a:p>
            <a:r>
              <a:rPr lang="et-EE" dirty="0" smtClean="0"/>
              <a:t>Tegus</a:t>
            </a:r>
            <a:r>
              <a:rPr lang="et-EE" dirty="0"/>
              <a:t>, positiivseid ja häid emotsioone pakkuv, kus saaksin koos lastega </a:t>
            </a:r>
            <a:r>
              <a:rPr lang="et-EE" dirty="0" smtClean="0"/>
              <a:t>koos öelda </a:t>
            </a:r>
            <a:r>
              <a:rPr lang="et-EE" dirty="0"/>
              <a:t>"</a:t>
            </a:r>
            <a:r>
              <a:rPr lang="et-EE" dirty="0" smtClean="0"/>
              <a:t>vau„.</a:t>
            </a:r>
          </a:p>
          <a:p>
            <a:r>
              <a:rPr lang="et-EE" dirty="0"/>
              <a:t>Vabadus ja paindlikkus oma tööpäeva </a:t>
            </a:r>
            <a:r>
              <a:rPr lang="et-EE" dirty="0" smtClean="0"/>
              <a:t>korraldamisel.</a:t>
            </a:r>
          </a:p>
          <a:p>
            <a:r>
              <a:rPr lang="et-EE" dirty="0"/>
              <a:t>Projekti valmimine või </a:t>
            </a:r>
            <a:r>
              <a:rPr lang="et-EE" dirty="0" smtClean="0"/>
              <a:t>esitlemine.</a:t>
            </a:r>
          </a:p>
          <a:p>
            <a:r>
              <a:rPr lang="et-EE" dirty="0"/>
              <a:t>Pehmete väärtuste oluliseks pidamine kogu </a:t>
            </a:r>
            <a:r>
              <a:rPr lang="et-EE" dirty="0" smtClean="0"/>
              <a:t>organisatsioonis.</a:t>
            </a:r>
            <a:endParaRPr lang="et-EE" dirty="0"/>
          </a:p>
          <a:p>
            <a:endParaRPr lang="et-EE" dirty="0"/>
          </a:p>
          <a:p>
            <a:pPr marL="0" indent="0">
              <a:buNone/>
            </a:pPr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55442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dirty="0"/>
              <a:t>Miniportfoolio – kokkuvõte </a:t>
            </a:r>
            <a:r>
              <a:rPr lang="et-EE" dirty="0" smtClean="0"/>
              <a:t>(2)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25000" lnSpcReduction="20000"/>
          </a:bodyPr>
          <a:lstStyle/>
          <a:p>
            <a:r>
              <a:rPr lang="et-EE" sz="7200" dirty="0"/>
              <a:t>Terved </a:t>
            </a:r>
            <a:r>
              <a:rPr lang="et-EE" sz="7200" dirty="0" smtClean="0"/>
              <a:t>lapsed.</a:t>
            </a:r>
          </a:p>
          <a:p>
            <a:r>
              <a:rPr lang="et-EE" sz="7200" dirty="0" smtClean="0"/>
              <a:t>Jagatud vastutus.</a:t>
            </a:r>
          </a:p>
          <a:p>
            <a:r>
              <a:rPr lang="et-EE" sz="7200" dirty="0"/>
              <a:t>Meeskonna olemasolu (</a:t>
            </a:r>
            <a:r>
              <a:rPr lang="et-EE" sz="7200" u="sng" dirty="0"/>
              <a:t>pole täitmata ametikohti</a:t>
            </a:r>
            <a:r>
              <a:rPr lang="et-EE" sz="7200" dirty="0" smtClean="0"/>
              <a:t>).</a:t>
            </a:r>
          </a:p>
          <a:p>
            <a:r>
              <a:rPr lang="et-EE" sz="7200" dirty="0" smtClean="0"/>
              <a:t>Õpetajad, lapsed ja lapsevanemad  tulevad rõõmuga lasteaeda.</a:t>
            </a:r>
          </a:p>
          <a:p>
            <a:r>
              <a:rPr lang="et-EE" sz="7200" dirty="0" smtClean="0"/>
              <a:t>Kommunikatsioon meeskonnas, probleemide lahendamine/analüüsimine. Kohandumine vastavalt olukorrale, paindlikkus, avatus.</a:t>
            </a:r>
          </a:p>
          <a:p>
            <a:r>
              <a:rPr lang="et-EE" sz="7200" dirty="0" smtClean="0"/>
              <a:t>Praegune olukord lasteaias - nii nagu meie lasteaiapäev täna toimib.</a:t>
            </a:r>
          </a:p>
          <a:p>
            <a:r>
              <a:rPr lang="et-EE" sz="7200" dirty="0" smtClean="0"/>
              <a:t>Õpetaja on eeskuju.</a:t>
            </a:r>
          </a:p>
          <a:p>
            <a:r>
              <a:rPr lang="et-EE" sz="7200" dirty="0" smtClean="0"/>
              <a:t>Õpetaja on oma rühma juht.</a:t>
            </a:r>
          </a:p>
          <a:p>
            <a:r>
              <a:rPr lang="et-EE" sz="7200" dirty="0" smtClean="0"/>
              <a:t>Sotsiaalsed oskused ja väärtuskasvatus.</a:t>
            </a:r>
          </a:p>
          <a:p>
            <a:r>
              <a:rPr lang="et-EE" sz="7200" dirty="0" smtClean="0"/>
              <a:t>Õpetaja professionaalsus ja eneseareng.</a:t>
            </a:r>
          </a:p>
          <a:p>
            <a:r>
              <a:rPr lang="et-EE" sz="7200" dirty="0" smtClean="0"/>
              <a:t>Rahulikud hetked on saavutatud enda töö tulemusena.</a:t>
            </a:r>
          </a:p>
          <a:p>
            <a:r>
              <a:rPr lang="et-EE" sz="7200" dirty="0" smtClean="0"/>
              <a:t>Lapsed maksimaalselt kahes erinevas vanusegrupis.</a:t>
            </a:r>
          </a:p>
          <a:p>
            <a:r>
              <a:rPr lang="et-EE" sz="7200" dirty="0" smtClean="0"/>
              <a:t>Muukeelsete laste osakaal jaotatud rühmade vahel võrdselt.</a:t>
            </a:r>
          </a:p>
          <a:p>
            <a:r>
              <a:rPr lang="et-EE" sz="7200" dirty="0" smtClean="0"/>
              <a:t>Toetavad kolleegid, juhtkond, tugispetsialistid.</a:t>
            </a:r>
          </a:p>
          <a:p>
            <a:r>
              <a:rPr lang="et-EE" sz="7200" dirty="0" smtClean="0"/>
              <a:t>Innovaatilised õppevahendid.</a:t>
            </a:r>
          </a:p>
          <a:p>
            <a:r>
              <a:rPr lang="et-EE" sz="7200" dirty="0" smtClean="0"/>
              <a:t>Ideaalne lasteaiapäev võiks </a:t>
            </a:r>
            <a:r>
              <a:rPr lang="et-EE" sz="7200" dirty="0"/>
              <a:t>lõppeda õhturingiga. </a:t>
            </a:r>
            <a:r>
              <a:rPr lang="et-EE" sz="7200" dirty="0" smtClean="0"/>
              <a:t>Õpetajate/abiõpetajate ühised arutelud </a:t>
            </a:r>
            <a:r>
              <a:rPr lang="et-EE" sz="7200" dirty="0" err="1" smtClean="0"/>
              <a:t>rühmadevaheliseks</a:t>
            </a:r>
            <a:r>
              <a:rPr lang="et-EE" sz="7200" dirty="0" smtClean="0"/>
              <a:t> /üleseks </a:t>
            </a:r>
            <a:r>
              <a:rPr lang="et-EE" sz="7200" dirty="0"/>
              <a:t>koostööks.</a:t>
            </a:r>
            <a:endParaRPr lang="et-EE" sz="7200" dirty="0" smtClean="0"/>
          </a:p>
          <a:p>
            <a:pPr marL="0" indent="0">
              <a:buNone/>
            </a:pPr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485950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t-EE" dirty="0" smtClean="0"/>
              <a:t>Mida on vaja ideaalseks päevaks (1)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r>
              <a:rPr lang="et-EE" dirty="0" smtClean="0"/>
              <a:t>Kommunikatsioon meeskonnas, suhtlemine, ühiselt mõistetud väärtused ja põhimõtted.</a:t>
            </a:r>
          </a:p>
          <a:p>
            <a:r>
              <a:rPr lang="et-EE" dirty="0" smtClean="0"/>
              <a:t>Tugevuste/täiuslikkuse teadvustamine.</a:t>
            </a:r>
          </a:p>
          <a:p>
            <a:r>
              <a:rPr lang="et-EE" dirty="0" smtClean="0"/>
              <a:t>Toetavad ja kaasamõtlevad lapsevanemad, kaastöötajad, juhtkond.</a:t>
            </a:r>
          </a:p>
          <a:p>
            <a:r>
              <a:rPr lang="et-EE" dirty="0"/>
              <a:t>Mõistlikud ja põhjendatud tööülesanded, koolitused. </a:t>
            </a:r>
          </a:p>
          <a:p>
            <a:r>
              <a:rPr lang="et-EE" dirty="0"/>
              <a:t>Eelmiste päevade </a:t>
            </a:r>
            <a:r>
              <a:rPr lang="et-EE" dirty="0" smtClean="0"/>
              <a:t>probleemid </a:t>
            </a:r>
            <a:r>
              <a:rPr lang="et-EE" dirty="0"/>
              <a:t>peavad olema </a:t>
            </a:r>
            <a:r>
              <a:rPr lang="et-EE" dirty="0" smtClean="0"/>
              <a:t>lahendatud.</a:t>
            </a:r>
          </a:p>
          <a:p>
            <a:r>
              <a:rPr lang="et-EE" dirty="0"/>
              <a:t>Paindlikkus, valmisolek tegeleda </a:t>
            </a:r>
            <a:r>
              <a:rPr lang="et-EE" dirty="0" smtClean="0"/>
              <a:t>ootamatustega.</a:t>
            </a:r>
          </a:p>
          <a:p>
            <a:r>
              <a:rPr lang="et-EE" dirty="0" smtClean="0"/>
              <a:t>Laste arv rühmas võiks olla väiksem, et jõuaks iga lapseni.</a:t>
            </a:r>
          </a:p>
          <a:p>
            <a:r>
              <a:rPr lang="et-EE" dirty="0" smtClean="0"/>
              <a:t>Motiveeriv, tunnustav ja lasteaiatööd väärtustav töötasu.</a:t>
            </a:r>
          </a:p>
          <a:p>
            <a:r>
              <a:rPr lang="et-EE" dirty="0"/>
              <a:t>Õpetaja professionaalsus ja </a:t>
            </a:r>
            <a:r>
              <a:rPr lang="et-EE" dirty="0" smtClean="0"/>
              <a:t>eneseareng.</a:t>
            </a:r>
          </a:p>
          <a:p>
            <a:r>
              <a:rPr lang="et-EE" dirty="0"/>
              <a:t>Abiõpetajate poolt näha väga suurt valmisolekut </a:t>
            </a:r>
            <a:r>
              <a:rPr lang="et-EE" dirty="0" smtClean="0"/>
              <a:t>enesetäiendamiseks - soovitakse </a:t>
            </a:r>
            <a:r>
              <a:rPr lang="et-EE" dirty="0"/>
              <a:t>osaleda kõiges, mida </a:t>
            </a:r>
            <a:r>
              <a:rPr lang="et-EE" dirty="0" smtClean="0"/>
              <a:t>pakutakse.</a:t>
            </a:r>
            <a:endParaRPr lang="et-EE" dirty="0"/>
          </a:p>
          <a:p>
            <a:r>
              <a:rPr lang="et-EE" dirty="0" smtClean="0"/>
              <a:t>Meeskonna ühisüritused ja –koolitused.</a:t>
            </a:r>
          </a:p>
          <a:p>
            <a:r>
              <a:rPr lang="et-EE" dirty="0" smtClean="0"/>
              <a:t>Vaimse- </a:t>
            </a:r>
            <a:r>
              <a:rPr lang="et-EE" dirty="0"/>
              <a:t>ning tervise tasakaalu </a:t>
            </a:r>
            <a:r>
              <a:rPr lang="et-EE" dirty="0" smtClean="0"/>
              <a:t>hoidmine. Pingete ja </a:t>
            </a:r>
            <a:r>
              <a:rPr lang="et-EE" dirty="0"/>
              <a:t>k</a:t>
            </a:r>
            <a:r>
              <a:rPr lang="et-EE" dirty="0" smtClean="0"/>
              <a:t>eerulise lapsevanemaga toimetulek.</a:t>
            </a:r>
            <a:endParaRPr lang="et-EE" dirty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35261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Mida on </a:t>
            </a:r>
            <a:r>
              <a:rPr lang="et-EE" dirty="0" smtClean="0"/>
              <a:t>vaja ideaalseks päevaks (2)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000" dirty="0" smtClean="0"/>
              <a:t>Mängulised  ja põnevad tegevused. Püüan pakkuda erinevaid võimalusi, vahendeid, anda lastele võimaluse tegutseda, avastada ja küsida. Projektõpe.</a:t>
            </a:r>
          </a:p>
          <a:p>
            <a:r>
              <a:rPr lang="et-EE" sz="2000" dirty="0" smtClean="0"/>
              <a:t>Rutiinsed tegevused, mis tekitavad lastes turvatunde, grupitöö.</a:t>
            </a:r>
          </a:p>
          <a:p>
            <a:r>
              <a:rPr lang="et-EE" sz="2000" dirty="0"/>
              <a:t>Liigun edasi </a:t>
            </a:r>
            <a:r>
              <a:rPr lang="et-EE" sz="2000" dirty="0" err="1" smtClean="0"/>
              <a:t>samm-sammu</a:t>
            </a:r>
            <a:r>
              <a:rPr lang="et-EE" sz="2000" dirty="0" smtClean="0"/>
              <a:t> haaval.</a:t>
            </a:r>
          </a:p>
          <a:p>
            <a:r>
              <a:rPr lang="et-EE" sz="2000" dirty="0"/>
              <a:t>Mõtlen oma tegevused läbi, kaasan abijõudu, arvestan </a:t>
            </a:r>
            <a:r>
              <a:rPr lang="et-EE" sz="2000" dirty="0" smtClean="0"/>
              <a:t>lastega.</a:t>
            </a:r>
          </a:p>
          <a:p>
            <a:r>
              <a:rPr lang="et-EE" sz="2000" dirty="0"/>
              <a:t>Kui olen ise õnnelik, tasakaalus, siis olen võimeline toetama ja looma toredat päeva lastele ja </a:t>
            </a:r>
            <a:r>
              <a:rPr lang="et-EE" sz="2000" dirty="0" smtClean="0"/>
              <a:t>meeskonnale.</a:t>
            </a:r>
          </a:p>
          <a:p>
            <a:r>
              <a:rPr lang="et-EE" sz="2000" dirty="0" smtClean="0"/>
              <a:t>Usaldan oma meeskonda.</a:t>
            </a:r>
          </a:p>
          <a:p>
            <a:endParaRPr lang="et-EE" dirty="0" smtClean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70942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dirty="0" smtClean="0"/>
              <a:t>Koolimäng 2022 (1)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t-EE" sz="2000" dirty="0"/>
              <a:t>Sel aastal oli koolimängu teemaks: „Küll on tore koos mööda metsateed kooli </a:t>
            </a:r>
            <a:r>
              <a:rPr lang="et-EE" sz="2000" dirty="0" smtClean="0"/>
              <a:t>minna“. </a:t>
            </a:r>
            <a:r>
              <a:rPr lang="et-EE" sz="2000" dirty="0"/>
              <a:t>Teema kattub ka üldise õppeaasta teemaga „Koos on tore</a:t>
            </a:r>
            <a:r>
              <a:rPr lang="et-EE" sz="2000" dirty="0" smtClean="0"/>
              <a:t>!“.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086045"/>
              </p:ext>
            </p:extLst>
          </p:nvPr>
        </p:nvGraphicFramePr>
        <p:xfrm>
          <a:off x="1475656" y="2536306"/>
          <a:ext cx="6048674" cy="31249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6214"/>
                <a:gridCol w="1926214"/>
                <a:gridCol w="684078"/>
                <a:gridCol w="1512168"/>
              </a:tblGrid>
              <a:tr h="3492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</a:rPr>
                        <a:t>Maja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</a:rPr>
                        <a:t>Kuupäev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</a:rPr>
                        <a:t>Mänge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</a:rPr>
                        <a:t>Osalejad/puudujad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</a:tr>
              <a:tr h="3492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</a:rPr>
                        <a:t>Randvere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</a:rPr>
                        <a:t>7.10.2022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</a:rPr>
                        <a:t>3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</a:rPr>
                        <a:t>35/7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</a:tr>
              <a:tr h="3492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</a:rPr>
                        <a:t>Uus-Pärtle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</a:rPr>
                        <a:t>11.10.2022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</a:rPr>
                        <a:t>2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</a:rPr>
                        <a:t>21/1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</a:tr>
              <a:tr h="3491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</a:rPr>
                        <a:t>Päikeseratas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</a:rPr>
                        <a:t>12.10.2022/20.10.2022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</a:rPr>
                        <a:t>3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</a:rPr>
                        <a:t>28/6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</a:tr>
              <a:tr h="3492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</a:rPr>
                        <a:t>Leppneeme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</a:rPr>
                        <a:t>18.10.2022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</a:rPr>
                        <a:t>1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</a:rPr>
                        <a:t>5/2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</a:tr>
              <a:tr h="3492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</a:rPr>
                        <a:t>Pargi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</a:rPr>
                        <a:t>19.10.2022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</a:rPr>
                        <a:t>3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</a:rPr>
                        <a:t>25/2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</a:tr>
              <a:tr h="3492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</a:rPr>
                        <a:t>Laanelinnu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</a:rPr>
                        <a:t>20.10.2022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</a:rPr>
                        <a:t>3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</a:rPr>
                        <a:t>28/3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</a:tr>
              <a:tr h="3492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</a:rPr>
                        <a:t>Astri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</a:rPr>
                        <a:t>20.10.2022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</a:rPr>
                        <a:t>1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</a:rPr>
                        <a:t>10/0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</a:tr>
              <a:tr h="3313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</a:rPr>
                        <a:t>Karulaugu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</a:rPr>
                        <a:t>24.10.2022/27.10.2022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</a:rPr>
                        <a:t>4</a:t>
                      </a:r>
                      <a:endParaRPr lang="et-E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t-EE" sz="1200" dirty="0">
                          <a:effectLst/>
                        </a:rPr>
                        <a:t>33/8</a:t>
                      </a:r>
                      <a:endParaRPr lang="et-E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5923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dirty="0" smtClean="0"/>
              <a:t>Koolimäng 2022 (2)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t-EE" dirty="0"/>
              <a:t>Koolimängu ülesehitus koosnes erinevatest osadest: </a:t>
            </a:r>
            <a:endParaRPr lang="et-EE" dirty="0" smtClean="0"/>
          </a:p>
          <a:p>
            <a:r>
              <a:rPr lang="et-EE" dirty="0" smtClean="0"/>
              <a:t>Sissejuhatus</a:t>
            </a:r>
            <a:r>
              <a:rPr lang="et-EE" dirty="0"/>
              <a:t>, vabavestlus vastavalt seatud </a:t>
            </a:r>
            <a:r>
              <a:rPr lang="et-EE" dirty="0" smtClean="0"/>
              <a:t>teemale. Probleemsituatsioonid ja nende lahendamine </a:t>
            </a:r>
            <a:r>
              <a:rPr lang="et-EE" dirty="0"/>
              <a:t>(kontakti võtmine täiskasvanuga, meeleolu, oskus kuulata kaaslasi, probleemi märkamine ja selle kirjeldamine, jutustamisoskus</a:t>
            </a:r>
            <a:r>
              <a:rPr lang="et-EE" dirty="0" smtClean="0"/>
              <a:t>).</a:t>
            </a:r>
          </a:p>
          <a:p>
            <a:r>
              <a:rPr lang="et-EE" dirty="0" smtClean="0"/>
              <a:t>Joonistusülesanne </a:t>
            </a:r>
            <a:r>
              <a:rPr lang="et-EE" dirty="0"/>
              <a:t>koosnes 12 eraldi </a:t>
            </a:r>
            <a:r>
              <a:rPr lang="et-EE" dirty="0" smtClean="0"/>
              <a:t>korraldusest/juhisest </a:t>
            </a:r>
            <a:r>
              <a:rPr lang="et-EE" dirty="0"/>
              <a:t>(tähelepanu koondamine korraldusele, juhiste täitmine, kaaslastega samas tempos püsimine, toimetulek </a:t>
            </a:r>
            <a:r>
              <a:rPr lang="et-EE" dirty="0" smtClean="0"/>
              <a:t>raskustega, abi </a:t>
            </a:r>
            <a:r>
              <a:rPr lang="et-EE" dirty="0"/>
              <a:t>küsimine, </a:t>
            </a:r>
            <a:r>
              <a:rPr lang="et-EE" dirty="0" smtClean="0"/>
              <a:t>emotsionaalsus, </a:t>
            </a:r>
            <a:r>
              <a:rPr lang="et-EE" dirty="0"/>
              <a:t>pliiatsihoid</a:t>
            </a:r>
            <a:r>
              <a:rPr lang="et-EE" dirty="0" smtClean="0"/>
              <a:t>).</a:t>
            </a:r>
          </a:p>
          <a:p>
            <a:r>
              <a:rPr lang="et-EE" dirty="0" smtClean="0"/>
              <a:t>„Taldrikumäng“ –  vaadeldi </a:t>
            </a:r>
            <a:r>
              <a:rPr lang="et-EE" dirty="0"/>
              <a:t>rollide jaotust, sotsiaalseid oskusi, meeskonnatöö oskust (koostöö ja suhtlus kaaslastega), rühmitamisoskust ja lugemisoskust</a:t>
            </a:r>
            <a:r>
              <a:rPr lang="et-EE" dirty="0" smtClean="0"/>
              <a:t>.</a:t>
            </a:r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r>
              <a:rPr lang="et-EE" dirty="0"/>
              <a:t>Lõpetuseks said kõik lapsed endale tunnistuse tehtud töö eest </a:t>
            </a:r>
            <a:r>
              <a:rPr lang="et-EE" dirty="0" smtClean="0">
                <a:sym typeface="Wingdings" panose="05000000000000000000" pitchFamily="2" charset="2"/>
              </a:rPr>
              <a:t></a:t>
            </a:r>
            <a:endParaRPr lang="et-EE" dirty="0"/>
          </a:p>
          <a:p>
            <a:endParaRPr lang="et-EE" dirty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492776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t-EE" dirty="0" smtClean="0"/>
              <a:t>Koolimäng 2022 (3)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t-EE" dirty="0"/>
              <a:t>Lapsed olid üldjuhul positiivsed ning lahkusid koolimängult heatujuliselt. </a:t>
            </a:r>
            <a:endParaRPr lang="et-EE" dirty="0" smtClean="0"/>
          </a:p>
          <a:p>
            <a:r>
              <a:rPr lang="et-EE" dirty="0"/>
              <a:t>I</a:t>
            </a:r>
            <a:r>
              <a:rPr lang="et-EE" dirty="0" smtClean="0"/>
              <a:t>nfo</a:t>
            </a:r>
            <a:r>
              <a:rPr lang="et-EE" dirty="0"/>
              <a:t>, joonistustestid ja vaatluslehed anti õpetajatele arenguvestluse toetuseks. </a:t>
            </a:r>
            <a:endParaRPr lang="et-EE" dirty="0" smtClean="0"/>
          </a:p>
          <a:p>
            <a:r>
              <a:rPr lang="et-EE" dirty="0" smtClean="0"/>
              <a:t>Võimalus </a:t>
            </a:r>
            <a:r>
              <a:rPr lang="et-EE" dirty="0"/>
              <a:t>vaadelda lapsi erinevates uudsetes olukordades ning vaadelda nii sotsiaalseid ja meeskonnatööoskusi kui ka hinnata lapse akadeemilisi oskusi</a:t>
            </a:r>
            <a:r>
              <a:rPr lang="et-EE" dirty="0" smtClean="0"/>
              <a:t>.</a:t>
            </a:r>
          </a:p>
          <a:p>
            <a:r>
              <a:rPr lang="et-EE" dirty="0"/>
              <a:t>Lisaks joonistustest hõlmas </a:t>
            </a:r>
            <a:r>
              <a:rPr lang="et-EE" dirty="0" smtClean="0"/>
              <a:t> </a:t>
            </a:r>
            <a:r>
              <a:rPr lang="et-EE" dirty="0"/>
              <a:t>endas nii õpi- ja tunnetusoskusi kui ka akadeemilisi </a:t>
            </a:r>
            <a:r>
              <a:rPr lang="et-EE" dirty="0" smtClean="0"/>
              <a:t>teadmisi.</a:t>
            </a:r>
          </a:p>
          <a:p>
            <a:r>
              <a:rPr lang="et-EE" dirty="0" smtClean="0"/>
              <a:t>Joonistustesti </a:t>
            </a:r>
            <a:r>
              <a:rPr lang="et-EE" dirty="0"/>
              <a:t>keerukamad ülesanded andsid võimaluse ka leida üles lapsed, kelle oskused, võimed ja/või teadmised ületavad eakaaslaste omi, nö andekad lapsed</a:t>
            </a:r>
            <a:r>
              <a:rPr lang="et-EE" dirty="0" smtClean="0"/>
              <a:t>.</a:t>
            </a:r>
          </a:p>
          <a:p>
            <a:r>
              <a:rPr lang="et-EE" dirty="0"/>
              <a:t>Sotsiaalseid oskusi oli võimalik vaadelda kogu mängu ulatuses</a:t>
            </a:r>
            <a:r>
              <a:rPr lang="et-EE" dirty="0" smtClean="0"/>
              <a:t>.</a:t>
            </a:r>
          </a:p>
          <a:p>
            <a:r>
              <a:rPr lang="et-EE" dirty="0" smtClean="0"/>
              <a:t>Koolimängu tagasiside-uuring toimub </a:t>
            </a:r>
            <a:r>
              <a:rPr lang="et-EE" dirty="0"/>
              <a:t>koostöös tugimeeskonnaliikmetega</a:t>
            </a:r>
            <a:r>
              <a:rPr lang="et-EE" dirty="0" smtClean="0"/>
              <a:t>. Hetkel aktiivne.</a:t>
            </a:r>
            <a:endParaRPr lang="et-EE" dirty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60272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13996</TotalTime>
  <Words>781</Words>
  <Application>Microsoft Office PowerPoint</Application>
  <PresentationFormat>On-screen Show (4:3)</PresentationFormat>
  <Paragraphs>129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Comic Sans MS</vt:lpstr>
      <vt:lpstr>Times New Roman</vt:lpstr>
      <vt:lpstr>Wingdings</vt:lpstr>
      <vt:lpstr>Office Theme</vt:lpstr>
      <vt:lpstr>MLA Viimsi Lasteaiad üldhoolekogu 22. november 2022</vt:lpstr>
      <vt:lpstr>Päevakord:  1) MLA Viimsi Lasteaiad üldhoolekogu liikmete tutvustus, esimehe valimine 2) MLA Viimsi Lasteaiad lastevanemate rahuloluküsitluse 2022 kokkuvõte 3) Kokkuvõte õpetajate miniportfooliotest 4) Koolimäng 2022 5) Tagasiside lasteaiamajadest 6) Küsimused/ettepanekud/arvamused </vt:lpstr>
      <vt:lpstr>Miniportfoolio – kokkuvõte (1)</vt:lpstr>
      <vt:lpstr>Miniportfoolio – kokkuvõte (2)</vt:lpstr>
      <vt:lpstr>Mida on vaja ideaalseks päevaks (1)</vt:lpstr>
      <vt:lpstr>Mida on vaja ideaalseks päevaks (2)</vt:lpstr>
      <vt:lpstr>Koolimäng 2022 (1)</vt:lpstr>
      <vt:lpstr>Koolimäng 2022 (2)</vt:lpstr>
      <vt:lpstr>Koolimäng 2022 (3)</vt:lpstr>
      <vt:lpstr>Veel infoks…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ESITLUS … 2013</dc:title>
  <dc:creator>Striida</dc:creator>
  <cp:lastModifiedBy>Windows User</cp:lastModifiedBy>
  <cp:revision>886</cp:revision>
  <cp:lastPrinted>2020-10-08T13:40:54Z</cp:lastPrinted>
  <dcterms:created xsi:type="dcterms:W3CDTF">2013-10-29T16:34:57Z</dcterms:created>
  <dcterms:modified xsi:type="dcterms:W3CDTF">2022-12-05T10:29:14Z</dcterms:modified>
</cp:coreProperties>
</file>